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78" d="100"/>
          <a:sy n="78" d="100"/>
        </p:scale>
        <p:origin x="78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ADAF25-9B74-4A6D-B852-1B6901446F6D}" type="datetimeFigureOut">
              <a:rPr lang="en-US" smtClean="0"/>
              <a:t>11/13/2024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B70F9D-7FF0-45C5-9CE7-22F700F2632D}" type="slidenum">
              <a:rPr lang="en-US" smtClean="0"/>
              <a:t>‹#›</a:t>
            </a:fld>
            <a:endParaRPr lang="en-US"/>
          </a:p>
        </p:txBody>
      </p:sp>
    </p:spTree>
    <p:extLst>
      <p:ext uri="{BB962C8B-B14F-4D97-AF65-F5344CB8AC3E}">
        <p14:creationId xmlns:p14="http://schemas.microsoft.com/office/powerpoint/2010/main" val="3715359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B70F9D-7FF0-45C5-9CE7-22F700F2632D}" type="slidenum">
              <a:rPr lang="en-US" smtClean="0"/>
              <a:t>5</a:t>
            </a:fld>
            <a:endParaRPr lang="en-US"/>
          </a:p>
        </p:txBody>
      </p:sp>
    </p:spTree>
    <p:extLst>
      <p:ext uri="{BB962C8B-B14F-4D97-AF65-F5344CB8AC3E}">
        <p14:creationId xmlns:p14="http://schemas.microsoft.com/office/powerpoint/2010/main" val="4058758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31877-0684-9BB8-13E9-AB52FFFEBD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AB88EB-F583-FBA2-50EF-D211545657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F73A32-B82D-A3B4-782A-BD466914D1BE}"/>
              </a:ext>
            </a:extLst>
          </p:cNvPr>
          <p:cNvSpPr>
            <a:spLocks noGrp="1"/>
          </p:cNvSpPr>
          <p:nvPr>
            <p:ph type="dt" sz="half" idx="10"/>
          </p:nvPr>
        </p:nvSpPr>
        <p:spPr/>
        <p:txBody>
          <a:bodyPr/>
          <a:lstStyle/>
          <a:p>
            <a:fld id="{FA4D6AE6-76D6-4456-A481-1FC791F4A409}" type="datetimeFigureOut">
              <a:rPr lang="en-US" smtClean="0"/>
              <a:t>11/13/2024</a:t>
            </a:fld>
            <a:endParaRPr lang="en-US"/>
          </a:p>
        </p:txBody>
      </p:sp>
      <p:sp>
        <p:nvSpPr>
          <p:cNvPr id="5" name="Footer Placeholder 4">
            <a:extLst>
              <a:ext uri="{FF2B5EF4-FFF2-40B4-BE49-F238E27FC236}">
                <a16:creationId xmlns:a16="http://schemas.microsoft.com/office/drawing/2014/main" id="{FA41F68A-F39E-9B16-47F8-12ACE93BC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948E2C-09D3-1DCA-DA93-388FEE0ED14C}"/>
              </a:ext>
            </a:extLst>
          </p:cNvPr>
          <p:cNvSpPr>
            <a:spLocks noGrp="1"/>
          </p:cNvSpPr>
          <p:nvPr>
            <p:ph type="sldNum" sz="quarter" idx="12"/>
          </p:nvPr>
        </p:nvSpPr>
        <p:spPr/>
        <p:txBody>
          <a:bodyPr/>
          <a:lstStyle/>
          <a:p>
            <a:fld id="{AA7F69DF-0496-4B03-BDCA-05A8AE8C563C}" type="slidenum">
              <a:rPr lang="en-US" smtClean="0"/>
              <a:t>‹#›</a:t>
            </a:fld>
            <a:endParaRPr lang="en-US"/>
          </a:p>
        </p:txBody>
      </p:sp>
    </p:spTree>
    <p:extLst>
      <p:ext uri="{BB962C8B-B14F-4D97-AF65-F5344CB8AC3E}">
        <p14:creationId xmlns:p14="http://schemas.microsoft.com/office/powerpoint/2010/main" val="364112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08873-E136-E046-2638-DCCDD11814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9FA3B4-CBB9-AA08-5EA0-BC4A0797BD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824FFF-E8C9-3853-A545-75B66FF67813}"/>
              </a:ext>
            </a:extLst>
          </p:cNvPr>
          <p:cNvSpPr>
            <a:spLocks noGrp="1"/>
          </p:cNvSpPr>
          <p:nvPr>
            <p:ph type="dt" sz="half" idx="10"/>
          </p:nvPr>
        </p:nvSpPr>
        <p:spPr/>
        <p:txBody>
          <a:bodyPr/>
          <a:lstStyle/>
          <a:p>
            <a:fld id="{FA4D6AE6-76D6-4456-A481-1FC791F4A409}" type="datetimeFigureOut">
              <a:rPr lang="en-US" smtClean="0"/>
              <a:t>11/13/2024</a:t>
            </a:fld>
            <a:endParaRPr lang="en-US"/>
          </a:p>
        </p:txBody>
      </p:sp>
      <p:sp>
        <p:nvSpPr>
          <p:cNvPr id="5" name="Footer Placeholder 4">
            <a:extLst>
              <a:ext uri="{FF2B5EF4-FFF2-40B4-BE49-F238E27FC236}">
                <a16:creationId xmlns:a16="http://schemas.microsoft.com/office/drawing/2014/main" id="{4716EB05-0B3A-48E6-01D8-98CD1B16AC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00F5B8-71F6-60CA-927C-ADB860CF10D6}"/>
              </a:ext>
            </a:extLst>
          </p:cNvPr>
          <p:cNvSpPr>
            <a:spLocks noGrp="1"/>
          </p:cNvSpPr>
          <p:nvPr>
            <p:ph type="sldNum" sz="quarter" idx="12"/>
          </p:nvPr>
        </p:nvSpPr>
        <p:spPr/>
        <p:txBody>
          <a:bodyPr/>
          <a:lstStyle/>
          <a:p>
            <a:fld id="{AA7F69DF-0496-4B03-BDCA-05A8AE8C563C}" type="slidenum">
              <a:rPr lang="en-US" smtClean="0"/>
              <a:t>‹#›</a:t>
            </a:fld>
            <a:endParaRPr lang="en-US"/>
          </a:p>
        </p:txBody>
      </p:sp>
    </p:spTree>
    <p:extLst>
      <p:ext uri="{BB962C8B-B14F-4D97-AF65-F5344CB8AC3E}">
        <p14:creationId xmlns:p14="http://schemas.microsoft.com/office/powerpoint/2010/main" val="2514176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8A44ED-6397-7E8A-71EA-0D45370F15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DB3D7B-D06A-EE2E-4D33-8D81673689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5820AC-1B2A-B793-208F-A9962F0A72DC}"/>
              </a:ext>
            </a:extLst>
          </p:cNvPr>
          <p:cNvSpPr>
            <a:spLocks noGrp="1"/>
          </p:cNvSpPr>
          <p:nvPr>
            <p:ph type="dt" sz="half" idx="10"/>
          </p:nvPr>
        </p:nvSpPr>
        <p:spPr/>
        <p:txBody>
          <a:bodyPr/>
          <a:lstStyle/>
          <a:p>
            <a:fld id="{FA4D6AE6-76D6-4456-A481-1FC791F4A409}" type="datetimeFigureOut">
              <a:rPr lang="en-US" smtClean="0"/>
              <a:t>11/13/2024</a:t>
            </a:fld>
            <a:endParaRPr lang="en-US"/>
          </a:p>
        </p:txBody>
      </p:sp>
      <p:sp>
        <p:nvSpPr>
          <p:cNvPr id="5" name="Footer Placeholder 4">
            <a:extLst>
              <a:ext uri="{FF2B5EF4-FFF2-40B4-BE49-F238E27FC236}">
                <a16:creationId xmlns:a16="http://schemas.microsoft.com/office/drawing/2014/main" id="{1D3DDAB2-66D3-B642-E290-663A6D791A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B46675-FE7E-055F-9DAE-58656D9F4BD2}"/>
              </a:ext>
            </a:extLst>
          </p:cNvPr>
          <p:cNvSpPr>
            <a:spLocks noGrp="1"/>
          </p:cNvSpPr>
          <p:nvPr>
            <p:ph type="sldNum" sz="quarter" idx="12"/>
          </p:nvPr>
        </p:nvSpPr>
        <p:spPr/>
        <p:txBody>
          <a:bodyPr/>
          <a:lstStyle/>
          <a:p>
            <a:fld id="{AA7F69DF-0496-4B03-BDCA-05A8AE8C563C}" type="slidenum">
              <a:rPr lang="en-US" smtClean="0"/>
              <a:t>‹#›</a:t>
            </a:fld>
            <a:endParaRPr lang="en-US"/>
          </a:p>
        </p:txBody>
      </p:sp>
    </p:spTree>
    <p:extLst>
      <p:ext uri="{BB962C8B-B14F-4D97-AF65-F5344CB8AC3E}">
        <p14:creationId xmlns:p14="http://schemas.microsoft.com/office/powerpoint/2010/main" val="1025904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C3F2E-CBF8-3386-9805-E1BB917CAF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C49EDE-ECFB-2B60-DD9E-F3364F70B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54E4BA-F5EC-917E-9079-AE77CE024ADB}"/>
              </a:ext>
            </a:extLst>
          </p:cNvPr>
          <p:cNvSpPr>
            <a:spLocks noGrp="1"/>
          </p:cNvSpPr>
          <p:nvPr>
            <p:ph type="dt" sz="half" idx="10"/>
          </p:nvPr>
        </p:nvSpPr>
        <p:spPr/>
        <p:txBody>
          <a:bodyPr/>
          <a:lstStyle/>
          <a:p>
            <a:fld id="{FA4D6AE6-76D6-4456-A481-1FC791F4A409}" type="datetimeFigureOut">
              <a:rPr lang="en-US" smtClean="0"/>
              <a:t>11/13/2024</a:t>
            </a:fld>
            <a:endParaRPr lang="en-US"/>
          </a:p>
        </p:txBody>
      </p:sp>
      <p:sp>
        <p:nvSpPr>
          <p:cNvPr id="5" name="Footer Placeholder 4">
            <a:extLst>
              <a:ext uri="{FF2B5EF4-FFF2-40B4-BE49-F238E27FC236}">
                <a16:creationId xmlns:a16="http://schemas.microsoft.com/office/drawing/2014/main" id="{9C7A7BBD-8BE8-263A-125E-281162BB1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2C3EDD-CFA1-FCB2-4F20-D7327B7462BF}"/>
              </a:ext>
            </a:extLst>
          </p:cNvPr>
          <p:cNvSpPr>
            <a:spLocks noGrp="1"/>
          </p:cNvSpPr>
          <p:nvPr>
            <p:ph type="sldNum" sz="quarter" idx="12"/>
          </p:nvPr>
        </p:nvSpPr>
        <p:spPr/>
        <p:txBody>
          <a:bodyPr/>
          <a:lstStyle/>
          <a:p>
            <a:fld id="{AA7F69DF-0496-4B03-BDCA-05A8AE8C563C}" type="slidenum">
              <a:rPr lang="en-US" smtClean="0"/>
              <a:t>‹#›</a:t>
            </a:fld>
            <a:endParaRPr lang="en-US"/>
          </a:p>
        </p:txBody>
      </p:sp>
    </p:spTree>
    <p:extLst>
      <p:ext uri="{BB962C8B-B14F-4D97-AF65-F5344CB8AC3E}">
        <p14:creationId xmlns:p14="http://schemas.microsoft.com/office/powerpoint/2010/main" val="614172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16B7D-1C95-8F7A-0941-0218705996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D2F329-8EB4-A3CB-3CC4-E2F4F11AAE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52B159-4060-2F68-6815-E8CCFBD9F321}"/>
              </a:ext>
            </a:extLst>
          </p:cNvPr>
          <p:cNvSpPr>
            <a:spLocks noGrp="1"/>
          </p:cNvSpPr>
          <p:nvPr>
            <p:ph type="dt" sz="half" idx="10"/>
          </p:nvPr>
        </p:nvSpPr>
        <p:spPr/>
        <p:txBody>
          <a:bodyPr/>
          <a:lstStyle/>
          <a:p>
            <a:fld id="{FA4D6AE6-76D6-4456-A481-1FC791F4A409}" type="datetimeFigureOut">
              <a:rPr lang="en-US" smtClean="0"/>
              <a:t>11/13/2024</a:t>
            </a:fld>
            <a:endParaRPr lang="en-US"/>
          </a:p>
        </p:txBody>
      </p:sp>
      <p:sp>
        <p:nvSpPr>
          <p:cNvPr id="5" name="Footer Placeholder 4">
            <a:extLst>
              <a:ext uri="{FF2B5EF4-FFF2-40B4-BE49-F238E27FC236}">
                <a16:creationId xmlns:a16="http://schemas.microsoft.com/office/drawing/2014/main" id="{AB3C7762-90F9-52B5-9776-FEC1396A81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7CDDBD-7527-616A-7A4B-78E284AA27C7}"/>
              </a:ext>
            </a:extLst>
          </p:cNvPr>
          <p:cNvSpPr>
            <a:spLocks noGrp="1"/>
          </p:cNvSpPr>
          <p:nvPr>
            <p:ph type="sldNum" sz="quarter" idx="12"/>
          </p:nvPr>
        </p:nvSpPr>
        <p:spPr/>
        <p:txBody>
          <a:bodyPr/>
          <a:lstStyle/>
          <a:p>
            <a:fld id="{AA7F69DF-0496-4B03-BDCA-05A8AE8C563C}" type="slidenum">
              <a:rPr lang="en-US" smtClean="0"/>
              <a:t>‹#›</a:t>
            </a:fld>
            <a:endParaRPr lang="en-US"/>
          </a:p>
        </p:txBody>
      </p:sp>
    </p:spTree>
    <p:extLst>
      <p:ext uri="{BB962C8B-B14F-4D97-AF65-F5344CB8AC3E}">
        <p14:creationId xmlns:p14="http://schemas.microsoft.com/office/powerpoint/2010/main" val="4081063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94B1B-5C07-4D55-1398-C940E37B7C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6CC657-A008-E1BE-2F4C-FA516F57BA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4FC511-6A69-2902-3AEF-F389C27286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48D8EA-3419-6991-AE1C-9B628C9BE034}"/>
              </a:ext>
            </a:extLst>
          </p:cNvPr>
          <p:cNvSpPr>
            <a:spLocks noGrp="1"/>
          </p:cNvSpPr>
          <p:nvPr>
            <p:ph type="dt" sz="half" idx="10"/>
          </p:nvPr>
        </p:nvSpPr>
        <p:spPr/>
        <p:txBody>
          <a:bodyPr/>
          <a:lstStyle/>
          <a:p>
            <a:fld id="{FA4D6AE6-76D6-4456-A481-1FC791F4A409}" type="datetimeFigureOut">
              <a:rPr lang="en-US" smtClean="0"/>
              <a:t>11/13/2024</a:t>
            </a:fld>
            <a:endParaRPr lang="en-US"/>
          </a:p>
        </p:txBody>
      </p:sp>
      <p:sp>
        <p:nvSpPr>
          <p:cNvPr id="6" name="Footer Placeholder 5">
            <a:extLst>
              <a:ext uri="{FF2B5EF4-FFF2-40B4-BE49-F238E27FC236}">
                <a16:creationId xmlns:a16="http://schemas.microsoft.com/office/drawing/2014/main" id="{B4CD234C-4BA5-6FF2-536A-4E169D4A49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1C3945-A6FB-8FB1-F203-7AE4BD7B58DE}"/>
              </a:ext>
            </a:extLst>
          </p:cNvPr>
          <p:cNvSpPr>
            <a:spLocks noGrp="1"/>
          </p:cNvSpPr>
          <p:nvPr>
            <p:ph type="sldNum" sz="quarter" idx="12"/>
          </p:nvPr>
        </p:nvSpPr>
        <p:spPr/>
        <p:txBody>
          <a:bodyPr/>
          <a:lstStyle/>
          <a:p>
            <a:fld id="{AA7F69DF-0496-4B03-BDCA-05A8AE8C563C}" type="slidenum">
              <a:rPr lang="en-US" smtClean="0"/>
              <a:t>‹#›</a:t>
            </a:fld>
            <a:endParaRPr lang="en-US"/>
          </a:p>
        </p:txBody>
      </p:sp>
    </p:spTree>
    <p:extLst>
      <p:ext uri="{BB962C8B-B14F-4D97-AF65-F5344CB8AC3E}">
        <p14:creationId xmlns:p14="http://schemas.microsoft.com/office/powerpoint/2010/main" val="1126353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D2DCE-6301-179B-65B4-04382EC3E3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4E9A23-219B-2F69-E190-BE8A77F989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409B25-9A2B-638D-B253-76CA8126AE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67E88C-4E1C-0570-B870-19638F847E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7EF0B3-7164-6203-DCB3-C18F212025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FEACBC-C4A6-A8DD-F33E-420AF64F169A}"/>
              </a:ext>
            </a:extLst>
          </p:cNvPr>
          <p:cNvSpPr>
            <a:spLocks noGrp="1"/>
          </p:cNvSpPr>
          <p:nvPr>
            <p:ph type="dt" sz="half" idx="10"/>
          </p:nvPr>
        </p:nvSpPr>
        <p:spPr/>
        <p:txBody>
          <a:bodyPr/>
          <a:lstStyle/>
          <a:p>
            <a:fld id="{FA4D6AE6-76D6-4456-A481-1FC791F4A409}" type="datetimeFigureOut">
              <a:rPr lang="en-US" smtClean="0"/>
              <a:t>11/13/2024</a:t>
            </a:fld>
            <a:endParaRPr lang="en-US"/>
          </a:p>
        </p:txBody>
      </p:sp>
      <p:sp>
        <p:nvSpPr>
          <p:cNvPr id="8" name="Footer Placeholder 7">
            <a:extLst>
              <a:ext uri="{FF2B5EF4-FFF2-40B4-BE49-F238E27FC236}">
                <a16:creationId xmlns:a16="http://schemas.microsoft.com/office/drawing/2014/main" id="{18B55FE7-E4C6-2FFB-F107-CF6AAC24F8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D67DB0-E1C5-2E28-05FE-52E36C613B99}"/>
              </a:ext>
            </a:extLst>
          </p:cNvPr>
          <p:cNvSpPr>
            <a:spLocks noGrp="1"/>
          </p:cNvSpPr>
          <p:nvPr>
            <p:ph type="sldNum" sz="quarter" idx="12"/>
          </p:nvPr>
        </p:nvSpPr>
        <p:spPr/>
        <p:txBody>
          <a:bodyPr/>
          <a:lstStyle/>
          <a:p>
            <a:fld id="{AA7F69DF-0496-4B03-BDCA-05A8AE8C563C}" type="slidenum">
              <a:rPr lang="en-US" smtClean="0"/>
              <a:t>‹#›</a:t>
            </a:fld>
            <a:endParaRPr lang="en-US"/>
          </a:p>
        </p:txBody>
      </p:sp>
    </p:spTree>
    <p:extLst>
      <p:ext uri="{BB962C8B-B14F-4D97-AF65-F5344CB8AC3E}">
        <p14:creationId xmlns:p14="http://schemas.microsoft.com/office/powerpoint/2010/main" val="291018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9D9C2-036A-426E-C801-3C39CD1449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B3721B-225B-BA18-C44D-405EF5AFE5E2}"/>
              </a:ext>
            </a:extLst>
          </p:cNvPr>
          <p:cNvSpPr>
            <a:spLocks noGrp="1"/>
          </p:cNvSpPr>
          <p:nvPr>
            <p:ph type="dt" sz="half" idx="10"/>
          </p:nvPr>
        </p:nvSpPr>
        <p:spPr/>
        <p:txBody>
          <a:bodyPr/>
          <a:lstStyle/>
          <a:p>
            <a:fld id="{FA4D6AE6-76D6-4456-A481-1FC791F4A409}" type="datetimeFigureOut">
              <a:rPr lang="en-US" smtClean="0"/>
              <a:t>11/13/2024</a:t>
            </a:fld>
            <a:endParaRPr lang="en-US"/>
          </a:p>
        </p:txBody>
      </p:sp>
      <p:sp>
        <p:nvSpPr>
          <p:cNvPr id="4" name="Footer Placeholder 3">
            <a:extLst>
              <a:ext uri="{FF2B5EF4-FFF2-40B4-BE49-F238E27FC236}">
                <a16:creationId xmlns:a16="http://schemas.microsoft.com/office/drawing/2014/main" id="{4F34630E-904D-1E79-04D3-EA08DFFA94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C68F44-46F5-6C50-F3A9-7AFE2BDF359A}"/>
              </a:ext>
            </a:extLst>
          </p:cNvPr>
          <p:cNvSpPr>
            <a:spLocks noGrp="1"/>
          </p:cNvSpPr>
          <p:nvPr>
            <p:ph type="sldNum" sz="quarter" idx="12"/>
          </p:nvPr>
        </p:nvSpPr>
        <p:spPr/>
        <p:txBody>
          <a:bodyPr/>
          <a:lstStyle/>
          <a:p>
            <a:fld id="{AA7F69DF-0496-4B03-BDCA-05A8AE8C563C}" type="slidenum">
              <a:rPr lang="en-US" smtClean="0"/>
              <a:t>‹#›</a:t>
            </a:fld>
            <a:endParaRPr lang="en-US"/>
          </a:p>
        </p:txBody>
      </p:sp>
    </p:spTree>
    <p:extLst>
      <p:ext uri="{BB962C8B-B14F-4D97-AF65-F5344CB8AC3E}">
        <p14:creationId xmlns:p14="http://schemas.microsoft.com/office/powerpoint/2010/main" val="947420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DD0C87-31DE-D0BB-42D5-A6622C4E6FE2}"/>
              </a:ext>
            </a:extLst>
          </p:cNvPr>
          <p:cNvSpPr>
            <a:spLocks noGrp="1"/>
          </p:cNvSpPr>
          <p:nvPr>
            <p:ph type="dt" sz="half" idx="10"/>
          </p:nvPr>
        </p:nvSpPr>
        <p:spPr/>
        <p:txBody>
          <a:bodyPr/>
          <a:lstStyle/>
          <a:p>
            <a:fld id="{FA4D6AE6-76D6-4456-A481-1FC791F4A409}" type="datetimeFigureOut">
              <a:rPr lang="en-US" smtClean="0"/>
              <a:t>11/13/2024</a:t>
            </a:fld>
            <a:endParaRPr lang="en-US"/>
          </a:p>
        </p:txBody>
      </p:sp>
      <p:sp>
        <p:nvSpPr>
          <p:cNvPr id="3" name="Footer Placeholder 2">
            <a:extLst>
              <a:ext uri="{FF2B5EF4-FFF2-40B4-BE49-F238E27FC236}">
                <a16:creationId xmlns:a16="http://schemas.microsoft.com/office/drawing/2014/main" id="{25F47619-CE15-29BD-C272-465C65D1BA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FD39A0-31DF-D83D-3CFB-37AE8C6731EC}"/>
              </a:ext>
            </a:extLst>
          </p:cNvPr>
          <p:cNvSpPr>
            <a:spLocks noGrp="1"/>
          </p:cNvSpPr>
          <p:nvPr>
            <p:ph type="sldNum" sz="quarter" idx="12"/>
          </p:nvPr>
        </p:nvSpPr>
        <p:spPr/>
        <p:txBody>
          <a:bodyPr/>
          <a:lstStyle/>
          <a:p>
            <a:fld id="{AA7F69DF-0496-4B03-BDCA-05A8AE8C563C}" type="slidenum">
              <a:rPr lang="en-US" smtClean="0"/>
              <a:t>‹#›</a:t>
            </a:fld>
            <a:endParaRPr lang="en-US"/>
          </a:p>
        </p:txBody>
      </p:sp>
    </p:spTree>
    <p:extLst>
      <p:ext uri="{BB962C8B-B14F-4D97-AF65-F5344CB8AC3E}">
        <p14:creationId xmlns:p14="http://schemas.microsoft.com/office/powerpoint/2010/main" val="2605423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D6D16-FB84-095C-69EC-28CE7209AB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7284B5-29EF-C194-248C-C492EDB507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EDB330-4811-1AAE-F4D7-EC7949C6AB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F5681B-D72D-547C-A979-0D36C7A10279}"/>
              </a:ext>
            </a:extLst>
          </p:cNvPr>
          <p:cNvSpPr>
            <a:spLocks noGrp="1"/>
          </p:cNvSpPr>
          <p:nvPr>
            <p:ph type="dt" sz="half" idx="10"/>
          </p:nvPr>
        </p:nvSpPr>
        <p:spPr/>
        <p:txBody>
          <a:bodyPr/>
          <a:lstStyle/>
          <a:p>
            <a:fld id="{FA4D6AE6-76D6-4456-A481-1FC791F4A409}" type="datetimeFigureOut">
              <a:rPr lang="en-US" smtClean="0"/>
              <a:t>11/13/2024</a:t>
            </a:fld>
            <a:endParaRPr lang="en-US"/>
          </a:p>
        </p:txBody>
      </p:sp>
      <p:sp>
        <p:nvSpPr>
          <p:cNvPr id="6" name="Footer Placeholder 5">
            <a:extLst>
              <a:ext uri="{FF2B5EF4-FFF2-40B4-BE49-F238E27FC236}">
                <a16:creationId xmlns:a16="http://schemas.microsoft.com/office/drawing/2014/main" id="{F932BDBE-6903-AC83-40AA-819F116D8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BA1170-2E4D-CC76-84CC-FFCDE8B6E63C}"/>
              </a:ext>
            </a:extLst>
          </p:cNvPr>
          <p:cNvSpPr>
            <a:spLocks noGrp="1"/>
          </p:cNvSpPr>
          <p:nvPr>
            <p:ph type="sldNum" sz="quarter" idx="12"/>
          </p:nvPr>
        </p:nvSpPr>
        <p:spPr/>
        <p:txBody>
          <a:bodyPr/>
          <a:lstStyle/>
          <a:p>
            <a:fld id="{AA7F69DF-0496-4B03-BDCA-05A8AE8C563C}" type="slidenum">
              <a:rPr lang="en-US" smtClean="0"/>
              <a:t>‹#›</a:t>
            </a:fld>
            <a:endParaRPr lang="en-US"/>
          </a:p>
        </p:txBody>
      </p:sp>
    </p:spTree>
    <p:extLst>
      <p:ext uri="{BB962C8B-B14F-4D97-AF65-F5344CB8AC3E}">
        <p14:creationId xmlns:p14="http://schemas.microsoft.com/office/powerpoint/2010/main" val="3073623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1FC95-474D-4389-444E-3ED2F75A1F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F6E4D9-BB99-5E3F-6336-090D2EDC10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E33FF5-C4F5-630B-928E-54B34A5844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C72C73-393D-62C5-37ED-0272DA7A9E34}"/>
              </a:ext>
            </a:extLst>
          </p:cNvPr>
          <p:cNvSpPr>
            <a:spLocks noGrp="1"/>
          </p:cNvSpPr>
          <p:nvPr>
            <p:ph type="dt" sz="half" idx="10"/>
          </p:nvPr>
        </p:nvSpPr>
        <p:spPr/>
        <p:txBody>
          <a:bodyPr/>
          <a:lstStyle/>
          <a:p>
            <a:fld id="{FA4D6AE6-76D6-4456-A481-1FC791F4A409}" type="datetimeFigureOut">
              <a:rPr lang="en-US" smtClean="0"/>
              <a:t>11/13/2024</a:t>
            </a:fld>
            <a:endParaRPr lang="en-US"/>
          </a:p>
        </p:txBody>
      </p:sp>
      <p:sp>
        <p:nvSpPr>
          <p:cNvPr id="6" name="Footer Placeholder 5">
            <a:extLst>
              <a:ext uri="{FF2B5EF4-FFF2-40B4-BE49-F238E27FC236}">
                <a16:creationId xmlns:a16="http://schemas.microsoft.com/office/drawing/2014/main" id="{73CC02C4-EBA6-F4B2-9542-01E00DE9D2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D325B8-B5AB-4E55-DF19-349F4D71664B}"/>
              </a:ext>
            </a:extLst>
          </p:cNvPr>
          <p:cNvSpPr>
            <a:spLocks noGrp="1"/>
          </p:cNvSpPr>
          <p:nvPr>
            <p:ph type="sldNum" sz="quarter" idx="12"/>
          </p:nvPr>
        </p:nvSpPr>
        <p:spPr/>
        <p:txBody>
          <a:bodyPr/>
          <a:lstStyle/>
          <a:p>
            <a:fld id="{AA7F69DF-0496-4B03-BDCA-05A8AE8C563C}" type="slidenum">
              <a:rPr lang="en-US" smtClean="0"/>
              <a:t>‹#›</a:t>
            </a:fld>
            <a:endParaRPr lang="en-US"/>
          </a:p>
        </p:txBody>
      </p:sp>
    </p:spTree>
    <p:extLst>
      <p:ext uri="{BB962C8B-B14F-4D97-AF65-F5344CB8AC3E}">
        <p14:creationId xmlns:p14="http://schemas.microsoft.com/office/powerpoint/2010/main" val="1436532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96D54D-E80D-34A1-E1B8-C5174E7533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D8BA08-97D2-925E-20D9-482B5257D5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88DF9C-2397-469B-FD34-9120951F80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4D6AE6-76D6-4456-A481-1FC791F4A409}" type="datetimeFigureOut">
              <a:rPr lang="en-US" smtClean="0"/>
              <a:t>11/13/2024</a:t>
            </a:fld>
            <a:endParaRPr lang="en-US"/>
          </a:p>
        </p:txBody>
      </p:sp>
      <p:sp>
        <p:nvSpPr>
          <p:cNvPr id="5" name="Footer Placeholder 4">
            <a:extLst>
              <a:ext uri="{FF2B5EF4-FFF2-40B4-BE49-F238E27FC236}">
                <a16:creationId xmlns:a16="http://schemas.microsoft.com/office/drawing/2014/main" id="{235E960A-4BF0-E3A0-921C-1C94994141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664F04-D891-B850-B369-FD3602578B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7F69DF-0496-4B03-BDCA-05A8AE8C563C}" type="slidenum">
              <a:rPr lang="en-US" smtClean="0"/>
              <a:t>‹#›</a:t>
            </a:fld>
            <a:endParaRPr lang="en-US"/>
          </a:p>
        </p:txBody>
      </p:sp>
    </p:spTree>
    <p:extLst>
      <p:ext uri="{BB962C8B-B14F-4D97-AF65-F5344CB8AC3E}">
        <p14:creationId xmlns:p14="http://schemas.microsoft.com/office/powerpoint/2010/main" val="3178610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3F917-9FFC-C140-047B-CBC496294797}"/>
              </a:ext>
            </a:extLst>
          </p:cNvPr>
          <p:cNvSpPr>
            <a:spLocks noGrp="1"/>
          </p:cNvSpPr>
          <p:nvPr>
            <p:ph type="ctrTitle"/>
          </p:nvPr>
        </p:nvSpPr>
        <p:spPr>
          <a:xfrm>
            <a:off x="1524000" y="776749"/>
            <a:ext cx="9144000" cy="2093452"/>
          </a:xfrm>
        </p:spPr>
        <p:txBody>
          <a:bodyPr/>
          <a:lstStyle/>
          <a:p>
            <a:r>
              <a:rPr lang="en-US" b="1" u="sng" dirty="0"/>
              <a:t>Power Bi</a:t>
            </a:r>
            <a:br>
              <a:rPr lang="en-US" b="1" dirty="0"/>
            </a:br>
            <a:endParaRPr lang="en-US" b="1" dirty="0"/>
          </a:p>
        </p:txBody>
      </p:sp>
      <p:sp>
        <p:nvSpPr>
          <p:cNvPr id="3" name="Subtitle 2">
            <a:extLst>
              <a:ext uri="{FF2B5EF4-FFF2-40B4-BE49-F238E27FC236}">
                <a16:creationId xmlns:a16="http://schemas.microsoft.com/office/drawing/2014/main" id="{665B9689-790E-1F47-430D-0B4248F0BC6F}"/>
              </a:ext>
            </a:extLst>
          </p:cNvPr>
          <p:cNvSpPr>
            <a:spLocks noGrp="1"/>
          </p:cNvSpPr>
          <p:nvPr>
            <p:ph type="subTitle" idx="1"/>
          </p:nvPr>
        </p:nvSpPr>
        <p:spPr>
          <a:xfrm>
            <a:off x="1052052" y="2801374"/>
            <a:ext cx="9409471" cy="2911167"/>
          </a:xfrm>
          <a:effectLst>
            <a:glow rad="101600">
              <a:schemeClr val="accent2">
                <a:satMod val="175000"/>
                <a:alpha val="40000"/>
              </a:schemeClr>
            </a:glow>
          </a:effectLst>
        </p:spPr>
        <p:txBody>
          <a:bodyPr>
            <a:normAutofit/>
          </a:bodyPr>
          <a:lstStyle/>
          <a:p>
            <a:pPr algn="l"/>
            <a:r>
              <a:rPr lang="en-US" b="1" i="1" u="sng" dirty="0"/>
              <a:t>Introduction to the Data:</a:t>
            </a:r>
          </a:p>
          <a:p>
            <a:pPr algn="l"/>
            <a:r>
              <a:rPr lang="en-US" dirty="0"/>
              <a:t>This analysis involves comprehensive data collected from customer records, including information related to their contracts, monthly charges, tenure, and payment methods. The data encompasses a variety of services offered by the company, such as </a:t>
            </a:r>
            <a:r>
              <a:rPr lang="en-US" b="1" dirty="0"/>
              <a:t>fiber optic</a:t>
            </a:r>
            <a:r>
              <a:rPr lang="en-US" dirty="0"/>
              <a:t> and </a:t>
            </a:r>
            <a:r>
              <a:rPr lang="en-US" b="1" dirty="0"/>
              <a:t>DSL</a:t>
            </a:r>
            <a:r>
              <a:rPr lang="en-US" dirty="0"/>
              <a:t>, and illustrates how customers interact with these services.</a:t>
            </a:r>
          </a:p>
          <a:p>
            <a:endParaRPr lang="en-US" dirty="0"/>
          </a:p>
        </p:txBody>
      </p:sp>
    </p:spTree>
    <p:extLst>
      <p:ext uri="{BB962C8B-B14F-4D97-AF65-F5344CB8AC3E}">
        <p14:creationId xmlns:p14="http://schemas.microsoft.com/office/powerpoint/2010/main" val="216437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81668A-9A91-0C98-721F-AD03319F1BF8}"/>
              </a:ext>
            </a:extLst>
          </p:cNvPr>
          <p:cNvSpPr>
            <a:spLocks noGrp="1"/>
          </p:cNvSpPr>
          <p:nvPr>
            <p:ph idx="1"/>
          </p:nvPr>
        </p:nvSpPr>
        <p:spPr>
          <a:xfrm>
            <a:off x="572193" y="595341"/>
            <a:ext cx="10515600" cy="6187844"/>
          </a:xfrm>
        </p:spPr>
        <p:txBody>
          <a:bodyPr>
            <a:normAutofit/>
          </a:bodyPr>
          <a:lstStyle/>
          <a:p>
            <a:pPr marL="0" indent="0">
              <a:buNone/>
            </a:pPr>
            <a:r>
              <a:rPr lang="ar-EG" sz="2000" b="1" u="sng" dirty="0"/>
              <a:t>1</a:t>
            </a:r>
            <a:r>
              <a:rPr lang="en-US" sz="2000" b="1" u="sng" dirty="0"/>
              <a:t>.Data model</a:t>
            </a:r>
            <a:endParaRPr lang="ar-EG" sz="1200" dirty="0"/>
          </a:p>
          <a:p>
            <a:r>
              <a:rPr lang="en-US" sz="1400" dirty="0"/>
              <a:t>"This is a Power BI report showing the relationships between different tables, all focused on analyzing </a:t>
            </a:r>
            <a:r>
              <a:rPr lang="en-US" sz="1400" b="1" dirty="0"/>
              <a:t>customer churn</a:t>
            </a:r>
            <a:r>
              <a:rPr lang="en-US" sz="1400" dirty="0"/>
              <a:t> (basically, why customers leave).</a:t>
            </a:r>
          </a:p>
          <a:p>
            <a:r>
              <a:rPr lang="en-US" sz="1400" dirty="0"/>
              <a:t>There are four tables:</a:t>
            </a:r>
          </a:p>
          <a:p>
            <a:pPr>
              <a:buFont typeface="+mj-lt"/>
              <a:buAutoNum type="arabicPeriod"/>
            </a:pPr>
            <a:r>
              <a:rPr lang="en-US" sz="1400" b="1" dirty="0"/>
              <a:t>Customer</a:t>
            </a:r>
            <a:r>
              <a:rPr lang="en-US" sz="1400" dirty="0"/>
              <a:t>: Basic customer info like gender, churn status, </a:t>
            </a:r>
            <a:r>
              <a:rPr lang="en-US" sz="1800" dirty="0"/>
              <a:t>and</a:t>
            </a:r>
            <a:r>
              <a:rPr lang="en-US" sz="1400" dirty="0"/>
              <a:t> monthly charges.</a:t>
            </a:r>
          </a:p>
          <a:p>
            <a:pPr>
              <a:buFont typeface="+mj-lt"/>
              <a:buAutoNum type="arabicPeriod"/>
            </a:pPr>
            <a:r>
              <a:rPr lang="en-US" sz="1400" b="1" dirty="0" err="1"/>
              <a:t>cus_churn_table</a:t>
            </a:r>
            <a:r>
              <a:rPr lang="en-US" sz="1400" dirty="0"/>
              <a:t>: Extra customer details, like services and device protection.</a:t>
            </a:r>
          </a:p>
          <a:p>
            <a:pPr>
              <a:buFont typeface="+mj-lt"/>
              <a:buAutoNum type="arabicPeriod"/>
            </a:pPr>
            <a:r>
              <a:rPr lang="en-US" sz="1400" b="1" dirty="0"/>
              <a:t>Services</a:t>
            </a:r>
            <a:r>
              <a:rPr lang="en-US" sz="1400" dirty="0"/>
              <a:t>: What services the customer is using, like phone and internet.</a:t>
            </a:r>
          </a:p>
          <a:p>
            <a:pPr>
              <a:buFont typeface="+mj-lt"/>
              <a:buAutoNum type="arabicPeriod"/>
            </a:pPr>
            <a:r>
              <a:rPr lang="en-US" sz="1400" b="1" dirty="0"/>
              <a:t>contract</a:t>
            </a:r>
            <a:r>
              <a:rPr lang="en-US" sz="1400" dirty="0"/>
              <a:t>: Info about the contracts, including payment methods.</a:t>
            </a:r>
          </a:p>
          <a:p>
            <a:r>
              <a:rPr lang="en-US" sz="1400" dirty="0"/>
              <a:t>These tables are linked by the customer ID, so we can combine data to analyze why customers are leaving. It’s all about finding patterns and figuring out how to keep customers happy!" 😊</a:t>
            </a:r>
          </a:p>
          <a:p>
            <a:endParaRPr lang="en-US" dirty="0"/>
          </a:p>
        </p:txBody>
      </p:sp>
      <p:pic>
        <p:nvPicPr>
          <p:cNvPr id="7" name="Picture 6">
            <a:extLst>
              <a:ext uri="{FF2B5EF4-FFF2-40B4-BE49-F238E27FC236}">
                <a16:creationId xmlns:a16="http://schemas.microsoft.com/office/drawing/2014/main" id="{7AFE6EC1-F292-E8AD-5910-502FE8169B85}"/>
              </a:ext>
            </a:extLst>
          </p:cNvPr>
          <p:cNvPicPr>
            <a:picLocks noChangeAspect="1"/>
          </p:cNvPicPr>
          <p:nvPr/>
        </p:nvPicPr>
        <p:blipFill>
          <a:blip r:embed="rId2">
            <a:extLst>
              <a:ext uri="{28A0092B-C50C-407E-A947-70E740481C1C}">
                <a14:useLocalDpi xmlns:a14="http://schemas.microsoft.com/office/drawing/2010/main" val="0"/>
              </a:ext>
            </a:extLst>
          </a:blip>
          <a:srcRect l="16805" t="21379" r="28510" b="11861"/>
          <a:stretch/>
        </p:blipFill>
        <p:spPr>
          <a:xfrm>
            <a:off x="3362633" y="3689263"/>
            <a:ext cx="5995218" cy="3052777"/>
          </a:xfrm>
          <a:prstGeom prst="rect">
            <a:avLst/>
          </a:prstGeom>
        </p:spPr>
      </p:pic>
    </p:spTree>
    <p:extLst>
      <p:ext uri="{BB962C8B-B14F-4D97-AF65-F5344CB8AC3E}">
        <p14:creationId xmlns:p14="http://schemas.microsoft.com/office/powerpoint/2010/main" val="419771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9000">
              <a:srgbClr val="DAE3F3"/>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59E2AB49-66E0-A3B4-8DB7-EF91431F717F}"/>
              </a:ext>
            </a:extLst>
          </p:cNvPr>
          <p:cNvSpPr txBox="1"/>
          <p:nvPr/>
        </p:nvSpPr>
        <p:spPr>
          <a:xfrm>
            <a:off x="124690" y="74815"/>
            <a:ext cx="11147367" cy="4801314"/>
          </a:xfrm>
          <a:prstGeom prst="rect">
            <a:avLst/>
          </a:prstGeom>
          <a:noFill/>
        </p:spPr>
        <p:txBody>
          <a:bodyPr wrap="square">
            <a:spAutoFit/>
          </a:bodyPr>
          <a:lstStyle/>
          <a:p>
            <a:r>
              <a:rPr lang="en-US" b="1" u="sng" dirty="0"/>
              <a:t>Customer Dashboard Summary</a:t>
            </a:r>
          </a:p>
          <a:p>
            <a:pPr>
              <a:buFont typeface="Arial" panose="020B0604020202020204" pitchFamily="34" charset="0"/>
              <a:buChar char="•"/>
            </a:pPr>
            <a:r>
              <a:rPr lang="en-US" b="1" dirty="0"/>
              <a:t>Total Charges:</a:t>
            </a:r>
            <a:r>
              <a:rPr lang="en-US" dirty="0"/>
              <a:t> The total charges from customers have reached </a:t>
            </a:r>
            <a:r>
              <a:rPr lang="en-US" b="1" dirty="0"/>
              <a:t>16.06 million</a:t>
            </a:r>
            <a:r>
              <a:rPr lang="en-US" dirty="0"/>
              <a:t>, with potential growth up to </a:t>
            </a:r>
            <a:r>
              <a:rPr lang="en-US" b="1" dirty="0"/>
              <a:t>32.11 million</a:t>
            </a:r>
            <a:r>
              <a:rPr lang="en-US" dirty="0"/>
              <a:t>.</a:t>
            </a:r>
          </a:p>
          <a:p>
            <a:pPr>
              <a:buFont typeface="Arial" panose="020B0604020202020204" pitchFamily="34" charset="0"/>
              <a:buChar char="•"/>
            </a:pPr>
            <a:r>
              <a:rPr lang="en-US" b="1" dirty="0"/>
              <a:t>Churned Customers:</a:t>
            </a:r>
            <a:r>
              <a:rPr lang="en-US" dirty="0"/>
              <a:t> A total of </a:t>
            </a:r>
            <a:r>
              <a:rPr lang="en-US" b="1" dirty="0"/>
              <a:t>7,043</a:t>
            </a:r>
            <a:r>
              <a:rPr lang="en-US" dirty="0"/>
              <a:t> customers have churned, leading to a churn rate of </a:t>
            </a:r>
            <a:r>
              <a:rPr lang="en-US" b="1" dirty="0"/>
              <a:t>0.27</a:t>
            </a:r>
            <a:r>
              <a:rPr lang="en-US" dirty="0"/>
              <a:t> (27%).</a:t>
            </a:r>
          </a:p>
          <a:p>
            <a:pPr>
              <a:buFont typeface="Arial" panose="020B0604020202020204" pitchFamily="34" charset="0"/>
              <a:buChar char="•"/>
            </a:pPr>
            <a:r>
              <a:rPr lang="en-US" b="1" dirty="0"/>
              <a:t>Total Charges by Tenure:</a:t>
            </a:r>
            <a:r>
              <a:rPr lang="en-US" dirty="0"/>
              <a:t> While total charges remain stable for most customers, there’s a significant increase for long-term customers (those with over 80 months of service).</a:t>
            </a:r>
          </a:p>
          <a:p>
            <a:pPr>
              <a:buFont typeface="Arial" panose="020B0604020202020204" pitchFamily="34" charset="0"/>
              <a:buChar char="•"/>
            </a:pPr>
            <a:r>
              <a:rPr lang="en-US" b="1" dirty="0"/>
              <a:t>Customer Distribution by Internet Service and Contract Type:</a:t>
            </a:r>
            <a:r>
              <a:rPr lang="en-US" dirty="0"/>
              <a:t> Fiber optic customers mostly prefer month-to-month contracts, while DSL customers show a more balanced distribution between monthly and long-term contracts.</a:t>
            </a:r>
            <a:endParaRPr lang="ar-EG" dirty="0"/>
          </a:p>
          <a:p>
            <a:pPr>
              <a:buFont typeface="Arial" panose="020B0604020202020204" pitchFamily="34" charset="0"/>
              <a:buChar char="•"/>
            </a:pPr>
            <a:endParaRPr lang="ar-EG" u="sng" dirty="0"/>
          </a:p>
          <a:p>
            <a:r>
              <a:rPr lang="en-US" b="1" u="sng" dirty="0"/>
              <a:t>Recommendations:</a:t>
            </a:r>
          </a:p>
          <a:p>
            <a:pPr>
              <a:buFont typeface="+mj-lt"/>
              <a:buAutoNum type="arabicPeriod"/>
            </a:pPr>
            <a:r>
              <a:rPr lang="en-US" dirty="0"/>
              <a:t>Focus on increasing loyalty among long-term customers.</a:t>
            </a:r>
          </a:p>
          <a:p>
            <a:pPr>
              <a:buFont typeface="+mj-lt"/>
              <a:buAutoNum type="arabicPeriod"/>
            </a:pPr>
            <a:r>
              <a:rPr lang="en-US" dirty="0"/>
              <a:t>Reduce the churn rate, with particular attention to month-to-month contracts.</a:t>
            </a:r>
          </a:p>
          <a:p>
            <a:pPr>
              <a:buFont typeface="+mj-lt"/>
              <a:buAutoNum type="arabicPeriod"/>
            </a:pPr>
            <a:r>
              <a:rPr lang="en-US" dirty="0"/>
              <a:t>Offer targeted promotions to encourage long-term contracts based on the type of internet service.</a:t>
            </a:r>
          </a:p>
          <a:p>
            <a:pPr>
              <a:buFont typeface="Arial" panose="020B0604020202020204" pitchFamily="34" charset="0"/>
              <a:buChar char="•"/>
            </a:pPr>
            <a:endParaRPr lang="ar-EG" dirty="0"/>
          </a:p>
          <a:p>
            <a:pPr>
              <a:buFont typeface="Arial" panose="020B0604020202020204" pitchFamily="34" charset="0"/>
              <a:buChar char="•"/>
            </a:pPr>
            <a:endParaRPr lang="ar-EG" dirty="0"/>
          </a:p>
          <a:p>
            <a:pPr>
              <a:buFont typeface="Arial" panose="020B0604020202020204" pitchFamily="34" charset="0"/>
              <a:buChar char="•"/>
            </a:pPr>
            <a:endParaRPr lang="ar-EG" dirty="0"/>
          </a:p>
          <a:p>
            <a:pPr>
              <a:buFont typeface="Arial" panose="020B0604020202020204" pitchFamily="34" charset="0"/>
              <a:buChar char="•"/>
            </a:pPr>
            <a:endParaRPr lang="en-US" dirty="0"/>
          </a:p>
        </p:txBody>
      </p:sp>
      <p:pic>
        <p:nvPicPr>
          <p:cNvPr id="24" name="Picture 23">
            <a:extLst>
              <a:ext uri="{FF2B5EF4-FFF2-40B4-BE49-F238E27FC236}">
                <a16:creationId xmlns:a16="http://schemas.microsoft.com/office/drawing/2014/main" id="{78F41513-71BB-B7A5-8F40-1BDB1A89CDB4}"/>
              </a:ext>
            </a:extLst>
          </p:cNvPr>
          <p:cNvPicPr>
            <a:picLocks noChangeAspect="1"/>
          </p:cNvPicPr>
          <p:nvPr/>
        </p:nvPicPr>
        <p:blipFill>
          <a:blip r:embed="rId2">
            <a:extLst>
              <a:ext uri="{28A0092B-C50C-407E-A947-70E740481C1C}">
                <a14:useLocalDpi xmlns:a14="http://schemas.microsoft.com/office/drawing/2010/main" val="0"/>
              </a:ext>
            </a:extLst>
          </a:blip>
          <a:srcRect l="15000" t="20344" r="18523" b="7149"/>
          <a:stretch/>
        </p:blipFill>
        <p:spPr>
          <a:xfrm>
            <a:off x="3053989" y="3993211"/>
            <a:ext cx="6084022" cy="2789974"/>
          </a:xfrm>
          <a:prstGeom prst="rect">
            <a:avLst/>
          </a:prstGeom>
          <a:pattFill prst="pct5">
            <a:fgClr>
              <a:schemeClr val="accent1"/>
            </a:fgClr>
            <a:bgClr>
              <a:schemeClr val="bg1"/>
            </a:bgClr>
          </a:pattFill>
        </p:spPr>
      </p:pic>
    </p:spTree>
    <p:extLst>
      <p:ext uri="{BB962C8B-B14F-4D97-AF65-F5344CB8AC3E}">
        <p14:creationId xmlns:p14="http://schemas.microsoft.com/office/powerpoint/2010/main" val="138440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9000">
              <a:srgbClr val="DAE3F3"/>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3345A16A-EF48-B038-E06A-38CD20814A7E}"/>
              </a:ext>
            </a:extLst>
          </p:cNvPr>
          <p:cNvSpPr txBox="1"/>
          <p:nvPr/>
        </p:nvSpPr>
        <p:spPr>
          <a:xfrm>
            <a:off x="0" y="0"/>
            <a:ext cx="6982691" cy="5940088"/>
          </a:xfrm>
          <a:prstGeom prst="rect">
            <a:avLst/>
          </a:prstGeom>
          <a:noFill/>
        </p:spPr>
        <p:txBody>
          <a:bodyPr wrap="square">
            <a:spAutoFit/>
          </a:bodyPr>
          <a:lstStyle/>
          <a:p>
            <a:r>
              <a:rPr lang="en-US" sz="2000" b="1" dirty="0"/>
              <a:t>Slide 1: Customer Behavior Analysis by Contract and Service Type</a:t>
            </a:r>
          </a:p>
          <a:p>
            <a:r>
              <a:rPr lang="en-US" sz="2000" b="1" dirty="0"/>
              <a:t>1. Churn Rate by Contract Type:</a:t>
            </a:r>
          </a:p>
          <a:p>
            <a:pPr>
              <a:buFont typeface="Arial" panose="020B0604020202020204" pitchFamily="34" charset="0"/>
              <a:buChar char="•"/>
            </a:pPr>
            <a:r>
              <a:rPr lang="en-US" sz="2000" dirty="0"/>
              <a:t>Most cancellations are from customers with </a:t>
            </a:r>
            <a:r>
              <a:rPr lang="en-US" sz="2000" b="1" dirty="0"/>
              <a:t>month-to-month contracts</a:t>
            </a:r>
            <a:r>
              <a:rPr lang="en-US" sz="2000" dirty="0"/>
              <a:t> compared to those with </a:t>
            </a:r>
            <a:r>
              <a:rPr lang="en-US" sz="2000" b="1" dirty="0"/>
              <a:t>one-year</a:t>
            </a:r>
            <a:r>
              <a:rPr lang="en-US" sz="2000" dirty="0"/>
              <a:t> and </a:t>
            </a:r>
            <a:r>
              <a:rPr lang="en-US" sz="2000" b="1" dirty="0"/>
              <a:t>two-year contracts</a:t>
            </a:r>
            <a:r>
              <a:rPr lang="en-US" sz="2000" dirty="0"/>
              <a:t>. Customers with monthly contracts show a higher likelihood of churn.</a:t>
            </a:r>
          </a:p>
          <a:p>
            <a:r>
              <a:rPr lang="en-US" sz="2000" b="1" dirty="0"/>
              <a:t>2. Tenure Distribution:</a:t>
            </a:r>
          </a:p>
          <a:p>
            <a:pPr>
              <a:buFont typeface="Arial" panose="020B0604020202020204" pitchFamily="34" charset="0"/>
              <a:buChar char="•"/>
            </a:pPr>
            <a:r>
              <a:rPr lang="en-US" sz="2000" dirty="0"/>
              <a:t>The graph shows that customers with </a:t>
            </a:r>
            <a:r>
              <a:rPr lang="en-US" sz="2000" b="1" dirty="0"/>
              <a:t>longer-term contracts</a:t>
            </a:r>
            <a:r>
              <a:rPr lang="en-US" sz="2000" dirty="0"/>
              <a:t> (like two years) tend to stay longer compared to those with </a:t>
            </a:r>
            <a:r>
              <a:rPr lang="en-US" sz="2000" b="1" dirty="0"/>
              <a:t>monthly contracts</a:t>
            </a:r>
            <a:r>
              <a:rPr lang="en-US" sz="2000" dirty="0"/>
              <a:t>.</a:t>
            </a:r>
          </a:p>
          <a:p>
            <a:r>
              <a:rPr lang="en-US" sz="2000" b="1" dirty="0"/>
              <a:t>3. Monthly Charges by Contract Type:</a:t>
            </a:r>
          </a:p>
          <a:p>
            <a:pPr>
              <a:buFont typeface="Arial" panose="020B0604020202020204" pitchFamily="34" charset="0"/>
              <a:buChar char="•"/>
            </a:pPr>
            <a:r>
              <a:rPr lang="en-US" sz="2000" dirty="0"/>
              <a:t>Customers with month-to-month contracts tend to pay significantly higher </a:t>
            </a:r>
            <a:r>
              <a:rPr lang="en-US" sz="2000" b="1" dirty="0"/>
              <a:t>monthly charges</a:t>
            </a:r>
            <a:r>
              <a:rPr lang="en-US" sz="2000" dirty="0"/>
              <a:t> compared to those with </a:t>
            </a:r>
            <a:r>
              <a:rPr lang="en-US" sz="2000" b="1" dirty="0"/>
              <a:t>one-year</a:t>
            </a:r>
            <a:r>
              <a:rPr lang="en-US" sz="2000" dirty="0"/>
              <a:t> or </a:t>
            </a:r>
            <a:r>
              <a:rPr lang="en-US" sz="2000" b="1" dirty="0"/>
              <a:t>two-year contracts</a:t>
            </a:r>
            <a:r>
              <a:rPr lang="en-US" sz="2000" dirty="0"/>
              <a:t>.</a:t>
            </a:r>
          </a:p>
          <a:p>
            <a:r>
              <a:rPr lang="en-US" sz="2000" b="1" dirty="0"/>
              <a:t>4. Payment Methods by Churn and Senior Citizens:</a:t>
            </a:r>
          </a:p>
          <a:p>
            <a:pPr>
              <a:buFont typeface="Arial" panose="020B0604020202020204" pitchFamily="34" charset="0"/>
              <a:buChar char="•"/>
            </a:pPr>
            <a:r>
              <a:rPr lang="en-US" sz="2000" dirty="0"/>
              <a:t>The analysis shows that </a:t>
            </a:r>
            <a:r>
              <a:rPr lang="en-US" sz="2000" b="1" dirty="0"/>
              <a:t>senior citizens</a:t>
            </a:r>
            <a:r>
              <a:rPr lang="en-US" sz="2000" dirty="0"/>
              <a:t> tend to use specific payment methods more than others. There is also a variation in churn likelihood based on the payment method used.</a:t>
            </a:r>
          </a:p>
        </p:txBody>
      </p:sp>
      <p:pic>
        <p:nvPicPr>
          <p:cNvPr id="18" name="Picture 17">
            <a:extLst>
              <a:ext uri="{FF2B5EF4-FFF2-40B4-BE49-F238E27FC236}">
                <a16:creationId xmlns:a16="http://schemas.microsoft.com/office/drawing/2014/main" id="{0830A59F-F5D8-E7CA-14F3-F9D108117DEC}"/>
              </a:ext>
            </a:extLst>
          </p:cNvPr>
          <p:cNvPicPr>
            <a:picLocks noChangeAspect="1"/>
          </p:cNvPicPr>
          <p:nvPr/>
        </p:nvPicPr>
        <p:blipFill>
          <a:blip r:embed="rId2">
            <a:extLst>
              <a:ext uri="{28A0092B-C50C-407E-A947-70E740481C1C}">
                <a14:useLocalDpi xmlns:a14="http://schemas.microsoft.com/office/drawing/2010/main" val="0"/>
              </a:ext>
            </a:extLst>
          </a:blip>
          <a:srcRect l="13091" t="20471" r="36114" b="26107"/>
          <a:stretch/>
        </p:blipFill>
        <p:spPr>
          <a:xfrm>
            <a:off x="6982691" y="796414"/>
            <a:ext cx="5292436" cy="4581831"/>
          </a:xfrm>
          <a:prstGeom prst="rect">
            <a:avLst/>
          </a:prstGeom>
          <a:solidFill>
            <a:schemeClr val="bg1"/>
          </a:solidFill>
        </p:spPr>
      </p:pic>
    </p:spTree>
    <p:extLst>
      <p:ext uri="{BB962C8B-B14F-4D97-AF65-F5344CB8AC3E}">
        <p14:creationId xmlns:p14="http://schemas.microsoft.com/office/powerpoint/2010/main" val="3059588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9000">
              <a:srgbClr val="DAE3F3"/>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1BE4B0F-FC6B-5DF6-C8C1-7F30A9D7467B}"/>
              </a:ext>
            </a:extLst>
          </p:cNvPr>
          <p:cNvSpPr txBox="1"/>
          <p:nvPr/>
        </p:nvSpPr>
        <p:spPr>
          <a:xfrm>
            <a:off x="81049" y="-1"/>
            <a:ext cx="6311438" cy="5940088"/>
          </a:xfrm>
          <a:prstGeom prst="rect">
            <a:avLst/>
          </a:prstGeom>
          <a:noFill/>
        </p:spPr>
        <p:txBody>
          <a:bodyPr wrap="square">
            <a:spAutoFit/>
          </a:bodyPr>
          <a:lstStyle/>
          <a:p>
            <a:r>
              <a:rPr lang="en-US" sz="2000" b="1" dirty="0"/>
              <a:t>Slide 2: Detailed Analysis of Monthly Charges and Churn</a:t>
            </a:r>
          </a:p>
          <a:p>
            <a:r>
              <a:rPr lang="en-US" sz="2000" b="1" dirty="0"/>
              <a:t>1. Service Distribution by Type and Gender:</a:t>
            </a:r>
          </a:p>
          <a:p>
            <a:pPr>
              <a:buFont typeface="Arial" panose="020B0604020202020204" pitchFamily="34" charset="0"/>
              <a:buChar char="•"/>
            </a:pPr>
            <a:r>
              <a:rPr lang="en-US" sz="2000" dirty="0"/>
              <a:t>The pie chart shows that the majority of customers prefer </a:t>
            </a:r>
            <a:r>
              <a:rPr lang="en-US" sz="2000" b="1" dirty="0"/>
              <a:t>fiber optic</a:t>
            </a:r>
            <a:r>
              <a:rPr lang="en-US" sz="2000" dirty="0"/>
              <a:t> internet services, followed by </a:t>
            </a:r>
            <a:r>
              <a:rPr lang="en-US" sz="2000" b="1" dirty="0"/>
              <a:t>DSL</a:t>
            </a:r>
            <a:r>
              <a:rPr lang="en-US" sz="2000" dirty="0"/>
              <a:t>. There is a balanced distribution of internet service use between genders.</a:t>
            </a:r>
          </a:p>
          <a:p>
            <a:r>
              <a:rPr lang="en-US" sz="2000" b="1" dirty="0"/>
              <a:t>2. Device Protection:</a:t>
            </a:r>
          </a:p>
          <a:p>
            <a:pPr>
              <a:buFont typeface="Arial" panose="020B0604020202020204" pitchFamily="34" charset="0"/>
              <a:buChar char="•"/>
            </a:pPr>
            <a:r>
              <a:rPr lang="en-US" sz="2000" dirty="0"/>
              <a:t>A large proportion of customers have </a:t>
            </a:r>
            <a:r>
              <a:rPr lang="en-US" sz="2000" b="1" dirty="0"/>
              <a:t>device protection</a:t>
            </a:r>
            <a:r>
              <a:rPr lang="en-US" sz="2000" dirty="0"/>
              <a:t>, but there is also a significant number who do not use this service.</a:t>
            </a:r>
          </a:p>
          <a:p>
            <a:r>
              <a:rPr lang="en-US" sz="2000" b="1" dirty="0"/>
              <a:t>3. Monthly Charges by Gender and Dependents:</a:t>
            </a:r>
          </a:p>
          <a:p>
            <a:pPr>
              <a:buFont typeface="Arial" panose="020B0604020202020204" pitchFamily="34" charset="0"/>
              <a:buChar char="•"/>
            </a:pPr>
            <a:r>
              <a:rPr lang="en-US" sz="2000" dirty="0"/>
              <a:t>The graph shows the distribution of </a:t>
            </a:r>
            <a:r>
              <a:rPr lang="en-US" sz="2000" b="1" dirty="0"/>
              <a:t>monthly charges</a:t>
            </a:r>
            <a:r>
              <a:rPr lang="en-US" sz="2000" dirty="0"/>
              <a:t> between males and females, with slight variations based on the presence of dependents.</a:t>
            </a:r>
          </a:p>
          <a:p>
            <a:r>
              <a:rPr lang="en-US" sz="2000" b="1" dirty="0"/>
              <a:t>4. Churn by Monthly Charges:</a:t>
            </a:r>
          </a:p>
          <a:p>
            <a:pPr>
              <a:buFont typeface="Arial" panose="020B0604020202020204" pitchFamily="34" charset="0"/>
              <a:buChar char="•"/>
            </a:pPr>
            <a:r>
              <a:rPr lang="en-US" sz="2000" dirty="0"/>
              <a:t>The pie chart illustrates that the majority of churn occurs among customers with </a:t>
            </a:r>
            <a:r>
              <a:rPr lang="en-US" sz="2000" b="1" dirty="0"/>
              <a:t>lower monthly charges</a:t>
            </a:r>
            <a:r>
              <a:rPr lang="en-US" sz="2000" dirty="0"/>
              <a:t>, while customers with </a:t>
            </a:r>
            <a:r>
              <a:rPr lang="en-US" sz="2000" b="1" dirty="0"/>
              <a:t>higher charges</a:t>
            </a:r>
            <a:r>
              <a:rPr lang="en-US" sz="2000" dirty="0"/>
              <a:t> are less likely to cancel their subscriptions.</a:t>
            </a:r>
          </a:p>
        </p:txBody>
      </p:sp>
      <p:pic>
        <p:nvPicPr>
          <p:cNvPr id="9" name="Picture 8">
            <a:extLst>
              <a:ext uri="{FF2B5EF4-FFF2-40B4-BE49-F238E27FC236}">
                <a16:creationId xmlns:a16="http://schemas.microsoft.com/office/drawing/2014/main" id="{967D60AC-6436-D4C7-43BC-857627655AA4}"/>
              </a:ext>
            </a:extLst>
          </p:cNvPr>
          <p:cNvPicPr>
            <a:picLocks noChangeAspect="1"/>
          </p:cNvPicPr>
          <p:nvPr/>
        </p:nvPicPr>
        <p:blipFill>
          <a:blip r:embed="rId3">
            <a:extLst>
              <a:ext uri="{28A0092B-C50C-407E-A947-70E740481C1C}">
                <a14:useLocalDpi xmlns:a14="http://schemas.microsoft.com/office/drawing/2010/main" val="0"/>
              </a:ext>
            </a:extLst>
          </a:blip>
          <a:srcRect l="14454" t="21111" r="41500" b="7918"/>
          <a:stretch/>
        </p:blipFill>
        <p:spPr>
          <a:xfrm>
            <a:off x="6821978" y="851548"/>
            <a:ext cx="5370022" cy="4236989"/>
          </a:xfrm>
          <a:prstGeom prst="rect">
            <a:avLst/>
          </a:prstGeom>
        </p:spPr>
      </p:pic>
    </p:spTree>
    <p:extLst>
      <p:ext uri="{BB962C8B-B14F-4D97-AF65-F5344CB8AC3E}">
        <p14:creationId xmlns:p14="http://schemas.microsoft.com/office/powerpoint/2010/main" val="3671733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9000">
              <a:srgbClr val="DAE3F3"/>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BD82C-763E-1028-D3BD-C2BC3DBA3FFB}"/>
              </a:ext>
            </a:extLst>
          </p:cNvPr>
          <p:cNvSpPr>
            <a:spLocks noGrp="1"/>
          </p:cNvSpPr>
          <p:nvPr>
            <p:ph type="title"/>
          </p:nvPr>
        </p:nvSpPr>
        <p:spPr/>
        <p:txBody>
          <a:bodyPr/>
          <a:lstStyle/>
          <a:p>
            <a:r>
              <a:rPr lang="en-US" b="1" u="sng" dirty="0"/>
              <a:t>General Recommendations:</a:t>
            </a:r>
          </a:p>
        </p:txBody>
      </p:sp>
      <p:sp>
        <p:nvSpPr>
          <p:cNvPr id="3" name="Content Placeholder 2">
            <a:extLst>
              <a:ext uri="{FF2B5EF4-FFF2-40B4-BE49-F238E27FC236}">
                <a16:creationId xmlns:a16="http://schemas.microsoft.com/office/drawing/2014/main" id="{D3A8928F-91A8-8F06-7D60-A13D483B725A}"/>
              </a:ext>
            </a:extLst>
          </p:cNvPr>
          <p:cNvSpPr>
            <a:spLocks noGrp="1"/>
          </p:cNvSpPr>
          <p:nvPr>
            <p:ph idx="1"/>
          </p:nvPr>
        </p:nvSpPr>
        <p:spPr/>
        <p:txBody>
          <a:bodyPr>
            <a:normAutofit/>
          </a:bodyPr>
          <a:lstStyle/>
          <a:p>
            <a:pPr>
              <a:buFont typeface="+mj-lt"/>
              <a:buAutoNum type="arabicPeriod"/>
            </a:pPr>
            <a:r>
              <a:rPr lang="en-US" sz="2400" b="1" dirty="0"/>
              <a:t>Focus on Month-to-Month Customers:</a:t>
            </a:r>
            <a:r>
              <a:rPr lang="en-US" sz="2400" dirty="0"/>
              <a:t> As they represent the highest churn group, retention strategies should be enhanced with special offers or improved services for this segment.</a:t>
            </a:r>
          </a:p>
          <a:p>
            <a:pPr>
              <a:buFont typeface="+mj-lt"/>
              <a:buAutoNum type="arabicPeriod"/>
            </a:pPr>
            <a:r>
              <a:rPr lang="en-US" sz="2400" b="1" dirty="0"/>
              <a:t>Enhance Experience for Senior Citizens:</a:t>
            </a:r>
            <a:r>
              <a:rPr lang="en-US" sz="2400" dirty="0"/>
              <a:t> With different payment preferences and favored services, senior citizens may benefit from customized offers or support to increase loyalty.</a:t>
            </a:r>
          </a:p>
          <a:p>
            <a:pPr>
              <a:buFont typeface="+mj-lt"/>
              <a:buAutoNum type="arabicPeriod"/>
            </a:pPr>
            <a:r>
              <a:rPr lang="en-US" sz="2400" b="1" dirty="0"/>
              <a:t>Market Device Protection Service:</a:t>
            </a:r>
            <a:r>
              <a:rPr lang="en-US" sz="2400" dirty="0"/>
              <a:t> Given that some customers do not use device protection, promoting this add-on service could attract more customers and reduce churn.</a:t>
            </a:r>
          </a:p>
          <a:p>
            <a:pPr>
              <a:buFont typeface="+mj-lt"/>
              <a:buAutoNum type="arabicPeriod"/>
            </a:pPr>
            <a:r>
              <a:rPr lang="en-US" sz="2400" b="1" dirty="0"/>
              <a:t>Target Customers with Lower Monthly Charges:</a:t>
            </a:r>
            <a:r>
              <a:rPr lang="en-US" sz="2400" dirty="0"/>
              <a:t> Offering service upgrades or discounts to these customers can improve retention and decrease the churn rate.</a:t>
            </a:r>
          </a:p>
          <a:p>
            <a:endParaRPr lang="en-US" sz="2400" dirty="0"/>
          </a:p>
        </p:txBody>
      </p:sp>
    </p:spTree>
    <p:extLst>
      <p:ext uri="{BB962C8B-B14F-4D97-AF65-F5344CB8AC3E}">
        <p14:creationId xmlns:p14="http://schemas.microsoft.com/office/powerpoint/2010/main" val="4054843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735</Words>
  <Application>Microsoft Office PowerPoint</Application>
  <PresentationFormat>Widescreen</PresentationFormat>
  <Paragraphs>47</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 Bi </vt:lpstr>
      <vt:lpstr>PowerPoint Presentation</vt:lpstr>
      <vt:lpstr>PowerPoint Presentation</vt:lpstr>
      <vt:lpstr>PowerPoint Presentation</vt:lpstr>
      <vt:lpstr>PowerPoint Presentation</vt:lpstr>
      <vt:lpstr>General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Yemeni Ibrahim</dc:creator>
  <cp:lastModifiedBy>Mohamed Nafel</cp:lastModifiedBy>
  <cp:revision>2</cp:revision>
  <dcterms:created xsi:type="dcterms:W3CDTF">2024-10-04T11:43:38Z</dcterms:created>
  <dcterms:modified xsi:type="dcterms:W3CDTF">2024-11-13T21:22:45Z</dcterms:modified>
</cp:coreProperties>
</file>