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1"/>
  </p:notesMasterIdLst>
  <p:sldIdLst>
    <p:sldId id="256" r:id="rId2"/>
    <p:sldId id="258" r:id="rId3"/>
    <p:sldId id="259" r:id="rId4"/>
    <p:sldId id="308" r:id="rId5"/>
    <p:sldId id="325" r:id="rId6"/>
    <p:sldId id="326" r:id="rId7"/>
    <p:sldId id="306" r:id="rId8"/>
    <p:sldId id="265" r:id="rId9"/>
    <p:sldId id="302" r:id="rId10"/>
    <p:sldId id="303" r:id="rId11"/>
    <p:sldId id="304" r:id="rId12"/>
    <p:sldId id="305" r:id="rId13"/>
    <p:sldId id="310" r:id="rId14"/>
    <p:sldId id="309" r:id="rId15"/>
    <p:sldId id="311" r:id="rId16"/>
    <p:sldId id="312" r:id="rId17"/>
    <p:sldId id="261" r:id="rId18"/>
    <p:sldId id="260" r:id="rId19"/>
    <p:sldId id="264" r:id="rId20"/>
    <p:sldId id="319" r:id="rId21"/>
    <p:sldId id="313" r:id="rId22"/>
    <p:sldId id="314" r:id="rId23"/>
    <p:sldId id="315" r:id="rId24"/>
    <p:sldId id="297" r:id="rId25"/>
    <p:sldId id="300" r:id="rId26"/>
    <p:sldId id="316" r:id="rId27"/>
    <p:sldId id="301" r:id="rId28"/>
    <p:sldId id="317" r:id="rId29"/>
    <p:sldId id="278" r:id="rId30"/>
  </p:sldIdLst>
  <p:sldSz cx="9144000" cy="5143500" type="screen16x9"/>
  <p:notesSz cx="6858000" cy="9144000"/>
  <p:embeddedFontLst>
    <p:embeddedFont>
      <p:font typeface="Advent Pro SemiBold" panose="020B0604020202020204" charset="0"/>
      <p:regular r:id="rId32"/>
      <p:bold r:id="rId33"/>
    </p:embeddedFont>
    <p:embeddedFont>
      <p:font typeface="Fira Sans Condensed Medium" panose="020B0603050000020004" pitchFamily="34" charset="0"/>
      <p:regular r:id="rId34"/>
      <p:bold r:id="rId35"/>
      <p:italic r:id="rId36"/>
      <p:boldItalic r:id="rId37"/>
    </p:embeddedFont>
    <p:embeddedFont>
      <p:font typeface="Fira Sans Extra Condensed Medium" panose="020B0604020202020204" charset="0"/>
      <p:regular r:id="rId38"/>
      <p:bold r:id="rId39"/>
      <p:italic r:id="rId40"/>
      <p:boldItalic r:id="rId41"/>
    </p:embeddedFont>
    <p:embeddedFont>
      <p:font typeface="Inter" panose="020B0604020202020204" charset="0"/>
      <p:regular r:id="rId42"/>
      <p:bold r:id="rId43"/>
    </p:embeddedFont>
    <p:embeddedFont>
      <p:font typeface="Maven Pro" panose="020B0604020202020204" charset="0"/>
      <p:regular r:id="rId44"/>
      <p:bold r:id="rId45"/>
    </p:embeddedFont>
    <p:embeddedFont>
      <p:font typeface="Share Tech"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65DD44-2764-4C13-BE3A-5B4FC07A91A5}">
  <a:tblStyle styleId="{CF65DD44-2764-4C13-BE3A-5B4FC07A91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7" d="100"/>
          <a:sy n="107" d="100"/>
        </p:scale>
        <p:origin x="715"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156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916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573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77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041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984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7726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6c4305b0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6c4305b0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999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971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8894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4677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673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6581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3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82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6c4305b01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6c4305b01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584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7"/>
        <p:cNvGrpSpPr/>
        <p:nvPr/>
      </p:nvGrpSpPr>
      <p:grpSpPr>
        <a:xfrm>
          <a:off x="0" y="0"/>
          <a:ext cx="0" cy="0"/>
          <a:chOff x="0" y="0"/>
          <a:chExt cx="0" cy="0"/>
        </a:xfrm>
      </p:grpSpPr>
      <p:sp>
        <p:nvSpPr>
          <p:cNvPr id="1358" name="Google Shape;1358;g6c52a2e8d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9" name="Google Shape;1359;g6c52a2e8d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6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554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56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6c52a2e8d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6c52a2e8d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9458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6c4305b01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6c4305b01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324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0" name="Google Shape;80;p5"/>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1" name="Google Shape;81;p5"/>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2" name="Google Shape;82;p5"/>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3" name="Google Shape;83;p5"/>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 name="Google Shape;84;p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293"/>
        <p:cNvGrpSpPr/>
        <p:nvPr/>
      </p:nvGrpSpPr>
      <p:grpSpPr>
        <a:xfrm>
          <a:off x="0" y="0"/>
          <a:ext cx="0" cy="0"/>
          <a:chOff x="0" y="0"/>
          <a:chExt cx="0" cy="0"/>
        </a:xfrm>
      </p:grpSpPr>
      <p:sp>
        <p:nvSpPr>
          <p:cNvPr id="294" name="Google Shape;294;p1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1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4" name="Google Shape;304;p15"/>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5" name="Google Shape;305;p15"/>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6" name="Google Shape;306;p15"/>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7" name="Google Shape;307;p15"/>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8" name="Google Shape;308;p15"/>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9" name="Google Shape;309;p1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9" r:id="rId6"/>
    <p:sldLayoutId id="2147483661" r:id="rId7"/>
    <p:sldLayoutId id="2147483663" r:id="rId8"/>
    <p:sldLayoutId id="2147483665" r:id="rId9"/>
    <p:sldLayoutId id="2147483667"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9.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rchive.ics.uci.edu/ml/index.ph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09600" y="1034519"/>
            <a:ext cx="60207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clustering e-commerce customer</a:t>
            </a:r>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34"/>
          <p:cNvSpPr txBox="1"/>
          <p:nvPr/>
        </p:nvSpPr>
        <p:spPr>
          <a:xfrm>
            <a:off x="521938" y="690881"/>
            <a:ext cx="5743594"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Products were returned more frequently</a:t>
            </a:r>
          </a:p>
        </p:txBody>
      </p:sp>
      <p:pic>
        <p:nvPicPr>
          <p:cNvPr id="7" name="Picture 6" descr="Chart, bar chart&#10;&#10;Description automatically generated">
            <a:extLst>
              <a:ext uri="{FF2B5EF4-FFF2-40B4-BE49-F238E27FC236}">
                <a16:creationId xmlns:a16="http://schemas.microsoft.com/office/drawing/2014/main" id="{BD743F6A-D2BC-05D0-BB98-F79EE0DB7764}"/>
              </a:ext>
            </a:extLst>
          </p:cNvPr>
          <p:cNvPicPr>
            <a:picLocks noChangeAspect="1"/>
          </p:cNvPicPr>
          <p:nvPr/>
        </p:nvPicPr>
        <p:blipFill>
          <a:blip r:embed="rId3"/>
          <a:stretch>
            <a:fillRect/>
          </a:stretch>
        </p:blipFill>
        <p:spPr>
          <a:xfrm>
            <a:off x="1614488" y="1669083"/>
            <a:ext cx="5416054" cy="3259756"/>
          </a:xfrm>
          <a:prstGeom prst="rect">
            <a:avLst/>
          </a:prstGeom>
        </p:spPr>
      </p:pic>
    </p:spTree>
    <p:extLst>
      <p:ext uri="{BB962C8B-B14F-4D97-AF65-F5344CB8AC3E}">
        <p14:creationId xmlns:p14="http://schemas.microsoft.com/office/powerpoint/2010/main" val="923626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34"/>
          <p:cNvSpPr txBox="1"/>
          <p:nvPr/>
        </p:nvSpPr>
        <p:spPr>
          <a:xfrm>
            <a:off x="529082" y="676594"/>
            <a:ext cx="5743594"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Most Consumed Country</a:t>
            </a:r>
          </a:p>
        </p:txBody>
      </p:sp>
      <p:pic>
        <p:nvPicPr>
          <p:cNvPr id="5" name="Picture 4" descr="Chart&#10;&#10;Description automatically generated">
            <a:extLst>
              <a:ext uri="{FF2B5EF4-FFF2-40B4-BE49-F238E27FC236}">
                <a16:creationId xmlns:a16="http://schemas.microsoft.com/office/drawing/2014/main" id="{8938C95B-D583-7A5C-C118-D5E0E1E7F6DC}"/>
              </a:ext>
            </a:extLst>
          </p:cNvPr>
          <p:cNvPicPr>
            <a:picLocks noChangeAspect="1"/>
          </p:cNvPicPr>
          <p:nvPr/>
        </p:nvPicPr>
        <p:blipFill>
          <a:blip r:embed="rId3"/>
          <a:stretch>
            <a:fillRect/>
          </a:stretch>
        </p:blipFill>
        <p:spPr>
          <a:xfrm>
            <a:off x="1685926" y="1592692"/>
            <a:ext cx="5411992" cy="3139134"/>
          </a:xfrm>
          <a:prstGeom prst="rect">
            <a:avLst/>
          </a:prstGeom>
        </p:spPr>
      </p:pic>
    </p:spTree>
    <p:extLst>
      <p:ext uri="{BB962C8B-B14F-4D97-AF65-F5344CB8AC3E}">
        <p14:creationId xmlns:p14="http://schemas.microsoft.com/office/powerpoint/2010/main" val="177017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34"/>
          <p:cNvSpPr txBox="1"/>
          <p:nvPr/>
        </p:nvSpPr>
        <p:spPr>
          <a:xfrm>
            <a:off x="441615" y="598875"/>
            <a:ext cx="550198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The share of the revenue for each manually clustered customer</a:t>
            </a:r>
            <a:endParaRPr lang="en-US" sz="2000" dirty="0">
              <a:solidFill>
                <a:schemeClr val="lt1"/>
              </a:solidFill>
              <a:latin typeface="Share Tech"/>
              <a:ea typeface="Share Tech"/>
              <a:cs typeface="Share Tech"/>
              <a:sym typeface="Share Tech"/>
            </a:endParaRPr>
          </a:p>
        </p:txBody>
      </p:sp>
      <p:pic>
        <p:nvPicPr>
          <p:cNvPr id="6" name="Picture 5" descr="Chart, pie chart&#10;&#10;Description automatically generated">
            <a:extLst>
              <a:ext uri="{FF2B5EF4-FFF2-40B4-BE49-F238E27FC236}">
                <a16:creationId xmlns:a16="http://schemas.microsoft.com/office/drawing/2014/main" id="{AA0F3935-46D1-CD6C-E543-4480EFFDA0AE}"/>
              </a:ext>
            </a:extLst>
          </p:cNvPr>
          <p:cNvPicPr>
            <a:picLocks noChangeAspect="1"/>
          </p:cNvPicPr>
          <p:nvPr/>
        </p:nvPicPr>
        <p:blipFill>
          <a:blip r:embed="rId3"/>
          <a:stretch>
            <a:fillRect/>
          </a:stretch>
        </p:blipFill>
        <p:spPr>
          <a:xfrm>
            <a:off x="2559484" y="1621388"/>
            <a:ext cx="3787140" cy="3253740"/>
          </a:xfrm>
          <a:prstGeom prst="rect">
            <a:avLst/>
          </a:prstGeom>
        </p:spPr>
      </p:pic>
    </p:spTree>
    <p:extLst>
      <p:ext uri="{BB962C8B-B14F-4D97-AF65-F5344CB8AC3E}">
        <p14:creationId xmlns:p14="http://schemas.microsoft.com/office/powerpoint/2010/main" val="166513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Data Preprocessing </a:t>
            </a:r>
            <a:endParaRPr sz="3000" dirty="0"/>
          </a:p>
        </p:txBody>
      </p:sp>
      <p:sp>
        <p:nvSpPr>
          <p:cNvPr id="94" name="TextBox 93">
            <a:extLst>
              <a:ext uri="{FF2B5EF4-FFF2-40B4-BE49-F238E27FC236}">
                <a16:creationId xmlns:a16="http://schemas.microsoft.com/office/drawing/2014/main" id="{FD5A0EFD-F553-CECE-59E6-DF5244F325C1}"/>
              </a:ext>
            </a:extLst>
          </p:cNvPr>
          <p:cNvSpPr txBox="1"/>
          <p:nvPr/>
        </p:nvSpPr>
        <p:spPr>
          <a:xfrm>
            <a:off x="540350" y="1354053"/>
            <a:ext cx="4642624" cy="523220"/>
          </a:xfrm>
          <a:prstGeom prst="rect">
            <a:avLst/>
          </a:prstGeom>
          <a:noFill/>
        </p:spPr>
        <p:txBody>
          <a:bodyPr wrap="square">
            <a:spAutoFit/>
          </a:bodyPr>
          <a:lstStyle/>
          <a:p>
            <a:r>
              <a:rPr lang="en-US" dirty="0">
                <a:solidFill>
                  <a:schemeClr val="bg1"/>
                </a:solidFill>
              </a:rPr>
              <a:t>We choose the revenue and number of purchases to cluster the customer.</a:t>
            </a:r>
          </a:p>
        </p:txBody>
      </p:sp>
      <p:pic>
        <p:nvPicPr>
          <p:cNvPr id="3" name="Picture 2">
            <a:extLst>
              <a:ext uri="{FF2B5EF4-FFF2-40B4-BE49-F238E27FC236}">
                <a16:creationId xmlns:a16="http://schemas.microsoft.com/office/drawing/2014/main" id="{D7973FB1-9CA2-F718-208D-0538DB6B2313}"/>
              </a:ext>
            </a:extLst>
          </p:cNvPr>
          <p:cNvPicPr>
            <a:picLocks noChangeAspect="1"/>
          </p:cNvPicPr>
          <p:nvPr/>
        </p:nvPicPr>
        <p:blipFill>
          <a:blip r:embed="rId3"/>
          <a:stretch>
            <a:fillRect/>
          </a:stretch>
        </p:blipFill>
        <p:spPr>
          <a:xfrm>
            <a:off x="1257300" y="2226749"/>
            <a:ext cx="6807516" cy="2505076"/>
          </a:xfrm>
          <a:prstGeom prst="rect">
            <a:avLst/>
          </a:prstGeom>
        </p:spPr>
      </p:pic>
    </p:spTree>
    <p:extLst>
      <p:ext uri="{BB962C8B-B14F-4D97-AF65-F5344CB8AC3E}">
        <p14:creationId xmlns:p14="http://schemas.microsoft.com/office/powerpoint/2010/main" val="91710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34"/>
          <p:cNvSpPr txBox="1"/>
          <p:nvPr/>
        </p:nvSpPr>
        <p:spPr>
          <a:xfrm>
            <a:off x="441615" y="477431"/>
            <a:ext cx="550198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Data before and after removing the outliers </a:t>
            </a:r>
            <a:endParaRPr lang="en-US" sz="2000" dirty="0">
              <a:solidFill>
                <a:schemeClr val="lt1"/>
              </a:solidFill>
              <a:latin typeface="Share Tech"/>
              <a:ea typeface="Share Tech"/>
              <a:cs typeface="Share Tech"/>
              <a:sym typeface="Share Tech"/>
            </a:endParaRPr>
          </a:p>
        </p:txBody>
      </p:sp>
      <p:pic>
        <p:nvPicPr>
          <p:cNvPr id="3" name="Picture 2">
            <a:extLst>
              <a:ext uri="{FF2B5EF4-FFF2-40B4-BE49-F238E27FC236}">
                <a16:creationId xmlns:a16="http://schemas.microsoft.com/office/drawing/2014/main" id="{6B603ECA-3C2A-7B15-4D0F-2F4E5F19E9C3}"/>
              </a:ext>
            </a:extLst>
          </p:cNvPr>
          <p:cNvPicPr>
            <a:picLocks noChangeAspect="1"/>
          </p:cNvPicPr>
          <p:nvPr/>
        </p:nvPicPr>
        <p:blipFill>
          <a:blip r:embed="rId3"/>
          <a:stretch>
            <a:fillRect/>
          </a:stretch>
        </p:blipFill>
        <p:spPr>
          <a:xfrm>
            <a:off x="441615" y="1518113"/>
            <a:ext cx="4143476" cy="2632406"/>
          </a:xfrm>
          <a:prstGeom prst="rect">
            <a:avLst/>
          </a:prstGeom>
        </p:spPr>
      </p:pic>
      <p:pic>
        <p:nvPicPr>
          <p:cNvPr id="5" name="Picture 4">
            <a:extLst>
              <a:ext uri="{FF2B5EF4-FFF2-40B4-BE49-F238E27FC236}">
                <a16:creationId xmlns:a16="http://schemas.microsoft.com/office/drawing/2014/main" id="{B9B21FBE-C980-DB58-B65D-2D4B7205105B}"/>
              </a:ext>
            </a:extLst>
          </p:cNvPr>
          <p:cNvPicPr>
            <a:picLocks noChangeAspect="1"/>
          </p:cNvPicPr>
          <p:nvPr/>
        </p:nvPicPr>
        <p:blipFill>
          <a:blip r:embed="rId4"/>
          <a:stretch>
            <a:fillRect/>
          </a:stretch>
        </p:blipFill>
        <p:spPr>
          <a:xfrm>
            <a:off x="4905868" y="1518113"/>
            <a:ext cx="3816650" cy="2632406"/>
          </a:xfrm>
          <a:prstGeom prst="rect">
            <a:avLst/>
          </a:prstGeom>
        </p:spPr>
      </p:pic>
    </p:spTree>
    <p:extLst>
      <p:ext uri="{BB962C8B-B14F-4D97-AF65-F5344CB8AC3E}">
        <p14:creationId xmlns:p14="http://schemas.microsoft.com/office/powerpoint/2010/main" val="287449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34"/>
          <p:cNvSpPr txBox="1"/>
          <p:nvPr/>
        </p:nvSpPr>
        <p:spPr>
          <a:xfrm>
            <a:off x="441615" y="477431"/>
            <a:ext cx="5501985"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1"/>
                </a:solidFill>
              </a:rPr>
              <a:t>Correlation between the two selected features</a:t>
            </a:r>
            <a:endParaRPr lang="en-US" sz="2000" dirty="0">
              <a:solidFill>
                <a:schemeClr val="lt1"/>
              </a:solidFill>
              <a:latin typeface="Share Tech"/>
              <a:ea typeface="Share Tech"/>
              <a:cs typeface="Share Tech"/>
              <a:sym typeface="Share Tech"/>
            </a:endParaRPr>
          </a:p>
        </p:txBody>
      </p:sp>
      <p:pic>
        <p:nvPicPr>
          <p:cNvPr id="4" name="Picture 3">
            <a:extLst>
              <a:ext uri="{FF2B5EF4-FFF2-40B4-BE49-F238E27FC236}">
                <a16:creationId xmlns:a16="http://schemas.microsoft.com/office/drawing/2014/main" id="{64A9A577-FFD0-231E-3901-355BE1F9E9E6}"/>
              </a:ext>
            </a:extLst>
          </p:cNvPr>
          <p:cNvPicPr>
            <a:picLocks noChangeAspect="1"/>
          </p:cNvPicPr>
          <p:nvPr/>
        </p:nvPicPr>
        <p:blipFill>
          <a:blip r:embed="rId3"/>
          <a:stretch>
            <a:fillRect/>
          </a:stretch>
        </p:blipFill>
        <p:spPr>
          <a:xfrm>
            <a:off x="2295525" y="1293019"/>
            <a:ext cx="4124325" cy="3700462"/>
          </a:xfrm>
          <a:prstGeom prst="rect">
            <a:avLst/>
          </a:prstGeom>
        </p:spPr>
      </p:pic>
    </p:spTree>
    <p:extLst>
      <p:ext uri="{BB962C8B-B14F-4D97-AF65-F5344CB8AC3E}">
        <p14:creationId xmlns:p14="http://schemas.microsoft.com/office/powerpoint/2010/main" val="375637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Methdology </a:t>
            </a:r>
            <a:endParaRPr sz="3000" dirty="0"/>
          </a:p>
        </p:txBody>
      </p:sp>
      <p:sp>
        <p:nvSpPr>
          <p:cNvPr id="94" name="TextBox 93">
            <a:extLst>
              <a:ext uri="{FF2B5EF4-FFF2-40B4-BE49-F238E27FC236}">
                <a16:creationId xmlns:a16="http://schemas.microsoft.com/office/drawing/2014/main" id="{FD5A0EFD-F553-CECE-59E6-DF5244F325C1}"/>
              </a:ext>
            </a:extLst>
          </p:cNvPr>
          <p:cNvSpPr txBox="1"/>
          <p:nvPr/>
        </p:nvSpPr>
        <p:spPr>
          <a:xfrm>
            <a:off x="540350" y="1354053"/>
            <a:ext cx="7339206" cy="1169551"/>
          </a:xfrm>
          <a:prstGeom prst="rect">
            <a:avLst/>
          </a:prstGeom>
          <a:noFill/>
        </p:spPr>
        <p:txBody>
          <a:bodyPr wrap="square">
            <a:spAutoFit/>
          </a:bodyPr>
          <a:lstStyle/>
          <a:p>
            <a:pPr algn="just"/>
            <a:r>
              <a:rPr lang="en-US" dirty="0">
                <a:solidFill>
                  <a:schemeClr val="bg1"/>
                </a:solidFill>
              </a:rPr>
              <a:t>The data is split into test data and train data, and then scaled with minim maxim scaler </a:t>
            </a:r>
          </a:p>
          <a:p>
            <a:pPr algn="just"/>
            <a:endParaRPr lang="en-US" dirty="0">
              <a:solidFill>
                <a:schemeClr val="bg1"/>
              </a:solidFill>
            </a:endParaRPr>
          </a:p>
          <a:p>
            <a:pPr algn="just"/>
            <a:r>
              <a:rPr lang="en-US" dirty="0">
                <a:solidFill>
                  <a:schemeClr val="bg1"/>
                </a:solidFill>
              </a:rPr>
              <a:t>To analyze the data we used, we used two main clustering algorithms which are K-Means and Agglomerative Clustering. In both methods we determined optimal cluster number with Elbow method and Fitting each Model as well as Plotting the Result  </a:t>
            </a:r>
          </a:p>
        </p:txBody>
      </p:sp>
    </p:spTree>
    <p:extLst>
      <p:ext uri="{BB962C8B-B14F-4D97-AF65-F5344CB8AC3E}">
        <p14:creationId xmlns:p14="http://schemas.microsoft.com/office/powerpoint/2010/main" val="3135072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0"/>
          <p:cNvSpPr txBox="1">
            <a:spLocks noGrp="1"/>
          </p:cNvSpPr>
          <p:nvPr>
            <p:ph type="ctrTitle" idx="2"/>
          </p:nvPr>
        </p:nvSpPr>
        <p:spPr>
          <a:xfrm>
            <a:off x="5343525" y="1756915"/>
            <a:ext cx="3378994"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dirty="0"/>
            </a:br>
            <a:r>
              <a:rPr lang="en-US" dirty="0"/>
              <a:t>Agglomerative Clustering</a:t>
            </a:r>
            <a:br>
              <a:rPr lang="en-US" dirty="0"/>
            </a:br>
            <a:endParaRPr lang="en-US" dirty="0"/>
          </a:p>
        </p:txBody>
      </p:sp>
      <p:sp>
        <p:nvSpPr>
          <p:cNvPr id="604" name="Google Shape;604;p30"/>
          <p:cNvSpPr txBox="1">
            <a:spLocks noGrp="1"/>
          </p:cNvSpPr>
          <p:nvPr>
            <p:ph type="ctrTitle"/>
          </p:nvPr>
        </p:nvSpPr>
        <p:spPr>
          <a:xfrm>
            <a:off x="1218541" y="1373195"/>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dirty="0"/>
            </a:br>
            <a:r>
              <a:rPr lang="en-US" dirty="0"/>
              <a:t>K-Means</a:t>
            </a:r>
          </a:p>
        </p:txBody>
      </p:sp>
      <p:sp>
        <p:nvSpPr>
          <p:cNvPr id="605" name="Google Shape;605;p30"/>
          <p:cNvSpPr txBox="1">
            <a:spLocks noGrp="1"/>
          </p:cNvSpPr>
          <p:nvPr>
            <p:ph type="subTitle" idx="1"/>
          </p:nvPr>
        </p:nvSpPr>
        <p:spPr>
          <a:xfrm>
            <a:off x="1031604" y="2194447"/>
            <a:ext cx="2475570" cy="64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It may be the most common used clustering algorithm and it includes allocating examples to clusters to reduce variance within each cluster. </a:t>
            </a:r>
          </a:p>
        </p:txBody>
      </p:sp>
      <p:sp>
        <p:nvSpPr>
          <p:cNvPr id="606" name="Google Shape;606;p30"/>
          <p:cNvSpPr txBox="1">
            <a:spLocks noGrp="1"/>
          </p:cNvSpPr>
          <p:nvPr>
            <p:ph type="subTitle" idx="3"/>
          </p:nvPr>
        </p:nvSpPr>
        <p:spPr>
          <a:xfrm>
            <a:off x="5795237" y="2194447"/>
            <a:ext cx="2475570" cy="644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most popular type of hierarchical clustering, which the objects are grouped into clusters based on their similarity.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3" name="Google Shape;573;p29"/>
          <p:cNvSpPr txBox="1">
            <a:spLocks noGrp="1"/>
          </p:cNvSpPr>
          <p:nvPr>
            <p:ph type="subTitle" idx="1"/>
          </p:nvPr>
        </p:nvSpPr>
        <p:spPr>
          <a:xfrm>
            <a:off x="535781" y="1271440"/>
            <a:ext cx="8022432" cy="111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We used cluster analysis or algorithm which is a common automatically discover natural grouping in data it is also can be helpful as a data analysis activity to learn more about the problem domain. </a:t>
            </a:r>
          </a:p>
        </p:txBody>
      </p:sp>
      <p:sp>
        <p:nvSpPr>
          <p:cNvPr id="9" name="Title 8">
            <a:extLst>
              <a:ext uri="{FF2B5EF4-FFF2-40B4-BE49-F238E27FC236}">
                <a16:creationId xmlns:a16="http://schemas.microsoft.com/office/drawing/2014/main" id="{A421183B-E95D-F952-9224-2CE58947FE12}"/>
              </a:ext>
            </a:extLst>
          </p:cNvPr>
          <p:cNvSpPr>
            <a:spLocks noGrp="1"/>
          </p:cNvSpPr>
          <p:nvPr>
            <p:ph type="ctrTitle" idx="4"/>
          </p:nvPr>
        </p:nvSpPr>
        <p:spPr/>
        <p:txBody>
          <a:bodyPr/>
          <a:lstStyle/>
          <a:p>
            <a:r>
              <a:rPr lang="en-US" dirty="0"/>
              <a:t>K-Means </a:t>
            </a:r>
          </a:p>
        </p:txBody>
      </p:sp>
      <p:pic>
        <p:nvPicPr>
          <p:cNvPr id="6" name="Picture 5" descr="Diagram&#10;&#10;Description automatically generated">
            <a:extLst>
              <a:ext uri="{FF2B5EF4-FFF2-40B4-BE49-F238E27FC236}">
                <a16:creationId xmlns:a16="http://schemas.microsoft.com/office/drawing/2014/main" id="{BB40A39B-D944-AE40-D36E-7554D53D0721}"/>
              </a:ext>
            </a:extLst>
          </p:cNvPr>
          <p:cNvPicPr>
            <a:picLocks noChangeAspect="1"/>
          </p:cNvPicPr>
          <p:nvPr/>
        </p:nvPicPr>
        <p:blipFill>
          <a:blip r:embed="rId3"/>
          <a:stretch>
            <a:fillRect/>
          </a:stretch>
        </p:blipFill>
        <p:spPr>
          <a:xfrm>
            <a:off x="2230424" y="2759661"/>
            <a:ext cx="4437521" cy="20660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590342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How it works?</a:t>
            </a:r>
          </a:p>
        </p:txBody>
      </p:sp>
      <p:sp>
        <p:nvSpPr>
          <p:cNvPr id="701" name="Google Shape;701;p33"/>
          <p:cNvSpPr txBox="1">
            <a:spLocks noGrp="1"/>
          </p:cNvSpPr>
          <p:nvPr>
            <p:ph type="subTitle" idx="4294967295"/>
          </p:nvPr>
        </p:nvSpPr>
        <p:spPr>
          <a:xfrm>
            <a:off x="698236" y="1196865"/>
            <a:ext cx="7747527" cy="6447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400" dirty="0"/>
              <a:t>Chose K as number of clusters </a:t>
            </a:r>
          </a:p>
          <a:p>
            <a:pPr marL="0" lvl="0" indent="0" rtl="0">
              <a:lnSpc>
                <a:spcPct val="100000"/>
              </a:lnSpc>
              <a:spcBef>
                <a:spcPts val="0"/>
              </a:spcBef>
              <a:spcAft>
                <a:spcPts val="1600"/>
              </a:spcAft>
              <a:buNone/>
            </a:pPr>
            <a:r>
              <a:rPr lang="en-US" sz="1400" dirty="0"/>
              <a:t>Chose random points as centroids (equal to k)</a:t>
            </a:r>
          </a:p>
          <a:p>
            <a:pPr marL="0" lvl="0" indent="0" rtl="0">
              <a:lnSpc>
                <a:spcPct val="100000"/>
              </a:lnSpc>
              <a:spcBef>
                <a:spcPts val="0"/>
              </a:spcBef>
              <a:spcAft>
                <a:spcPts val="1600"/>
              </a:spcAft>
              <a:buNone/>
            </a:pPr>
            <a:r>
              <a:rPr lang="en-US" sz="1400" dirty="0"/>
              <a:t>For each point in dataset, </a:t>
            </a:r>
          </a:p>
          <a:p>
            <a:pPr marL="0" lvl="0" indent="0" rtl="0">
              <a:lnSpc>
                <a:spcPct val="100000"/>
              </a:lnSpc>
              <a:spcBef>
                <a:spcPts val="0"/>
              </a:spcBef>
              <a:spcAft>
                <a:spcPts val="1600"/>
              </a:spcAft>
              <a:buNone/>
            </a:pPr>
            <a:r>
              <a:rPr lang="en-US" sz="1400" dirty="0"/>
              <a:t>	Compute the distance between the point and every induvial centroid</a:t>
            </a:r>
          </a:p>
          <a:p>
            <a:pPr marL="0" lvl="0" indent="0" rtl="0">
              <a:lnSpc>
                <a:spcPct val="100000"/>
              </a:lnSpc>
              <a:spcBef>
                <a:spcPts val="0"/>
              </a:spcBef>
              <a:spcAft>
                <a:spcPts val="1600"/>
              </a:spcAft>
              <a:buNone/>
            </a:pPr>
            <a:r>
              <a:rPr lang="en-US" sz="1400" dirty="0"/>
              <a:t>	Assign to the closest cluster based on minim distance </a:t>
            </a:r>
          </a:p>
          <a:p>
            <a:pPr marL="0" lvl="0" indent="0" rtl="0">
              <a:lnSpc>
                <a:spcPct val="100000"/>
              </a:lnSpc>
              <a:spcBef>
                <a:spcPts val="0"/>
              </a:spcBef>
              <a:spcAft>
                <a:spcPts val="1600"/>
              </a:spcAft>
              <a:buNone/>
            </a:pPr>
            <a:r>
              <a:rPr lang="en-US" sz="1400" dirty="0"/>
              <a:t>For each cluster, the new centroid is equal to the mean of its points </a:t>
            </a:r>
          </a:p>
          <a:p>
            <a:pPr marL="0" lvl="0" indent="0" rtl="0">
              <a:lnSpc>
                <a:spcPct val="100000"/>
              </a:lnSpc>
              <a:spcBef>
                <a:spcPts val="0"/>
              </a:spcBef>
              <a:spcAft>
                <a:spcPts val="1600"/>
              </a:spcAft>
              <a:buNone/>
            </a:pPr>
            <a:r>
              <a:rPr lang="en-US" sz="1400" dirty="0"/>
              <a:t>Repeat the process again until no points change cluster memberships</a:t>
            </a:r>
          </a:p>
        </p:txBody>
      </p:sp>
      <p:sp>
        <p:nvSpPr>
          <p:cNvPr id="702" name="Google Shape;702;p33"/>
          <p:cNvSpPr/>
          <p:nvPr/>
        </p:nvSpPr>
        <p:spPr>
          <a:xfrm>
            <a:off x="391026" y="1305807"/>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2;p33">
            <a:extLst>
              <a:ext uri="{FF2B5EF4-FFF2-40B4-BE49-F238E27FC236}">
                <a16:creationId xmlns:a16="http://schemas.microsoft.com/office/drawing/2014/main" id="{92BCF607-C124-E9B7-D11C-211923C2F6FF}"/>
              </a:ext>
            </a:extLst>
          </p:cNvPr>
          <p:cNvSpPr/>
          <p:nvPr/>
        </p:nvSpPr>
        <p:spPr>
          <a:xfrm>
            <a:off x="373258" y="1737228"/>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2;p33">
            <a:extLst>
              <a:ext uri="{FF2B5EF4-FFF2-40B4-BE49-F238E27FC236}">
                <a16:creationId xmlns:a16="http://schemas.microsoft.com/office/drawing/2014/main" id="{4B3A75E3-7916-27B2-D3E3-3AA241F7B9CD}"/>
              </a:ext>
            </a:extLst>
          </p:cNvPr>
          <p:cNvSpPr/>
          <p:nvPr/>
        </p:nvSpPr>
        <p:spPr>
          <a:xfrm>
            <a:off x="362451" y="2189688"/>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2;p33">
            <a:extLst>
              <a:ext uri="{FF2B5EF4-FFF2-40B4-BE49-F238E27FC236}">
                <a16:creationId xmlns:a16="http://schemas.microsoft.com/office/drawing/2014/main" id="{6A05775A-3976-3A7F-D10C-C64840FAE240}"/>
              </a:ext>
            </a:extLst>
          </p:cNvPr>
          <p:cNvSpPr/>
          <p:nvPr/>
        </p:nvSpPr>
        <p:spPr>
          <a:xfrm>
            <a:off x="360130" y="3374116"/>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2;p33">
            <a:extLst>
              <a:ext uri="{FF2B5EF4-FFF2-40B4-BE49-F238E27FC236}">
                <a16:creationId xmlns:a16="http://schemas.microsoft.com/office/drawing/2014/main" id="{CBD21ED0-2F61-5E4A-8F67-4984F5E6C3A2}"/>
              </a:ext>
            </a:extLst>
          </p:cNvPr>
          <p:cNvSpPr/>
          <p:nvPr/>
        </p:nvSpPr>
        <p:spPr>
          <a:xfrm>
            <a:off x="360129" y="3809884"/>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2;p33">
            <a:extLst>
              <a:ext uri="{FF2B5EF4-FFF2-40B4-BE49-F238E27FC236}">
                <a16:creationId xmlns:a16="http://schemas.microsoft.com/office/drawing/2014/main" id="{ABD3FEA0-4DED-B1A8-EA46-26B3CB905986}"/>
              </a:ext>
            </a:extLst>
          </p:cNvPr>
          <p:cNvSpPr/>
          <p:nvPr/>
        </p:nvSpPr>
        <p:spPr>
          <a:xfrm>
            <a:off x="1291199" y="254941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2;p33">
            <a:extLst>
              <a:ext uri="{FF2B5EF4-FFF2-40B4-BE49-F238E27FC236}">
                <a16:creationId xmlns:a16="http://schemas.microsoft.com/office/drawing/2014/main" id="{E24A0917-99B6-1E54-9096-40EE16130F68}"/>
              </a:ext>
            </a:extLst>
          </p:cNvPr>
          <p:cNvSpPr/>
          <p:nvPr/>
        </p:nvSpPr>
        <p:spPr>
          <a:xfrm>
            <a:off x="1291198" y="2981209"/>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4389570" y="3420492"/>
            <a:ext cx="22518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Methodology</a:t>
            </a:r>
          </a:p>
        </p:txBody>
      </p:sp>
      <p:sp>
        <p:nvSpPr>
          <p:cNvPr id="473" name="Google Shape;473;p27"/>
          <p:cNvSpPr txBox="1">
            <a:spLocks noGrp="1"/>
          </p:cNvSpPr>
          <p:nvPr>
            <p:ph type="ctrTitle" idx="4"/>
          </p:nvPr>
        </p:nvSpPr>
        <p:spPr>
          <a:xfrm>
            <a:off x="2034588" y="3374000"/>
            <a:ext cx="2328132"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Exploring + Data Preprocessing</a:t>
            </a:r>
          </a:p>
        </p:txBody>
      </p:sp>
      <p:sp>
        <p:nvSpPr>
          <p:cNvPr id="474" name="Google Shape;474;p27"/>
          <p:cNvSpPr txBox="1">
            <a:spLocks noGrp="1"/>
          </p:cNvSpPr>
          <p:nvPr>
            <p:ph type="ctrTitle"/>
          </p:nvPr>
        </p:nvSpPr>
        <p:spPr>
          <a:xfrm>
            <a:off x="359938" y="3361864"/>
            <a:ext cx="151327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Problem definition</a:t>
            </a:r>
          </a:p>
        </p:txBody>
      </p:sp>
      <p:sp>
        <p:nvSpPr>
          <p:cNvPr id="476" name="Google Shape;476;p27"/>
          <p:cNvSpPr txBox="1">
            <a:spLocks noGrp="1"/>
          </p:cNvSpPr>
          <p:nvPr>
            <p:ph type="title" idx="3"/>
          </p:nvPr>
        </p:nvSpPr>
        <p:spPr>
          <a:xfrm>
            <a:off x="559288" y="2661623"/>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title" idx="6"/>
          </p:nvPr>
        </p:nvSpPr>
        <p:spPr>
          <a:xfrm>
            <a:off x="2531721" y="2673759"/>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26563"/>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 OF CONTENTS</a:t>
            </a:r>
            <a:endParaRPr/>
          </a:p>
        </p:txBody>
      </p:sp>
      <p:sp>
        <p:nvSpPr>
          <p:cNvPr id="480" name="Google Shape;480;p27"/>
          <p:cNvSpPr txBox="1">
            <a:spLocks noGrp="1"/>
          </p:cNvSpPr>
          <p:nvPr>
            <p:ph type="title" idx="9"/>
          </p:nvPr>
        </p:nvSpPr>
        <p:spPr>
          <a:xfrm>
            <a:off x="4572000" y="2642953"/>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1" name="Google Shape;481;p27"/>
          <p:cNvSpPr/>
          <p:nvPr/>
        </p:nvSpPr>
        <p:spPr>
          <a:xfrm>
            <a:off x="581781" y="1598073"/>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488713" y="157593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4572000" y="1559816"/>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p:cNvCxnSpPr>
          <p:nvPr/>
        </p:nvCxnSpPr>
        <p:spPr>
          <a:xfrm>
            <a:off x="581781" y="2010123"/>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cxnSpLocks/>
            <a:stCxn id="482" idx="1"/>
          </p:cNvCxnSpPr>
          <p:nvPr/>
        </p:nvCxnSpPr>
        <p:spPr>
          <a:xfrm>
            <a:off x="2488713" y="198798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4572000" y="1971866"/>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634481" y="1360035"/>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5396104" y="2383928"/>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705230" y="1704590"/>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2621444" y="169784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27"/>
          <p:cNvGrpSpPr/>
          <p:nvPr/>
        </p:nvGrpSpPr>
        <p:grpSpPr>
          <a:xfrm>
            <a:off x="4695464" y="1681713"/>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481;p27">
            <a:extLst>
              <a:ext uri="{FF2B5EF4-FFF2-40B4-BE49-F238E27FC236}">
                <a16:creationId xmlns:a16="http://schemas.microsoft.com/office/drawing/2014/main" id="{9451E81C-0056-AE5B-672F-3BA9496F8B35}"/>
              </a:ext>
            </a:extLst>
          </p:cNvPr>
          <p:cNvSpPr/>
          <p:nvPr/>
        </p:nvSpPr>
        <p:spPr>
          <a:xfrm>
            <a:off x="7066740" y="1575196"/>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484;p27">
            <a:extLst>
              <a:ext uri="{FF2B5EF4-FFF2-40B4-BE49-F238E27FC236}">
                <a16:creationId xmlns:a16="http://schemas.microsoft.com/office/drawing/2014/main" id="{1CA0C31E-14CC-AA51-07C9-139FD1EE39DC}"/>
              </a:ext>
            </a:extLst>
          </p:cNvPr>
          <p:cNvCxnSpPr>
            <a:cxnSpLocks/>
            <a:stCxn id="52" idx="1"/>
          </p:cNvCxnSpPr>
          <p:nvPr/>
        </p:nvCxnSpPr>
        <p:spPr>
          <a:xfrm>
            <a:off x="7066740" y="1987246"/>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54" name="Google Shape;489;p27">
            <a:extLst>
              <a:ext uri="{FF2B5EF4-FFF2-40B4-BE49-F238E27FC236}">
                <a16:creationId xmlns:a16="http://schemas.microsoft.com/office/drawing/2014/main" id="{E49B1745-9B21-B72A-3C9C-FE335972E69F}"/>
              </a:ext>
            </a:extLst>
          </p:cNvPr>
          <p:cNvSpPr/>
          <p:nvPr/>
        </p:nvSpPr>
        <p:spPr>
          <a:xfrm>
            <a:off x="7190189" y="1681713"/>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6;p27">
            <a:extLst>
              <a:ext uri="{FF2B5EF4-FFF2-40B4-BE49-F238E27FC236}">
                <a16:creationId xmlns:a16="http://schemas.microsoft.com/office/drawing/2014/main" id="{658151A9-4519-869F-783C-B57B20000C95}"/>
              </a:ext>
            </a:extLst>
          </p:cNvPr>
          <p:cNvSpPr txBox="1">
            <a:spLocks/>
          </p:cNvSpPr>
          <p:nvPr/>
        </p:nvSpPr>
        <p:spPr>
          <a:xfrm>
            <a:off x="7190189" y="2658346"/>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04</a:t>
            </a:r>
          </a:p>
        </p:txBody>
      </p:sp>
      <p:sp>
        <p:nvSpPr>
          <p:cNvPr id="56" name="Google Shape;474;p27">
            <a:extLst>
              <a:ext uri="{FF2B5EF4-FFF2-40B4-BE49-F238E27FC236}">
                <a16:creationId xmlns:a16="http://schemas.microsoft.com/office/drawing/2014/main" id="{E2ABD6AF-0331-51B6-E6D2-6ADFFE73017A}"/>
              </a:ext>
            </a:extLst>
          </p:cNvPr>
          <p:cNvSpPr txBox="1">
            <a:spLocks/>
          </p:cNvSpPr>
          <p:nvPr/>
        </p:nvSpPr>
        <p:spPr>
          <a:xfrm>
            <a:off x="6974283" y="3420492"/>
            <a:ext cx="21525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US" dirty="0"/>
              <a:t>Results + Previous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590342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Applying Elbow method for K-Means</a:t>
            </a:r>
          </a:p>
        </p:txBody>
      </p:sp>
      <p:sp>
        <p:nvSpPr>
          <p:cNvPr id="699" name="Google Shape;699;p33"/>
          <p:cNvSpPr txBox="1">
            <a:spLocks noGrp="1"/>
          </p:cNvSpPr>
          <p:nvPr>
            <p:ph type="ctrTitle" idx="4294967295"/>
          </p:nvPr>
        </p:nvSpPr>
        <p:spPr>
          <a:xfrm>
            <a:off x="123706" y="1449916"/>
            <a:ext cx="1451100"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K-Means </a:t>
            </a:r>
          </a:p>
        </p:txBody>
      </p:sp>
      <p:sp>
        <p:nvSpPr>
          <p:cNvPr id="701" name="Google Shape;701;p33"/>
          <p:cNvSpPr txBox="1">
            <a:spLocks noGrp="1"/>
          </p:cNvSpPr>
          <p:nvPr>
            <p:ph type="subTitle" idx="4294967295"/>
          </p:nvPr>
        </p:nvSpPr>
        <p:spPr>
          <a:xfrm>
            <a:off x="667811" y="1781285"/>
            <a:ext cx="4536091" cy="6447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400" dirty="0"/>
              <a:t>K Means was employed a function from 2 to 9, this means that the experiment tested 8 candidates.</a:t>
            </a:r>
          </a:p>
          <a:p>
            <a:pPr marL="0" lvl="0" indent="0" rtl="0">
              <a:lnSpc>
                <a:spcPct val="100000"/>
              </a:lnSpc>
              <a:spcBef>
                <a:spcPts val="0"/>
              </a:spcBef>
              <a:spcAft>
                <a:spcPts val="1600"/>
              </a:spcAft>
              <a:buNone/>
            </a:pPr>
            <a:r>
              <a:rPr lang="en-US" sz="1400" dirty="0"/>
              <a:t>It can be obviously seen that the distortion score Elbow for K-Means clustering at k = 4 obtained the score of 6.143 as shown.</a:t>
            </a:r>
          </a:p>
        </p:txBody>
      </p:sp>
      <p:sp>
        <p:nvSpPr>
          <p:cNvPr id="702" name="Google Shape;702;p33"/>
          <p:cNvSpPr/>
          <p:nvPr/>
        </p:nvSpPr>
        <p:spPr>
          <a:xfrm>
            <a:off x="325245" y="194726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descr="Text&#10;&#10;Description automatically generated">
            <a:extLst>
              <a:ext uri="{FF2B5EF4-FFF2-40B4-BE49-F238E27FC236}">
                <a16:creationId xmlns:a16="http://schemas.microsoft.com/office/drawing/2014/main" id="{D7923A71-5DF0-9799-81DF-7042D21006C5}"/>
              </a:ext>
            </a:extLst>
          </p:cNvPr>
          <p:cNvPicPr>
            <a:picLocks noChangeAspect="1"/>
          </p:cNvPicPr>
          <p:nvPr/>
        </p:nvPicPr>
        <p:blipFill>
          <a:blip r:embed="rId3"/>
          <a:stretch>
            <a:fillRect/>
          </a:stretch>
        </p:blipFill>
        <p:spPr>
          <a:xfrm>
            <a:off x="1385888" y="3491935"/>
            <a:ext cx="2365950" cy="1158070"/>
          </a:xfrm>
          <a:prstGeom prst="rect">
            <a:avLst/>
          </a:prstGeom>
        </p:spPr>
      </p:pic>
      <p:pic>
        <p:nvPicPr>
          <p:cNvPr id="3" name="Picture 2">
            <a:extLst>
              <a:ext uri="{FF2B5EF4-FFF2-40B4-BE49-F238E27FC236}">
                <a16:creationId xmlns:a16="http://schemas.microsoft.com/office/drawing/2014/main" id="{4C14E3FB-2FAD-180A-7346-4A5AB58A7F87}"/>
              </a:ext>
            </a:extLst>
          </p:cNvPr>
          <p:cNvPicPr>
            <a:picLocks noChangeAspect="1"/>
          </p:cNvPicPr>
          <p:nvPr/>
        </p:nvPicPr>
        <p:blipFill>
          <a:blip r:embed="rId4"/>
          <a:stretch>
            <a:fillRect/>
          </a:stretch>
        </p:blipFill>
        <p:spPr>
          <a:xfrm>
            <a:off x="4975725" y="1781285"/>
            <a:ext cx="3981179" cy="2842725"/>
          </a:xfrm>
          <a:prstGeom prst="rect">
            <a:avLst/>
          </a:prstGeom>
        </p:spPr>
      </p:pic>
    </p:spTree>
    <p:extLst>
      <p:ext uri="{BB962C8B-B14F-4D97-AF65-F5344CB8AC3E}">
        <p14:creationId xmlns:p14="http://schemas.microsoft.com/office/powerpoint/2010/main" val="1092549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590342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Results for K-Means</a:t>
            </a:r>
          </a:p>
        </p:txBody>
      </p:sp>
      <p:sp>
        <p:nvSpPr>
          <p:cNvPr id="702" name="Google Shape;702;p33"/>
          <p:cNvSpPr/>
          <p:nvPr/>
        </p:nvSpPr>
        <p:spPr>
          <a:xfrm>
            <a:off x="325245" y="194726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070168B-ED18-C30A-BD3B-23F33E0D50C3}"/>
              </a:ext>
            </a:extLst>
          </p:cNvPr>
          <p:cNvPicPr>
            <a:picLocks noChangeAspect="1"/>
          </p:cNvPicPr>
          <p:nvPr/>
        </p:nvPicPr>
        <p:blipFill>
          <a:blip r:embed="rId3"/>
          <a:stretch>
            <a:fillRect/>
          </a:stretch>
        </p:blipFill>
        <p:spPr>
          <a:xfrm>
            <a:off x="862884" y="1326609"/>
            <a:ext cx="7418231" cy="2490281"/>
          </a:xfrm>
          <a:prstGeom prst="rect">
            <a:avLst/>
          </a:prstGeom>
        </p:spPr>
      </p:pic>
    </p:spTree>
    <p:extLst>
      <p:ext uri="{BB962C8B-B14F-4D97-AF65-F5344CB8AC3E}">
        <p14:creationId xmlns:p14="http://schemas.microsoft.com/office/powerpoint/2010/main" val="3796424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481170" y="868875"/>
            <a:ext cx="6867826"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Voronoi Diagram &amp; Clustering percentages for K-Means</a:t>
            </a:r>
          </a:p>
        </p:txBody>
      </p:sp>
      <p:sp>
        <p:nvSpPr>
          <p:cNvPr id="702" name="Google Shape;702;p33"/>
          <p:cNvSpPr/>
          <p:nvPr/>
        </p:nvSpPr>
        <p:spPr>
          <a:xfrm>
            <a:off x="325245" y="194726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3E71A2A7-0993-C816-324C-CF15A2316CB9}"/>
              </a:ext>
            </a:extLst>
          </p:cNvPr>
          <p:cNvPicPr>
            <a:picLocks noChangeAspect="1"/>
          </p:cNvPicPr>
          <p:nvPr/>
        </p:nvPicPr>
        <p:blipFill>
          <a:blip r:embed="rId3"/>
          <a:stretch>
            <a:fillRect/>
          </a:stretch>
        </p:blipFill>
        <p:spPr>
          <a:xfrm>
            <a:off x="798396" y="1553306"/>
            <a:ext cx="4344990" cy="2974463"/>
          </a:xfrm>
          <a:prstGeom prst="rect">
            <a:avLst/>
          </a:prstGeom>
        </p:spPr>
      </p:pic>
      <p:pic>
        <p:nvPicPr>
          <p:cNvPr id="7" name="Picture 6">
            <a:extLst>
              <a:ext uri="{FF2B5EF4-FFF2-40B4-BE49-F238E27FC236}">
                <a16:creationId xmlns:a16="http://schemas.microsoft.com/office/drawing/2014/main" id="{B6139E89-5646-607D-92C6-BD4ABE06C2B6}"/>
              </a:ext>
            </a:extLst>
          </p:cNvPr>
          <p:cNvPicPr>
            <a:picLocks noChangeAspect="1"/>
          </p:cNvPicPr>
          <p:nvPr/>
        </p:nvPicPr>
        <p:blipFill>
          <a:blip r:embed="rId4"/>
          <a:stretch>
            <a:fillRect/>
          </a:stretch>
        </p:blipFill>
        <p:spPr>
          <a:xfrm>
            <a:off x="5460612" y="1559037"/>
            <a:ext cx="3202110" cy="2968732"/>
          </a:xfrm>
          <a:prstGeom prst="rect">
            <a:avLst/>
          </a:prstGeom>
        </p:spPr>
      </p:pic>
    </p:spTree>
    <p:extLst>
      <p:ext uri="{BB962C8B-B14F-4D97-AF65-F5344CB8AC3E}">
        <p14:creationId xmlns:p14="http://schemas.microsoft.com/office/powerpoint/2010/main" val="191497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4" y="411675"/>
            <a:ext cx="590342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Agglomerative Clustering </a:t>
            </a:r>
          </a:p>
        </p:txBody>
      </p:sp>
      <p:sp>
        <p:nvSpPr>
          <p:cNvPr id="702" name="Google Shape;702;p33"/>
          <p:cNvSpPr/>
          <p:nvPr/>
        </p:nvSpPr>
        <p:spPr>
          <a:xfrm>
            <a:off x="325245" y="194726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Text&#10;&#10;Description automatically generated">
            <a:extLst>
              <a:ext uri="{FF2B5EF4-FFF2-40B4-BE49-F238E27FC236}">
                <a16:creationId xmlns:a16="http://schemas.microsoft.com/office/drawing/2014/main" id="{DEF69393-F3DB-1C73-B837-049C13AD70D8}"/>
              </a:ext>
            </a:extLst>
          </p:cNvPr>
          <p:cNvPicPr>
            <a:picLocks noChangeAspect="1"/>
          </p:cNvPicPr>
          <p:nvPr/>
        </p:nvPicPr>
        <p:blipFill>
          <a:blip r:embed="rId3"/>
          <a:stretch>
            <a:fillRect/>
          </a:stretch>
        </p:blipFill>
        <p:spPr>
          <a:xfrm>
            <a:off x="2250282" y="1864275"/>
            <a:ext cx="4136230" cy="3102173"/>
          </a:xfrm>
          <a:prstGeom prst="rect">
            <a:avLst/>
          </a:prstGeom>
        </p:spPr>
      </p:pic>
      <p:sp>
        <p:nvSpPr>
          <p:cNvPr id="7" name="TextBox 6">
            <a:extLst>
              <a:ext uri="{FF2B5EF4-FFF2-40B4-BE49-F238E27FC236}">
                <a16:creationId xmlns:a16="http://schemas.microsoft.com/office/drawing/2014/main" id="{111AF7A4-3831-E1D4-E1E7-C3CD0E1CE7AD}"/>
              </a:ext>
            </a:extLst>
          </p:cNvPr>
          <p:cNvSpPr txBox="1"/>
          <p:nvPr/>
        </p:nvSpPr>
        <p:spPr>
          <a:xfrm>
            <a:off x="618824" y="989475"/>
            <a:ext cx="7906352" cy="738664"/>
          </a:xfrm>
          <a:prstGeom prst="rect">
            <a:avLst/>
          </a:prstGeom>
          <a:noFill/>
        </p:spPr>
        <p:txBody>
          <a:bodyPr wrap="square">
            <a:spAutoFit/>
          </a:bodyPr>
          <a:lstStyle/>
          <a:p>
            <a:r>
              <a:rPr lang="en-US" dirty="0">
                <a:solidFill>
                  <a:schemeClr val="bg1"/>
                </a:solidFill>
              </a:rPr>
              <a:t>A hierarchical clustering is a recursive partitioning of a data set into successively smaller clusters. It is represented by a rooted tree whose leaves correspond to the data points, and each of whose internal nodes represents the cluster of its descendant leaves</a:t>
            </a:r>
          </a:p>
        </p:txBody>
      </p:sp>
    </p:spTree>
    <p:extLst>
      <p:ext uri="{BB962C8B-B14F-4D97-AF65-F5344CB8AC3E}">
        <p14:creationId xmlns:p14="http://schemas.microsoft.com/office/powerpoint/2010/main" val="1012765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Applying Elbow method </a:t>
            </a:r>
          </a:p>
        </p:txBody>
      </p:sp>
      <p:sp>
        <p:nvSpPr>
          <p:cNvPr id="699" name="Google Shape;699;p33"/>
          <p:cNvSpPr txBox="1">
            <a:spLocks noGrp="1"/>
          </p:cNvSpPr>
          <p:nvPr>
            <p:ph type="ctrTitle" idx="4294967295"/>
          </p:nvPr>
        </p:nvSpPr>
        <p:spPr>
          <a:xfrm>
            <a:off x="123705" y="1449916"/>
            <a:ext cx="2954031"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sz="1800" dirty="0"/>
            </a:br>
            <a:r>
              <a:rPr lang="en-US" sz="1800" dirty="0"/>
              <a:t>Agglomerative Clustering</a:t>
            </a:r>
          </a:p>
        </p:txBody>
      </p:sp>
      <p:sp>
        <p:nvSpPr>
          <p:cNvPr id="701" name="Google Shape;701;p33"/>
          <p:cNvSpPr txBox="1">
            <a:spLocks noGrp="1"/>
          </p:cNvSpPr>
          <p:nvPr>
            <p:ph type="subTitle" idx="4294967295"/>
          </p:nvPr>
        </p:nvSpPr>
        <p:spPr>
          <a:xfrm>
            <a:off x="667811" y="1781285"/>
            <a:ext cx="4536091" cy="6447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400" dirty="0"/>
              <a:t>It can be obviously seen that the distortion score Elbow for K-Means clustering at k = 3 obtained the score of 19.102 as shown(train set).</a:t>
            </a:r>
          </a:p>
        </p:txBody>
      </p:sp>
      <p:sp>
        <p:nvSpPr>
          <p:cNvPr id="702" name="Google Shape;702;p33"/>
          <p:cNvSpPr/>
          <p:nvPr/>
        </p:nvSpPr>
        <p:spPr>
          <a:xfrm>
            <a:off x="325245" y="194726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B880D6BA-F512-0515-9036-049D8EAFA8F8}"/>
              </a:ext>
            </a:extLst>
          </p:cNvPr>
          <p:cNvPicPr>
            <a:picLocks noChangeAspect="1"/>
          </p:cNvPicPr>
          <p:nvPr/>
        </p:nvPicPr>
        <p:blipFill>
          <a:blip r:embed="rId3"/>
          <a:stretch>
            <a:fillRect/>
          </a:stretch>
        </p:blipFill>
        <p:spPr>
          <a:xfrm>
            <a:off x="5203902" y="1592716"/>
            <a:ext cx="3781293" cy="2740918"/>
          </a:xfrm>
          <a:prstGeom prst="rect">
            <a:avLst/>
          </a:prstGeom>
        </p:spPr>
      </p:pic>
    </p:spTree>
    <p:extLst>
      <p:ext uri="{BB962C8B-B14F-4D97-AF65-F5344CB8AC3E}">
        <p14:creationId xmlns:p14="http://schemas.microsoft.com/office/powerpoint/2010/main" val="3494994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 for Agglomerative</a:t>
            </a:r>
          </a:p>
        </p:txBody>
      </p:sp>
      <p:sp>
        <p:nvSpPr>
          <p:cNvPr id="702" name="Google Shape;702;p33"/>
          <p:cNvSpPr/>
          <p:nvPr/>
        </p:nvSpPr>
        <p:spPr>
          <a:xfrm>
            <a:off x="384425" y="1459288"/>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0D9838C-255D-75B0-E012-DB33C5F6489E}"/>
              </a:ext>
            </a:extLst>
          </p:cNvPr>
          <p:cNvSpPr txBox="1"/>
          <p:nvPr/>
        </p:nvSpPr>
        <p:spPr>
          <a:xfrm>
            <a:off x="540350" y="1354053"/>
            <a:ext cx="4642624" cy="738664"/>
          </a:xfrm>
          <a:prstGeom prst="rect">
            <a:avLst/>
          </a:prstGeom>
          <a:noFill/>
        </p:spPr>
        <p:txBody>
          <a:bodyPr wrap="square">
            <a:spAutoFit/>
          </a:bodyPr>
          <a:lstStyle/>
          <a:p>
            <a:r>
              <a:rPr lang="en-US" dirty="0">
                <a:solidFill>
                  <a:schemeClr val="bg1"/>
                </a:solidFill>
              </a:rPr>
              <a:t>After using the fitting formula, we must test the data through Agglomerative clustering as at k = 3 model. As shown: </a:t>
            </a:r>
          </a:p>
        </p:txBody>
      </p:sp>
      <p:pic>
        <p:nvPicPr>
          <p:cNvPr id="4" name="Picture 3">
            <a:extLst>
              <a:ext uri="{FF2B5EF4-FFF2-40B4-BE49-F238E27FC236}">
                <a16:creationId xmlns:a16="http://schemas.microsoft.com/office/drawing/2014/main" id="{1FC962D9-99A0-1F35-F4E8-3CAE120DE6C5}"/>
              </a:ext>
            </a:extLst>
          </p:cNvPr>
          <p:cNvPicPr>
            <a:picLocks noChangeAspect="1"/>
          </p:cNvPicPr>
          <p:nvPr/>
        </p:nvPicPr>
        <p:blipFill>
          <a:blip r:embed="rId3"/>
          <a:stretch>
            <a:fillRect/>
          </a:stretch>
        </p:blipFill>
        <p:spPr>
          <a:xfrm>
            <a:off x="5343136" y="2092718"/>
            <a:ext cx="3273050" cy="2372512"/>
          </a:xfrm>
          <a:prstGeom prst="rect">
            <a:avLst/>
          </a:prstGeom>
        </p:spPr>
      </p:pic>
      <p:pic>
        <p:nvPicPr>
          <p:cNvPr id="7" name="Picture 6">
            <a:extLst>
              <a:ext uri="{FF2B5EF4-FFF2-40B4-BE49-F238E27FC236}">
                <a16:creationId xmlns:a16="http://schemas.microsoft.com/office/drawing/2014/main" id="{8F3E6F74-A8AF-D0FF-DE8A-57FF27D9070A}"/>
              </a:ext>
            </a:extLst>
          </p:cNvPr>
          <p:cNvPicPr>
            <a:picLocks noChangeAspect="1"/>
          </p:cNvPicPr>
          <p:nvPr/>
        </p:nvPicPr>
        <p:blipFill>
          <a:blip r:embed="rId4"/>
          <a:stretch>
            <a:fillRect/>
          </a:stretch>
        </p:blipFill>
        <p:spPr>
          <a:xfrm>
            <a:off x="1131104" y="2082837"/>
            <a:ext cx="3440896" cy="2382393"/>
          </a:xfrm>
          <a:prstGeom prst="rect">
            <a:avLst/>
          </a:prstGeom>
        </p:spPr>
      </p:pic>
    </p:spTree>
    <p:extLst>
      <p:ext uri="{BB962C8B-B14F-4D97-AF65-F5344CB8AC3E}">
        <p14:creationId xmlns:p14="http://schemas.microsoft.com/office/powerpoint/2010/main" val="2779050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Applying Elbow method </a:t>
            </a:r>
          </a:p>
        </p:txBody>
      </p:sp>
      <p:sp>
        <p:nvSpPr>
          <p:cNvPr id="699" name="Google Shape;699;p33"/>
          <p:cNvSpPr txBox="1">
            <a:spLocks noGrp="1"/>
          </p:cNvSpPr>
          <p:nvPr>
            <p:ph type="ctrTitle" idx="4294967295"/>
          </p:nvPr>
        </p:nvSpPr>
        <p:spPr>
          <a:xfrm>
            <a:off x="123705" y="1449916"/>
            <a:ext cx="2954031" cy="28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sz="1800" dirty="0"/>
            </a:br>
            <a:r>
              <a:rPr lang="en-US" sz="1800" dirty="0"/>
              <a:t>Agglomerative Clustering</a:t>
            </a:r>
          </a:p>
        </p:txBody>
      </p:sp>
      <p:sp>
        <p:nvSpPr>
          <p:cNvPr id="701" name="Google Shape;701;p33"/>
          <p:cNvSpPr txBox="1">
            <a:spLocks noGrp="1"/>
          </p:cNvSpPr>
          <p:nvPr>
            <p:ph type="subTitle" idx="4294967295"/>
          </p:nvPr>
        </p:nvSpPr>
        <p:spPr>
          <a:xfrm>
            <a:off x="458365" y="1781285"/>
            <a:ext cx="4068196" cy="6447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1600"/>
              </a:spcAft>
              <a:buNone/>
            </a:pPr>
            <a:r>
              <a:rPr lang="en-US" sz="1400" dirty="0"/>
              <a:t>It can be obviously seen that the distortion score Elbow for K-Means clustering at k = 4 obtained the score of 6.935 as shown.(test set)</a:t>
            </a:r>
          </a:p>
        </p:txBody>
      </p:sp>
      <p:sp>
        <p:nvSpPr>
          <p:cNvPr id="702" name="Google Shape;702;p33"/>
          <p:cNvSpPr/>
          <p:nvPr/>
        </p:nvSpPr>
        <p:spPr>
          <a:xfrm>
            <a:off x="325245" y="194726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44D283F-274C-7D6B-EBFE-2D286F0C76FB}"/>
              </a:ext>
            </a:extLst>
          </p:cNvPr>
          <p:cNvPicPr>
            <a:picLocks noChangeAspect="1"/>
          </p:cNvPicPr>
          <p:nvPr/>
        </p:nvPicPr>
        <p:blipFill>
          <a:blip r:embed="rId3"/>
          <a:stretch>
            <a:fillRect/>
          </a:stretch>
        </p:blipFill>
        <p:spPr>
          <a:xfrm>
            <a:off x="4998908" y="1571626"/>
            <a:ext cx="4021387" cy="2914953"/>
          </a:xfrm>
          <a:prstGeom prst="rect">
            <a:avLst/>
          </a:prstGeom>
        </p:spPr>
      </p:pic>
    </p:spTree>
    <p:extLst>
      <p:ext uri="{BB962C8B-B14F-4D97-AF65-F5344CB8AC3E}">
        <p14:creationId xmlns:p14="http://schemas.microsoft.com/office/powerpoint/2010/main" val="1520970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Result for Agglomerative</a:t>
            </a:r>
          </a:p>
        </p:txBody>
      </p:sp>
      <p:sp>
        <p:nvSpPr>
          <p:cNvPr id="702" name="Google Shape;702;p33"/>
          <p:cNvSpPr/>
          <p:nvPr/>
        </p:nvSpPr>
        <p:spPr>
          <a:xfrm>
            <a:off x="384425" y="1459288"/>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0D9838C-255D-75B0-E012-DB33C5F6489E}"/>
              </a:ext>
            </a:extLst>
          </p:cNvPr>
          <p:cNvSpPr txBox="1"/>
          <p:nvPr/>
        </p:nvSpPr>
        <p:spPr>
          <a:xfrm>
            <a:off x="540350" y="1060421"/>
            <a:ext cx="4642624" cy="738664"/>
          </a:xfrm>
          <a:prstGeom prst="rect">
            <a:avLst/>
          </a:prstGeom>
          <a:noFill/>
        </p:spPr>
        <p:txBody>
          <a:bodyPr wrap="square">
            <a:spAutoFit/>
          </a:bodyPr>
          <a:lstStyle/>
          <a:p>
            <a:endParaRPr lang="en-US" dirty="0">
              <a:solidFill>
                <a:schemeClr val="bg1"/>
              </a:solidFill>
            </a:endParaRPr>
          </a:p>
          <a:p>
            <a:r>
              <a:rPr lang="en-US" dirty="0">
                <a:solidFill>
                  <a:schemeClr val="bg1"/>
                </a:solidFill>
              </a:rPr>
              <a:t>It can be obviously seen that the distortion score Elbow for K-Means clustering at k = 4</a:t>
            </a:r>
          </a:p>
        </p:txBody>
      </p:sp>
      <p:pic>
        <p:nvPicPr>
          <p:cNvPr id="3" name="Picture 2">
            <a:extLst>
              <a:ext uri="{FF2B5EF4-FFF2-40B4-BE49-F238E27FC236}">
                <a16:creationId xmlns:a16="http://schemas.microsoft.com/office/drawing/2014/main" id="{0099044C-CE2B-D945-00CC-D38044CE13C6}"/>
              </a:ext>
            </a:extLst>
          </p:cNvPr>
          <p:cNvPicPr>
            <a:picLocks noChangeAspect="1"/>
          </p:cNvPicPr>
          <p:nvPr/>
        </p:nvPicPr>
        <p:blipFill>
          <a:blip r:embed="rId3"/>
          <a:stretch>
            <a:fillRect/>
          </a:stretch>
        </p:blipFill>
        <p:spPr>
          <a:xfrm>
            <a:off x="4846682" y="1866134"/>
            <a:ext cx="3756968" cy="2723286"/>
          </a:xfrm>
          <a:prstGeom prst="rect">
            <a:avLst/>
          </a:prstGeom>
        </p:spPr>
      </p:pic>
      <p:pic>
        <p:nvPicPr>
          <p:cNvPr id="7" name="Picture 6">
            <a:extLst>
              <a:ext uri="{FF2B5EF4-FFF2-40B4-BE49-F238E27FC236}">
                <a16:creationId xmlns:a16="http://schemas.microsoft.com/office/drawing/2014/main" id="{DDC081D5-8184-AF85-C488-87B4865FC237}"/>
              </a:ext>
            </a:extLst>
          </p:cNvPr>
          <p:cNvPicPr>
            <a:picLocks noChangeAspect="1"/>
          </p:cNvPicPr>
          <p:nvPr/>
        </p:nvPicPr>
        <p:blipFill>
          <a:blip r:embed="rId4"/>
          <a:stretch>
            <a:fillRect/>
          </a:stretch>
        </p:blipFill>
        <p:spPr>
          <a:xfrm>
            <a:off x="783398" y="1835537"/>
            <a:ext cx="3860040" cy="2729290"/>
          </a:xfrm>
          <a:prstGeom prst="rect">
            <a:avLst/>
          </a:prstGeom>
        </p:spPr>
      </p:pic>
    </p:spTree>
    <p:extLst>
      <p:ext uri="{BB962C8B-B14F-4D97-AF65-F5344CB8AC3E}">
        <p14:creationId xmlns:p14="http://schemas.microsoft.com/office/powerpoint/2010/main" val="848887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K-Means Evaluation </a:t>
            </a:r>
          </a:p>
        </p:txBody>
      </p:sp>
      <p:sp>
        <p:nvSpPr>
          <p:cNvPr id="702" name="Google Shape;702;p33"/>
          <p:cNvSpPr/>
          <p:nvPr/>
        </p:nvSpPr>
        <p:spPr>
          <a:xfrm>
            <a:off x="165598" y="15450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1B388D33-66A3-088B-5A2A-7268A0A616D3}"/>
              </a:ext>
            </a:extLst>
          </p:cNvPr>
          <p:cNvSpPr txBox="1"/>
          <p:nvPr/>
        </p:nvSpPr>
        <p:spPr>
          <a:xfrm>
            <a:off x="392906" y="1096502"/>
            <a:ext cx="4179094" cy="3539430"/>
          </a:xfrm>
          <a:prstGeom prst="rect">
            <a:avLst/>
          </a:prstGeom>
          <a:noFill/>
        </p:spPr>
        <p:txBody>
          <a:bodyPr wrap="square">
            <a:spAutoFit/>
          </a:bodyPr>
          <a:lstStyle/>
          <a:p>
            <a:pPr algn="just"/>
            <a:r>
              <a:rPr lang="en-US" b="0" i="0" dirty="0">
                <a:solidFill>
                  <a:schemeClr val="bg1"/>
                </a:solidFill>
                <a:effectLst/>
                <a:latin typeface="-apple-system"/>
              </a:rPr>
              <a:t>Compute completeness metric of a cluster labeling given a ground truth. A clustering result satisfies completeness if all the data points that are members of a given class are elements of the same cluster.</a:t>
            </a:r>
          </a:p>
          <a:p>
            <a:pPr algn="just"/>
            <a:endParaRPr lang="en-US" b="0" i="0" dirty="0">
              <a:solidFill>
                <a:schemeClr val="bg1"/>
              </a:solidFill>
              <a:effectLst/>
              <a:latin typeface="-apple-system"/>
            </a:endParaRPr>
          </a:p>
          <a:p>
            <a:pPr algn="just"/>
            <a:r>
              <a:rPr lang="en-US" b="0" i="0" dirty="0">
                <a:solidFill>
                  <a:schemeClr val="bg1"/>
                </a:solidFill>
                <a:effectLst/>
                <a:latin typeface="-apple-system"/>
              </a:rPr>
              <a:t>This metric is independent of the absolute values of the labels: a permutation of the class or cluster label values won’t change the score value in any way.</a:t>
            </a:r>
          </a:p>
          <a:p>
            <a:pPr algn="just"/>
            <a:endParaRPr lang="en-US" b="0" i="0" dirty="0">
              <a:solidFill>
                <a:schemeClr val="bg1"/>
              </a:solidFill>
              <a:effectLst/>
              <a:latin typeface="-apple-system"/>
            </a:endParaRPr>
          </a:p>
          <a:p>
            <a:pPr algn="just"/>
            <a:endParaRPr lang="en-US" b="0" i="0" dirty="0">
              <a:solidFill>
                <a:schemeClr val="bg1"/>
              </a:solidFill>
              <a:effectLst/>
              <a:latin typeface="-apple-system"/>
            </a:endParaRPr>
          </a:p>
          <a:p>
            <a:pPr algn="just"/>
            <a:r>
              <a:rPr lang="en-US" b="0" i="0" dirty="0">
                <a:solidFill>
                  <a:schemeClr val="bg1"/>
                </a:solidFill>
                <a:effectLst/>
                <a:latin typeface="-apple-system"/>
              </a:rPr>
              <a:t>The Rand Index computes a similarity measure between two clustering by considering all pairs of samples and counting pairs that are assigned in the same or different clusters in the predicted and true clustering. The raw RI score is: </a:t>
            </a:r>
          </a:p>
          <a:p>
            <a:pPr algn="just"/>
            <a:r>
              <a:rPr lang="en-US" b="0" i="0" dirty="0">
                <a:solidFill>
                  <a:schemeClr val="bg1"/>
                </a:solidFill>
                <a:effectLst/>
                <a:latin typeface="-apple-system"/>
              </a:rPr>
              <a:t>     RI = (number of agreeing pairs) / (number of pairs)</a:t>
            </a:r>
          </a:p>
        </p:txBody>
      </p:sp>
      <p:pic>
        <p:nvPicPr>
          <p:cNvPr id="8" name="Picture 7">
            <a:extLst>
              <a:ext uri="{FF2B5EF4-FFF2-40B4-BE49-F238E27FC236}">
                <a16:creationId xmlns:a16="http://schemas.microsoft.com/office/drawing/2014/main" id="{3E6C0D0C-D180-8C5A-BC03-CF46A19036E1}"/>
              </a:ext>
            </a:extLst>
          </p:cNvPr>
          <p:cNvPicPr>
            <a:picLocks noChangeAspect="1"/>
          </p:cNvPicPr>
          <p:nvPr/>
        </p:nvPicPr>
        <p:blipFill>
          <a:blip r:embed="rId3"/>
          <a:stretch>
            <a:fillRect/>
          </a:stretch>
        </p:blipFill>
        <p:spPr>
          <a:xfrm>
            <a:off x="4714874" y="1096502"/>
            <a:ext cx="3933503" cy="2886076"/>
          </a:xfrm>
          <a:prstGeom prst="rect">
            <a:avLst/>
          </a:prstGeom>
        </p:spPr>
      </p:pic>
      <p:pic>
        <p:nvPicPr>
          <p:cNvPr id="4" name="Picture 3" descr="A picture containing text&#10;&#10;Description automatically generated">
            <a:extLst>
              <a:ext uri="{FF2B5EF4-FFF2-40B4-BE49-F238E27FC236}">
                <a16:creationId xmlns:a16="http://schemas.microsoft.com/office/drawing/2014/main" id="{588C58A6-4F29-47EF-B1C3-FBE532439095}"/>
              </a:ext>
            </a:extLst>
          </p:cNvPr>
          <p:cNvPicPr>
            <a:picLocks noChangeAspect="1"/>
          </p:cNvPicPr>
          <p:nvPr/>
        </p:nvPicPr>
        <p:blipFill>
          <a:blip r:embed="rId4"/>
          <a:stretch>
            <a:fillRect/>
          </a:stretch>
        </p:blipFill>
        <p:spPr>
          <a:xfrm>
            <a:off x="4714873" y="4268786"/>
            <a:ext cx="4183381" cy="600393"/>
          </a:xfrm>
          <a:prstGeom prst="rect">
            <a:avLst/>
          </a:prstGeom>
        </p:spPr>
      </p:pic>
    </p:spTree>
    <p:extLst>
      <p:ext uri="{BB962C8B-B14F-4D97-AF65-F5344CB8AC3E}">
        <p14:creationId xmlns:p14="http://schemas.microsoft.com/office/powerpoint/2010/main" val="1940482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0"/>
        <p:cNvGrpSpPr/>
        <p:nvPr/>
      </p:nvGrpSpPr>
      <p:grpSpPr>
        <a:xfrm>
          <a:off x="0" y="0"/>
          <a:ext cx="0" cy="0"/>
          <a:chOff x="0" y="0"/>
          <a:chExt cx="0" cy="0"/>
        </a:xfrm>
      </p:grpSpPr>
      <p:sp>
        <p:nvSpPr>
          <p:cNvPr id="1361" name="Google Shape;1361;p47"/>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364" name="Google Shape;1364;p47"/>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47"/>
          <p:cNvGrpSpPr/>
          <p:nvPr/>
        </p:nvGrpSpPr>
        <p:grpSpPr>
          <a:xfrm>
            <a:off x="7981434" y="-1177061"/>
            <a:ext cx="203789" cy="1274754"/>
            <a:chOff x="2877432" y="975334"/>
            <a:chExt cx="188886" cy="1181531"/>
          </a:xfrm>
        </p:grpSpPr>
        <p:sp>
          <p:nvSpPr>
            <p:cNvPr id="1366" name="Google Shape;1366;p47"/>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9" name="Google Shape;1369;p47"/>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94741" y="1052170"/>
            <a:ext cx="8307292" cy="188166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t>	Our way of life has been transformed by e-commerce. We can now almost entirely order items online and have them delivered to our houses. E-commerce has become one of the fastest-growing business sectors at this time due to the acceleration caused by the global pandemic in 2020. </a:t>
            </a:r>
          </a:p>
          <a:p>
            <a:pPr marL="0" lvl="0" indent="0" algn="just" rtl="0">
              <a:spcBef>
                <a:spcPts val="0"/>
              </a:spcBef>
              <a:spcAft>
                <a:spcPts val="0"/>
              </a:spcAft>
              <a:buNone/>
            </a:pPr>
            <a:endParaRPr lang="en-US" sz="1600" dirty="0"/>
          </a:p>
          <a:p>
            <a:pPr marL="0" lvl="0" indent="0" algn="just" rtl="0">
              <a:spcBef>
                <a:spcPts val="0"/>
              </a:spcBef>
              <a:spcAft>
                <a:spcPts val="0"/>
              </a:spcAft>
              <a:buNone/>
            </a:pPr>
            <a:r>
              <a:rPr lang="en-US" sz="1600" dirty="0"/>
              <a:t>	The data set we used provided us with a lot of relevant information. Even though some data scientists have already done customer clustering, there is still potential for improvement. </a:t>
            </a:r>
          </a:p>
        </p:txBody>
      </p:sp>
      <p:sp>
        <p:nvSpPr>
          <p:cNvPr id="507" name="Google Shape;507;p28"/>
          <p:cNvSpPr txBox="1">
            <a:spLocks noGrp="1"/>
          </p:cNvSpPr>
          <p:nvPr>
            <p:ph type="ctrTitle"/>
          </p:nvPr>
        </p:nvSpPr>
        <p:spPr>
          <a:xfrm>
            <a:off x="618825" y="411675"/>
            <a:ext cx="546765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&amp; Problem definiton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394741" y="989475"/>
            <a:ext cx="8307292" cy="1881660"/>
          </a:xfrm>
          <a:prstGeom prst="rect">
            <a:avLst/>
          </a:prstGeom>
        </p:spPr>
        <p:txBody>
          <a:bodyPr spcFirstLastPara="1" wrap="square" lIns="91425" tIns="91425" rIns="91425" bIns="91425" anchor="t" anchorCtr="0">
            <a:noAutofit/>
          </a:bodyPr>
          <a:lstStyle/>
          <a:p>
            <a:pPr marL="114300" indent="0" algn="l" fontAlgn="base">
              <a:buNone/>
            </a:pPr>
            <a:r>
              <a:rPr lang="en-US" sz="1600" b="0" i="0" dirty="0">
                <a:effectLst/>
                <a:latin typeface="Inter"/>
              </a:rPr>
              <a:t>	Typically, e-commerce datasets are proprietary and consequently hard to find among publicly available data. However, </a:t>
            </a:r>
            <a:r>
              <a:rPr lang="en-US" sz="1600" b="0" i="0" strike="noStrike" dirty="0">
                <a:solidFill>
                  <a:srgbClr val="008ABC"/>
                </a:solidFill>
                <a:effectLst/>
                <a:latin typeface="Inter"/>
                <a:hlinkClick r:id="rId3"/>
              </a:rPr>
              <a:t>The UCI Machine Learning Repository</a:t>
            </a:r>
            <a:r>
              <a:rPr lang="en-US" sz="1600" b="0" i="0" dirty="0">
                <a:effectLst/>
                <a:latin typeface="Inter"/>
              </a:rPr>
              <a:t> has made this dataset containing actual transactions from 2010 and 2011. The dataset is maintained on their site, where it can be found by the title "Online Retail".</a:t>
            </a:r>
          </a:p>
          <a:p>
            <a:pPr marL="114300" indent="0" algn="l" fontAlgn="base">
              <a:buNone/>
            </a:pPr>
            <a:endParaRPr lang="en-US" sz="1600" b="0" i="0" dirty="0">
              <a:effectLst/>
              <a:latin typeface="Inter"/>
            </a:endParaRPr>
          </a:p>
          <a:p>
            <a:pPr marL="114300" indent="0" algn="l" fontAlgn="base">
              <a:buNone/>
            </a:pPr>
            <a:r>
              <a:rPr lang="en-US" sz="1600" b="0" i="0" dirty="0">
                <a:effectLst/>
                <a:latin typeface="Inter"/>
              </a:rPr>
              <a:t>	This is a transnational data set which contains all the transactions occurring between 01/12/2010 and 09/12/2011 for a UK-based and registered non-store online retail. The company mainly sells unique all-occasion gifts. Many customers of the company are wholesalers.</a:t>
            </a:r>
          </a:p>
        </p:txBody>
      </p:sp>
      <p:sp>
        <p:nvSpPr>
          <p:cNvPr id="507" name="Google Shape;507;p28"/>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Used</a:t>
            </a:r>
            <a:endParaRPr dirty="0"/>
          </a:p>
        </p:txBody>
      </p:sp>
      <p:pic>
        <p:nvPicPr>
          <p:cNvPr id="3" name="Picture 2">
            <a:extLst>
              <a:ext uri="{FF2B5EF4-FFF2-40B4-BE49-F238E27FC236}">
                <a16:creationId xmlns:a16="http://schemas.microsoft.com/office/drawing/2014/main" id="{AE11DA2A-4217-9AE5-02E4-2D075D9A615A}"/>
              </a:ext>
            </a:extLst>
          </p:cNvPr>
          <p:cNvPicPr>
            <a:picLocks noChangeAspect="1"/>
          </p:cNvPicPr>
          <p:nvPr/>
        </p:nvPicPr>
        <p:blipFill>
          <a:blip r:embed="rId4"/>
          <a:stretch>
            <a:fillRect/>
          </a:stretch>
        </p:blipFill>
        <p:spPr>
          <a:xfrm>
            <a:off x="562364" y="3235658"/>
            <a:ext cx="8139669" cy="1711344"/>
          </a:xfrm>
          <a:prstGeom prst="rect">
            <a:avLst/>
          </a:prstGeom>
        </p:spPr>
      </p:pic>
    </p:spTree>
    <p:extLst>
      <p:ext uri="{BB962C8B-B14F-4D97-AF65-F5344CB8AC3E}">
        <p14:creationId xmlns:p14="http://schemas.microsoft.com/office/powerpoint/2010/main" val="47714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518813" y="71122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Previuos Work (K-means using Sillhouette method)</a:t>
            </a:r>
            <a:endParaRPr sz="3000" dirty="0"/>
          </a:p>
        </p:txBody>
      </p:sp>
      <p:pic>
        <p:nvPicPr>
          <p:cNvPr id="3" name="Picture 2" descr="Chart, scatter chart&#10;&#10;Description automatically generated">
            <a:extLst>
              <a:ext uri="{FF2B5EF4-FFF2-40B4-BE49-F238E27FC236}">
                <a16:creationId xmlns:a16="http://schemas.microsoft.com/office/drawing/2014/main" id="{BDFA78B6-38CB-634A-4C97-80486D8DE340}"/>
              </a:ext>
            </a:extLst>
          </p:cNvPr>
          <p:cNvPicPr>
            <a:picLocks noChangeAspect="1"/>
          </p:cNvPicPr>
          <p:nvPr/>
        </p:nvPicPr>
        <p:blipFill>
          <a:blip r:embed="rId3"/>
          <a:stretch>
            <a:fillRect/>
          </a:stretch>
        </p:blipFill>
        <p:spPr>
          <a:xfrm>
            <a:off x="4518215" y="1427559"/>
            <a:ext cx="4335351" cy="2715816"/>
          </a:xfrm>
          <a:prstGeom prst="rect">
            <a:avLst/>
          </a:prstGeom>
        </p:spPr>
      </p:pic>
      <p:pic>
        <p:nvPicPr>
          <p:cNvPr id="5" name="Picture 4" descr="Chart, line chart&#10;&#10;Description automatically generated">
            <a:extLst>
              <a:ext uri="{FF2B5EF4-FFF2-40B4-BE49-F238E27FC236}">
                <a16:creationId xmlns:a16="http://schemas.microsoft.com/office/drawing/2014/main" id="{A2AA1D02-CE5E-E91E-00DC-AFA7BC7D22D0}"/>
              </a:ext>
            </a:extLst>
          </p:cNvPr>
          <p:cNvPicPr>
            <a:picLocks noChangeAspect="1"/>
          </p:cNvPicPr>
          <p:nvPr/>
        </p:nvPicPr>
        <p:blipFill>
          <a:blip r:embed="rId4"/>
          <a:stretch>
            <a:fillRect/>
          </a:stretch>
        </p:blipFill>
        <p:spPr>
          <a:xfrm>
            <a:off x="290434" y="1427559"/>
            <a:ext cx="4051554" cy="2715816"/>
          </a:xfrm>
          <a:prstGeom prst="rect">
            <a:avLst/>
          </a:prstGeom>
        </p:spPr>
      </p:pic>
    </p:spTree>
    <p:extLst>
      <p:ext uri="{BB962C8B-B14F-4D97-AF65-F5344CB8AC3E}">
        <p14:creationId xmlns:p14="http://schemas.microsoft.com/office/powerpoint/2010/main" val="2427341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604537" y="618843"/>
            <a:ext cx="5710538"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Previous Work (Gaussian Mixture)</a:t>
            </a:r>
            <a:endParaRPr sz="3000" dirty="0"/>
          </a:p>
        </p:txBody>
      </p:sp>
      <p:pic>
        <p:nvPicPr>
          <p:cNvPr id="3" name="Picture 2" descr="Chart, scatter chart&#10;&#10;Description automatically generated">
            <a:extLst>
              <a:ext uri="{FF2B5EF4-FFF2-40B4-BE49-F238E27FC236}">
                <a16:creationId xmlns:a16="http://schemas.microsoft.com/office/drawing/2014/main" id="{8AFA4CC4-8918-7414-F9CE-87121F24FA80}"/>
              </a:ext>
            </a:extLst>
          </p:cNvPr>
          <p:cNvPicPr>
            <a:picLocks noChangeAspect="1"/>
          </p:cNvPicPr>
          <p:nvPr/>
        </p:nvPicPr>
        <p:blipFill>
          <a:blip r:embed="rId3"/>
          <a:stretch>
            <a:fillRect/>
          </a:stretch>
        </p:blipFill>
        <p:spPr>
          <a:xfrm>
            <a:off x="2171700" y="1283385"/>
            <a:ext cx="4507404" cy="3352907"/>
          </a:xfrm>
          <a:prstGeom prst="rect">
            <a:avLst/>
          </a:prstGeom>
        </p:spPr>
      </p:pic>
    </p:spTree>
    <p:extLst>
      <p:ext uri="{BB962C8B-B14F-4D97-AF65-F5344CB8AC3E}">
        <p14:creationId xmlns:p14="http://schemas.microsoft.com/office/powerpoint/2010/main" val="278618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5"/>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Exploring the data </a:t>
            </a:r>
            <a:endParaRPr sz="3000" dirty="0"/>
          </a:p>
        </p:txBody>
      </p:sp>
      <p:sp>
        <p:nvSpPr>
          <p:cNvPr id="94" name="TextBox 93">
            <a:extLst>
              <a:ext uri="{FF2B5EF4-FFF2-40B4-BE49-F238E27FC236}">
                <a16:creationId xmlns:a16="http://schemas.microsoft.com/office/drawing/2014/main" id="{FD5A0EFD-F553-CECE-59E6-DF5244F325C1}"/>
              </a:ext>
            </a:extLst>
          </p:cNvPr>
          <p:cNvSpPr txBox="1"/>
          <p:nvPr/>
        </p:nvSpPr>
        <p:spPr>
          <a:xfrm>
            <a:off x="540350" y="1354053"/>
            <a:ext cx="4642624" cy="523220"/>
          </a:xfrm>
          <a:prstGeom prst="rect">
            <a:avLst/>
          </a:prstGeom>
          <a:noFill/>
        </p:spPr>
        <p:txBody>
          <a:bodyPr wrap="square">
            <a:spAutoFit/>
          </a:bodyPr>
          <a:lstStyle/>
          <a:p>
            <a:r>
              <a:rPr lang="en-US" dirty="0">
                <a:solidFill>
                  <a:schemeClr val="bg1"/>
                </a:solidFill>
              </a:rPr>
              <a:t>To understand more about the nature of our data, we will answer the fowling queries:</a:t>
            </a:r>
          </a:p>
        </p:txBody>
      </p:sp>
      <p:sp>
        <p:nvSpPr>
          <p:cNvPr id="96" name="TextBox 95">
            <a:extLst>
              <a:ext uri="{FF2B5EF4-FFF2-40B4-BE49-F238E27FC236}">
                <a16:creationId xmlns:a16="http://schemas.microsoft.com/office/drawing/2014/main" id="{6BE7FB2C-C8BA-E7F5-4736-C3AEFC0793A9}"/>
              </a:ext>
            </a:extLst>
          </p:cNvPr>
          <p:cNvSpPr txBox="1"/>
          <p:nvPr/>
        </p:nvSpPr>
        <p:spPr>
          <a:xfrm>
            <a:off x="540350" y="2241851"/>
            <a:ext cx="5206245" cy="1815882"/>
          </a:xfrm>
          <a:prstGeom prst="rect">
            <a:avLst/>
          </a:prstGeom>
          <a:noFill/>
        </p:spPr>
        <p:txBody>
          <a:bodyPr wrap="square">
            <a:spAutoFit/>
          </a:bodyPr>
          <a:lstStyle/>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Which months had the highest sales</a:t>
            </a:r>
          </a:p>
          <a:p>
            <a:pPr marL="285750" indent="-285750">
              <a:buFont typeface="Arial" panose="020B0604020202020204" pitchFamily="34" charset="0"/>
              <a:buChar char="•"/>
            </a:pPr>
            <a:r>
              <a:rPr lang="en-US" dirty="0">
                <a:solidFill>
                  <a:schemeClr val="bg1"/>
                </a:solidFill>
              </a:rPr>
              <a:t>Products that are in the top 10 in sales and revenue</a:t>
            </a:r>
          </a:p>
          <a:p>
            <a:pPr marL="285750" indent="-285750">
              <a:buFont typeface="Arial" panose="020B0604020202020204" pitchFamily="34" charset="0"/>
              <a:buChar char="•"/>
            </a:pPr>
            <a:r>
              <a:rPr lang="en-US" dirty="0">
                <a:solidFill>
                  <a:schemeClr val="bg1"/>
                </a:solidFill>
              </a:rPr>
              <a:t>Products that were returned more frequently</a:t>
            </a:r>
          </a:p>
          <a:p>
            <a:pPr marL="285750" indent="-285750">
              <a:buFont typeface="Arial" panose="020B0604020202020204" pitchFamily="34" charset="0"/>
              <a:buChar char="•"/>
            </a:pPr>
            <a:r>
              <a:rPr lang="en-US" dirty="0">
                <a:solidFill>
                  <a:schemeClr val="bg1"/>
                </a:solidFill>
              </a:rPr>
              <a:t>Top 10 countries that purchased the most</a:t>
            </a:r>
          </a:p>
          <a:p>
            <a:pPr marL="285750" indent="-285750">
              <a:buFont typeface="Arial" panose="020B0604020202020204" pitchFamily="34" charset="0"/>
              <a:buChar char="•"/>
            </a:pPr>
            <a:r>
              <a:rPr lang="en-US" dirty="0">
                <a:solidFill>
                  <a:schemeClr val="bg1"/>
                </a:solidFill>
              </a:rPr>
              <a:t>How much is the share of the revenue for each manually clustered customer </a:t>
            </a:r>
          </a:p>
          <a:p>
            <a:endParaRPr lang="en-US" dirty="0">
              <a:solidFill>
                <a:schemeClr val="bg1"/>
              </a:solidFill>
            </a:endParaRPr>
          </a:p>
        </p:txBody>
      </p:sp>
    </p:spTree>
    <p:extLst>
      <p:ext uri="{BB962C8B-B14F-4D97-AF65-F5344CB8AC3E}">
        <p14:creationId xmlns:p14="http://schemas.microsoft.com/office/powerpoint/2010/main" val="138905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34"/>
          <p:cNvSpPr txBox="1"/>
          <p:nvPr/>
        </p:nvSpPr>
        <p:spPr>
          <a:xfrm>
            <a:off x="548017" y="383879"/>
            <a:ext cx="3401838"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Months with the highest sales</a:t>
            </a:r>
            <a:endParaRPr sz="2000" dirty="0">
              <a:solidFill>
                <a:schemeClr val="lt1"/>
              </a:solidFill>
              <a:latin typeface="Share Tech"/>
              <a:ea typeface="Share Tech"/>
              <a:cs typeface="Share Tech"/>
              <a:sym typeface="Share Tech"/>
            </a:endParaRPr>
          </a:p>
        </p:txBody>
      </p:sp>
      <p:pic>
        <p:nvPicPr>
          <p:cNvPr id="294" name="Picture 293" descr="Chart, bar chart&#10;&#10;Description automatically generated">
            <a:extLst>
              <a:ext uri="{FF2B5EF4-FFF2-40B4-BE49-F238E27FC236}">
                <a16:creationId xmlns:a16="http://schemas.microsoft.com/office/drawing/2014/main" id="{D01D158F-BC31-9BA1-F590-4FCF4AD40389}"/>
              </a:ext>
            </a:extLst>
          </p:cNvPr>
          <p:cNvPicPr>
            <a:picLocks noChangeAspect="1"/>
          </p:cNvPicPr>
          <p:nvPr/>
        </p:nvPicPr>
        <p:blipFill>
          <a:blip r:embed="rId3"/>
          <a:stretch>
            <a:fillRect/>
          </a:stretch>
        </p:blipFill>
        <p:spPr>
          <a:xfrm>
            <a:off x="2118103" y="1174491"/>
            <a:ext cx="4907794" cy="37423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4" name="Google Shape;714;p34"/>
          <p:cNvSpPr txBox="1"/>
          <p:nvPr/>
        </p:nvSpPr>
        <p:spPr>
          <a:xfrm>
            <a:off x="493364" y="512288"/>
            <a:ext cx="5743594"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lt1"/>
                </a:solidFill>
                <a:latin typeface="Share Tech"/>
                <a:ea typeface="Share Tech"/>
                <a:cs typeface="Share Tech"/>
                <a:sym typeface="Share Tech"/>
              </a:rPr>
              <a:t>Products that are in the top 10 in sales and revenue</a:t>
            </a:r>
          </a:p>
        </p:txBody>
      </p:sp>
      <p:pic>
        <p:nvPicPr>
          <p:cNvPr id="5" name="Picture 4" descr="Chart, funnel chart&#10;&#10;Description automatically generated">
            <a:extLst>
              <a:ext uri="{FF2B5EF4-FFF2-40B4-BE49-F238E27FC236}">
                <a16:creationId xmlns:a16="http://schemas.microsoft.com/office/drawing/2014/main" id="{72A6998B-5D42-D37B-25B9-87CE72A97225}"/>
              </a:ext>
            </a:extLst>
          </p:cNvPr>
          <p:cNvPicPr>
            <a:picLocks noChangeAspect="1"/>
          </p:cNvPicPr>
          <p:nvPr/>
        </p:nvPicPr>
        <p:blipFill>
          <a:blip r:embed="rId3"/>
          <a:stretch>
            <a:fillRect/>
          </a:stretch>
        </p:blipFill>
        <p:spPr>
          <a:xfrm>
            <a:off x="543901" y="1673426"/>
            <a:ext cx="3863340" cy="2644140"/>
          </a:xfrm>
          <a:prstGeom prst="rect">
            <a:avLst/>
          </a:prstGeom>
        </p:spPr>
      </p:pic>
      <p:pic>
        <p:nvPicPr>
          <p:cNvPr id="6" name="Picture 5" descr="Chart, funnel chart&#10;&#10;Description automatically generated">
            <a:extLst>
              <a:ext uri="{FF2B5EF4-FFF2-40B4-BE49-F238E27FC236}">
                <a16:creationId xmlns:a16="http://schemas.microsoft.com/office/drawing/2014/main" id="{EB0C722C-FACE-5C1F-0EFD-33A4C8EC1FC4}"/>
              </a:ext>
            </a:extLst>
          </p:cNvPr>
          <p:cNvPicPr>
            <a:picLocks noChangeAspect="1"/>
          </p:cNvPicPr>
          <p:nvPr/>
        </p:nvPicPr>
        <p:blipFill>
          <a:blip r:embed="rId4"/>
          <a:stretch>
            <a:fillRect/>
          </a:stretch>
        </p:blipFill>
        <p:spPr>
          <a:xfrm>
            <a:off x="4840837" y="1673426"/>
            <a:ext cx="3919822" cy="2644140"/>
          </a:xfrm>
          <a:prstGeom prst="rect">
            <a:avLst/>
          </a:prstGeom>
        </p:spPr>
      </p:pic>
    </p:spTree>
    <p:extLst>
      <p:ext uri="{BB962C8B-B14F-4D97-AF65-F5344CB8AC3E}">
        <p14:creationId xmlns:p14="http://schemas.microsoft.com/office/powerpoint/2010/main" val="1136224763"/>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913</Words>
  <Application>Microsoft Office PowerPoint</Application>
  <PresentationFormat>On-screen Show (16:9)</PresentationFormat>
  <Paragraphs>83</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Maven Pro</vt:lpstr>
      <vt:lpstr>Fira Sans Extra Condensed Medium</vt:lpstr>
      <vt:lpstr>Inter</vt:lpstr>
      <vt:lpstr>Fira Sans Condensed Medium</vt:lpstr>
      <vt:lpstr>-apple-system</vt:lpstr>
      <vt:lpstr>Share Tech</vt:lpstr>
      <vt:lpstr>Advent Pro SemiBold</vt:lpstr>
      <vt:lpstr>Arial</vt:lpstr>
      <vt:lpstr>Data Science Consulting by Slidesgo</vt:lpstr>
      <vt:lpstr>clustering e-commerce customer</vt:lpstr>
      <vt:lpstr>Methodology</vt:lpstr>
      <vt:lpstr>Introduction &amp; Problem definiton </vt:lpstr>
      <vt:lpstr>Data Used</vt:lpstr>
      <vt:lpstr>Previuos Work (K-means using Sillhouette method)</vt:lpstr>
      <vt:lpstr>Previous Work (Gaussian Mixture)</vt:lpstr>
      <vt:lpstr>Exploring the data </vt:lpstr>
      <vt:lpstr>PowerPoint Presentation</vt:lpstr>
      <vt:lpstr>PowerPoint Presentation</vt:lpstr>
      <vt:lpstr>PowerPoint Presentation</vt:lpstr>
      <vt:lpstr>PowerPoint Presentation</vt:lpstr>
      <vt:lpstr>PowerPoint Presentation</vt:lpstr>
      <vt:lpstr>Data Preprocessing </vt:lpstr>
      <vt:lpstr>PowerPoint Presentation</vt:lpstr>
      <vt:lpstr>PowerPoint Presentation</vt:lpstr>
      <vt:lpstr>Methdology </vt:lpstr>
      <vt:lpstr> Agglomerative Clustering </vt:lpstr>
      <vt:lpstr>K-Means </vt:lpstr>
      <vt:lpstr>How it works?</vt:lpstr>
      <vt:lpstr>Applying Elbow method for K-Means</vt:lpstr>
      <vt:lpstr>Results for K-Means</vt:lpstr>
      <vt:lpstr>Voronoi Diagram &amp; Clustering percentages for K-Means</vt:lpstr>
      <vt:lpstr>Agglomerative Clustering </vt:lpstr>
      <vt:lpstr>Applying Elbow method </vt:lpstr>
      <vt:lpstr>Result for Agglomerative</vt:lpstr>
      <vt:lpstr>Applying Elbow method </vt:lpstr>
      <vt:lpstr>Result for Agglomerative</vt:lpstr>
      <vt:lpstr>K-Means Evaluation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e-commerce customer</dc:title>
  <cp:lastModifiedBy>midogamal77771@gmail.com</cp:lastModifiedBy>
  <cp:revision>33</cp:revision>
  <dcterms:modified xsi:type="dcterms:W3CDTF">2023-03-02T18:35:21Z</dcterms:modified>
</cp:coreProperties>
</file>