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83" r:id="rId2"/>
    <p:sldId id="384" r:id="rId3"/>
    <p:sldId id="385" r:id="rId4"/>
    <p:sldId id="386" r:id="rId5"/>
    <p:sldId id="387" r:id="rId6"/>
    <p:sldId id="388" r:id="rId7"/>
    <p:sldId id="390" r:id="rId8"/>
    <p:sldId id="389" r:id="rId9"/>
    <p:sldId id="394" r:id="rId10"/>
    <p:sldId id="391" r:id="rId11"/>
    <p:sldId id="392" r:id="rId12"/>
    <p:sldId id="39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00" autoAdjust="0"/>
    <p:restoredTop sz="79238" autoAdjust="0"/>
  </p:normalViewPr>
  <p:slideViewPr>
    <p:cSldViewPr>
      <p:cViewPr varScale="1">
        <p:scale>
          <a:sx n="50" d="100"/>
          <a:sy n="50" d="100"/>
        </p:scale>
        <p:origin x="1590" y="6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17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809B6-57AF-4BA5-BCC5-987ECA15828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AD801-0E1C-49AD-8863-0AB30CB25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AD801-0E1C-49AD-8863-0AB30CB254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4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62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rtl="1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0E22-53ED-4D68-8B8E-9D4E646A3634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D64F-DC0D-4F50-AC82-66C5F6D8A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3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0E22-53ED-4D68-8B8E-9D4E646A3634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D64F-DC0D-4F50-AC82-66C5F6D8A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0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0E22-53ED-4D68-8B8E-9D4E646A3634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D64F-DC0D-4F50-AC82-66C5F6D8A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0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62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6">
                  <a:lumMod val="0"/>
                  <a:lumOff val="10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txBody>
          <a:bodyPr/>
          <a:lstStyle>
            <a:lvl1pPr rtl="1">
              <a:defRPr>
                <a:cs typeface="PT Bold Heading" panose="0201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b="1">
                <a:latin typeface="Simplified Arabic" panose="02020603050405020304" pitchFamily="18" charset="-78"/>
                <a:cs typeface="Simplified Arabic" panose="02020603050405020304" pitchFamily="18" charset="-78"/>
              </a:defRPr>
            </a:lvl1pPr>
            <a:lvl2pPr algn="r" rtl="1">
              <a:defRPr b="1">
                <a:latin typeface="Simplified Arabic" panose="02020603050405020304" pitchFamily="18" charset="-78"/>
                <a:cs typeface="Simplified Arabic" panose="02020603050405020304" pitchFamily="18" charset="-78"/>
              </a:defRPr>
            </a:lvl2pPr>
            <a:lvl3pPr algn="r" rtl="1">
              <a:defRPr b="1">
                <a:latin typeface="Simplified Arabic" panose="02020603050405020304" pitchFamily="18" charset="-78"/>
                <a:cs typeface="Simplified Arabic" panose="02020603050405020304" pitchFamily="18" charset="-78"/>
              </a:defRPr>
            </a:lvl3pPr>
            <a:lvl4pPr algn="r" rtl="1">
              <a:defRPr b="1">
                <a:latin typeface="Simplified Arabic" panose="02020603050405020304" pitchFamily="18" charset="-78"/>
                <a:cs typeface="Simplified Arabic" panose="02020603050405020304" pitchFamily="18" charset="-78"/>
              </a:defRPr>
            </a:lvl4pPr>
            <a:lvl5pPr algn="r" rtl="1">
              <a:defRPr b="1">
                <a:latin typeface="Simplified Arabic" panose="02020603050405020304" pitchFamily="18" charset="-78"/>
                <a:cs typeface="Simplified Arabic" panose="02020603050405020304" pitchFamily="18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0E22-53ED-4D68-8B8E-9D4E646A3634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D64F-DC0D-4F50-AC82-66C5F6D8A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63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0E22-53ED-4D68-8B8E-9D4E646A3634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D64F-DC0D-4F50-AC82-66C5F6D8A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7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0E22-53ED-4D68-8B8E-9D4E646A3634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D64F-DC0D-4F50-AC82-66C5F6D8A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0E22-53ED-4D68-8B8E-9D4E646A3634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D64F-DC0D-4F50-AC82-66C5F6D8A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2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0E22-53ED-4D68-8B8E-9D4E646A3634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D64F-DC0D-4F50-AC82-66C5F6D8A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3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0E22-53ED-4D68-8B8E-9D4E646A3634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D64F-DC0D-4F50-AC82-66C5F6D8A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4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0E22-53ED-4D68-8B8E-9D4E646A3634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D64F-DC0D-4F50-AC82-66C5F6D8A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8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0E22-53ED-4D68-8B8E-9D4E646A3634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D64F-DC0D-4F50-AC82-66C5F6D8A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62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62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E0E22-53ED-4D68-8B8E-9D4E646A3634}" type="datetimeFigureOut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AD64F-DC0D-4F50-AC82-66C5F6D8AC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0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PT Bold Heading" panose="02010400000000000000" pitchFamily="2" charset="-78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implified Arabic" panose="02020603050405020304" pitchFamily="18" charset="-78"/>
          <a:ea typeface="+mn-ea"/>
          <a:cs typeface="Simplified Arabic" panose="02020603050405020304" pitchFamily="18" charset="-78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implified Arabic" panose="02020603050405020304" pitchFamily="18" charset="-78"/>
          <a:ea typeface="+mn-ea"/>
          <a:cs typeface="Simplified Arabic" panose="02020603050405020304" pitchFamily="18" charset="-78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implified Arabic" panose="02020603050405020304" pitchFamily="18" charset="-78"/>
          <a:ea typeface="+mn-ea"/>
          <a:cs typeface="Simplified Arabic" panose="02020603050405020304" pitchFamily="18" charset="-78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implified Arabic" panose="02020603050405020304" pitchFamily="18" charset="-78"/>
          <a:ea typeface="+mn-ea"/>
          <a:cs typeface="Simplified Arabic" panose="02020603050405020304" pitchFamily="18" charset="-78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implified Arabic" panose="02020603050405020304" pitchFamily="18" charset="-78"/>
          <a:ea typeface="+mn-ea"/>
          <a:cs typeface="Simplified Arabic" panose="02020603050405020304" pitchFamily="18" charset="-7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92696"/>
            <a:ext cx="7772400" cy="2907755"/>
          </a:xfrm>
        </p:spPr>
        <p:txBody>
          <a:bodyPr>
            <a:normAutofit/>
          </a:bodyPr>
          <a:lstStyle/>
          <a:p>
            <a:pPr rtl="0"/>
            <a:r>
              <a:rPr lang="ar-SA" dirty="0"/>
              <a:t>المقارنات الخطية</a:t>
            </a:r>
            <a:br>
              <a:rPr lang="ar-SA" dirty="0"/>
            </a:br>
            <a:r>
              <a:rPr lang="ar-SA" dirty="0"/>
              <a:t>تحليل التباين في اتجاه واحد</a:t>
            </a:r>
            <a:br>
              <a:rPr lang="ar-SA" dirty="0"/>
            </a:br>
            <a:r>
              <a:rPr lang="en-US" dirty="0"/>
              <a:t>Linear Contrasts </a:t>
            </a:r>
            <a:br>
              <a:rPr lang="en-US" dirty="0"/>
            </a:br>
            <a:r>
              <a:rPr lang="en-US" dirty="0"/>
              <a:t>One Way ANOVA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ar-SA" dirty="0"/>
              <a:t>الأستاذ الدكتور </a:t>
            </a:r>
          </a:p>
          <a:p>
            <a:r>
              <a:rPr lang="ar-SA" dirty="0"/>
              <a:t>محمد حبشي حسين </a:t>
            </a:r>
          </a:p>
          <a:p>
            <a:r>
              <a:rPr lang="ar-SA" dirty="0"/>
              <a:t>أستاذ علم النفس التربوي</a:t>
            </a:r>
          </a:p>
          <a:p>
            <a:r>
              <a:rPr lang="ar-SA" dirty="0"/>
              <a:t>كلية التربية جامعة الإسكندرية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84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0445-D7CD-6C3F-8409-37D7D0351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/>
              <a:t>المقارنات الخطية المتعامدة</a:t>
            </a:r>
            <a:br>
              <a:rPr lang="ar-SA" dirty="0"/>
            </a:br>
            <a:r>
              <a:rPr lang="en-US" dirty="0"/>
              <a:t>Orthogonal near Contrasts</a:t>
            </a:r>
            <a:endParaRPr lang="ar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72A45-D3D0-C43F-98BC-231AFAB79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2567136"/>
          </a:xfrm>
        </p:spPr>
        <p:txBody>
          <a:bodyPr>
            <a:normAutofit/>
          </a:bodyPr>
          <a:lstStyle/>
          <a:p>
            <a:r>
              <a:rPr lang="ar-SA" dirty="0"/>
              <a:t>المقارنات الخطية المتعامدة أو المستقلة، تعنى أن كل مقارنة تتضمن معلومة غير متضمنة في المقارنة الثانية، أو أن كل مقارنة لا تؤثر في المقارنة الثانية.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7960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7149-D088-2D4A-E5A3-3197C8B8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SA" dirty="0"/>
              <a:t>شرط أن تكون المقارنات مستقلة أو متعامدة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F332D6-E0EB-28C9-6830-D52554BF3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7225"/>
            <a:ext cx="8229600" cy="3311912"/>
          </a:xfrm>
        </p:spPr>
      </p:pic>
    </p:spTree>
    <p:extLst>
      <p:ext uri="{BB962C8B-B14F-4D97-AF65-F5344CB8AC3E}">
        <p14:creationId xmlns:p14="http://schemas.microsoft.com/office/powerpoint/2010/main" val="126304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E28A-D0B7-C23A-239A-F87422E9C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/>
              <a:t>ما أهمية المقارنات المتعامدة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F8B22-A4C0-161F-EBC8-29FC26F9E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SA" dirty="0"/>
              <a:t>خفض في مقدار التضخم في قيمة الخطأ من النوع الأول، تقديم معلومات متمايزة داخل كل مقارنة.</a:t>
            </a:r>
          </a:p>
        </p:txBody>
      </p:sp>
    </p:spTree>
    <p:extLst>
      <p:ext uri="{BB962C8B-B14F-4D97-AF65-F5344CB8AC3E}">
        <p14:creationId xmlns:p14="http://schemas.microsoft.com/office/powerpoint/2010/main" val="265511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9065-5210-1E55-5D7E-7CE28353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تحليل التباين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5649FA-F4F3-CD98-6D6B-8E6CFDD45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52393"/>
            <a:ext cx="8229600" cy="2821577"/>
          </a:xfrm>
        </p:spPr>
      </p:pic>
    </p:spTree>
    <p:extLst>
      <p:ext uri="{BB962C8B-B14F-4D97-AF65-F5344CB8AC3E}">
        <p14:creationId xmlns:p14="http://schemas.microsoft.com/office/powerpoint/2010/main" val="5529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22A2-D850-92D0-C2AB-995D86F09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 Hoc </a:t>
            </a:r>
            <a:endParaRPr lang="ar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B7C5B-FB34-6636-798A-378935A57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SA" dirty="0"/>
              <a:t>بعد التأكد من وجود فروق بين المتوسطات، أي إنه تم رفض الفرض الصفري، وقبول الفرض البديل، يتم إجراء المقارنات البعدية.</a:t>
            </a:r>
          </a:p>
        </p:txBody>
      </p:sp>
    </p:spTree>
    <p:extLst>
      <p:ext uri="{BB962C8B-B14F-4D97-AF65-F5344CB8AC3E}">
        <p14:creationId xmlns:p14="http://schemas.microsoft.com/office/powerpoint/2010/main" val="93830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AF6D-8DF7-EC31-DE9F-62BBEFD02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 Hoc</a:t>
            </a:r>
            <a:endParaRPr lang="ar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F4C44-F6B4-DD63-779C-F779607FA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SA" dirty="0"/>
              <a:t>المقارنات البعدية تكون ذات طبيعة استكشافية، وتتم بمقارنة مجموعة بمجموعة أخرى، وتتضمن جميع المقارنات الثنائية المحتملة</a:t>
            </a:r>
          </a:p>
        </p:txBody>
      </p:sp>
    </p:spTree>
    <p:extLst>
      <p:ext uri="{BB962C8B-B14F-4D97-AF65-F5344CB8AC3E}">
        <p14:creationId xmlns:p14="http://schemas.microsoft.com/office/powerpoint/2010/main" val="47718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0445-D7CD-6C3F-8409-37D7D0351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/>
              <a:t>المقارنات الخطية </a:t>
            </a:r>
            <a:br>
              <a:rPr lang="ar-SA" dirty="0"/>
            </a:br>
            <a:r>
              <a:rPr lang="en-US" dirty="0"/>
              <a:t>Linear Contrasts</a:t>
            </a:r>
            <a:endParaRPr lang="ar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72A45-D3D0-C43F-98BC-231AFAB79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2567136"/>
          </a:xfrm>
        </p:spPr>
        <p:txBody>
          <a:bodyPr>
            <a:normAutofit/>
          </a:bodyPr>
          <a:lstStyle/>
          <a:p>
            <a:r>
              <a:rPr lang="ar-SA" dirty="0"/>
              <a:t>المقارنات الخطية ذات طبيعة </a:t>
            </a:r>
            <a:r>
              <a:rPr lang="ar-SA" dirty="0" err="1"/>
              <a:t>تحققية</a:t>
            </a:r>
            <a:r>
              <a:rPr lang="ar-SA" dirty="0"/>
              <a:t>، أي أن الباحث يهتم بمقارنات معينة وليس جميع المقارنات المحتملة، ويمكن أن تكون بسيطة ويمكن أن تكون مركبة.</a:t>
            </a:r>
          </a:p>
        </p:txBody>
      </p:sp>
    </p:spTree>
    <p:extLst>
      <p:ext uri="{BB962C8B-B14F-4D97-AF65-F5344CB8AC3E}">
        <p14:creationId xmlns:p14="http://schemas.microsoft.com/office/powerpoint/2010/main" val="267693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0445-D7CD-6C3F-8409-37D7D0351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/>
              <a:t>المقارنات الخطية </a:t>
            </a:r>
            <a:br>
              <a:rPr lang="ar-SA" dirty="0"/>
            </a:br>
            <a:r>
              <a:rPr lang="en-US" dirty="0"/>
              <a:t>Linear Contrasts</a:t>
            </a:r>
            <a:endParaRPr lang="ar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72A45-D3D0-C43F-98BC-231AFAB79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2567136"/>
          </a:xfrm>
        </p:spPr>
        <p:txBody>
          <a:bodyPr>
            <a:normAutofit/>
          </a:bodyPr>
          <a:lstStyle/>
          <a:p>
            <a:r>
              <a:rPr lang="ar-SA" dirty="0"/>
              <a:t>تأخذ المقارنات الخطية الشكل التالي </a:t>
            </a:r>
          </a:p>
          <a:p>
            <a:endParaRPr lang="ar-S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E8D09C-828E-1C17-74A4-EF88B19D4776}"/>
                  </a:ext>
                </a:extLst>
              </p:cNvPr>
              <p:cNvSpPr txBox="1"/>
              <p:nvPr/>
            </p:nvSpPr>
            <p:spPr>
              <a:xfrm>
                <a:off x="971600" y="4561203"/>
                <a:ext cx="6800800" cy="1239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ar-SA" sz="4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ar-SA" sz="4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SA" sz="4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ar-SA" sz="4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ar-SA" sz="4000" i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ar-SA" sz="4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SA" sz="4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ar-SA" sz="4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ar-SA" sz="4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SA" sz="4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ar-SA" sz="4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ar-SA" sz="4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ar-SA" sz="4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SA" sz="4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ar-SA" sz="4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ar-SA" sz="4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SA" sz="4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ar-SA" sz="4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ar-SA" sz="4000" i="0">
                                <a:latin typeface="Cambria Math" panose="02040503050406030204" pitchFamily="18" charset="0"/>
                              </a:rPr>
                              <m:t>+.....+</m:t>
                            </m:r>
                            <m:sSub>
                              <m:sSubPr>
                                <m:ctrlPr>
                                  <a:rPr lang="ar-SA" sz="4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SA" sz="4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ar-SA" sz="4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ar-SA" sz="4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SA" sz="4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ar-SA" sz="4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ar-SA" sz="400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SA" sz="40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ar-SA" sz="4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SA" sz="40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ar-SA" sz="4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ar-SA" sz="4000" i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ar-SA" sz="4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SA" sz="4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ar-SA" sz="4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ar-SA" sz="4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SA" sz="4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ar-SA" sz="4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ar-SA" sz="40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ar-SA" sz="4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SA" sz="4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ar-SA" sz="4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ar-SA" sz="4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SA" sz="4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ar-SA" sz="4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ar-SA" sz="4000" i="0">
                                <a:latin typeface="Cambria Math" panose="02040503050406030204" pitchFamily="18" charset="0"/>
                              </a:rPr>
                              <m:t>+.....+</m:t>
                            </m:r>
                            <m:sSub>
                              <m:sSubPr>
                                <m:ctrlPr>
                                  <a:rPr lang="ar-SA" sz="4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SA" sz="4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ar-SA" sz="4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ar-SA" sz="40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SA" sz="4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ar-SA" sz="4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ar-SA" sz="4000" i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ar-SA" sz="40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ar-SA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E8D09C-828E-1C17-74A4-EF88B19D4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61203"/>
                <a:ext cx="6800800" cy="1239506"/>
              </a:xfrm>
              <a:prstGeom prst="rect">
                <a:avLst/>
              </a:prstGeom>
              <a:blipFill>
                <a:blip r:embed="rId2"/>
                <a:stretch>
                  <a:fillRect r="-6362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20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0445-D7CD-6C3F-8409-37D7D0351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470025"/>
          </a:xfrm>
        </p:spPr>
        <p:txBody>
          <a:bodyPr/>
          <a:lstStyle/>
          <a:p>
            <a:r>
              <a:rPr lang="ar-SA" dirty="0"/>
              <a:t>المقارنات الخطية </a:t>
            </a:r>
            <a:br>
              <a:rPr lang="ar-SA" dirty="0"/>
            </a:br>
            <a:r>
              <a:rPr lang="en-US" dirty="0"/>
              <a:t>Linear Contrasts</a:t>
            </a:r>
            <a:endParaRPr lang="ar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72A45-D3D0-C43F-98BC-231AFAB79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068960"/>
            <a:ext cx="7086600" cy="3384376"/>
          </a:xfrm>
        </p:spPr>
        <p:txBody>
          <a:bodyPr>
            <a:normAutofit/>
          </a:bodyPr>
          <a:lstStyle/>
          <a:p>
            <a:r>
              <a:rPr lang="ar-SA" dirty="0"/>
              <a:t>شرط أساسي في المقارنات أو المتقابلات الخطية هو أن يكون مجموع الأوزان تساوي صفر</a:t>
            </a:r>
          </a:p>
          <a:p>
            <a:endParaRPr lang="ar-S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55D32A0-DAB9-BA94-B22D-056191F0CBE4}"/>
                  </a:ext>
                </a:extLst>
              </p:cNvPr>
              <p:cNvSpPr txBox="1"/>
              <p:nvPr/>
            </p:nvSpPr>
            <p:spPr>
              <a:xfrm>
                <a:off x="2286000" y="4365104"/>
                <a:ext cx="4572000" cy="1835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ar-SA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S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SA" sz="40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SA" sz="4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SA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ar-SA" sz="4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SA" sz="4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SA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ar-SA" sz="4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SA" sz="4000" i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SA" sz="4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55D32A0-DAB9-BA94-B22D-056191F0C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365104"/>
                <a:ext cx="4572000" cy="18355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00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A302-563C-8213-0D05-26D9774A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كيف يمكن اختبار المقارنات الخطية؟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E4ACD4-7017-23B6-99CB-606B5C5A8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92" y="1834780"/>
            <a:ext cx="5544616" cy="146024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B85590-5569-A813-6CCB-223634422D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429000"/>
            <a:ext cx="6624736" cy="239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3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CF65-F646-9D28-A277-FF4C366D3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/>
              <a:t>برنامج </a:t>
            </a:r>
            <a:r>
              <a:rPr lang="en-US" dirty="0"/>
              <a:t>SPSS</a:t>
            </a:r>
            <a:endParaRPr lang="ar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19519-8331-3AF0-56DA-5C8B054014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SA" dirty="0"/>
              <a:t>يستخدم برنامج </a:t>
            </a:r>
            <a:r>
              <a:rPr lang="en-US" dirty="0"/>
              <a:t>SPSS</a:t>
            </a:r>
            <a:r>
              <a:rPr lang="ar-SA" dirty="0"/>
              <a:t> اختبار ت </a:t>
            </a:r>
            <a:r>
              <a:rPr lang="en-US" dirty="0"/>
              <a:t>T test</a:t>
            </a:r>
            <a:r>
              <a:rPr lang="ar-SA" dirty="0"/>
              <a:t> لاختبار المقارنات الخطية، وهي تساوي الجذر التربيعي لقيمة ف.</a:t>
            </a:r>
          </a:p>
        </p:txBody>
      </p:sp>
    </p:spTree>
    <p:extLst>
      <p:ext uri="{BB962C8B-B14F-4D97-AF65-F5344CB8AC3E}">
        <p14:creationId xmlns:p14="http://schemas.microsoft.com/office/powerpoint/2010/main" val="4112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11623</TotalTime>
  <Words>231</Words>
  <Application>Microsoft Office PowerPoint</Application>
  <PresentationFormat>On-screen Show (4:3)</PresentationFormat>
  <Paragraphs>27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Simplified Arabic</vt:lpstr>
      <vt:lpstr>Office Theme</vt:lpstr>
      <vt:lpstr>المقارنات الخطية تحليل التباين في اتجاه واحد Linear Contrasts  One Way ANOVA</vt:lpstr>
      <vt:lpstr>تحليل التباين</vt:lpstr>
      <vt:lpstr>Post Hoc </vt:lpstr>
      <vt:lpstr>Post Hoc</vt:lpstr>
      <vt:lpstr>المقارنات الخطية  Linear Contrasts</vt:lpstr>
      <vt:lpstr>المقارنات الخطية  Linear Contrasts</vt:lpstr>
      <vt:lpstr>المقارنات الخطية  Linear Contrasts</vt:lpstr>
      <vt:lpstr>كيف يمكن اختبار المقارنات الخطية؟</vt:lpstr>
      <vt:lpstr>برنامج SPSS</vt:lpstr>
      <vt:lpstr>المقارنات الخطية المتعامدة Orthogonal near Contrasts</vt:lpstr>
      <vt:lpstr>شرط أن تكون المقارنات مستقلة أو متعامدة </vt:lpstr>
      <vt:lpstr>ما أهمية المقارنات المتعامدة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تحليل الانحدار المتعدد</dc:title>
  <dc:creator>Elham Khalil</dc:creator>
  <cp:lastModifiedBy>mohamed habashy</cp:lastModifiedBy>
  <cp:revision>270</cp:revision>
  <dcterms:created xsi:type="dcterms:W3CDTF">2016-11-19T06:52:13Z</dcterms:created>
  <dcterms:modified xsi:type="dcterms:W3CDTF">2022-08-02T13:20:51Z</dcterms:modified>
</cp:coreProperties>
</file>