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3" r:id="rId9"/>
    <p:sldId id="266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339DE-F6D2-423B-AB67-6A93D12B67AA}" v="480" dt="2023-12-31T13:44:10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4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28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E131372-D9E8-4ABB-91DE-7E21E3FFB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lor Fill">
            <a:extLst>
              <a:ext uri="{FF2B5EF4-FFF2-40B4-BE49-F238E27FC236}">
                <a16:creationId xmlns:a16="http://schemas.microsoft.com/office/drawing/2014/main" id="{C80246C7-15B2-4B1C-A50F-8CA5FFB6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C9ACE2-9E30-4252-B1E6-43035ABB5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A30DE4-D169-4137-B79D-72D226BE3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83B3C91-59FD-4841-A3B6-0AEC6FF7C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4B24A1-6323-41C4-ABCB-71DD71A3D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358C2FC-3C49-4AE7-BF1E-3A34A9F9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A378C347-A7A9-4827-A4EC-EFAD14266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EDF4B39-3457-4E9E-85D3-5041F4131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05FCB4FA-A461-4C52-802B-EBF497907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671824"/>
            <a:ext cx="9002949" cy="2757176"/>
          </a:xfrm>
        </p:spPr>
        <p:txBody>
          <a:bodyPr>
            <a:normAutofit/>
          </a:bodyPr>
          <a:lstStyle/>
          <a:p>
            <a:r>
              <a:rPr lang="en-US" dirty="0"/>
              <a:t>Quick sort algorithm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9002949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Name : Mohamed Haitham</a:t>
            </a:r>
          </a:p>
          <a:p>
            <a:r>
              <a:rPr lang="en-US" dirty="0"/>
              <a:t>ID :213153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94BE-F20A-0516-D7AA-EC4B4AC9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  <a:br>
              <a:rPr lang="en-US" dirty="0"/>
            </a:br>
            <a:r>
              <a:rPr lang="en-US" dirty="0"/>
              <a:t>worst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E20B-120D-A2E9-E4E6-3F9D5F69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Worst Case: O(n^2) - When the pivot selection consistently divides the array into substantially unequal parts.</a:t>
            </a:r>
          </a:p>
          <a:p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T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)=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T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−1)+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    T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)=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T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−1)+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)=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T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−2)+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−1)+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)=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T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−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k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−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k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+1)+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−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k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+2)+….+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</a:t>
            </a:r>
          </a:p>
          <a:p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The base case T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(1)=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(1)</a:t>
            </a:r>
          </a:p>
          <a:p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T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)=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−1)+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−2)+...+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(1)</a:t>
            </a:r>
          </a:p>
          <a:p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T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)=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(1+2+3+…..+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 =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rgbClr val="D1D5DB"/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+1)/2</a:t>
            </a:r>
            <a:r>
              <a:rPr lang="en-US" sz="600" dirty="0">
                <a:solidFill>
                  <a:srgbClr val="D1D5DB"/>
                </a:solidFill>
                <a:ea typeface="+mn-lt"/>
                <a:cs typeface="+mn-lt"/>
              </a:rPr>
              <a:t> </a:t>
            </a:r>
            <a:r>
              <a:rPr lang="en-US" sz="1500" dirty="0">
                <a:solidFill>
                  <a:srgbClr val="D1D5DB"/>
                </a:solidFill>
                <a:ea typeface="+mn-lt"/>
                <a:cs typeface="+mn-lt"/>
              </a:rPr>
              <a:t>)=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15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2)</a:t>
            </a:r>
            <a:br>
              <a:rPr lang="en-US" sz="15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</a:br>
            <a:endParaRPr lang="en-US" sz="1500" dirty="0">
              <a:solidFill>
                <a:srgbClr val="D1D5D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74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8A1D-65BA-D557-4197-F6050BE8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Analysis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best case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69E0-2DB3-D16B-5D93-2673ABEC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Best Case: O(n log n) - When the pivot is chosen such that it divides the array into equal halves.</a:t>
            </a:r>
          </a:p>
          <a:p>
            <a:r>
              <a:rPr lang="en-US" sz="1500" i="1" dirty="0">
                <a:ea typeface="+mn-lt"/>
                <a:cs typeface="+mn-lt"/>
              </a:rPr>
              <a:t>T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)=2</a:t>
            </a:r>
            <a:r>
              <a:rPr lang="en-US" sz="1500" i="1" dirty="0">
                <a:ea typeface="+mn-lt"/>
                <a:cs typeface="+mn-lt"/>
              </a:rPr>
              <a:t>T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n/2</a:t>
            </a:r>
            <a:r>
              <a:rPr lang="en-US" sz="600" dirty="0">
                <a:ea typeface="+mn-lt"/>
                <a:cs typeface="+mn-lt"/>
              </a:rPr>
              <a:t> </a:t>
            </a:r>
            <a:r>
              <a:rPr lang="en-US" sz="1500" dirty="0">
                <a:ea typeface="+mn-lt"/>
                <a:cs typeface="+mn-lt"/>
              </a:rPr>
              <a:t>)+</a:t>
            </a:r>
            <a:r>
              <a:rPr lang="en-US" sz="1500" i="1" dirty="0">
                <a:ea typeface="+mn-lt"/>
                <a:cs typeface="+mn-lt"/>
              </a:rPr>
              <a:t>O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)</a:t>
            </a:r>
          </a:p>
          <a:p>
            <a:r>
              <a:rPr lang="en-US" sz="1500" i="1" dirty="0">
                <a:ea typeface="+mn-lt"/>
                <a:cs typeface="+mn-lt"/>
              </a:rPr>
              <a:t>T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)=2</a:t>
            </a:r>
            <a:r>
              <a:rPr lang="en-US" sz="1500" i="1" dirty="0">
                <a:ea typeface="+mn-lt"/>
                <a:cs typeface="+mn-lt"/>
              </a:rPr>
              <a:t>T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n/2</a:t>
            </a:r>
            <a:r>
              <a:rPr lang="en-US" sz="600" dirty="0">
                <a:ea typeface="+mn-lt"/>
                <a:cs typeface="+mn-lt"/>
              </a:rPr>
              <a:t> </a:t>
            </a:r>
            <a:r>
              <a:rPr lang="en-US" sz="1500" dirty="0">
                <a:ea typeface="+mn-lt"/>
                <a:cs typeface="+mn-lt"/>
              </a:rPr>
              <a:t>)+</a:t>
            </a:r>
            <a:r>
              <a:rPr lang="en-US" sz="1500" i="1" dirty="0">
                <a:ea typeface="+mn-lt"/>
                <a:cs typeface="+mn-lt"/>
              </a:rPr>
              <a:t>O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)=2⋅2</a:t>
            </a:r>
            <a:r>
              <a:rPr lang="en-US" sz="1500" i="1" dirty="0">
                <a:ea typeface="+mn-lt"/>
                <a:cs typeface="+mn-lt"/>
              </a:rPr>
              <a:t>T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n/4</a:t>
            </a:r>
            <a:r>
              <a:rPr lang="en-US" sz="600" dirty="0">
                <a:ea typeface="+mn-lt"/>
                <a:cs typeface="+mn-lt"/>
              </a:rPr>
              <a:t> </a:t>
            </a:r>
            <a:r>
              <a:rPr lang="en-US" sz="1500" dirty="0">
                <a:ea typeface="+mn-lt"/>
                <a:cs typeface="+mn-lt"/>
              </a:rPr>
              <a:t>)+</a:t>
            </a:r>
            <a:r>
              <a:rPr lang="en-US" sz="1500" i="1" dirty="0">
                <a:ea typeface="+mn-lt"/>
                <a:cs typeface="+mn-lt"/>
              </a:rPr>
              <a:t>O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n/2</a:t>
            </a:r>
            <a:r>
              <a:rPr lang="en-US" sz="600" dirty="0">
                <a:ea typeface="+mn-lt"/>
                <a:cs typeface="+mn-lt"/>
              </a:rPr>
              <a:t> </a:t>
            </a:r>
            <a:r>
              <a:rPr lang="en-US" sz="1500" dirty="0">
                <a:ea typeface="+mn-lt"/>
                <a:cs typeface="+mn-lt"/>
              </a:rPr>
              <a:t>)+</a:t>
            </a:r>
            <a:r>
              <a:rPr lang="en-US" sz="1500" i="1" dirty="0">
                <a:ea typeface="+mn-lt"/>
                <a:cs typeface="+mn-lt"/>
              </a:rPr>
              <a:t>O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)==2^</a:t>
            </a:r>
            <a:r>
              <a:rPr lang="en-US" sz="1500" i="1" dirty="0">
                <a:ea typeface="+mn-lt"/>
                <a:cs typeface="+mn-lt"/>
              </a:rPr>
              <a:t>k *T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n/2^k</a:t>
            </a:r>
            <a:r>
              <a:rPr lang="en-US" sz="600" dirty="0">
                <a:ea typeface="+mn-lt"/>
                <a:cs typeface="+mn-lt"/>
              </a:rPr>
              <a:t> </a:t>
            </a:r>
            <a:r>
              <a:rPr lang="en-US" sz="1500" dirty="0">
                <a:ea typeface="+mn-lt"/>
                <a:cs typeface="+mn-lt"/>
              </a:rPr>
              <a:t>)+</a:t>
            </a:r>
            <a:r>
              <a:rPr lang="en-US" sz="1500" i="1" err="1">
                <a:ea typeface="+mn-lt"/>
                <a:cs typeface="+mn-lt"/>
              </a:rPr>
              <a:t>kO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)</a:t>
            </a:r>
            <a:endParaRPr lang="en-US" sz="1500">
              <a:ea typeface="+mn-lt"/>
              <a:cs typeface="+mn-lt"/>
            </a:endParaRPr>
          </a:p>
          <a:p>
            <a:r>
              <a:rPr lang="en-US" sz="1500" i="1" dirty="0">
                <a:ea typeface="+mn-lt"/>
                <a:cs typeface="+mn-lt"/>
              </a:rPr>
              <a:t>T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)=2^log</a:t>
            </a:r>
            <a:r>
              <a:rPr lang="en-US" sz="1500" i="1" dirty="0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⋅</a:t>
            </a:r>
            <a:r>
              <a:rPr lang="en-US" sz="1500" i="1" dirty="0">
                <a:ea typeface="+mn-lt"/>
                <a:cs typeface="+mn-lt"/>
              </a:rPr>
              <a:t>O</a:t>
            </a:r>
            <a:r>
              <a:rPr lang="en-US" sz="1500" dirty="0">
                <a:ea typeface="+mn-lt"/>
                <a:cs typeface="+mn-lt"/>
              </a:rPr>
              <a:t>(1)+</a:t>
            </a:r>
            <a:r>
              <a:rPr lang="en-US" sz="1500" err="1">
                <a:ea typeface="+mn-lt"/>
                <a:cs typeface="+mn-lt"/>
              </a:rPr>
              <a:t>log</a:t>
            </a:r>
            <a:r>
              <a:rPr lang="en-US" sz="1500" i="1" err="1">
                <a:ea typeface="+mn-lt"/>
                <a:cs typeface="+mn-lt"/>
              </a:rPr>
              <a:t>n</a:t>
            </a:r>
            <a:r>
              <a:rPr lang="en-US" sz="1500" err="1">
                <a:ea typeface="+mn-lt"/>
                <a:cs typeface="+mn-lt"/>
              </a:rPr>
              <a:t>⋅</a:t>
            </a:r>
            <a:r>
              <a:rPr lang="en-US" sz="1500" i="1" err="1">
                <a:ea typeface="+mn-lt"/>
                <a:cs typeface="+mn-lt"/>
              </a:rPr>
              <a:t>O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dirty="0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)=</a:t>
            </a:r>
            <a:r>
              <a:rPr lang="en-US" sz="1500" i="1" err="1">
                <a:ea typeface="+mn-lt"/>
                <a:cs typeface="+mn-lt"/>
              </a:rPr>
              <a:t>n</a:t>
            </a:r>
            <a:r>
              <a:rPr lang="en-US" sz="1500" err="1">
                <a:ea typeface="+mn-lt"/>
                <a:cs typeface="+mn-lt"/>
              </a:rPr>
              <a:t>⋅</a:t>
            </a:r>
            <a:r>
              <a:rPr lang="en-US" sz="1500" i="1" err="1">
                <a:ea typeface="+mn-lt"/>
                <a:cs typeface="+mn-lt"/>
              </a:rPr>
              <a:t>O</a:t>
            </a:r>
            <a:r>
              <a:rPr lang="en-US" sz="1500" dirty="0">
                <a:ea typeface="+mn-lt"/>
                <a:cs typeface="+mn-lt"/>
              </a:rPr>
              <a:t>(1)+</a:t>
            </a:r>
            <a:r>
              <a:rPr lang="en-US" sz="1500" i="1" dirty="0">
                <a:ea typeface="+mn-lt"/>
                <a:cs typeface="+mn-lt"/>
              </a:rPr>
              <a:t>O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i="1" err="1">
                <a:ea typeface="+mn-lt"/>
                <a:cs typeface="+mn-lt"/>
              </a:rPr>
              <a:t>n</a:t>
            </a:r>
            <a:r>
              <a:rPr lang="en-US" sz="1500" err="1">
                <a:ea typeface="+mn-lt"/>
                <a:cs typeface="+mn-lt"/>
              </a:rPr>
              <a:t>log</a:t>
            </a:r>
            <a:r>
              <a:rPr lang="en-US" sz="1500" i="1" err="1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)</a:t>
            </a:r>
            <a:endParaRPr lang="en-US" sz="150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Tn=O(n log n)</a:t>
            </a:r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995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B1F-04EB-8FE6-C29A-05C7B2DB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154575"/>
            <a:ext cx="7685037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5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2915CC6E-6E07-408F-87AD-90C78C86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30B9D7-2173-457C-9E86-003B57DD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FB924B-59FF-4C80-B226-44A73C184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6975C13F-F04B-474C-B222-5AEC68805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219B71F3-06F5-4BD5-AD95-8D932DA9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EB2C1-AF76-4AC5-8608-50EC05D5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114E89-D092-46A3-81DF-7A2EB379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27B428-3328-4197-B139-B9F656D0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90329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05FB83-8C37-4B91-B5ED-1558CBC2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7ACA9-561C-6169-A8BB-379224D9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564221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2714-6E6E-70F2-CBD9-26E4F5BE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564221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 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6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4FDD-9BA2-F39D-CDC4-2529B74E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8AFC-17BC-6F69-AD86-6FAF2C6D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QuickSort is a </a:t>
            </a:r>
            <a:r>
              <a:rPr lang="en-US" b="1" dirty="0">
                <a:ea typeface="+mn-lt"/>
                <a:cs typeface="+mn-lt"/>
              </a:rPr>
              <a:t>divide and conquer algorithm</a:t>
            </a:r>
            <a:r>
              <a:rPr lang="en-US" dirty="0">
                <a:ea typeface="+mn-lt"/>
                <a:cs typeface="+mn-lt"/>
              </a:rPr>
              <a:t>. It picks an element as a pivot and partitions the given array around the picked pivot.</a:t>
            </a:r>
          </a:p>
          <a:p>
            <a:r>
              <a:rPr lang="en-US" dirty="0">
                <a:ea typeface="+mn-lt"/>
                <a:cs typeface="+mn-lt"/>
              </a:rPr>
              <a:t>There are many different versions of quickSort that pick pivot in different ways. </a:t>
            </a:r>
          </a:p>
          <a:p>
            <a:r>
              <a:rPr lang="en-US" dirty="0">
                <a:ea typeface="+mn-lt"/>
                <a:cs typeface="+mn-lt"/>
              </a:rPr>
              <a:t>Always pick the first element as a pivot</a:t>
            </a:r>
          </a:p>
          <a:p>
            <a:r>
              <a:rPr lang="en-US" dirty="0">
                <a:ea typeface="+mn-lt"/>
                <a:cs typeface="+mn-lt"/>
              </a:rPr>
              <a:t>Always pick the last element as a pivot</a:t>
            </a:r>
          </a:p>
          <a:p>
            <a:r>
              <a:rPr lang="en-US" dirty="0">
                <a:ea typeface="+mn-lt"/>
                <a:cs typeface="+mn-lt"/>
              </a:rPr>
              <a:t>Pick a random element as a pivot</a:t>
            </a:r>
          </a:p>
          <a:p>
            <a:r>
              <a:rPr lang="en-US" dirty="0">
                <a:ea typeface="+mn-lt"/>
                <a:cs typeface="+mn-lt"/>
              </a:rPr>
              <a:t>Pick median as a pivot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5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0F50-816E-0AD9-8532-F8913FF2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5292-3288-AE6D-5C6A-97AD85E9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problem is sorting any given array of numbers or other elements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3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8885-6FFC-CF18-C6AE-10E71B1D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4DC2-2389-4D87-0CC0-9D7908ED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sort the following array of numbers [1, 4, 5, 8, 6, 7, 2, 3,9]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3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C32C-3E22-6B68-AEDE-0FCDB7F4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2(text 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D1B3-7162-75D4-DC14-E2E9EF3B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Apply quicksort to sort the list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E, X, A, M, P , L, E</a:t>
            </a:r>
            <a:r>
              <a:rPr lang="en-US" dirty="0">
                <a:ea typeface="+mn-lt"/>
                <a:cs typeface="+mn-lt"/>
              </a:rPr>
              <a:t> in alphabetical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A1E8-BBC4-EF13-C655-0E4BDA42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used code </a:t>
            </a:r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DBA5102-8D1B-719F-A87A-F9B4F817C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25" y="2079438"/>
            <a:ext cx="8304488" cy="4782456"/>
          </a:xfrm>
        </p:spPr>
      </p:pic>
    </p:spTree>
    <p:extLst>
      <p:ext uri="{BB962C8B-B14F-4D97-AF65-F5344CB8AC3E}">
        <p14:creationId xmlns:p14="http://schemas.microsoft.com/office/powerpoint/2010/main" val="319820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D64EC-66E9-D0EB-CFB1-AA9A6ADD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Result 1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7E110-B538-C2B4-42F2-63E7CDF6C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7134" y="3110889"/>
            <a:ext cx="4610529" cy="14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4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BCB6B-34D8-36D1-F504-F249DF507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74F6D5-4B13-F1F0-C018-14E1A83EB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922320B-255C-6BBD-A072-8626866FB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FAECB9-11E8-636D-049B-53ED01BA3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3A8ADF-7F64-4D92-6BE7-7EF6C9EC6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6AD551-F8B0-6C5F-48BA-7191CA37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02B090-767B-5AA2-A86E-13903C08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2D865-A63D-76B9-9F09-C0610E80A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B96622B-6A4F-71D3-FE3F-F6B0A0986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217E4461-D83B-5E48-2630-C4A116A9C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DCD8C703-1D0A-D806-14BB-4BF96AA0A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7451020D-F731-2CD8-7891-FAFD3708D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8E8B94F1-56BC-041D-2251-717D015D9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586FBF86-AF64-D96D-D0A1-36C47340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4AC01-552E-DC11-089B-696A3E47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Result 2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1F26A9E-1DFA-1B4F-C3FD-D1EADD1F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4534" y="2889360"/>
            <a:ext cx="6096000" cy="1324524"/>
          </a:xfrm>
        </p:spPr>
      </p:pic>
    </p:spTree>
    <p:extLst>
      <p:ext uri="{BB962C8B-B14F-4D97-AF65-F5344CB8AC3E}">
        <p14:creationId xmlns:p14="http://schemas.microsoft.com/office/powerpoint/2010/main" val="222699250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TropicVTI</vt:lpstr>
      <vt:lpstr>Quick sort algorithm </vt:lpstr>
      <vt:lpstr>agenda</vt:lpstr>
      <vt:lpstr>introduction</vt:lpstr>
      <vt:lpstr>problem</vt:lpstr>
      <vt:lpstr>Example 1</vt:lpstr>
      <vt:lpstr>Example 2(text book)</vt:lpstr>
      <vt:lpstr>The used code </vt:lpstr>
      <vt:lpstr>Result 1</vt:lpstr>
      <vt:lpstr>Result 2</vt:lpstr>
      <vt:lpstr>Analysis worst case</vt:lpstr>
      <vt:lpstr>Analysis  best case 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</cp:revision>
  <dcterms:created xsi:type="dcterms:W3CDTF">2023-12-31T09:41:15Z</dcterms:created>
  <dcterms:modified xsi:type="dcterms:W3CDTF">2023-12-31T13:44:24Z</dcterms:modified>
</cp:coreProperties>
</file>