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4" r:id="rId3"/>
    <p:sldId id="257" r:id="rId4"/>
    <p:sldId id="267" r:id="rId5"/>
    <p:sldId id="269" r:id="rId6"/>
    <p:sldId id="258" r:id="rId7"/>
    <p:sldId id="266" r:id="rId8"/>
    <p:sldId id="260" r:id="rId9"/>
    <p:sldId id="261" r:id="rId10"/>
    <p:sldId id="262" r:id="rId11"/>
    <p:sldId id="263" r:id="rId12"/>
    <p:sldId id="271" r:id="rId13"/>
    <p:sldId id="270"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18B1B-EB0E-4C99-919F-69D31A1A03C2}" v="403" dt="2023-10-26T15:53:15.342"/>
    <p1510:client id="{75A9A387-44B8-498A-BB05-1C11579FD512}" v="898" dt="2023-10-29T17:23:19.091"/>
    <p1510:client id="{81301121-6486-453A-85AA-61C496F6EFA8}" v="556" dt="2023-10-24T12:11:51.563"/>
    <p1510:client id="{C26BD4F4-6400-4F0D-A33F-ED48BE2159F8}" v="81" dt="2023-10-30T09:35:40.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EB50B-99FB-47D9-ADD0-27652A97E8C8}"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8A247D87-744C-4906-92E0-D6F5D61831B6}">
      <dgm:prSet/>
      <dgm:spPr/>
      <dgm:t>
        <a:bodyPr/>
        <a:lstStyle/>
        <a:p>
          <a:r>
            <a:rPr lang="en-US"/>
            <a:t>Introduction </a:t>
          </a:r>
        </a:p>
      </dgm:t>
    </dgm:pt>
    <dgm:pt modelId="{7704619B-B33A-4132-A4FF-87EAA727180C}" type="parTrans" cxnId="{E9F9189B-66FA-475B-B097-97B2225DA5A7}">
      <dgm:prSet/>
      <dgm:spPr/>
      <dgm:t>
        <a:bodyPr/>
        <a:lstStyle/>
        <a:p>
          <a:endParaRPr lang="en-US"/>
        </a:p>
      </dgm:t>
    </dgm:pt>
    <dgm:pt modelId="{DE9CD954-870A-4C94-AC6D-2FC156773CB0}" type="sibTrans" cxnId="{E9F9189B-66FA-475B-B097-97B2225DA5A7}">
      <dgm:prSet/>
      <dgm:spPr/>
      <dgm:t>
        <a:bodyPr/>
        <a:lstStyle/>
        <a:p>
          <a:endParaRPr lang="en-US"/>
        </a:p>
      </dgm:t>
    </dgm:pt>
    <dgm:pt modelId="{78F39B5E-6AC1-4351-A4EC-2DF612DD5F2F}">
      <dgm:prSet/>
      <dgm:spPr/>
      <dgm:t>
        <a:bodyPr/>
        <a:lstStyle/>
        <a:p>
          <a:r>
            <a:rPr lang="en-US"/>
            <a:t>Methodology </a:t>
          </a:r>
        </a:p>
      </dgm:t>
    </dgm:pt>
    <dgm:pt modelId="{4107E6CD-B49C-4041-A7E3-F11955E0AE9F}" type="parTrans" cxnId="{B859C826-B3F6-43B6-9AD7-28102265C43B}">
      <dgm:prSet/>
      <dgm:spPr/>
      <dgm:t>
        <a:bodyPr/>
        <a:lstStyle/>
        <a:p>
          <a:endParaRPr lang="en-US"/>
        </a:p>
      </dgm:t>
    </dgm:pt>
    <dgm:pt modelId="{7FF5F1FF-BE4D-4E53-B421-FEA86306570C}" type="sibTrans" cxnId="{B859C826-B3F6-43B6-9AD7-28102265C43B}">
      <dgm:prSet/>
      <dgm:spPr/>
      <dgm:t>
        <a:bodyPr/>
        <a:lstStyle/>
        <a:p>
          <a:endParaRPr lang="en-US"/>
        </a:p>
      </dgm:t>
    </dgm:pt>
    <dgm:pt modelId="{9C3EC77A-F33B-4C24-AFB5-027916876845}">
      <dgm:prSet/>
      <dgm:spPr/>
      <dgm:t>
        <a:bodyPr/>
        <a:lstStyle/>
        <a:p>
          <a:r>
            <a:rPr lang="en-US"/>
            <a:t>Objectives</a:t>
          </a:r>
        </a:p>
      </dgm:t>
    </dgm:pt>
    <dgm:pt modelId="{A3DC94D0-D1AB-48F9-85DD-47EACB6201F9}" type="parTrans" cxnId="{0E257706-990B-46BE-A765-72DE5448524C}">
      <dgm:prSet/>
      <dgm:spPr/>
      <dgm:t>
        <a:bodyPr/>
        <a:lstStyle/>
        <a:p>
          <a:endParaRPr lang="en-US"/>
        </a:p>
      </dgm:t>
    </dgm:pt>
    <dgm:pt modelId="{BDD3ACC6-40C0-4186-97B0-C919B828F605}" type="sibTrans" cxnId="{0E257706-990B-46BE-A765-72DE5448524C}">
      <dgm:prSet/>
      <dgm:spPr/>
      <dgm:t>
        <a:bodyPr/>
        <a:lstStyle/>
        <a:p>
          <a:endParaRPr lang="en-US"/>
        </a:p>
      </dgm:t>
    </dgm:pt>
    <dgm:pt modelId="{0326CCFC-686A-4757-92CB-B6013380AAB4}">
      <dgm:prSet/>
      <dgm:spPr/>
      <dgm:t>
        <a:bodyPr/>
        <a:lstStyle/>
        <a:p>
          <a:r>
            <a:rPr lang="en-US"/>
            <a:t>Related work </a:t>
          </a:r>
        </a:p>
      </dgm:t>
    </dgm:pt>
    <dgm:pt modelId="{EDE74392-65DD-4585-BD78-D0C6AF3D53D6}" type="parTrans" cxnId="{F5606C94-28E8-46D9-8969-2522F789C78A}">
      <dgm:prSet/>
      <dgm:spPr/>
      <dgm:t>
        <a:bodyPr/>
        <a:lstStyle/>
        <a:p>
          <a:endParaRPr lang="en-US"/>
        </a:p>
      </dgm:t>
    </dgm:pt>
    <dgm:pt modelId="{C05F5CD7-61CB-4804-9504-D1FE87D115C1}" type="sibTrans" cxnId="{F5606C94-28E8-46D9-8969-2522F789C78A}">
      <dgm:prSet/>
      <dgm:spPr/>
      <dgm:t>
        <a:bodyPr/>
        <a:lstStyle/>
        <a:p>
          <a:endParaRPr lang="en-US"/>
        </a:p>
      </dgm:t>
    </dgm:pt>
    <dgm:pt modelId="{652C1740-D92C-4E47-93E5-F0C6783A72AB}">
      <dgm:prSet/>
      <dgm:spPr/>
      <dgm:t>
        <a:bodyPr/>
        <a:lstStyle/>
        <a:p>
          <a:r>
            <a:rPr lang="en-US"/>
            <a:t>Conclusion</a:t>
          </a:r>
        </a:p>
      </dgm:t>
    </dgm:pt>
    <dgm:pt modelId="{A8D7591C-0314-4736-831A-2C35C3D28EA2}" type="parTrans" cxnId="{F811310D-04DC-43DA-BDA1-5FC8ECE7E742}">
      <dgm:prSet/>
      <dgm:spPr/>
      <dgm:t>
        <a:bodyPr/>
        <a:lstStyle/>
        <a:p>
          <a:endParaRPr lang="en-US"/>
        </a:p>
      </dgm:t>
    </dgm:pt>
    <dgm:pt modelId="{84D16328-0A4F-4292-8BEC-9BC480D668FC}" type="sibTrans" cxnId="{F811310D-04DC-43DA-BDA1-5FC8ECE7E742}">
      <dgm:prSet/>
      <dgm:spPr/>
      <dgm:t>
        <a:bodyPr/>
        <a:lstStyle/>
        <a:p>
          <a:endParaRPr lang="en-US"/>
        </a:p>
      </dgm:t>
    </dgm:pt>
    <dgm:pt modelId="{4E9ABDB1-0989-45ED-BBAF-5C1F5AD9384B}">
      <dgm:prSet/>
      <dgm:spPr/>
      <dgm:t>
        <a:bodyPr/>
        <a:lstStyle/>
        <a:p>
          <a:r>
            <a:rPr lang="en-US"/>
            <a:t>references</a:t>
          </a:r>
        </a:p>
      </dgm:t>
    </dgm:pt>
    <dgm:pt modelId="{DE7D1857-1F68-4774-9251-8522EE55480A}" type="parTrans" cxnId="{F86ECCEF-C1FB-42F5-A957-BAA8637E478C}">
      <dgm:prSet/>
      <dgm:spPr/>
      <dgm:t>
        <a:bodyPr/>
        <a:lstStyle/>
        <a:p>
          <a:endParaRPr lang="en-US"/>
        </a:p>
      </dgm:t>
    </dgm:pt>
    <dgm:pt modelId="{31B51644-AC4D-4576-A485-F8C79DE0AF67}" type="sibTrans" cxnId="{F86ECCEF-C1FB-42F5-A957-BAA8637E478C}">
      <dgm:prSet/>
      <dgm:spPr/>
      <dgm:t>
        <a:bodyPr/>
        <a:lstStyle/>
        <a:p>
          <a:endParaRPr lang="en-US"/>
        </a:p>
      </dgm:t>
    </dgm:pt>
    <dgm:pt modelId="{40DC3BD3-0CE3-4C8B-845E-A91A24732EB0}" type="pres">
      <dgm:prSet presAssocID="{A8FEB50B-99FB-47D9-ADD0-27652A97E8C8}" presName="diagram" presStyleCnt="0">
        <dgm:presLayoutVars>
          <dgm:dir/>
          <dgm:resizeHandles val="exact"/>
        </dgm:presLayoutVars>
      </dgm:prSet>
      <dgm:spPr/>
    </dgm:pt>
    <dgm:pt modelId="{F721F308-1E17-4CC7-9B70-0A72A9CB4D06}" type="pres">
      <dgm:prSet presAssocID="{8A247D87-744C-4906-92E0-D6F5D61831B6}" presName="node" presStyleLbl="node1" presStyleIdx="0" presStyleCnt="6">
        <dgm:presLayoutVars>
          <dgm:bulletEnabled val="1"/>
        </dgm:presLayoutVars>
      </dgm:prSet>
      <dgm:spPr/>
    </dgm:pt>
    <dgm:pt modelId="{9747E725-5152-4B87-B66E-057120469AEC}" type="pres">
      <dgm:prSet presAssocID="{DE9CD954-870A-4C94-AC6D-2FC156773CB0}" presName="sibTrans" presStyleCnt="0"/>
      <dgm:spPr/>
    </dgm:pt>
    <dgm:pt modelId="{175847ED-BD16-4E1C-8C64-F5DA5F46B7C4}" type="pres">
      <dgm:prSet presAssocID="{78F39B5E-6AC1-4351-A4EC-2DF612DD5F2F}" presName="node" presStyleLbl="node1" presStyleIdx="1" presStyleCnt="6">
        <dgm:presLayoutVars>
          <dgm:bulletEnabled val="1"/>
        </dgm:presLayoutVars>
      </dgm:prSet>
      <dgm:spPr/>
    </dgm:pt>
    <dgm:pt modelId="{23EBE18E-7D18-4CE8-A199-BA24B8954F35}" type="pres">
      <dgm:prSet presAssocID="{7FF5F1FF-BE4D-4E53-B421-FEA86306570C}" presName="sibTrans" presStyleCnt="0"/>
      <dgm:spPr/>
    </dgm:pt>
    <dgm:pt modelId="{D6A8311F-A21C-40B6-8106-4661476F94CB}" type="pres">
      <dgm:prSet presAssocID="{9C3EC77A-F33B-4C24-AFB5-027916876845}" presName="node" presStyleLbl="node1" presStyleIdx="2" presStyleCnt="6">
        <dgm:presLayoutVars>
          <dgm:bulletEnabled val="1"/>
        </dgm:presLayoutVars>
      </dgm:prSet>
      <dgm:spPr/>
    </dgm:pt>
    <dgm:pt modelId="{5D611B8E-F5C3-4DED-B379-82820CF3C722}" type="pres">
      <dgm:prSet presAssocID="{BDD3ACC6-40C0-4186-97B0-C919B828F605}" presName="sibTrans" presStyleCnt="0"/>
      <dgm:spPr/>
    </dgm:pt>
    <dgm:pt modelId="{FD5A13E6-47CB-4D3B-AD5F-1874308EF412}" type="pres">
      <dgm:prSet presAssocID="{0326CCFC-686A-4757-92CB-B6013380AAB4}" presName="node" presStyleLbl="node1" presStyleIdx="3" presStyleCnt="6">
        <dgm:presLayoutVars>
          <dgm:bulletEnabled val="1"/>
        </dgm:presLayoutVars>
      </dgm:prSet>
      <dgm:spPr/>
    </dgm:pt>
    <dgm:pt modelId="{CDF5548C-C217-49F1-A887-7DD56DDD8CC5}" type="pres">
      <dgm:prSet presAssocID="{C05F5CD7-61CB-4804-9504-D1FE87D115C1}" presName="sibTrans" presStyleCnt="0"/>
      <dgm:spPr/>
    </dgm:pt>
    <dgm:pt modelId="{7F9F0AF1-332C-4001-B9ED-B1BCB18F4FD6}" type="pres">
      <dgm:prSet presAssocID="{652C1740-D92C-4E47-93E5-F0C6783A72AB}" presName="node" presStyleLbl="node1" presStyleIdx="4" presStyleCnt="6">
        <dgm:presLayoutVars>
          <dgm:bulletEnabled val="1"/>
        </dgm:presLayoutVars>
      </dgm:prSet>
      <dgm:spPr/>
    </dgm:pt>
    <dgm:pt modelId="{DBA4EC3F-3C00-4973-A7F8-A580C1249A3D}" type="pres">
      <dgm:prSet presAssocID="{84D16328-0A4F-4292-8BEC-9BC480D668FC}" presName="sibTrans" presStyleCnt="0"/>
      <dgm:spPr/>
    </dgm:pt>
    <dgm:pt modelId="{A0319236-1ACC-4307-964B-B45D41D04064}" type="pres">
      <dgm:prSet presAssocID="{4E9ABDB1-0989-45ED-BBAF-5C1F5AD9384B}" presName="node" presStyleLbl="node1" presStyleIdx="5" presStyleCnt="6">
        <dgm:presLayoutVars>
          <dgm:bulletEnabled val="1"/>
        </dgm:presLayoutVars>
      </dgm:prSet>
      <dgm:spPr/>
    </dgm:pt>
  </dgm:ptLst>
  <dgm:cxnLst>
    <dgm:cxn modelId="{0E257706-990B-46BE-A765-72DE5448524C}" srcId="{A8FEB50B-99FB-47D9-ADD0-27652A97E8C8}" destId="{9C3EC77A-F33B-4C24-AFB5-027916876845}" srcOrd="2" destOrd="0" parTransId="{A3DC94D0-D1AB-48F9-85DD-47EACB6201F9}" sibTransId="{BDD3ACC6-40C0-4186-97B0-C919B828F605}"/>
    <dgm:cxn modelId="{F811310D-04DC-43DA-BDA1-5FC8ECE7E742}" srcId="{A8FEB50B-99FB-47D9-ADD0-27652A97E8C8}" destId="{652C1740-D92C-4E47-93E5-F0C6783A72AB}" srcOrd="4" destOrd="0" parTransId="{A8D7591C-0314-4736-831A-2C35C3D28EA2}" sibTransId="{84D16328-0A4F-4292-8BEC-9BC480D668FC}"/>
    <dgm:cxn modelId="{B3E4C420-9024-43D8-8E01-7D821B79A594}" type="presOf" srcId="{78F39B5E-6AC1-4351-A4EC-2DF612DD5F2F}" destId="{175847ED-BD16-4E1C-8C64-F5DA5F46B7C4}" srcOrd="0" destOrd="0" presId="urn:microsoft.com/office/officeart/2005/8/layout/default"/>
    <dgm:cxn modelId="{B859C826-B3F6-43B6-9AD7-28102265C43B}" srcId="{A8FEB50B-99FB-47D9-ADD0-27652A97E8C8}" destId="{78F39B5E-6AC1-4351-A4EC-2DF612DD5F2F}" srcOrd="1" destOrd="0" parTransId="{4107E6CD-B49C-4041-A7E3-F11955E0AE9F}" sibTransId="{7FF5F1FF-BE4D-4E53-B421-FEA86306570C}"/>
    <dgm:cxn modelId="{67A3C951-8EB1-4126-897F-0C01048F5CC6}" type="presOf" srcId="{0326CCFC-686A-4757-92CB-B6013380AAB4}" destId="{FD5A13E6-47CB-4D3B-AD5F-1874308EF412}" srcOrd="0" destOrd="0" presId="urn:microsoft.com/office/officeart/2005/8/layout/default"/>
    <dgm:cxn modelId="{F5606C94-28E8-46D9-8969-2522F789C78A}" srcId="{A8FEB50B-99FB-47D9-ADD0-27652A97E8C8}" destId="{0326CCFC-686A-4757-92CB-B6013380AAB4}" srcOrd="3" destOrd="0" parTransId="{EDE74392-65DD-4585-BD78-D0C6AF3D53D6}" sibTransId="{C05F5CD7-61CB-4804-9504-D1FE87D115C1}"/>
    <dgm:cxn modelId="{E9F9189B-66FA-475B-B097-97B2225DA5A7}" srcId="{A8FEB50B-99FB-47D9-ADD0-27652A97E8C8}" destId="{8A247D87-744C-4906-92E0-D6F5D61831B6}" srcOrd="0" destOrd="0" parTransId="{7704619B-B33A-4132-A4FF-87EAA727180C}" sibTransId="{DE9CD954-870A-4C94-AC6D-2FC156773CB0}"/>
    <dgm:cxn modelId="{B426E2C4-1AE3-4384-9A30-55BB18BDFAD9}" type="presOf" srcId="{8A247D87-744C-4906-92E0-D6F5D61831B6}" destId="{F721F308-1E17-4CC7-9B70-0A72A9CB4D06}" srcOrd="0" destOrd="0" presId="urn:microsoft.com/office/officeart/2005/8/layout/default"/>
    <dgm:cxn modelId="{5AB11DD7-B976-4B75-A22C-4C05DDAC83D7}" type="presOf" srcId="{9C3EC77A-F33B-4C24-AFB5-027916876845}" destId="{D6A8311F-A21C-40B6-8106-4661476F94CB}" srcOrd="0" destOrd="0" presId="urn:microsoft.com/office/officeart/2005/8/layout/default"/>
    <dgm:cxn modelId="{C638A3D9-A218-4F8C-9C26-A1630DC6C45F}" type="presOf" srcId="{652C1740-D92C-4E47-93E5-F0C6783A72AB}" destId="{7F9F0AF1-332C-4001-B9ED-B1BCB18F4FD6}" srcOrd="0" destOrd="0" presId="urn:microsoft.com/office/officeart/2005/8/layout/default"/>
    <dgm:cxn modelId="{3AC672DE-07AD-498E-9190-8376FF975807}" type="presOf" srcId="{4E9ABDB1-0989-45ED-BBAF-5C1F5AD9384B}" destId="{A0319236-1ACC-4307-964B-B45D41D04064}" srcOrd="0" destOrd="0" presId="urn:microsoft.com/office/officeart/2005/8/layout/default"/>
    <dgm:cxn modelId="{F86ECCEF-C1FB-42F5-A957-BAA8637E478C}" srcId="{A8FEB50B-99FB-47D9-ADD0-27652A97E8C8}" destId="{4E9ABDB1-0989-45ED-BBAF-5C1F5AD9384B}" srcOrd="5" destOrd="0" parTransId="{DE7D1857-1F68-4774-9251-8522EE55480A}" sibTransId="{31B51644-AC4D-4576-A485-F8C79DE0AF67}"/>
    <dgm:cxn modelId="{8CF2DFF2-19D2-4496-9DF2-6B519C37AB18}" type="presOf" srcId="{A8FEB50B-99FB-47D9-ADD0-27652A97E8C8}" destId="{40DC3BD3-0CE3-4C8B-845E-A91A24732EB0}" srcOrd="0" destOrd="0" presId="urn:microsoft.com/office/officeart/2005/8/layout/default"/>
    <dgm:cxn modelId="{9F2528E6-F6AB-4C74-92B9-34F279F1B39D}" type="presParOf" srcId="{40DC3BD3-0CE3-4C8B-845E-A91A24732EB0}" destId="{F721F308-1E17-4CC7-9B70-0A72A9CB4D06}" srcOrd="0" destOrd="0" presId="urn:microsoft.com/office/officeart/2005/8/layout/default"/>
    <dgm:cxn modelId="{A54056C9-0B5A-469A-AE15-C7D73FC39179}" type="presParOf" srcId="{40DC3BD3-0CE3-4C8B-845E-A91A24732EB0}" destId="{9747E725-5152-4B87-B66E-057120469AEC}" srcOrd="1" destOrd="0" presId="urn:microsoft.com/office/officeart/2005/8/layout/default"/>
    <dgm:cxn modelId="{79397AD8-6356-48BA-83A5-C29DB095A6B6}" type="presParOf" srcId="{40DC3BD3-0CE3-4C8B-845E-A91A24732EB0}" destId="{175847ED-BD16-4E1C-8C64-F5DA5F46B7C4}" srcOrd="2" destOrd="0" presId="urn:microsoft.com/office/officeart/2005/8/layout/default"/>
    <dgm:cxn modelId="{7636D11C-67E1-4563-AC03-11E1F43B5AE0}" type="presParOf" srcId="{40DC3BD3-0CE3-4C8B-845E-A91A24732EB0}" destId="{23EBE18E-7D18-4CE8-A199-BA24B8954F35}" srcOrd="3" destOrd="0" presId="urn:microsoft.com/office/officeart/2005/8/layout/default"/>
    <dgm:cxn modelId="{2548153A-109A-4DE1-BA4B-38080FB7FD46}" type="presParOf" srcId="{40DC3BD3-0CE3-4C8B-845E-A91A24732EB0}" destId="{D6A8311F-A21C-40B6-8106-4661476F94CB}" srcOrd="4" destOrd="0" presId="urn:microsoft.com/office/officeart/2005/8/layout/default"/>
    <dgm:cxn modelId="{F737D49A-28D7-432A-80BB-62506B57C195}" type="presParOf" srcId="{40DC3BD3-0CE3-4C8B-845E-A91A24732EB0}" destId="{5D611B8E-F5C3-4DED-B379-82820CF3C722}" srcOrd="5" destOrd="0" presId="urn:microsoft.com/office/officeart/2005/8/layout/default"/>
    <dgm:cxn modelId="{A1CA3254-FC4D-4691-8A49-51D476663041}" type="presParOf" srcId="{40DC3BD3-0CE3-4C8B-845E-A91A24732EB0}" destId="{FD5A13E6-47CB-4D3B-AD5F-1874308EF412}" srcOrd="6" destOrd="0" presId="urn:microsoft.com/office/officeart/2005/8/layout/default"/>
    <dgm:cxn modelId="{E2E32893-64E2-4E09-8D9C-6387754772E5}" type="presParOf" srcId="{40DC3BD3-0CE3-4C8B-845E-A91A24732EB0}" destId="{CDF5548C-C217-49F1-A887-7DD56DDD8CC5}" srcOrd="7" destOrd="0" presId="urn:microsoft.com/office/officeart/2005/8/layout/default"/>
    <dgm:cxn modelId="{5BC2D16C-4C67-4D94-9FD3-6F7FAD334977}" type="presParOf" srcId="{40DC3BD3-0CE3-4C8B-845E-A91A24732EB0}" destId="{7F9F0AF1-332C-4001-B9ED-B1BCB18F4FD6}" srcOrd="8" destOrd="0" presId="urn:microsoft.com/office/officeart/2005/8/layout/default"/>
    <dgm:cxn modelId="{A4BE972E-61F5-4C0F-A2A1-2EE7D8AA6B70}" type="presParOf" srcId="{40DC3BD3-0CE3-4C8B-845E-A91A24732EB0}" destId="{DBA4EC3F-3C00-4973-A7F8-A580C1249A3D}" srcOrd="9" destOrd="0" presId="urn:microsoft.com/office/officeart/2005/8/layout/default"/>
    <dgm:cxn modelId="{44FC54EE-B225-4FDE-9F1B-9C4B1E088EE9}" type="presParOf" srcId="{40DC3BD3-0CE3-4C8B-845E-A91A24732EB0}" destId="{A0319236-1ACC-4307-964B-B45D41D0406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C0F8E-B92D-4807-B282-E24D965E8B6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C3C52FE3-8A28-44E6-A603-6D27088D77EF}">
      <dgm:prSet/>
      <dgm:spPr/>
      <dgm:t>
        <a:bodyPr/>
        <a:lstStyle/>
        <a:p>
          <a:r>
            <a:rPr lang="en-US" b="0" i="0" dirty="0" err="1"/>
            <a:t>Mokbal</a:t>
          </a:r>
          <a:r>
            <a:rPr lang="en-US" b="0" i="0" dirty="0"/>
            <a:t>, F. M. M., Dan, W., Imran, A., </a:t>
          </a:r>
          <a:r>
            <a:rPr lang="en-US" b="0" i="0" dirty="0" err="1"/>
            <a:t>Jiuchuan</a:t>
          </a:r>
          <a:r>
            <a:rPr lang="en-US" b="0" i="0" dirty="0"/>
            <a:t>, L., Akhtar, F., &amp; Xiaoxi, W. (2019). MLPXSS: an integrated XSS-based attack detection scheme in web applications using multilayer perceptron technique. IEEE Access, 7, 100567-100580.</a:t>
          </a:r>
          <a:endParaRPr lang="en-US" dirty="0"/>
        </a:p>
      </dgm:t>
    </dgm:pt>
    <dgm:pt modelId="{3F1FC555-E00E-46DB-85CA-F5832274F678}" type="parTrans" cxnId="{F7BF32D1-CF81-4C13-95D9-87D8F7AD3B4A}">
      <dgm:prSet/>
      <dgm:spPr/>
      <dgm:t>
        <a:bodyPr/>
        <a:lstStyle/>
        <a:p>
          <a:endParaRPr lang="en-US"/>
        </a:p>
      </dgm:t>
    </dgm:pt>
    <dgm:pt modelId="{A7D06712-8491-4595-90CA-F43E4B865055}" type="sibTrans" cxnId="{F7BF32D1-CF81-4C13-95D9-87D8F7AD3B4A}">
      <dgm:prSet/>
      <dgm:spPr/>
      <dgm:t>
        <a:bodyPr/>
        <a:lstStyle/>
        <a:p>
          <a:endParaRPr lang="en-US"/>
        </a:p>
      </dgm:t>
    </dgm:pt>
    <dgm:pt modelId="{665DA595-586D-4C98-940D-FFB18888A63D}">
      <dgm:prSet/>
      <dgm:spPr/>
      <dgm:t>
        <a:bodyPr/>
        <a:lstStyle/>
        <a:p>
          <a:r>
            <a:rPr lang="en-US" b="0" i="0" dirty="0"/>
            <a:t>Mereani, F. A., &amp; Howe, J. M. (2018, January). Detecting cross-site scripting attacks using machine learning. In International conference on advanced machine learning technologies and applications (pp. 200-210). Cham: Springer International Publishing.</a:t>
          </a:r>
          <a:endParaRPr lang="en-US" dirty="0"/>
        </a:p>
      </dgm:t>
    </dgm:pt>
    <dgm:pt modelId="{4B5519D7-C979-443F-B2AF-90457BEBB924}" type="parTrans" cxnId="{EA0E412B-C964-4D70-91AE-DA5B68830F78}">
      <dgm:prSet/>
      <dgm:spPr/>
      <dgm:t>
        <a:bodyPr/>
        <a:lstStyle/>
        <a:p>
          <a:endParaRPr lang="en-US"/>
        </a:p>
      </dgm:t>
    </dgm:pt>
    <dgm:pt modelId="{7211BE73-E77E-4350-ACD0-5CB8BF9CCDA2}" type="sibTrans" cxnId="{EA0E412B-C964-4D70-91AE-DA5B68830F78}">
      <dgm:prSet/>
      <dgm:spPr/>
      <dgm:t>
        <a:bodyPr/>
        <a:lstStyle/>
        <a:p>
          <a:endParaRPr lang="en-US"/>
        </a:p>
      </dgm:t>
    </dgm:pt>
    <dgm:pt modelId="{0463B8D7-5CAD-46E6-A95F-D3AB0A197FF2}">
      <dgm:prSet/>
      <dgm:spPr/>
      <dgm:t>
        <a:bodyPr/>
        <a:lstStyle/>
        <a:p>
          <a:pPr rtl="0"/>
          <a:r>
            <a:rPr lang="en-US" b="0" i="0" dirty="0">
              <a:latin typeface="Century Gothic" panose="020B0502020202020204"/>
            </a:rPr>
            <a:t>Johns, M., Engelmann, B., &amp; </a:t>
          </a:r>
          <a:r>
            <a:rPr lang="en-US" b="0" i="0" dirty="0" err="1">
              <a:latin typeface="Century Gothic" panose="020B0502020202020204"/>
            </a:rPr>
            <a:t>Posegga</a:t>
          </a:r>
          <a:r>
            <a:rPr lang="en-US" b="0" i="0" dirty="0">
              <a:latin typeface="Century Gothic" panose="020B0502020202020204"/>
            </a:rPr>
            <a:t>, J. (2008, December). </a:t>
          </a:r>
          <a:r>
            <a:rPr lang="en-US" b="0" i="0" dirty="0" err="1">
              <a:latin typeface="Century Gothic" panose="020B0502020202020204"/>
            </a:rPr>
            <a:t>Xssds</a:t>
          </a:r>
          <a:r>
            <a:rPr lang="en-US" b="0" i="0" dirty="0">
              <a:latin typeface="Century Gothic" panose="020B0502020202020204"/>
            </a:rPr>
            <a:t>: Server-side detection of cross-site scripting attacks. In 2008 Annual Computer Security Applications Conference (ACSAC) (pp. 335-344). IEEE.</a:t>
          </a:r>
          <a:endParaRPr lang="en-US" dirty="0"/>
        </a:p>
      </dgm:t>
    </dgm:pt>
    <dgm:pt modelId="{F94E3519-4703-46B3-B516-21896494EA67}" type="parTrans" cxnId="{DA2A272E-9492-4427-ACC4-591AE54E2B48}">
      <dgm:prSet/>
      <dgm:spPr/>
      <dgm:t>
        <a:bodyPr/>
        <a:lstStyle/>
        <a:p>
          <a:endParaRPr lang="en-US"/>
        </a:p>
      </dgm:t>
    </dgm:pt>
    <dgm:pt modelId="{19E033F5-C14E-4038-9DC6-9B8B05668361}" type="sibTrans" cxnId="{DA2A272E-9492-4427-ACC4-591AE54E2B48}">
      <dgm:prSet/>
      <dgm:spPr/>
      <dgm:t>
        <a:bodyPr/>
        <a:lstStyle/>
        <a:p>
          <a:endParaRPr lang="en-US"/>
        </a:p>
      </dgm:t>
    </dgm:pt>
    <dgm:pt modelId="{58694F12-481E-4BF7-A6F3-8F441362AED4}" type="pres">
      <dgm:prSet presAssocID="{2DDC0F8E-B92D-4807-B282-E24D965E8B6A}" presName="hierChild1" presStyleCnt="0">
        <dgm:presLayoutVars>
          <dgm:chPref val="1"/>
          <dgm:dir/>
          <dgm:animOne val="branch"/>
          <dgm:animLvl val="lvl"/>
          <dgm:resizeHandles/>
        </dgm:presLayoutVars>
      </dgm:prSet>
      <dgm:spPr/>
    </dgm:pt>
    <dgm:pt modelId="{D92C766B-6A61-4F6B-8A90-DB98335D0F29}" type="pres">
      <dgm:prSet presAssocID="{C3C52FE3-8A28-44E6-A603-6D27088D77EF}" presName="hierRoot1" presStyleCnt="0"/>
      <dgm:spPr/>
    </dgm:pt>
    <dgm:pt modelId="{1671D7E7-81F8-47BF-8FB8-AE606102EE98}" type="pres">
      <dgm:prSet presAssocID="{C3C52FE3-8A28-44E6-A603-6D27088D77EF}" presName="composite" presStyleCnt="0"/>
      <dgm:spPr/>
    </dgm:pt>
    <dgm:pt modelId="{86573BEE-B4E8-4C40-BCE6-D248DC7FF370}" type="pres">
      <dgm:prSet presAssocID="{C3C52FE3-8A28-44E6-A603-6D27088D77EF}" presName="background" presStyleLbl="node0" presStyleIdx="0" presStyleCnt="3"/>
      <dgm:spPr/>
    </dgm:pt>
    <dgm:pt modelId="{1A3ED5AF-4281-49E2-9AC2-E0DD655E7C83}" type="pres">
      <dgm:prSet presAssocID="{C3C52FE3-8A28-44E6-A603-6D27088D77EF}" presName="text" presStyleLbl="fgAcc0" presStyleIdx="0" presStyleCnt="3">
        <dgm:presLayoutVars>
          <dgm:chPref val="3"/>
        </dgm:presLayoutVars>
      </dgm:prSet>
      <dgm:spPr/>
    </dgm:pt>
    <dgm:pt modelId="{63260F18-6DD3-4ED7-BE0F-74D5A6D6D95E}" type="pres">
      <dgm:prSet presAssocID="{C3C52FE3-8A28-44E6-A603-6D27088D77EF}" presName="hierChild2" presStyleCnt="0"/>
      <dgm:spPr/>
    </dgm:pt>
    <dgm:pt modelId="{06310CDE-7C11-41E1-9AD9-178B5542CA18}" type="pres">
      <dgm:prSet presAssocID="{665DA595-586D-4C98-940D-FFB18888A63D}" presName="hierRoot1" presStyleCnt="0"/>
      <dgm:spPr/>
    </dgm:pt>
    <dgm:pt modelId="{501DE526-DD56-4CE2-B992-B79E0AD2155C}" type="pres">
      <dgm:prSet presAssocID="{665DA595-586D-4C98-940D-FFB18888A63D}" presName="composite" presStyleCnt="0"/>
      <dgm:spPr/>
    </dgm:pt>
    <dgm:pt modelId="{7581B820-C1AA-4DF2-8934-B2CDCD3F9908}" type="pres">
      <dgm:prSet presAssocID="{665DA595-586D-4C98-940D-FFB18888A63D}" presName="background" presStyleLbl="node0" presStyleIdx="1" presStyleCnt="3"/>
      <dgm:spPr/>
    </dgm:pt>
    <dgm:pt modelId="{3F7B063E-1B76-49A8-B7CF-980EB709C0EC}" type="pres">
      <dgm:prSet presAssocID="{665DA595-586D-4C98-940D-FFB18888A63D}" presName="text" presStyleLbl="fgAcc0" presStyleIdx="1" presStyleCnt="3">
        <dgm:presLayoutVars>
          <dgm:chPref val="3"/>
        </dgm:presLayoutVars>
      </dgm:prSet>
      <dgm:spPr/>
    </dgm:pt>
    <dgm:pt modelId="{92ABFBB6-19EC-4D3A-8837-C6F088E1093D}" type="pres">
      <dgm:prSet presAssocID="{665DA595-586D-4C98-940D-FFB18888A63D}" presName="hierChild2" presStyleCnt="0"/>
      <dgm:spPr/>
    </dgm:pt>
    <dgm:pt modelId="{448A934C-F10F-4829-968E-130F0CAB91BE}" type="pres">
      <dgm:prSet presAssocID="{0463B8D7-5CAD-46E6-A95F-D3AB0A197FF2}" presName="hierRoot1" presStyleCnt="0"/>
      <dgm:spPr/>
    </dgm:pt>
    <dgm:pt modelId="{8A46A2CE-9D55-4A87-BD94-5A724D9F364E}" type="pres">
      <dgm:prSet presAssocID="{0463B8D7-5CAD-46E6-A95F-D3AB0A197FF2}" presName="composite" presStyleCnt="0"/>
      <dgm:spPr/>
    </dgm:pt>
    <dgm:pt modelId="{F24E1D16-E5C6-48C6-B9FC-20EBF983380A}" type="pres">
      <dgm:prSet presAssocID="{0463B8D7-5CAD-46E6-A95F-D3AB0A197FF2}" presName="background" presStyleLbl="node0" presStyleIdx="2" presStyleCnt="3"/>
      <dgm:spPr/>
    </dgm:pt>
    <dgm:pt modelId="{0B0B2E4D-B1CA-4AF2-AA64-D48356DB1BA6}" type="pres">
      <dgm:prSet presAssocID="{0463B8D7-5CAD-46E6-A95F-D3AB0A197FF2}" presName="text" presStyleLbl="fgAcc0" presStyleIdx="2" presStyleCnt="3">
        <dgm:presLayoutVars>
          <dgm:chPref val="3"/>
        </dgm:presLayoutVars>
      </dgm:prSet>
      <dgm:spPr/>
    </dgm:pt>
    <dgm:pt modelId="{0114371C-7478-49A8-AF8A-59595C853511}" type="pres">
      <dgm:prSet presAssocID="{0463B8D7-5CAD-46E6-A95F-D3AB0A197FF2}" presName="hierChild2" presStyleCnt="0"/>
      <dgm:spPr/>
    </dgm:pt>
  </dgm:ptLst>
  <dgm:cxnLst>
    <dgm:cxn modelId="{EA0E412B-C964-4D70-91AE-DA5B68830F78}" srcId="{2DDC0F8E-B92D-4807-B282-E24D965E8B6A}" destId="{665DA595-586D-4C98-940D-FFB18888A63D}" srcOrd="1" destOrd="0" parTransId="{4B5519D7-C979-443F-B2AF-90457BEBB924}" sibTransId="{7211BE73-E77E-4350-ACD0-5CB8BF9CCDA2}"/>
    <dgm:cxn modelId="{DA2A272E-9492-4427-ACC4-591AE54E2B48}" srcId="{2DDC0F8E-B92D-4807-B282-E24D965E8B6A}" destId="{0463B8D7-5CAD-46E6-A95F-D3AB0A197FF2}" srcOrd="2" destOrd="0" parTransId="{F94E3519-4703-46B3-B516-21896494EA67}" sibTransId="{19E033F5-C14E-4038-9DC6-9B8B05668361}"/>
    <dgm:cxn modelId="{A5FB1751-BB76-4A48-97B7-37C5C49B7524}" type="presOf" srcId="{665DA595-586D-4C98-940D-FFB18888A63D}" destId="{3F7B063E-1B76-49A8-B7CF-980EB709C0EC}" srcOrd="0" destOrd="0" presId="urn:microsoft.com/office/officeart/2005/8/layout/hierarchy1"/>
    <dgm:cxn modelId="{5C639FBD-DFCE-4F2E-8EBF-A89073ED1409}" type="presOf" srcId="{0463B8D7-5CAD-46E6-A95F-D3AB0A197FF2}" destId="{0B0B2E4D-B1CA-4AF2-AA64-D48356DB1BA6}" srcOrd="0" destOrd="0" presId="urn:microsoft.com/office/officeart/2005/8/layout/hierarchy1"/>
    <dgm:cxn modelId="{24E470D0-AD87-4430-9820-5773F9416957}" type="presOf" srcId="{C3C52FE3-8A28-44E6-A603-6D27088D77EF}" destId="{1A3ED5AF-4281-49E2-9AC2-E0DD655E7C83}" srcOrd="0" destOrd="0" presId="urn:microsoft.com/office/officeart/2005/8/layout/hierarchy1"/>
    <dgm:cxn modelId="{F7BF32D1-CF81-4C13-95D9-87D8F7AD3B4A}" srcId="{2DDC0F8E-B92D-4807-B282-E24D965E8B6A}" destId="{C3C52FE3-8A28-44E6-A603-6D27088D77EF}" srcOrd="0" destOrd="0" parTransId="{3F1FC555-E00E-46DB-85CA-F5832274F678}" sibTransId="{A7D06712-8491-4595-90CA-F43E4B865055}"/>
    <dgm:cxn modelId="{374C40DD-2275-4A1C-8907-497A6A1AE34C}" type="presOf" srcId="{2DDC0F8E-B92D-4807-B282-E24D965E8B6A}" destId="{58694F12-481E-4BF7-A6F3-8F441362AED4}" srcOrd="0" destOrd="0" presId="urn:microsoft.com/office/officeart/2005/8/layout/hierarchy1"/>
    <dgm:cxn modelId="{072CACBA-D2D3-4F18-B2EB-FD3A8A0A77A7}" type="presParOf" srcId="{58694F12-481E-4BF7-A6F3-8F441362AED4}" destId="{D92C766B-6A61-4F6B-8A90-DB98335D0F29}" srcOrd="0" destOrd="0" presId="urn:microsoft.com/office/officeart/2005/8/layout/hierarchy1"/>
    <dgm:cxn modelId="{DDDCC84E-2756-460F-B678-9B51B0BE87AF}" type="presParOf" srcId="{D92C766B-6A61-4F6B-8A90-DB98335D0F29}" destId="{1671D7E7-81F8-47BF-8FB8-AE606102EE98}" srcOrd="0" destOrd="0" presId="urn:microsoft.com/office/officeart/2005/8/layout/hierarchy1"/>
    <dgm:cxn modelId="{BFEE88B8-EB38-41E6-8722-AF5EFC27BB98}" type="presParOf" srcId="{1671D7E7-81F8-47BF-8FB8-AE606102EE98}" destId="{86573BEE-B4E8-4C40-BCE6-D248DC7FF370}" srcOrd="0" destOrd="0" presId="urn:microsoft.com/office/officeart/2005/8/layout/hierarchy1"/>
    <dgm:cxn modelId="{C8F319E8-011F-45BA-A37A-F600C85CFFE3}" type="presParOf" srcId="{1671D7E7-81F8-47BF-8FB8-AE606102EE98}" destId="{1A3ED5AF-4281-49E2-9AC2-E0DD655E7C83}" srcOrd="1" destOrd="0" presId="urn:microsoft.com/office/officeart/2005/8/layout/hierarchy1"/>
    <dgm:cxn modelId="{D5684267-2B9A-4BFE-ADC9-4D324F088EC2}" type="presParOf" srcId="{D92C766B-6A61-4F6B-8A90-DB98335D0F29}" destId="{63260F18-6DD3-4ED7-BE0F-74D5A6D6D95E}" srcOrd="1" destOrd="0" presId="urn:microsoft.com/office/officeart/2005/8/layout/hierarchy1"/>
    <dgm:cxn modelId="{25BC669D-6BA8-4A70-846F-DA85F9040BCA}" type="presParOf" srcId="{58694F12-481E-4BF7-A6F3-8F441362AED4}" destId="{06310CDE-7C11-41E1-9AD9-178B5542CA18}" srcOrd="1" destOrd="0" presId="urn:microsoft.com/office/officeart/2005/8/layout/hierarchy1"/>
    <dgm:cxn modelId="{04BD0408-B19A-4E9D-8AAE-DA82F002A620}" type="presParOf" srcId="{06310CDE-7C11-41E1-9AD9-178B5542CA18}" destId="{501DE526-DD56-4CE2-B992-B79E0AD2155C}" srcOrd="0" destOrd="0" presId="urn:microsoft.com/office/officeart/2005/8/layout/hierarchy1"/>
    <dgm:cxn modelId="{2ED3069C-10F0-4E4D-B5AC-561B76785AE0}" type="presParOf" srcId="{501DE526-DD56-4CE2-B992-B79E0AD2155C}" destId="{7581B820-C1AA-4DF2-8934-B2CDCD3F9908}" srcOrd="0" destOrd="0" presId="urn:microsoft.com/office/officeart/2005/8/layout/hierarchy1"/>
    <dgm:cxn modelId="{59555028-EEC1-4A02-B138-04857855DF1E}" type="presParOf" srcId="{501DE526-DD56-4CE2-B992-B79E0AD2155C}" destId="{3F7B063E-1B76-49A8-B7CF-980EB709C0EC}" srcOrd="1" destOrd="0" presId="urn:microsoft.com/office/officeart/2005/8/layout/hierarchy1"/>
    <dgm:cxn modelId="{479F33A3-25B0-4315-8F40-F840CF4254F0}" type="presParOf" srcId="{06310CDE-7C11-41E1-9AD9-178B5542CA18}" destId="{92ABFBB6-19EC-4D3A-8837-C6F088E1093D}" srcOrd="1" destOrd="0" presId="urn:microsoft.com/office/officeart/2005/8/layout/hierarchy1"/>
    <dgm:cxn modelId="{E590803C-061C-421B-A817-B766A8C4CB98}" type="presParOf" srcId="{58694F12-481E-4BF7-A6F3-8F441362AED4}" destId="{448A934C-F10F-4829-968E-130F0CAB91BE}" srcOrd="2" destOrd="0" presId="urn:microsoft.com/office/officeart/2005/8/layout/hierarchy1"/>
    <dgm:cxn modelId="{4582ECAA-381E-4057-83E4-1DAFD80D6E2E}" type="presParOf" srcId="{448A934C-F10F-4829-968E-130F0CAB91BE}" destId="{8A46A2CE-9D55-4A87-BD94-5A724D9F364E}" srcOrd="0" destOrd="0" presId="urn:microsoft.com/office/officeart/2005/8/layout/hierarchy1"/>
    <dgm:cxn modelId="{212500F3-8BD4-4673-99C8-DA5D02405BC7}" type="presParOf" srcId="{8A46A2CE-9D55-4A87-BD94-5A724D9F364E}" destId="{F24E1D16-E5C6-48C6-B9FC-20EBF983380A}" srcOrd="0" destOrd="0" presId="urn:microsoft.com/office/officeart/2005/8/layout/hierarchy1"/>
    <dgm:cxn modelId="{1FA4599B-9BDA-4B71-914C-1B009DB29F3D}" type="presParOf" srcId="{8A46A2CE-9D55-4A87-BD94-5A724D9F364E}" destId="{0B0B2E4D-B1CA-4AF2-AA64-D48356DB1BA6}" srcOrd="1" destOrd="0" presId="urn:microsoft.com/office/officeart/2005/8/layout/hierarchy1"/>
    <dgm:cxn modelId="{6CDF546D-2F71-47B4-9FC3-458937B6DABA}" type="presParOf" srcId="{448A934C-F10F-4829-968E-130F0CAB91BE}" destId="{0114371C-7478-49A8-AF8A-59595C8535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1F308-1E17-4CC7-9B70-0A72A9CB4D06}">
      <dsp:nvSpPr>
        <dsp:cNvPr id="0" name=""/>
        <dsp:cNvSpPr/>
      </dsp:nvSpPr>
      <dsp:spPr>
        <a:xfrm>
          <a:off x="601586" y="580"/>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Introduction </a:t>
          </a:r>
        </a:p>
      </dsp:txBody>
      <dsp:txXfrm>
        <a:off x="601586" y="580"/>
        <a:ext cx="2631940" cy="1579164"/>
      </dsp:txXfrm>
    </dsp:sp>
    <dsp:sp modelId="{175847ED-BD16-4E1C-8C64-F5DA5F46B7C4}">
      <dsp:nvSpPr>
        <dsp:cNvPr id="0" name=""/>
        <dsp:cNvSpPr/>
      </dsp:nvSpPr>
      <dsp:spPr>
        <a:xfrm>
          <a:off x="3496721" y="580"/>
          <a:ext cx="2631940" cy="1579164"/>
        </a:xfrm>
        <a:prstGeom prst="rect">
          <a:avLst/>
        </a:prstGeom>
        <a:gradFill rotWithShape="0">
          <a:gsLst>
            <a:gs pos="0">
              <a:schemeClr val="accent5">
                <a:hueOff val="1462126"/>
                <a:satOff val="159"/>
                <a:lumOff val="0"/>
                <a:alphaOff val="0"/>
                <a:tint val="98000"/>
                <a:lumMod val="114000"/>
              </a:schemeClr>
            </a:gs>
            <a:gs pos="100000">
              <a:schemeClr val="accent5">
                <a:hueOff val="1462126"/>
                <a:satOff val="159"/>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Methodology </a:t>
          </a:r>
        </a:p>
      </dsp:txBody>
      <dsp:txXfrm>
        <a:off x="3496721" y="580"/>
        <a:ext cx="2631940" cy="1579164"/>
      </dsp:txXfrm>
    </dsp:sp>
    <dsp:sp modelId="{D6A8311F-A21C-40B6-8106-4661476F94CB}">
      <dsp:nvSpPr>
        <dsp:cNvPr id="0" name=""/>
        <dsp:cNvSpPr/>
      </dsp:nvSpPr>
      <dsp:spPr>
        <a:xfrm>
          <a:off x="6391855" y="580"/>
          <a:ext cx="2631940" cy="1579164"/>
        </a:xfrm>
        <a:prstGeom prst="rect">
          <a:avLst/>
        </a:prstGeom>
        <a:gradFill rotWithShape="0">
          <a:gsLst>
            <a:gs pos="0">
              <a:schemeClr val="accent5">
                <a:hueOff val="2924253"/>
                <a:satOff val="318"/>
                <a:lumOff val="0"/>
                <a:alphaOff val="0"/>
                <a:tint val="98000"/>
                <a:lumMod val="114000"/>
              </a:schemeClr>
            </a:gs>
            <a:gs pos="100000">
              <a:schemeClr val="accent5">
                <a:hueOff val="2924253"/>
                <a:satOff val="318"/>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Objectives</a:t>
          </a:r>
        </a:p>
      </dsp:txBody>
      <dsp:txXfrm>
        <a:off x="6391855" y="580"/>
        <a:ext cx="2631940" cy="1579164"/>
      </dsp:txXfrm>
    </dsp:sp>
    <dsp:sp modelId="{FD5A13E6-47CB-4D3B-AD5F-1874308EF412}">
      <dsp:nvSpPr>
        <dsp:cNvPr id="0" name=""/>
        <dsp:cNvSpPr/>
      </dsp:nvSpPr>
      <dsp:spPr>
        <a:xfrm>
          <a:off x="601586" y="1842938"/>
          <a:ext cx="2631940" cy="1579164"/>
        </a:xfrm>
        <a:prstGeom prst="rect">
          <a:avLst/>
        </a:prstGeom>
        <a:gradFill rotWithShape="0">
          <a:gsLst>
            <a:gs pos="0">
              <a:schemeClr val="accent5">
                <a:hueOff val="4386379"/>
                <a:satOff val="477"/>
                <a:lumOff val="-1"/>
                <a:alphaOff val="0"/>
                <a:tint val="98000"/>
                <a:lumMod val="114000"/>
              </a:schemeClr>
            </a:gs>
            <a:gs pos="100000">
              <a:schemeClr val="accent5">
                <a:hueOff val="4386379"/>
                <a:satOff val="477"/>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Related work </a:t>
          </a:r>
        </a:p>
      </dsp:txBody>
      <dsp:txXfrm>
        <a:off x="601586" y="1842938"/>
        <a:ext cx="2631940" cy="1579164"/>
      </dsp:txXfrm>
    </dsp:sp>
    <dsp:sp modelId="{7F9F0AF1-332C-4001-B9ED-B1BCB18F4FD6}">
      <dsp:nvSpPr>
        <dsp:cNvPr id="0" name=""/>
        <dsp:cNvSpPr/>
      </dsp:nvSpPr>
      <dsp:spPr>
        <a:xfrm>
          <a:off x="3496721" y="1842938"/>
          <a:ext cx="2631940" cy="1579164"/>
        </a:xfrm>
        <a:prstGeom prst="rect">
          <a:avLst/>
        </a:prstGeom>
        <a:gradFill rotWithShape="0">
          <a:gsLst>
            <a:gs pos="0">
              <a:schemeClr val="accent5">
                <a:hueOff val="5848506"/>
                <a:satOff val="636"/>
                <a:lumOff val="-1"/>
                <a:alphaOff val="0"/>
                <a:tint val="98000"/>
                <a:lumMod val="114000"/>
              </a:schemeClr>
            </a:gs>
            <a:gs pos="100000">
              <a:schemeClr val="accent5">
                <a:hueOff val="5848506"/>
                <a:satOff val="636"/>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Conclusion</a:t>
          </a:r>
        </a:p>
      </dsp:txBody>
      <dsp:txXfrm>
        <a:off x="3496721" y="1842938"/>
        <a:ext cx="2631940" cy="1579164"/>
      </dsp:txXfrm>
    </dsp:sp>
    <dsp:sp modelId="{A0319236-1ACC-4307-964B-B45D41D04064}">
      <dsp:nvSpPr>
        <dsp:cNvPr id="0" name=""/>
        <dsp:cNvSpPr/>
      </dsp:nvSpPr>
      <dsp:spPr>
        <a:xfrm>
          <a:off x="6391855" y="1842938"/>
          <a:ext cx="2631940" cy="1579164"/>
        </a:xfrm>
        <a:prstGeom prst="rect">
          <a:avLst/>
        </a:prstGeom>
        <a:gradFill rotWithShape="0">
          <a:gsLst>
            <a:gs pos="0">
              <a:schemeClr val="accent5">
                <a:hueOff val="7310632"/>
                <a:satOff val="795"/>
                <a:lumOff val="-1"/>
                <a:alphaOff val="0"/>
                <a:tint val="98000"/>
                <a:lumMod val="114000"/>
              </a:schemeClr>
            </a:gs>
            <a:gs pos="100000">
              <a:schemeClr val="accent5">
                <a:hueOff val="7310632"/>
                <a:satOff val="795"/>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references</a:t>
          </a:r>
        </a:p>
      </dsp:txBody>
      <dsp:txXfrm>
        <a:off x="6391855" y="1842938"/>
        <a:ext cx="2631940" cy="157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73BEE-B4E8-4C40-BCE6-D248DC7FF37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A3ED5AF-4281-49E2-9AC2-E0DD655E7C83}">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err="1"/>
            <a:t>Mokbal</a:t>
          </a:r>
          <a:r>
            <a:rPr lang="en-US" sz="1200" b="0" i="0" kern="1200" dirty="0"/>
            <a:t>, F. M. M., Dan, W., Imran, A., </a:t>
          </a:r>
          <a:r>
            <a:rPr lang="en-US" sz="1200" b="0" i="0" kern="1200" dirty="0" err="1"/>
            <a:t>Jiuchuan</a:t>
          </a:r>
          <a:r>
            <a:rPr lang="en-US" sz="1200" b="0" i="0" kern="1200" dirty="0"/>
            <a:t>, L., Akhtar, F., &amp; Xiaoxi, W. (2019). MLPXSS: an integrated XSS-based attack detection scheme in web applications using multilayer perceptron technique. IEEE Access, 7, 100567-100580.</a:t>
          </a:r>
          <a:endParaRPr lang="en-US" sz="1200" kern="1200" dirty="0"/>
        </a:p>
      </dsp:txBody>
      <dsp:txXfrm>
        <a:off x="351142" y="1045050"/>
        <a:ext cx="2606440" cy="1618335"/>
      </dsp:txXfrm>
    </dsp:sp>
    <dsp:sp modelId="{7581B820-C1AA-4DF2-8934-B2CDCD3F9908}">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F7B063E-1B76-49A8-B7CF-980EB709C0EC}">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Mereani, F. A., &amp; Howe, J. M. (2018, January). Detecting cross-site scripting attacks using machine learning. In International conference on advanced machine learning technologies and applications (pp. 200-210). Cham: Springer International Publishing.</a:t>
          </a:r>
          <a:endParaRPr lang="en-US" sz="1200" kern="1200" dirty="0"/>
        </a:p>
      </dsp:txBody>
      <dsp:txXfrm>
        <a:off x="3659867" y="1045050"/>
        <a:ext cx="2606440" cy="1618335"/>
      </dsp:txXfrm>
    </dsp:sp>
    <dsp:sp modelId="{F24E1D16-E5C6-48C6-B9FC-20EBF983380A}">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B0B2E4D-B1CA-4AF2-AA64-D48356DB1BA6}">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0" i="0" kern="1200" dirty="0">
              <a:latin typeface="Century Gothic" panose="020B0502020202020204"/>
            </a:rPr>
            <a:t>Johns, M., Engelmann, B., &amp; </a:t>
          </a:r>
          <a:r>
            <a:rPr lang="en-US" sz="1200" b="0" i="0" kern="1200" dirty="0" err="1">
              <a:latin typeface="Century Gothic" panose="020B0502020202020204"/>
            </a:rPr>
            <a:t>Posegga</a:t>
          </a:r>
          <a:r>
            <a:rPr lang="en-US" sz="1200" b="0" i="0" kern="1200" dirty="0">
              <a:latin typeface="Century Gothic" panose="020B0502020202020204"/>
            </a:rPr>
            <a:t>, J. (2008, December). </a:t>
          </a:r>
          <a:r>
            <a:rPr lang="en-US" sz="1200" b="0" i="0" kern="1200" dirty="0" err="1">
              <a:latin typeface="Century Gothic" panose="020B0502020202020204"/>
            </a:rPr>
            <a:t>Xssds</a:t>
          </a:r>
          <a:r>
            <a:rPr lang="en-US" sz="1200" b="0" i="0" kern="1200" dirty="0">
              <a:latin typeface="Century Gothic" panose="020B0502020202020204"/>
            </a:rPr>
            <a:t>: Server-side detection of cross-site scripting attacks. In 2008 Annual Computer Security Applications Conference (ACSAC) (pp. 335-344). IEEE.</a:t>
          </a:r>
          <a:endParaRPr lang="en-US" sz="1200" kern="1200" dirty="0"/>
        </a:p>
      </dsp:txBody>
      <dsp:txXfrm>
        <a:off x="6968593" y="1045050"/>
        <a:ext cx="2606440" cy="16183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10/30/2023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7160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10/30/2023</a:t>
            </a:fld>
            <a:endParaRPr lang="en-US"/>
          </a:p>
        </p:txBody>
      </p:sp>
      <p:sp>
        <p:nvSpPr>
          <p:cNvPr id="6" name="Footer Placeholder 5"/>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439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10/30/2023</a:t>
            </a:fld>
            <a:endParaRPr lang="en-US"/>
          </a:p>
        </p:txBody>
      </p:sp>
      <p:sp>
        <p:nvSpPr>
          <p:cNvPr id="5" name="Footer Placeholder 4"/>
          <p:cNvSpPr>
            <a:spLocks noGrp="1"/>
          </p:cNvSpPr>
          <p:nvPr>
            <p:ph type="ftr" sz="quarter" idx="11"/>
          </p:nvPr>
        </p:nvSpPr>
        <p:spPr/>
        <p:txBody>
          <a:body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1351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10/30/2023</a:t>
            </a:fld>
            <a:endParaRPr lang="en-US"/>
          </a:p>
        </p:txBody>
      </p:sp>
      <p:sp>
        <p:nvSpPr>
          <p:cNvPr id="5" name="Footer Placeholder 4"/>
          <p:cNvSpPr>
            <a:spLocks noGrp="1"/>
          </p:cNvSpPr>
          <p:nvPr>
            <p:ph type="ftr" sz="quarter" idx="11"/>
          </p:nvPr>
        </p:nvSpPr>
        <p:spPr/>
        <p:txBody>
          <a:bodyPr/>
          <a:lstStyle/>
          <a:p>
            <a:r>
              <a:rPr lang="en-US"/>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663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10/30/2023</a:t>
            </a:fld>
            <a:endParaRPr lang="en-US"/>
          </a:p>
        </p:txBody>
      </p:sp>
      <p:sp>
        <p:nvSpPr>
          <p:cNvPr id="5" name="Footer Placeholder 4"/>
          <p:cNvSpPr>
            <a:spLocks noGrp="1"/>
          </p:cNvSpPr>
          <p:nvPr>
            <p:ph type="ftr" sz="quarter" idx="11"/>
          </p:nvPr>
        </p:nvSpPr>
        <p:spPr/>
        <p:txBody>
          <a:body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955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10/30/2023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611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10/30/2023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8974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68300E-C023-45CD-A0BE-EDB7A8C6EA8B}" type="datetimeFigureOut">
              <a:rPr lang="en-US" dirty="0"/>
              <a:t>10/30/2023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559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620EAD-E369-4933-8469-ED7764B56A1B}" type="datetimeFigureOut">
              <a:rPr lang="en-US" dirty="0"/>
              <a:t>10/30/2023</a:t>
            </a:fld>
            <a:endParaRPr lang="en-US"/>
          </a:p>
        </p:txBody>
      </p:sp>
      <p:sp>
        <p:nvSpPr>
          <p:cNvPr id="5" name="Footer Placeholder 4"/>
          <p:cNvSpPr>
            <a:spLocks noGrp="1"/>
          </p:cNvSpPr>
          <p:nvPr>
            <p:ph type="ftr" sz="quarter" idx="11"/>
          </p:nvPr>
        </p:nvSpPr>
        <p:spPr/>
        <p:txBody>
          <a:bodyPr/>
          <a:lstStyle/>
          <a:p>
            <a:r>
              <a:rPr lang="en-US"/>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C0EF2-9919-473B-8215-8616BAF10692}" type="datetimeFigureOut">
              <a:rPr lang="en-US" dirty="0"/>
              <a:t>10/30/2023</a:t>
            </a:fld>
            <a:endParaRPr lang="en-US"/>
          </a:p>
        </p:txBody>
      </p:sp>
      <p:sp>
        <p:nvSpPr>
          <p:cNvPr id="5" name="Footer Placeholder 4"/>
          <p:cNvSpPr>
            <a:spLocks noGrp="1"/>
          </p:cNvSpPr>
          <p:nvPr>
            <p:ph type="ftr" sz="quarter" idx="11"/>
          </p:nvPr>
        </p:nvSpPr>
        <p:spPr/>
        <p:txBody>
          <a:bodyPr/>
          <a:lstStyle>
            <a:lvl1pPr>
              <a:defRPr sz="1000" b="1"/>
            </a:lvl1p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632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10/30/2023</a:t>
            </a:fld>
            <a:endParaRPr lang="en-US"/>
          </a:p>
        </p:txBody>
      </p:sp>
      <p:sp>
        <p:nvSpPr>
          <p:cNvPr id="5" name="Footer Placeholder 4"/>
          <p:cNvSpPr>
            <a:spLocks noGrp="1"/>
          </p:cNvSpPr>
          <p:nvPr>
            <p:ph type="ftr" sz="quarter" idx="11"/>
          </p:nvPr>
        </p:nvSpPr>
        <p:spPr/>
        <p:txBody>
          <a:bodyPr/>
          <a:lstStyle>
            <a:lvl1pPr>
              <a:defRPr sz="1000" b="1"/>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27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455A0C-791E-4545-B787-F98AD45CD761}" type="datetimeFigureOut">
              <a:rPr lang="en-US" dirty="0"/>
              <a:t>10/30/2023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399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36B77-F4F4-4427-AC4F-9A623798AD82}" type="datetimeFigureOut">
              <a:rPr lang="en-US" dirty="0"/>
              <a:t>10/30/2023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709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D8BE790C-34EB-4565-8437-CACF4CDB7822}" type="datetimeFigureOut">
              <a:rPr lang="en-US" dirty="0"/>
              <a:t>10/30/2023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513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10/30/2023</a:t>
            </a:fld>
            <a:endParaRPr lang="en-US"/>
          </a:p>
        </p:txBody>
      </p:sp>
      <p:sp>
        <p:nvSpPr>
          <p:cNvPr id="3" name="Footer Placeholder 2"/>
          <p:cNvSpPr>
            <a:spLocks noGrp="1"/>
          </p:cNvSpPr>
          <p:nvPr>
            <p:ph type="ftr" sz="quarter" idx="11"/>
          </p:nvPr>
        </p:nvSpPr>
        <p:spPr/>
        <p:txBody>
          <a:bodyPr/>
          <a:lstStyle/>
          <a:p>
            <a:r>
              <a:rPr lang="en-US"/>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03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10/30/2023</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2614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10/30/2023</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496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10/30/2023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804708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07" y="2099733"/>
            <a:ext cx="8904906" cy="2671552"/>
          </a:xfrm>
        </p:spPr>
        <p:txBody>
          <a:bodyPr/>
          <a:lstStyle/>
          <a:p>
            <a:r>
              <a:rPr lang="en-US" dirty="0">
                <a:ea typeface="Calibri Light"/>
                <a:cs typeface="Calibri Light"/>
              </a:rPr>
              <a:t>XSS attack detection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Supervised by : </a:t>
            </a:r>
            <a:r>
              <a:rPr lang="en-US" err="1">
                <a:solidFill>
                  <a:schemeClr val="bg1"/>
                </a:solidFill>
                <a:ea typeface="Calibri"/>
                <a:cs typeface="Calibri"/>
              </a:rPr>
              <a:t>DR.Wael</a:t>
            </a:r>
            <a:r>
              <a:rPr lang="en-US" dirty="0">
                <a:solidFill>
                  <a:schemeClr val="bg1"/>
                </a:solidFill>
                <a:ea typeface="Calibri"/>
                <a:cs typeface="Calibri"/>
              </a:rPr>
              <a:t> </a:t>
            </a:r>
            <a:r>
              <a:rPr lang="en-US" err="1">
                <a:solidFill>
                  <a:schemeClr val="bg1"/>
                </a:solidFill>
                <a:ea typeface="Calibri"/>
                <a:cs typeface="Calibri"/>
              </a:rPr>
              <a:t>el</a:t>
            </a:r>
            <a:r>
              <a:rPr lang="en-US" dirty="0">
                <a:solidFill>
                  <a:schemeClr val="bg1"/>
                </a:solidFill>
                <a:ea typeface="Calibri"/>
                <a:cs typeface="Calibri"/>
              </a:rPr>
              <a:t> </a:t>
            </a:r>
            <a:r>
              <a:rPr lang="en-US" err="1">
                <a:solidFill>
                  <a:schemeClr val="bg1"/>
                </a:solidFill>
                <a:ea typeface="Calibri"/>
                <a:cs typeface="Calibri"/>
              </a:rPr>
              <a:t>Sersy</a:t>
            </a:r>
            <a:endParaRPr lang="en-US">
              <a:solidFill>
                <a:schemeClr val="bg1"/>
              </a:solidFill>
              <a:ea typeface="Calibri"/>
              <a:cs typeface="Calibri"/>
            </a:endParaRPr>
          </a:p>
          <a:p>
            <a:r>
              <a:rPr lang="en-US" dirty="0">
                <a:ea typeface="Calibri"/>
                <a:cs typeface="Calibri"/>
              </a:rPr>
              <a:t>Student name: </a:t>
            </a:r>
            <a:r>
              <a:rPr lang="en-US" err="1">
                <a:solidFill>
                  <a:schemeClr val="bg1"/>
                </a:solidFill>
                <a:ea typeface="Calibri"/>
                <a:cs typeface="Calibri"/>
              </a:rPr>
              <a:t>mohamed</a:t>
            </a:r>
            <a:r>
              <a:rPr lang="en-US" dirty="0">
                <a:solidFill>
                  <a:schemeClr val="bg1"/>
                </a:solidFill>
                <a:ea typeface="Calibri"/>
                <a:cs typeface="Calibri"/>
              </a:rPr>
              <a:t> </a:t>
            </a:r>
            <a:r>
              <a:rPr lang="en-US" err="1">
                <a:solidFill>
                  <a:schemeClr val="bg1"/>
                </a:solidFill>
                <a:ea typeface="Calibri"/>
                <a:cs typeface="Calibri"/>
              </a:rPr>
              <a:t>haitham</a:t>
            </a:r>
            <a:endParaRPr lang="en-US">
              <a:solidFill>
                <a:schemeClr val="bg1"/>
              </a:solidFill>
              <a:ea typeface="Calibri"/>
              <a:cs typeface="Calibri"/>
            </a:endParaRPr>
          </a:p>
        </p:txBody>
      </p:sp>
      <p:pic>
        <p:nvPicPr>
          <p:cNvPr id="4" name="Picture 3" descr="A blue and black logo&#10;&#10;Description automatically generated">
            <a:extLst>
              <a:ext uri="{FF2B5EF4-FFF2-40B4-BE49-F238E27FC236}">
                <a16:creationId xmlns:a16="http://schemas.microsoft.com/office/drawing/2014/main" id="{6996197B-2836-6DD1-2956-61227CB70096}"/>
              </a:ext>
            </a:extLst>
          </p:cNvPr>
          <p:cNvPicPr>
            <a:picLocks noChangeAspect="1"/>
          </p:cNvPicPr>
          <p:nvPr/>
        </p:nvPicPr>
        <p:blipFill>
          <a:blip r:embed="rId2"/>
          <a:stretch>
            <a:fillRect/>
          </a:stretch>
        </p:blipFill>
        <p:spPr>
          <a:xfrm>
            <a:off x="1022219" y="755715"/>
            <a:ext cx="2991046" cy="1630837"/>
          </a:xfrm>
          <a:prstGeom prst="rect">
            <a:avLst/>
          </a:prstGeom>
        </p:spPr>
      </p:pic>
      <p:pic>
        <p:nvPicPr>
          <p:cNvPr id="5" name="Picture 4" descr="A circular logo with a head and text&#10;&#10;Description automatically generated">
            <a:extLst>
              <a:ext uri="{FF2B5EF4-FFF2-40B4-BE49-F238E27FC236}">
                <a16:creationId xmlns:a16="http://schemas.microsoft.com/office/drawing/2014/main" id="{0BEDE3E7-A213-028C-855D-7D75584DED9E}"/>
              </a:ext>
            </a:extLst>
          </p:cNvPr>
          <p:cNvPicPr>
            <a:picLocks noChangeAspect="1"/>
          </p:cNvPicPr>
          <p:nvPr/>
        </p:nvPicPr>
        <p:blipFill>
          <a:blip r:embed="rId3"/>
          <a:stretch>
            <a:fillRect/>
          </a:stretch>
        </p:blipFill>
        <p:spPr>
          <a:xfrm>
            <a:off x="8833014" y="712558"/>
            <a:ext cx="2114550" cy="18192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A264-2CD6-93D5-4899-646F48047BD8}"/>
              </a:ext>
            </a:extLst>
          </p:cNvPr>
          <p:cNvSpPr>
            <a:spLocks noGrp="1"/>
          </p:cNvSpPr>
          <p:nvPr>
            <p:ph type="title"/>
          </p:nvPr>
        </p:nvSpPr>
        <p:spPr>
          <a:xfrm>
            <a:off x="1272789" y="1327174"/>
            <a:ext cx="8825659" cy="706964"/>
          </a:xfrm>
        </p:spPr>
        <p:txBody>
          <a:bodyPr/>
          <a:lstStyle/>
          <a:p>
            <a:r>
              <a:rPr lang="en-US" sz="2000" dirty="0">
                <a:latin typeface="Segoe UI"/>
                <a:cs typeface="Segoe UI"/>
              </a:rPr>
              <a:t> </a:t>
            </a:r>
            <a:r>
              <a:rPr lang="en-US" sz="2400" b="1" dirty="0">
                <a:latin typeface="Segoe UI"/>
                <a:cs typeface="Segoe UI"/>
              </a:rPr>
              <a:t>An Integrated XSS-Based Attack Detection Scheme in Web Applications Using Multilayer Perceptron Technique.(2019)</a:t>
            </a:r>
          </a:p>
          <a:p>
            <a:endParaRPr lang="en-US" sz="2000" dirty="0">
              <a:latin typeface="Segoe UI"/>
              <a:cs typeface="Segoe UI"/>
            </a:endParaRPr>
          </a:p>
          <a:p>
            <a:endParaRPr lang="en-US" dirty="0"/>
          </a:p>
        </p:txBody>
      </p:sp>
      <p:sp>
        <p:nvSpPr>
          <p:cNvPr id="3" name="Content Placeholder 2">
            <a:extLst>
              <a:ext uri="{FF2B5EF4-FFF2-40B4-BE49-F238E27FC236}">
                <a16:creationId xmlns:a16="http://schemas.microsoft.com/office/drawing/2014/main" id="{68A0424A-01E1-17B5-69C7-B5BF8C7012CF}"/>
              </a:ext>
            </a:extLst>
          </p:cNvPr>
          <p:cNvSpPr>
            <a:spLocks noGrp="1"/>
          </p:cNvSpPr>
          <p:nvPr>
            <p:ph idx="1"/>
          </p:nvPr>
        </p:nvSpPr>
        <p:spPr>
          <a:xfrm>
            <a:off x="539258" y="2277416"/>
            <a:ext cx="10526443" cy="4126638"/>
          </a:xfrm>
        </p:spPr>
        <p:txBody>
          <a:bodyPr vert="horz" lIns="91440" tIns="45720" rIns="91440" bIns="45720" rtlCol="0" anchor="t">
            <a:noAutofit/>
          </a:bodyPr>
          <a:lstStyle/>
          <a:p>
            <a:pPr marL="171450" indent="-171450">
              <a:buFont typeface="Wingdings" charset="2"/>
              <a:buChar char="q"/>
            </a:pPr>
            <a:r>
              <a:rPr lang="en-US" sz="1200" b="1" dirty="0">
                <a:solidFill>
                  <a:schemeClr val="tx1"/>
                </a:solidFill>
              </a:rPr>
              <a:t>Problem statement </a:t>
            </a:r>
            <a:r>
              <a:rPr lang="en-US" sz="1200" dirty="0">
                <a:solidFill>
                  <a:schemeClr val="tx1"/>
                </a:solidFill>
              </a:rPr>
              <a:t>:</a:t>
            </a:r>
            <a:r>
              <a:rPr lang="en-US" sz="1200" dirty="0">
                <a:solidFill>
                  <a:schemeClr val="tx1"/>
                </a:solidFill>
                <a:ea typeface="+mn-lt"/>
                <a:cs typeface="+mn-lt"/>
              </a:rPr>
              <a:t> The paper explains the concept of Cross-Site Scripting (XSS) attacks, where attackers inject malicious scripts into web applications. It categorizes XSS into three types: reflected, stored, and DOM-based XSS. The paper explains the concept of Cross-Site Scripting (XSS) attacks, where attackers inject malicious scripts into web applications. It categorizes XSS into three types: reflected, stored, and DOM-based XSS.</a:t>
            </a:r>
            <a:endParaRPr lang="en-US" sz="1200" dirty="0">
              <a:solidFill>
                <a:schemeClr val="tx1"/>
              </a:solidFill>
            </a:endParaRPr>
          </a:p>
          <a:p>
            <a:pPr marL="171450" indent="-171450">
              <a:buFont typeface="Wingdings" charset="2"/>
              <a:buChar char="q"/>
            </a:pPr>
            <a:r>
              <a:rPr lang="en-US" sz="1200" b="1" dirty="0">
                <a:solidFill>
                  <a:schemeClr val="tx1"/>
                </a:solidFill>
                <a:ea typeface="+mn-lt"/>
                <a:cs typeface="+mn-lt"/>
              </a:rPr>
              <a:t>Data sets: </a:t>
            </a:r>
            <a:r>
              <a:rPr lang="en-US" sz="1200" dirty="0">
                <a:solidFill>
                  <a:schemeClr val="tx1"/>
                </a:solidFill>
                <a:ea typeface="+mn-lt"/>
                <a:cs typeface="+mn-lt"/>
              </a:rPr>
              <a:t>they collected about500.000 </a:t>
            </a:r>
            <a:r>
              <a:rPr lang="en-US" sz="1200" dirty="0" err="1">
                <a:solidFill>
                  <a:schemeClr val="tx1"/>
                </a:solidFill>
                <a:ea typeface="+mn-lt"/>
                <a:cs typeface="+mn-lt"/>
              </a:rPr>
              <a:t>HTTPrequest</a:t>
            </a:r>
            <a:r>
              <a:rPr lang="en-US" sz="1200" dirty="0">
                <a:solidFill>
                  <a:schemeClr val="tx1"/>
                </a:solidFill>
                <a:ea typeface="+mn-lt"/>
                <a:cs typeface="+mn-lt"/>
              </a:rPr>
              <a:t>/response pairs from 95 popular web applications, this dataset is collected from a highly profile websites.</a:t>
            </a:r>
          </a:p>
          <a:p>
            <a:pPr marL="171450" indent="-171450">
              <a:buFont typeface="Wingdings" charset="2"/>
              <a:buChar char="q"/>
            </a:pPr>
            <a:r>
              <a:rPr lang="en-US" sz="1200" b="1" dirty="0">
                <a:solidFill>
                  <a:schemeClr val="tx1"/>
                </a:solidFill>
                <a:ea typeface="+mn-lt"/>
                <a:cs typeface="+mn-lt"/>
              </a:rPr>
              <a:t> Methodology</a:t>
            </a:r>
            <a:r>
              <a:rPr lang="en-US" sz="1200" dirty="0">
                <a:solidFill>
                  <a:schemeClr val="tx1"/>
                </a:solidFill>
                <a:ea typeface="+mn-lt"/>
                <a:cs typeface="+mn-lt"/>
              </a:rPr>
              <a:t>: Malicious scripts were used in the evaluation, including a common credential-stealing attack.</a:t>
            </a:r>
          </a:p>
          <a:p>
            <a:pPr marL="0" indent="0">
              <a:buNone/>
            </a:pPr>
            <a:r>
              <a:rPr lang="en-US" sz="1200" dirty="0">
                <a:solidFill>
                  <a:srgbClr val="000000"/>
                </a:solidFill>
                <a:ea typeface="+mn-lt"/>
                <a:cs typeface="+mn-lt"/>
              </a:rPr>
              <a:t> These malicious scripts were injected in various ways, including as inline scripts, event handlers, and into existing scripts (directly behind string constants or appended at the end).</a:t>
            </a:r>
            <a:endParaRPr lang="en-US" sz="1200"/>
          </a:p>
          <a:p>
            <a:pPr>
              <a:lnSpc>
                <a:spcPct val="90000"/>
              </a:lnSpc>
              <a:buFont typeface="Wingdings" charset="2"/>
              <a:buChar char="q"/>
            </a:pPr>
            <a:r>
              <a:rPr lang="en-US" sz="1200" b="1" dirty="0">
                <a:solidFill>
                  <a:schemeClr val="tx1"/>
                </a:solidFill>
                <a:ea typeface="+mn-lt"/>
                <a:cs typeface="+mn-lt"/>
              </a:rPr>
              <a:t>Results</a:t>
            </a:r>
            <a:r>
              <a:rPr lang="en-US" sz="1200" dirty="0">
                <a:solidFill>
                  <a:schemeClr val="tx1"/>
                </a:solidFill>
                <a:ea typeface="+mn-lt"/>
                <a:cs typeface="+mn-lt"/>
              </a:rPr>
              <a:t>: The evaluation results showed that the generic XSS detector could reliably identify injected attacks and real-life examples, resulting in a false-negative rate of 0 for all tested web applications.</a:t>
            </a:r>
          </a:p>
          <a:p>
            <a:pPr marL="0" indent="0">
              <a:lnSpc>
                <a:spcPct val="90000"/>
              </a:lnSpc>
              <a:buNone/>
            </a:pPr>
            <a:r>
              <a:rPr lang="en-US" sz="1200" dirty="0">
                <a:solidFill>
                  <a:schemeClr val="tx1"/>
                </a:solidFill>
                <a:ea typeface="+mn-lt"/>
                <a:cs typeface="+mn-lt"/>
              </a:rPr>
              <a:t>Approximately 80% of the web applications did not encounter any false positives, indicating that the detector worked effectively for these applications.</a:t>
            </a:r>
            <a:endParaRPr lang="en-US" sz="1200" dirty="0">
              <a:solidFill>
                <a:schemeClr val="tx1"/>
              </a:solidFill>
            </a:endParaRPr>
          </a:p>
          <a:p>
            <a:pPr marL="0" indent="0">
              <a:lnSpc>
                <a:spcPct val="90000"/>
              </a:lnSpc>
              <a:buNone/>
            </a:pPr>
            <a:r>
              <a:rPr lang="en-US" sz="1200" dirty="0">
                <a:solidFill>
                  <a:schemeClr val="tx1"/>
                </a:solidFill>
                <a:ea typeface="+mn-lt"/>
                <a:cs typeface="+mn-lt"/>
              </a:rPr>
              <a:t>The remaining 20% of web applications caused varying numbers of false alarms, primarily due to non-trivial, dynamic code generation techniques not yet handled by the detector.</a:t>
            </a:r>
            <a:endParaRPr lang="en-US" sz="1200" dirty="0">
              <a:solidFill>
                <a:schemeClr val="tx1"/>
              </a:solidFill>
            </a:endParaRPr>
          </a:p>
          <a:p>
            <a:pPr>
              <a:lnSpc>
                <a:spcPct val="90000"/>
              </a:lnSpc>
              <a:buFont typeface="Wingdings" charset="2"/>
              <a:buChar char="q"/>
            </a:pPr>
            <a:r>
              <a:rPr lang="en-US" sz="1200" b="1" dirty="0">
                <a:solidFill>
                  <a:schemeClr val="tx1"/>
                </a:solidFill>
                <a:ea typeface="+mn-lt"/>
                <a:cs typeface="+mn-lt"/>
              </a:rPr>
              <a:t>Limitations:</a:t>
            </a:r>
            <a:r>
              <a:rPr lang="en-US" sz="1200" dirty="0">
                <a:solidFill>
                  <a:schemeClr val="tx1"/>
                </a:solidFill>
                <a:ea typeface="+mn-lt"/>
                <a:cs typeface="+mn-lt"/>
              </a:rPr>
              <a:t> Inability to Detect Stored XSS in Some Cases, Complexity and Performance, Limited Detection of External Script Inclusion.as the </a:t>
            </a:r>
          </a:p>
          <a:p>
            <a:pPr>
              <a:lnSpc>
                <a:spcPct val="90000"/>
              </a:lnSpc>
              <a:buFont typeface="Wingdings" charset="2"/>
              <a:buChar char="q"/>
            </a:pPr>
            <a:r>
              <a:rPr lang="en-US" sz="1200" b="1" dirty="0">
                <a:solidFill>
                  <a:schemeClr val="tx1"/>
                </a:solidFill>
                <a:ea typeface="+mn-lt"/>
                <a:cs typeface="+mn-lt"/>
              </a:rPr>
              <a:t>Future work: </a:t>
            </a:r>
            <a:r>
              <a:rPr lang="en-US" sz="1200" dirty="0">
                <a:solidFill>
                  <a:schemeClr val="tx1"/>
                </a:solidFill>
                <a:ea typeface="+mn-lt"/>
                <a:cs typeface="+mn-lt"/>
              </a:rPr>
              <a:t>Handling Content Other Than HTML, Browser-Specific Attack Vectors, Performance </a:t>
            </a:r>
            <a:r>
              <a:rPr lang="en-US" sz="1200" err="1">
                <a:solidFill>
                  <a:schemeClr val="tx1"/>
                </a:solidFill>
                <a:ea typeface="+mn-lt"/>
                <a:cs typeface="+mn-lt"/>
              </a:rPr>
              <a:t>Optimization,Handling</a:t>
            </a:r>
            <a:r>
              <a:rPr lang="en-US" sz="1200" dirty="0">
                <a:solidFill>
                  <a:schemeClr val="tx1"/>
                </a:solidFill>
                <a:ea typeface="+mn-lt"/>
                <a:cs typeface="+mn-lt"/>
              </a:rPr>
              <a:t> External Scripts.</a:t>
            </a:r>
            <a:r>
              <a:rPr lang="en-US" sz="1200" dirty="0">
                <a:solidFill>
                  <a:srgbClr val="D1D5DB"/>
                </a:solidFill>
                <a:ea typeface="+mn-lt"/>
                <a:cs typeface="+mn-lt"/>
              </a:rPr>
              <a:t> </a:t>
            </a:r>
          </a:p>
          <a:p>
            <a:pPr>
              <a:lnSpc>
                <a:spcPct val="90000"/>
              </a:lnSpc>
              <a:buFont typeface="Wingdings" charset="2"/>
              <a:buChar char="q"/>
            </a:pPr>
            <a:endParaRPr lang="en-US" sz="1300" dirty="0">
              <a:solidFill>
                <a:schemeClr val="tx1"/>
              </a:solidFill>
              <a:ea typeface="+mn-lt"/>
              <a:cs typeface="+mn-lt"/>
            </a:endParaRPr>
          </a:p>
          <a:p>
            <a:pPr>
              <a:lnSpc>
                <a:spcPct val="90000"/>
              </a:lnSpc>
              <a:buFont typeface="Wingdings" charset="2"/>
              <a:buChar char="q"/>
            </a:pPr>
            <a:endParaRPr lang="en-US" sz="1300" dirty="0">
              <a:solidFill>
                <a:schemeClr val="tx1"/>
              </a:solidFill>
              <a:ea typeface="+mn-lt"/>
              <a:cs typeface="+mn-lt"/>
            </a:endParaRPr>
          </a:p>
          <a:p>
            <a:endParaRPr lang="en-US" sz="1200" b="1" dirty="0">
              <a:solidFill>
                <a:schemeClr val="tx1"/>
              </a:solidFill>
              <a:ea typeface="+mn-lt"/>
              <a:cs typeface="+mn-lt"/>
            </a:endParaRPr>
          </a:p>
          <a:p>
            <a:pPr marL="171450" indent="-171450"/>
            <a:endParaRPr lang="en-US" sz="1200" dirty="0">
              <a:solidFill>
                <a:schemeClr val="tx1"/>
              </a:solidFill>
              <a:ea typeface="+mn-lt"/>
              <a:cs typeface="+mn-lt"/>
            </a:endParaRPr>
          </a:p>
          <a:p>
            <a:pPr marL="171450" indent="-171450"/>
            <a:endParaRPr lang="en-US" sz="1200" dirty="0">
              <a:solidFill>
                <a:schemeClr val="tx1"/>
              </a:solidFill>
              <a:ea typeface="+mn-lt"/>
              <a:cs typeface="+mn-lt"/>
            </a:endParaRPr>
          </a:p>
          <a:p>
            <a:pPr marL="0" indent="0">
              <a:buNone/>
            </a:pPr>
            <a:endParaRPr lang="en-US" sz="1200" dirty="0">
              <a:solidFill>
                <a:schemeClr val="tx1"/>
              </a:solidFill>
              <a:ea typeface="+mn-lt"/>
              <a:cs typeface="+mn-lt"/>
            </a:endParaRPr>
          </a:p>
        </p:txBody>
      </p:sp>
    </p:spTree>
    <p:extLst>
      <p:ext uri="{BB962C8B-B14F-4D97-AF65-F5344CB8AC3E}">
        <p14:creationId xmlns:p14="http://schemas.microsoft.com/office/powerpoint/2010/main" val="311575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9D66-9191-D7AF-2E09-5C231FA3DD16}"/>
              </a:ext>
            </a:extLst>
          </p:cNvPr>
          <p:cNvSpPr>
            <a:spLocks noGrp="1"/>
          </p:cNvSpPr>
          <p:nvPr>
            <p:ph type="title"/>
          </p:nvPr>
        </p:nvSpPr>
        <p:spPr/>
        <p:txBody>
          <a:bodyPr/>
          <a:lstStyle/>
          <a:p>
            <a:br>
              <a:rPr lang="en-US" dirty="0"/>
            </a:br>
            <a:r>
              <a:rPr lang="en-US" dirty="0"/>
              <a:t>XSSDS: server side detection of cross site scripting attacks(2008)</a:t>
            </a:r>
          </a:p>
          <a:p>
            <a:endParaRPr lang="en-US" dirty="0"/>
          </a:p>
        </p:txBody>
      </p:sp>
      <p:sp>
        <p:nvSpPr>
          <p:cNvPr id="3" name="Content Placeholder 2">
            <a:extLst>
              <a:ext uri="{FF2B5EF4-FFF2-40B4-BE49-F238E27FC236}">
                <a16:creationId xmlns:a16="http://schemas.microsoft.com/office/drawing/2014/main" id="{D10930D4-161D-34AC-239B-7D5DB930B1DE}"/>
              </a:ext>
            </a:extLst>
          </p:cNvPr>
          <p:cNvSpPr>
            <a:spLocks noGrp="1"/>
          </p:cNvSpPr>
          <p:nvPr>
            <p:ph idx="1"/>
          </p:nvPr>
        </p:nvSpPr>
        <p:spPr>
          <a:xfrm>
            <a:off x="612913" y="2336407"/>
            <a:ext cx="10184689" cy="3864073"/>
          </a:xfrm>
        </p:spPr>
        <p:txBody>
          <a:bodyPr vert="horz" lIns="91440" tIns="45720" rIns="91440" bIns="45720" rtlCol="0" anchor="t">
            <a:noAutofit/>
          </a:bodyPr>
          <a:lstStyle/>
          <a:p>
            <a:pPr>
              <a:spcBef>
                <a:spcPts val="0"/>
              </a:spcBef>
              <a:buChar char="•"/>
            </a:pPr>
            <a:r>
              <a:rPr lang="en-US" sz="1600" b="1" dirty="0">
                <a:solidFill>
                  <a:srgbClr val="444444"/>
                </a:solidFill>
                <a:latin typeface="Calibri"/>
                <a:ea typeface="Calibri"/>
                <a:cs typeface="Calibri"/>
              </a:rPr>
              <a:t>Problem statement:</a:t>
            </a:r>
            <a:r>
              <a:rPr lang="en-US" sz="1400" dirty="0">
                <a:solidFill>
                  <a:srgbClr val="444444"/>
                </a:solidFill>
                <a:latin typeface="Calibri"/>
                <a:ea typeface="Calibri"/>
                <a:cs typeface="Calibri"/>
              </a:rPr>
              <a:t> The problem statement presented in the provided paper is focused on the detection of Cross-Site Scripting (XSS) attacks in web applications. The paper  outlines the importance of defending against such attacks, given the increasing use of web technology in various services, including web banking, chatbots, recommendation engines, and social networking sites, which have become integral to our daily lives.</a:t>
            </a:r>
          </a:p>
          <a:p>
            <a:pPr>
              <a:spcBef>
                <a:spcPts val="0"/>
              </a:spcBef>
              <a:buChar char="•"/>
            </a:pPr>
            <a:r>
              <a:rPr lang="en-US" sz="1600" b="1" dirty="0">
                <a:solidFill>
                  <a:srgbClr val="444444"/>
                </a:solidFill>
                <a:latin typeface="Calibri"/>
                <a:ea typeface="Calibri"/>
                <a:cs typeface="Calibri"/>
              </a:rPr>
              <a:t>Methodology:</a:t>
            </a:r>
            <a:r>
              <a:rPr lang="en-US" sz="1600" dirty="0">
                <a:solidFill>
                  <a:srgbClr val="444444"/>
                </a:solidFill>
                <a:latin typeface="Calibri"/>
                <a:ea typeface="Calibri"/>
                <a:cs typeface="Calibri"/>
              </a:rPr>
              <a:t> </a:t>
            </a:r>
            <a:r>
              <a:rPr lang="en-US" sz="1400" dirty="0">
                <a:solidFill>
                  <a:srgbClr val="444444"/>
                </a:solidFill>
                <a:latin typeface="Calibri"/>
                <a:ea typeface="Calibri"/>
                <a:cs typeface="Calibri"/>
              </a:rPr>
              <a:t>Collecting Raw Data, The next step is to extract features from the collected data that can effectively represent the presence of XSS attacks. An ANN-based detection scheme is proposed for identifying XSS-based attacks in web applications. Multilayer Perceptron (MLP), a type of neural network, is used for the detection task. The ANN is trained on the extracted features from the dataset.</a:t>
            </a:r>
          </a:p>
          <a:p>
            <a:pPr>
              <a:spcBef>
                <a:spcPts val="0"/>
              </a:spcBef>
              <a:buChar char="•"/>
            </a:pPr>
            <a:r>
              <a:rPr lang="en-US" b="1" dirty="0">
                <a:solidFill>
                  <a:srgbClr val="444444"/>
                </a:solidFill>
                <a:latin typeface="Calibri"/>
                <a:ea typeface="Calibri"/>
                <a:cs typeface="Calibri"/>
              </a:rPr>
              <a:t>Dataset:</a:t>
            </a:r>
            <a:r>
              <a:rPr lang="en-US" sz="1400" dirty="0">
                <a:solidFill>
                  <a:srgbClr val="444444"/>
                </a:solidFill>
                <a:latin typeface="Calibri"/>
                <a:ea typeface="Calibri"/>
                <a:cs typeface="Calibri"/>
              </a:rPr>
              <a:t> The final dataset consists of a total of 138,569 samples. Among these, there are 100,000 benign samples and 38,569 malicious samples. Each sample is represented by 41 features. </a:t>
            </a:r>
            <a:r>
              <a:rPr lang="en-US" sz="1400" err="1">
                <a:solidFill>
                  <a:srgbClr val="444444"/>
                </a:solidFill>
                <a:latin typeface="Calibri"/>
                <a:ea typeface="Calibri"/>
                <a:cs typeface="Calibri"/>
              </a:rPr>
              <a:t>asThe</a:t>
            </a:r>
            <a:r>
              <a:rPr lang="en-US" sz="1400" dirty="0">
                <a:solidFill>
                  <a:srgbClr val="444444"/>
                </a:solidFill>
                <a:latin typeface="Calibri"/>
                <a:ea typeface="Calibri"/>
                <a:cs typeface="Calibri"/>
              </a:rPr>
              <a:t> dataset includes both benign (non-malicious) and malicious samples.</a:t>
            </a:r>
          </a:p>
          <a:p>
            <a:pPr>
              <a:spcBef>
                <a:spcPts val="0"/>
              </a:spcBef>
              <a:buChar char="•"/>
            </a:pPr>
            <a:r>
              <a:rPr lang="en-US" sz="1600" b="1" dirty="0">
                <a:solidFill>
                  <a:srgbClr val="444444"/>
                </a:solidFill>
                <a:latin typeface="Calibri"/>
                <a:ea typeface="Calibri"/>
                <a:cs typeface="Calibri"/>
              </a:rPr>
              <a:t>Results : </a:t>
            </a:r>
            <a:r>
              <a:rPr lang="en-US" sz="1400" dirty="0">
                <a:solidFill>
                  <a:srgbClr val="444444"/>
                </a:solidFill>
                <a:latin typeface="Calibri"/>
                <a:ea typeface="Calibri"/>
                <a:cs typeface="Calibri"/>
              </a:rPr>
              <a:t>The model achieved an accuracy of 99.32% on the testing dataset. This metric measures the overall correctness of the model's predictions. The precision for the XSS class (malicious) was 99.21%. Precision measures the proportion of true positive predictions among all positive predictions, providing insight into the model's ability to make accurate positive classifications. The detection rate for the model was 98.35%. Detection rate, also known as recall ,while The false positive rate was very low, tending to zero, specifically 0.31%. </a:t>
            </a:r>
          </a:p>
          <a:p>
            <a:pPr>
              <a:spcBef>
                <a:spcPts val="0"/>
              </a:spcBef>
              <a:buChar char="•"/>
            </a:pPr>
            <a:r>
              <a:rPr lang="en-US" sz="1600" b="1" dirty="0">
                <a:solidFill>
                  <a:srgbClr val="444444"/>
                </a:solidFill>
                <a:latin typeface="Calibri"/>
                <a:ea typeface="Calibri"/>
                <a:cs typeface="Calibri"/>
              </a:rPr>
              <a:t>Limitations</a:t>
            </a:r>
            <a:r>
              <a:rPr lang="en-US" sz="1400" dirty="0">
                <a:solidFill>
                  <a:srgbClr val="444444"/>
                </a:solidFill>
                <a:latin typeface="Calibri"/>
                <a:ea typeface="Calibri"/>
                <a:cs typeface="Calibri"/>
              </a:rPr>
              <a:t>: no limitations </a:t>
            </a:r>
          </a:p>
          <a:p>
            <a:pPr>
              <a:spcBef>
                <a:spcPts val="0"/>
              </a:spcBef>
              <a:buChar char="•"/>
            </a:pPr>
            <a:r>
              <a:rPr lang="en-US" sz="1600" b="1" dirty="0">
                <a:solidFill>
                  <a:srgbClr val="444444"/>
                </a:solidFill>
                <a:latin typeface="Calibri"/>
                <a:ea typeface="Calibri"/>
                <a:cs typeface="Calibri"/>
              </a:rPr>
              <a:t>Future work :</a:t>
            </a:r>
            <a:r>
              <a:rPr lang="en-US" sz="1400" dirty="0">
                <a:solidFill>
                  <a:srgbClr val="444444"/>
                </a:solidFill>
                <a:latin typeface="Calibri"/>
                <a:ea typeface="Calibri"/>
                <a:cs typeface="Calibri"/>
              </a:rPr>
              <a:t>Real-Time Detection System: As stated in the text, one potential avenue for future work is to further develop and apply the proposed scheme for real-time detection of XSS attacks. </a:t>
            </a:r>
            <a:endParaRPr lang="en-US" sz="1400"/>
          </a:p>
        </p:txBody>
      </p:sp>
    </p:spTree>
    <p:extLst>
      <p:ext uri="{BB962C8B-B14F-4D97-AF65-F5344CB8AC3E}">
        <p14:creationId xmlns:p14="http://schemas.microsoft.com/office/powerpoint/2010/main" val="2312451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F1CE-2C79-CF62-46F6-F7E98030EAE8}"/>
              </a:ext>
            </a:extLst>
          </p:cNvPr>
          <p:cNvSpPr>
            <a:spLocks noGrp="1"/>
          </p:cNvSpPr>
          <p:nvPr>
            <p:ph type="title"/>
          </p:nvPr>
        </p:nvSpPr>
        <p:spPr/>
        <p:txBody>
          <a:bodyPr/>
          <a:lstStyle/>
          <a:p>
            <a:r>
              <a:rPr lang="en-US" dirty="0"/>
              <a:t>SYSTEM ARCHITECTURE</a:t>
            </a:r>
          </a:p>
        </p:txBody>
      </p:sp>
      <p:pic>
        <p:nvPicPr>
          <p:cNvPr id="4" name="Content Placeholder 3" descr="A diagram of a system&#10;&#10;Description automatically generated">
            <a:extLst>
              <a:ext uri="{FF2B5EF4-FFF2-40B4-BE49-F238E27FC236}">
                <a16:creationId xmlns:a16="http://schemas.microsoft.com/office/drawing/2014/main" id="{5ABE8B92-CDC4-6A16-A7C5-8E5F6EB3B6B0}"/>
              </a:ext>
            </a:extLst>
          </p:cNvPr>
          <p:cNvPicPr>
            <a:picLocks noGrp="1" noChangeAspect="1"/>
          </p:cNvPicPr>
          <p:nvPr>
            <p:ph idx="1"/>
          </p:nvPr>
        </p:nvPicPr>
        <p:blipFill>
          <a:blip r:embed="rId2"/>
          <a:stretch>
            <a:fillRect/>
          </a:stretch>
        </p:blipFill>
        <p:spPr>
          <a:xfrm>
            <a:off x="44256" y="1887936"/>
            <a:ext cx="8886762" cy="3692397"/>
          </a:xfrm>
        </p:spPr>
      </p:pic>
    </p:spTree>
    <p:extLst>
      <p:ext uri="{BB962C8B-B14F-4D97-AF65-F5344CB8AC3E}">
        <p14:creationId xmlns:p14="http://schemas.microsoft.com/office/powerpoint/2010/main" val="18032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8A4-BC10-33D5-4979-3FCB1CFD8C37}"/>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AA983501-0871-C683-C7D6-914D4A969DBA}"/>
              </a:ext>
            </a:extLst>
          </p:cNvPr>
          <p:cNvSpPr>
            <a:spLocks noGrp="1"/>
          </p:cNvSpPr>
          <p:nvPr>
            <p:ph idx="1"/>
          </p:nvPr>
        </p:nvSpPr>
        <p:spPr/>
        <p:txBody>
          <a:bodyPr vert="horz" lIns="91440" tIns="45720" rIns="91440" bIns="45720" rtlCol="0" anchor="t">
            <a:normAutofit/>
          </a:bodyPr>
          <a:lstStyle/>
          <a:p>
            <a:r>
              <a:rPr lang="en-US" dirty="0"/>
              <a:t>In this project XSS attacks will be detected using machine learning </a:t>
            </a:r>
          </a:p>
          <a:p>
            <a:r>
              <a:rPr lang="en-US" dirty="0"/>
              <a:t>The aim is to get higher accuracy and higher performance and better time consuming in the detection of XSS attacks and this will be done using better methods, algorithms and bigger datasets. </a:t>
            </a:r>
          </a:p>
        </p:txBody>
      </p:sp>
    </p:spTree>
    <p:extLst>
      <p:ext uri="{BB962C8B-B14F-4D97-AF65-F5344CB8AC3E}">
        <p14:creationId xmlns:p14="http://schemas.microsoft.com/office/powerpoint/2010/main" val="170294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DF8B4F4-5E52-028C-9EE7-EEB0A95D22D9}"/>
              </a:ext>
            </a:extLst>
          </p:cNvPr>
          <p:cNvSpPr>
            <a:spLocks noGrp="1"/>
          </p:cNvSpPr>
          <p:nvPr>
            <p:ph type="title"/>
          </p:nvPr>
        </p:nvSpPr>
        <p:spPr>
          <a:xfrm>
            <a:off x="1154954" y="973669"/>
            <a:ext cx="8825659" cy="706964"/>
          </a:xfrm>
        </p:spPr>
        <p:txBody>
          <a:bodyPr>
            <a:normAutofit/>
          </a:bodyPr>
          <a:lstStyle/>
          <a:p>
            <a:r>
              <a:rPr lang="en-US">
                <a:solidFill>
                  <a:srgbClr val="FFFFFF"/>
                </a:solidFill>
              </a:rPr>
              <a:t>references</a:t>
            </a:r>
          </a:p>
        </p:txBody>
      </p:sp>
      <p:sp>
        <p:nvSpPr>
          <p:cNvPr id="13" name="Rectangle 12">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4E3A220-4E27-3E6C-3FE4-9D3D5D606C00}"/>
              </a:ext>
            </a:extLst>
          </p:cNvPr>
          <p:cNvGraphicFramePr>
            <a:graphicFrameLocks noGrp="1"/>
          </p:cNvGraphicFramePr>
          <p:nvPr>
            <p:ph idx="1"/>
            <p:extLst>
              <p:ext uri="{D42A27DB-BD31-4B8C-83A1-F6EECF244321}">
                <p14:modId xmlns:p14="http://schemas.microsoft.com/office/powerpoint/2010/main" val="3440983359"/>
              </p:ext>
            </p:extLst>
          </p:nvPr>
        </p:nvGraphicFramePr>
        <p:xfrm>
          <a:off x="1250358"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93399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444F84-BD58-7533-36EF-51A80060D227}"/>
              </a:ext>
            </a:extLst>
          </p:cNvPr>
          <p:cNvSpPr>
            <a:spLocks noGrp="1"/>
          </p:cNvSpPr>
          <p:nvPr>
            <p:ph idx="1"/>
          </p:nvPr>
        </p:nvSpPr>
        <p:spPr>
          <a:xfrm>
            <a:off x="2524909" y="1449324"/>
            <a:ext cx="7455704" cy="4391640"/>
          </a:xfrm>
        </p:spPr>
        <p:txBody>
          <a:bodyPr vert="horz" lIns="91440" tIns="45720" rIns="91440" bIns="45720" rtlCol="0" anchor="t">
            <a:normAutofit/>
          </a:bodyPr>
          <a:lstStyle/>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sz="7200" dirty="0">
                <a:solidFill>
                  <a:schemeClr val="tx1"/>
                </a:solidFill>
              </a:rPr>
              <a:t>Thank you </a:t>
            </a:r>
          </a:p>
        </p:txBody>
      </p:sp>
    </p:spTree>
    <p:extLst>
      <p:ext uri="{BB962C8B-B14F-4D97-AF65-F5344CB8AC3E}">
        <p14:creationId xmlns:p14="http://schemas.microsoft.com/office/powerpoint/2010/main" val="4065092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DB76497F-A561-9639-F2AD-6067AF3CA974}"/>
              </a:ext>
            </a:extLst>
          </p:cNvPr>
          <p:cNvSpPr>
            <a:spLocks noGrp="1"/>
          </p:cNvSpPr>
          <p:nvPr>
            <p:ph type="title"/>
          </p:nvPr>
        </p:nvSpPr>
        <p:spPr>
          <a:xfrm>
            <a:off x="1154954" y="973669"/>
            <a:ext cx="8825659" cy="706964"/>
          </a:xfrm>
        </p:spPr>
        <p:txBody>
          <a:bodyPr>
            <a:normAutofit/>
          </a:bodyPr>
          <a:lstStyle/>
          <a:p>
            <a:r>
              <a:rPr lang="en-US">
                <a:solidFill>
                  <a:srgbClr val="FFFFFF"/>
                </a:solidFill>
              </a:rPr>
              <a:t>Agenda</a:t>
            </a:r>
          </a:p>
        </p:txBody>
      </p:sp>
      <p:sp>
        <p:nvSpPr>
          <p:cNvPr id="13" name="Rectangle 12">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CC53A9D3-9153-D76E-4414-F34E698F6FA0}"/>
              </a:ext>
            </a:extLst>
          </p:cNvPr>
          <p:cNvGraphicFramePr>
            <a:graphicFrameLocks noGrp="1"/>
          </p:cNvGraphicFramePr>
          <p:nvPr>
            <p:ph idx="1"/>
            <p:extLst>
              <p:ext uri="{D42A27DB-BD31-4B8C-83A1-F6EECF244321}">
                <p14:modId xmlns:p14="http://schemas.microsoft.com/office/powerpoint/2010/main" val="380265189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1755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1AB8-CD1A-FB83-4158-A3A100B11601}"/>
              </a:ext>
            </a:extLst>
          </p:cNvPr>
          <p:cNvSpPr>
            <a:spLocks noGrp="1"/>
          </p:cNvSpPr>
          <p:nvPr>
            <p:ph type="title"/>
          </p:nvPr>
        </p:nvSpPr>
        <p:spPr/>
        <p:txBody>
          <a:bodyPr/>
          <a:lstStyle/>
          <a:p>
            <a:r>
              <a:rPr lang="en-US">
                <a:ea typeface="Calibri Light"/>
                <a:cs typeface="Calibri Light"/>
              </a:rPr>
              <a:t>introduction</a:t>
            </a:r>
            <a:endParaRPr lang="en-US"/>
          </a:p>
        </p:txBody>
      </p:sp>
      <p:sp>
        <p:nvSpPr>
          <p:cNvPr id="3" name="Content Placeholder 2">
            <a:extLst>
              <a:ext uri="{FF2B5EF4-FFF2-40B4-BE49-F238E27FC236}">
                <a16:creationId xmlns:a16="http://schemas.microsoft.com/office/drawing/2014/main" id="{D3DA2414-5A64-E42C-43DE-01D574A61EE2}"/>
              </a:ext>
            </a:extLst>
          </p:cNvPr>
          <p:cNvSpPr>
            <a:spLocks noGrp="1"/>
          </p:cNvSpPr>
          <p:nvPr>
            <p:ph idx="1"/>
          </p:nvPr>
        </p:nvSpPr>
        <p:spPr/>
        <p:txBody>
          <a:bodyPr vert="horz" lIns="91440" tIns="45720" rIns="91440" bIns="45720" rtlCol="0" anchor="t">
            <a:normAutofit/>
          </a:bodyPr>
          <a:lstStyle/>
          <a:p>
            <a:r>
              <a:rPr lang="en-US" sz="1400" dirty="0">
                <a:solidFill>
                  <a:srgbClr val="333333"/>
                </a:solidFill>
                <a:ea typeface="+mn-lt"/>
                <a:cs typeface="+mn-lt"/>
              </a:rPr>
              <a:t>Cross-site scripting (XSS) is one of the most frequently occurring types of attacks on web applications.</a:t>
            </a:r>
          </a:p>
          <a:p>
            <a:r>
              <a:rPr lang="en-US" sz="1400" dirty="0">
                <a:solidFill>
                  <a:srgbClr val="333333"/>
                </a:solidFill>
                <a:ea typeface="+mn-lt"/>
                <a:cs typeface="+mn-lt"/>
              </a:rPr>
              <a:t>XSS is where the attacker injects malicious code, typically JavaScript, into the web application in order to be executed in the user’s browser. </a:t>
            </a:r>
          </a:p>
          <a:p>
            <a:r>
              <a:rPr lang="en-US" sz="1400" dirty="0">
                <a:solidFill>
                  <a:srgbClr val="333333"/>
                </a:solidFill>
                <a:ea typeface="Calibri"/>
                <a:cs typeface="Calibri"/>
              </a:rPr>
              <a:t>XSS can affect the victim in several ways some of these ways are: </a:t>
            </a:r>
            <a:r>
              <a:rPr lang="en-US" sz="1400" dirty="0">
                <a:solidFill>
                  <a:srgbClr val="333333"/>
                </a:solidFill>
                <a:ea typeface="+mn-lt"/>
                <a:cs typeface="+mn-lt"/>
              </a:rPr>
              <a:t>stealing cookies, modifying a web page, capturing clipboard contents, keylogging, port scanning, dynamic downloads, and other many attacks .</a:t>
            </a:r>
            <a:endParaRPr lang="en-US" sz="1400" dirty="0">
              <a:solidFill>
                <a:srgbClr val="333333"/>
              </a:solidFill>
              <a:ea typeface="Calibri"/>
              <a:cs typeface="Calibri"/>
            </a:endParaRPr>
          </a:p>
        </p:txBody>
      </p:sp>
      <p:pic>
        <p:nvPicPr>
          <p:cNvPr id="4" name="Picture 3" descr="What is cross-site scripting (XSS) and how to prevent it? | Web Security  Academy">
            <a:extLst>
              <a:ext uri="{FF2B5EF4-FFF2-40B4-BE49-F238E27FC236}">
                <a16:creationId xmlns:a16="http://schemas.microsoft.com/office/drawing/2014/main" id="{AF57103D-5ECC-B858-E959-A67598BED04B}"/>
              </a:ext>
            </a:extLst>
          </p:cNvPr>
          <p:cNvPicPr>
            <a:picLocks noChangeAspect="1"/>
          </p:cNvPicPr>
          <p:nvPr/>
        </p:nvPicPr>
        <p:blipFill>
          <a:blip r:embed="rId2"/>
          <a:stretch>
            <a:fillRect/>
          </a:stretch>
        </p:blipFill>
        <p:spPr>
          <a:xfrm>
            <a:off x="301658" y="4512273"/>
            <a:ext cx="3772292" cy="2287618"/>
          </a:xfrm>
          <a:prstGeom prst="rect">
            <a:avLst/>
          </a:prstGeom>
        </p:spPr>
      </p:pic>
      <p:pic>
        <p:nvPicPr>
          <p:cNvPr id="5" name="Picture 4" descr="What Is Cross Site Scripting | Why Is It A Security Risk | Evalian">
            <a:extLst>
              <a:ext uri="{FF2B5EF4-FFF2-40B4-BE49-F238E27FC236}">
                <a16:creationId xmlns:a16="http://schemas.microsoft.com/office/drawing/2014/main" id="{CD895CB7-3AED-37F6-739D-7ECE33B12AB6}"/>
              </a:ext>
            </a:extLst>
          </p:cNvPr>
          <p:cNvPicPr>
            <a:picLocks noChangeAspect="1"/>
          </p:cNvPicPr>
          <p:nvPr/>
        </p:nvPicPr>
        <p:blipFill>
          <a:blip r:embed="rId3"/>
          <a:stretch>
            <a:fillRect/>
          </a:stretch>
        </p:blipFill>
        <p:spPr>
          <a:xfrm>
            <a:off x="4376050" y="4510774"/>
            <a:ext cx="4256891" cy="2290618"/>
          </a:xfrm>
          <a:prstGeom prst="rect">
            <a:avLst/>
          </a:prstGeom>
        </p:spPr>
      </p:pic>
      <p:pic>
        <p:nvPicPr>
          <p:cNvPr id="6" name="Picture 5" descr="Preventing XSS Attacks">
            <a:extLst>
              <a:ext uri="{FF2B5EF4-FFF2-40B4-BE49-F238E27FC236}">
                <a16:creationId xmlns:a16="http://schemas.microsoft.com/office/drawing/2014/main" id="{5AD5333B-741E-6C69-B905-96D73E9CD17C}"/>
              </a:ext>
            </a:extLst>
          </p:cNvPr>
          <p:cNvPicPr>
            <a:picLocks noChangeAspect="1"/>
          </p:cNvPicPr>
          <p:nvPr/>
        </p:nvPicPr>
        <p:blipFill>
          <a:blip r:embed="rId4"/>
          <a:stretch>
            <a:fillRect/>
          </a:stretch>
        </p:blipFill>
        <p:spPr>
          <a:xfrm>
            <a:off x="8778240" y="4613914"/>
            <a:ext cx="3167406" cy="2061524"/>
          </a:xfrm>
          <a:prstGeom prst="rect">
            <a:avLst/>
          </a:prstGeom>
        </p:spPr>
      </p:pic>
    </p:spTree>
    <p:extLst>
      <p:ext uri="{BB962C8B-B14F-4D97-AF65-F5344CB8AC3E}">
        <p14:creationId xmlns:p14="http://schemas.microsoft.com/office/powerpoint/2010/main" val="282227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0CC8-625D-F524-48D4-26C83C8F128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1C9F352-E671-E547-E0D7-70EE9B5FE006}"/>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mn-lt"/>
                <a:cs typeface="+mn-lt"/>
              </a:rPr>
              <a:t>XSS  allows attackers to inject malicious scripts (usually in the form of JavaScript) into web pages viewed by other users. When these malicious scripts execute in the context of a victim's browser, they can perform various harmful actions, including stealing user data, session cookies, or other sensitive information, defacing websites, redirecting users to malicious sites, and more.</a:t>
            </a:r>
          </a:p>
          <a:p>
            <a:r>
              <a:rPr lang="en-US" dirty="0">
                <a:solidFill>
                  <a:srgbClr val="404040"/>
                </a:solidFill>
              </a:rPr>
              <a:t>The </a:t>
            </a:r>
            <a:r>
              <a:rPr lang="en-US" dirty="0" err="1">
                <a:solidFill>
                  <a:srgbClr val="404040"/>
                </a:solidFill>
              </a:rPr>
              <a:t>xss</a:t>
            </a:r>
            <a:r>
              <a:rPr lang="en-US" dirty="0">
                <a:solidFill>
                  <a:srgbClr val="404040"/>
                </a:solidFill>
              </a:rPr>
              <a:t> attacks that are stored can't be detected </a:t>
            </a:r>
          </a:p>
          <a:p>
            <a:endParaRPr lang="en-US" dirty="0">
              <a:solidFill>
                <a:srgbClr val="404040"/>
              </a:solidFill>
            </a:endParaRPr>
          </a:p>
        </p:txBody>
      </p:sp>
    </p:spTree>
    <p:extLst>
      <p:ext uri="{BB962C8B-B14F-4D97-AF65-F5344CB8AC3E}">
        <p14:creationId xmlns:p14="http://schemas.microsoft.com/office/powerpoint/2010/main" val="297024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90A-F281-8045-97BB-90B6E083B60C}"/>
              </a:ext>
            </a:extLst>
          </p:cNvPr>
          <p:cNvSpPr>
            <a:spLocks noGrp="1"/>
          </p:cNvSpPr>
          <p:nvPr>
            <p:ph type="title"/>
          </p:nvPr>
        </p:nvSpPr>
        <p:spPr/>
        <p:txBody>
          <a:bodyPr/>
          <a:lstStyle/>
          <a:p>
            <a:endParaRPr lang="en-US"/>
          </a:p>
        </p:txBody>
      </p:sp>
      <p:pic>
        <p:nvPicPr>
          <p:cNvPr id="4" name="Content Placeholder 3" descr="A diagram of a website&#10;&#10;Description automatically generated">
            <a:extLst>
              <a:ext uri="{FF2B5EF4-FFF2-40B4-BE49-F238E27FC236}">
                <a16:creationId xmlns:a16="http://schemas.microsoft.com/office/drawing/2014/main" id="{03641F8F-6A44-218D-1001-8A7C5E25968C}"/>
              </a:ext>
            </a:extLst>
          </p:cNvPr>
          <p:cNvPicPr>
            <a:picLocks noGrp="1" noChangeAspect="1"/>
          </p:cNvPicPr>
          <p:nvPr>
            <p:ph idx="1"/>
          </p:nvPr>
        </p:nvPicPr>
        <p:blipFill>
          <a:blip r:embed="rId2"/>
          <a:stretch>
            <a:fillRect/>
          </a:stretch>
        </p:blipFill>
        <p:spPr>
          <a:xfrm>
            <a:off x="-1886" y="-1897"/>
            <a:ext cx="12011318" cy="6686744"/>
          </a:xfrm>
        </p:spPr>
      </p:pic>
    </p:spTree>
    <p:extLst>
      <p:ext uri="{BB962C8B-B14F-4D97-AF65-F5344CB8AC3E}">
        <p14:creationId xmlns:p14="http://schemas.microsoft.com/office/powerpoint/2010/main" val="193375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F5A6-FD16-39EE-F12D-80C4D6AABA18}"/>
              </a:ext>
            </a:extLst>
          </p:cNvPr>
          <p:cNvSpPr>
            <a:spLocks noGrp="1"/>
          </p:cNvSpPr>
          <p:nvPr>
            <p:ph type="title"/>
          </p:nvPr>
        </p:nvSpPr>
        <p:spPr/>
        <p:txBody>
          <a:bodyPr/>
          <a:lstStyle/>
          <a:p>
            <a:r>
              <a:rPr lang="en-US"/>
              <a:t>Motivation </a:t>
            </a:r>
          </a:p>
        </p:txBody>
      </p:sp>
      <p:sp>
        <p:nvSpPr>
          <p:cNvPr id="3" name="Content Placeholder 2">
            <a:extLst>
              <a:ext uri="{FF2B5EF4-FFF2-40B4-BE49-F238E27FC236}">
                <a16:creationId xmlns:a16="http://schemas.microsoft.com/office/drawing/2014/main" id="{BA9989AA-4CB1-8A10-B27F-9FB7D58C632B}"/>
              </a:ext>
            </a:extLst>
          </p:cNvPr>
          <p:cNvSpPr>
            <a:spLocks noGrp="1"/>
          </p:cNvSpPr>
          <p:nvPr>
            <p:ph idx="1"/>
          </p:nvPr>
        </p:nvSpPr>
        <p:spPr/>
        <p:txBody>
          <a:bodyPr vert="horz" lIns="91440" tIns="45720" rIns="91440" bIns="45720" rtlCol="0" anchor="t">
            <a:normAutofit/>
          </a:bodyPr>
          <a:lstStyle/>
          <a:p>
            <a:r>
              <a:rPr lang="en-US" sz="2400" dirty="0"/>
              <a:t>The </a:t>
            </a:r>
            <a:r>
              <a:rPr lang="en-US" sz="2400" err="1"/>
              <a:t>xss</a:t>
            </a:r>
            <a:r>
              <a:rPr lang="en-US" sz="2400" dirty="0"/>
              <a:t> attacks could cause huge problems like: </a:t>
            </a:r>
            <a:r>
              <a:rPr lang="en-US" dirty="0">
                <a:solidFill>
                  <a:srgbClr val="202124"/>
                </a:solidFill>
                <a:ea typeface="+mn-lt"/>
                <a:cs typeface="+mn-lt"/>
              </a:rPr>
              <a:t>the XSS attack leads to </a:t>
            </a:r>
            <a:r>
              <a:rPr lang="en-US" dirty="0">
                <a:solidFill>
                  <a:srgbClr val="040C28"/>
                </a:solidFill>
                <a:ea typeface="+mn-lt"/>
                <a:cs typeface="+mn-lt"/>
              </a:rPr>
              <a:t>a complete compromise of the victim's account</a:t>
            </a:r>
            <a:r>
              <a:rPr lang="en-US" dirty="0">
                <a:solidFill>
                  <a:srgbClr val="202124"/>
                </a:solidFill>
                <a:ea typeface="+mn-lt"/>
                <a:cs typeface="+mn-lt"/>
              </a:rPr>
              <a:t>.</a:t>
            </a:r>
          </a:p>
          <a:p>
            <a:r>
              <a:rPr lang="en-US" dirty="0">
                <a:solidFill>
                  <a:srgbClr val="202124"/>
                </a:solidFill>
              </a:rPr>
              <a:t>The </a:t>
            </a:r>
            <a:r>
              <a:rPr lang="en-US" err="1">
                <a:solidFill>
                  <a:srgbClr val="202124"/>
                </a:solidFill>
              </a:rPr>
              <a:t>xss</a:t>
            </a:r>
            <a:r>
              <a:rPr lang="en-US" dirty="0">
                <a:solidFill>
                  <a:srgbClr val="202124"/>
                </a:solidFill>
              </a:rPr>
              <a:t> attack can also lead stealing data and</a:t>
            </a:r>
            <a:r>
              <a:rPr lang="en-US" dirty="0">
                <a:solidFill>
                  <a:srgbClr val="202124"/>
                </a:solidFill>
                <a:ea typeface="+mn-lt"/>
                <a:cs typeface="+mn-lt"/>
              </a:rPr>
              <a:t> authentication cookies.</a:t>
            </a:r>
          </a:p>
        </p:txBody>
      </p:sp>
      <p:pic>
        <p:nvPicPr>
          <p:cNvPr id="4" name="Camera 3">
            <a:extLst>
              <a:ext uri="{FF2B5EF4-FFF2-40B4-BE49-F238E27FC236}">
                <a16:creationId xmlns:a16="http://schemas.microsoft.com/office/drawing/2014/main" id="{C88DC8EF-9DC8-8E11-6CDC-2BC16A04111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86071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D456-62CC-3687-BF47-F1E6AB28D86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F014B45-9149-75CA-65A1-6BA0084971D5}"/>
              </a:ext>
            </a:extLst>
          </p:cNvPr>
          <p:cNvSpPr>
            <a:spLocks noGrp="1"/>
          </p:cNvSpPr>
          <p:nvPr>
            <p:ph idx="1"/>
          </p:nvPr>
        </p:nvSpPr>
        <p:spPr/>
        <p:txBody>
          <a:bodyPr vert="horz" lIns="91440" tIns="45720" rIns="91440" bIns="45720" rtlCol="0" anchor="t">
            <a:normAutofit/>
          </a:bodyPr>
          <a:lstStyle/>
          <a:p>
            <a:r>
              <a:rPr lang="en-US" dirty="0">
                <a:latin typeface="Arial"/>
                <a:cs typeface="Arial"/>
              </a:rPr>
              <a:t>Evaluate the previous work </a:t>
            </a:r>
          </a:p>
          <a:p>
            <a:r>
              <a:rPr lang="en-US" dirty="0">
                <a:latin typeface="Arial"/>
                <a:cs typeface="Arial"/>
              </a:rPr>
              <a:t>Detecting the XSS attacks using the neural network classifier</a:t>
            </a:r>
          </a:p>
          <a:p>
            <a:r>
              <a:rPr lang="en-US" dirty="0">
                <a:latin typeface="Arial"/>
                <a:cs typeface="Arial"/>
              </a:rPr>
              <a:t>Improve the performance</a:t>
            </a:r>
          </a:p>
          <a:p>
            <a:r>
              <a:rPr lang="en-US" dirty="0">
                <a:latin typeface="Arial"/>
                <a:cs typeface="Arial"/>
              </a:rPr>
              <a:t>Detection of the stored XSS attacks</a:t>
            </a:r>
          </a:p>
          <a:p>
            <a:r>
              <a:rPr lang="en-US" dirty="0">
                <a:latin typeface="Arial"/>
                <a:cs typeface="Arial"/>
              </a:rPr>
              <a:t>Creating model for detecting the </a:t>
            </a:r>
            <a:r>
              <a:rPr lang="en-US" dirty="0" err="1">
                <a:latin typeface="Arial"/>
                <a:cs typeface="Arial"/>
              </a:rPr>
              <a:t>xss</a:t>
            </a:r>
            <a:r>
              <a:rPr lang="en-US" dirty="0">
                <a:latin typeface="Arial"/>
                <a:cs typeface="Arial"/>
              </a:rPr>
              <a:t> attacks with higher performance ad higher accuracy </a:t>
            </a:r>
          </a:p>
          <a:p>
            <a:r>
              <a:rPr lang="en-US" dirty="0">
                <a:latin typeface="Arial"/>
                <a:cs typeface="Arial"/>
              </a:rPr>
              <a:t>Evaluation of the model </a:t>
            </a:r>
          </a:p>
          <a:p>
            <a:r>
              <a:rPr lang="en-US" dirty="0" err="1">
                <a:latin typeface="Arial"/>
                <a:cs typeface="Arial"/>
              </a:rPr>
              <a:t>Devoloping</a:t>
            </a:r>
            <a:r>
              <a:rPr lang="en-US" dirty="0">
                <a:latin typeface="Arial"/>
                <a:cs typeface="Arial"/>
              </a:rPr>
              <a:t> the system in the form of a website for user's </a:t>
            </a:r>
            <a:r>
              <a:rPr lang="en-US" dirty="0" err="1">
                <a:latin typeface="Arial"/>
                <a:cs typeface="Arial"/>
              </a:rPr>
              <a:t>inegration</a:t>
            </a:r>
          </a:p>
          <a:p>
            <a:endParaRPr lang="en-US" dirty="0">
              <a:latin typeface="Arial"/>
              <a:cs typeface="Arial"/>
            </a:endParaRPr>
          </a:p>
          <a:p>
            <a:endParaRPr lang="en-US" dirty="0">
              <a:latin typeface="Arial"/>
              <a:cs typeface="Arial"/>
            </a:endParaRPr>
          </a:p>
          <a:p>
            <a:endParaRPr lang="en-US" dirty="0"/>
          </a:p>
        </p:txBody>
      </p:sp>
    </p:spTree>
    <p:extLst>
      <p:ext uri="{BB962C8B-B14F-4D97-AF65-F5344CB8AC3E}">
        <p14:creationId xmlns:p14="http://schemas.microsoft.com/office/powerpoint/2010/main" val="131220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8803-F72B-9ED9-B0FD-A8F396BFE373}"/>
              </a:ext>
            </a:extLst>
          </p:cNvPr>
          <p:cNvSpPr>
            <a:spLocks noGrp="1"/>
          </p:cNvSpPr>
          <p:nvPr>
            <p:ph type="title"/>
          </p:nvPr>
        </p:nvSpPr>
        <p:spPr>
          <a:xfrm>
            <a:off x="1154954" y="1350741"/>
            <a:ext cx="8825659" cy="329892"/>
          </a:xfrm>
        </p:spPr>
        <p:txBody>
          <a:bodyPr/>
          <a:lstStyle/>
          <a:p>
            <a:r>
              <a:rPr lang="en-US" sz="2000" dirty="0">
                <a:ea typeface="+mj-lt"/>
                <a:cs typeface="+mj-lt"/>
              </a:rPr>
              <a:t>Detecting Cross-Site Scripting Attacks Using Machine Learning. In Advanced Machine Learning Technologies and Applications.(2018)</a:t>
            </a:r>
          </a:p>
          <a:p>
            <a:endParaRPr lang="en-US" dirty="0"/>
          </a:p>
        </p:txBody>
      </p:sp>
      <p:sp>
        <p:nvSpPr>
          <p:cNvPr id="3" name="Content Placeholder 2">
            <a:extLst>
              <a:ext uri="{FF2B5EF4-FFF2-40B4-BE49-F238E27FC236}">
                <a16:creationId xmlns:a16="http://schemas.microsoft.com/office/drawing/2014/main" id="{22568F20-8DCA-F80F-C1AA-A23575A88B14}"/>
              </a:ext>
            </a:extLst>
          </p:cNvPr>
          <p:cNvSpPr>
            <a:spLocks noGrp="1"/>
          </p:cNvSpPr>
          <p:nvPr>
            <p:ph idx="1"/>
          </p:nvPr>
        </p:nvSpPr>
        <p:spPr/>
        <p:txBody>
          <a:bodyPr vert="horz" lIns="91440" tIns="45720" rIns="91440" bIns="45720" rtlCol="0" anchor="t">
            <a:normAutofit fontScale="85000" lnSpcReduction="20000"/>
          </a:bodyPr>
          <a:lstStyle/>
          <a:p>
            <a:r>
              <a:rPr lang="en-US" dirty="0"/>
              <a:t>Problem :this paper Is talking about the detection of the cross site scripting attacks(XSS)using machine learning </a:t>
            </a:r>
          </a:p>
          <a:p>
            <a:r>
              <a:rPr lang="en-US" dirty="0"/>
              <a:t>Datasets: there are two datasets were gathered, the first one is for training and the second one is for testing.</a:t>
            </a:r>
            <a:r>
              <a:rPr lang="en-US" dirty="0">
                <a:ea typeface="+mn-lt"/>
                <a:cs typeface="+mn-lt"/>
              </a:rPr>
              <a:t> The first (training) dataset contains 2000 of each of malicious and benign scripts</a:t>
            </a:r>
            <a:r>
              <a:rPr lang="en-US" dirty="0"/>
              <a:t>,</a:t>
            </a:r>
            <a:r>
              <a:rPr lang="en-US" dirty="0">
                <a:ea typeface="+mn-lt"/>
                <a:cs typeface="+mn-lt"/>
              </a:rPr>
              <a:t> The second (test) dataset contains 13,000 each of malicious and benign scripts</a:t>
            </a:r>
          </a:p>
          <a:p>
            <a:r>
              <a:rPr lang="en-US" dirty="0"/>
              <a:t>Methodology: this paper detects and tries to limit the XSS attacks by investigating using the SVM</a:t>
            </a:r>
            <a:r>
              <a:rPr lang="en-US" dirty="0">
                <a:ea typeface="+mn-lt"/>
                <a:cs typeface="+mn-lt"/>
              </a:rPr>
              <a:t>, k-NN and Random Forests</a:t>
            </a:r>
            <a:r>
              <a:rPr lang="en-US" dirty="0"/>
              <a:t> </a:t>
            </a:r>
          </a:p>
          <a:p>
            <a:r>
              <a:rPr lang="en-US" dirty="0"/>
              <a:t>Results : this paper has achieved that </a:t>
            </a:r>
            <a:r>
              <a:rPr lang="en-US" dirty="0">
                <a:ea typeface="+mn-lt"/>
                <a:cs typeface="+mn-lt"/>
              </a:rPr>
              <a:t>that SVM, k-NN, and Random Forest can be used to build classifiers for XSS coded in JavaScript giving high accuracy (up to 99.75%) and precision (up to 99.88%) when applied to a large real world data set.</a:t>
            </a:r>
          </a:p>
          <a:p>
            <a:r>
              <a:rPr lang="en-US" dirty="0"/>
              <a:t>Limitations : no </a:t>
            </a:r>
            <a:r>
              <a:rPr lang="en-US" dirty="0" err="1"/>
              <a:t>limitatons</a:t>
            </a:r>
            <a:r>
              <a:rPr lang="en-US" dirty="0"/>
              <a:t>.</a:t>
            </a:r>
          </a:p>
          <a:p>
            <a:r>
              <a:rPr lang="en-US" dirty="0"/>
              <a:t>Future work:</a:t>
            </a:r>
            <a:r>
              <a:rPr lang="en-US" dirty="0">
                <a:ea typeface="+mn-lt"/>
                <a:cs typeface="+mn-lt"/>
              </a:rPr>
              <a:t> is to investigate these aspects, as well as to use the same features with a Neural Network classifier. </a:t>
            </a:r>
            <a:endParaRPr lang="en-US" dirty="0"/>
          </a:p>
          <a:p>
            <a:endParaRPr lang="en-US"/>
          </a:p>
        </p:txBody>
      </p:sp>
    </p:spTree>
    <p:extLst>
      <p:ext uri="{BB962C8B-B14F-4D97-AF65-F5344CB8AC3E}">
        <p14:creationId xmlns:p14="http://schemas.microsoft.com/office/powerpoint/2010/main" val="392520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D9B2-0CEA-B777-808B-5E70F35CFA43}"/>
              </a:ext>
            </a:extLst>
          </p:cNvPr>
          <p:cNvSpPr>
            <a:spLocks noGrp="1"/>
          </p:cNvSpPr>
          <p:nvPr>
            <p:ph type="title"/>
          </p:nvPr>
        </p:nvSpPr>
        <p:spPr/>
        <p:txBody>
          <a:bodyPr/>
          <a:lstStyle/>
          <a:p>
            <a:r>
              <a:rPr lang="en-US"/>
              <a:t>Results of </a:t>
            </a:r>
            <a:r>
              <a:rPr lang="en-US">
                <a:ea typeface="+mj-lt"/>
                <a:cs typeface="+mj-lt"/>
              </a:rPr>
              <a:t>First research paper</a:t>
            </a:r>
            <a:endParaRPr lang="en-US"/>
          </a:p>
        </p:txBody>
      </p:sp>
      <p:pic>
        <p:nvPicPr>
          <p:cNvPr id="4" name="Content Placeholder 3">
            <a:extLst>
              <a:ext uri="{FF2B5EF4-FFF2-40B4-BE49-F238E27FC236}">
                <a16:creationId xmlns:a16="http://schemas.microsoft.com/office/drawing/2014/main" id="{0E2F7BEE-95C4-C4D1-70B8-753C11F9F1BB}"/>
              </a:ext>
            </a:extLst>
          </p:cNvPr>
          <p:cNvPicPr>
            <a:picLocks noGrp="1" noChangeAspect="1"/>
          </p:cNvPicPr>
          <p:nvPr>
            <p:ph idx="1"/>
          </p:nvPr>
        </p:nvPicPr>
        <p:blipFill>
          <a:blip r:embed="rId2"/>
          <a:stretch>
            <a:fillRect/>
          </a:stretch>
        </p:blipFill>
        <p:spPr>
          <a:xfrm>
            <a:off x="2156354" y="1948506"/>
            <a:ext cx="6302124" cy="5001863"/>
          </a:xfrm>
        </p:spPr>
      </p:pic>
    </p:spTree>
    <p:extLst>
      <p:ext uri="{BB962C8B-B14F-4D97-AF65-F5344CB8AC3E}">
        <p14:creationId xmlns:p14="http://schemas.microsoft.com/office/powerpoint/2010/main" val="76904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XSS attack detection</vt:lpstr>
      <vt:lpstr>Agenda</vt:lpstr>
      <vt:lpstr>introduction</vt:lpstr>
      <vt:lpstr>Problem statement</vt:lpstr>
      <vt:lpstr>PowerPoint Presentation</vt:lpstr>
      <vt:lpstr>Motivation </vt:lpstr>
      <vt:lpstr>objectives</vt:lpstr>
      <vt:lpstr>Detecting Cross-Site Scripting Attacks Using Machine Learning. In Advanced Machine Learning Technologies and Applications.(2018) </vt:lpstr>
      <vt:lpstr>Results of First research paper</vt:lpstr>
      <vt:lpstr> An Integrated XSS-Based Attack Detection Scheme in Web Applications Using Multilayer Perceptron Technique.(2019)  </vt:lpstr>
      <vt:lpstr> XSSDS: server side detection of cross site scripting attacks(2008) </vt:lpstr>
      <vt:lpstr>SYSTEM ARCHITECTURE</vt:lpstr>
      <vt:lpstr>Proposed solution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402</cp:revision>
  <dcterms:created xsi:type="dcterms:W3CDTF">2023-10-24T09:43:16Z</dcterms:created>
  <dcterms:modified xsi:type="dcterms:W3CDTF">2023-10-30T09:36:32Z</dcterms:modified>
</cp:coreProperties>
</file>