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notesMasterIdLst>
    <p:notesMasterId r:id="rId64"/>
  </p:notesMasterIdLst>
  <p:sldIdLst>
    <p:sldId id="256" r:id="rId2"/>
    <p:sldId id="257" r:id="rId3"/>
    <p:sldId id="258" r:id="rId4"/>
    <p:sldId id="265" r:id="rId5"/>
    <p:sldId id="263" r:id="rId6"/>
    <p:sldId id="259" r:id="rId7"/>
    <p:sldId id="260" r:id="rId8"/>
    <p:sldId id="261" r:id="rId9"/>
    <p:sldId id="262" r:id="rId10"/>
    <p:sldId id="264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8" r:id="rId19"/>
    <p:sldId id="273" r:id="rId20"/>
    <p:sldId id="274" r:id="rId21"/>
    <p:sldId id="275" r:id="rId22"/>
    <p:sldId id="291" r:id="rId23"/>
    <p:sldId id="276" r:id="rId24"/>
    <p:sldId id="277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2" r:id="rId35"/>
    <p:sldId id="293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294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A13"/>
    <a:srgbClr val="901D08"/>
    <a:srgbClr val="9E2A10"/>
    <a:srgbClr val="821505"/>
    <a:srgbClr val="B11F07"/>
    <a:srgbClr val="9C1806"/>
    <a:srgbClr val="831605"/>
    <a:srgbClr val="B83212"/>
    <a:srgbClr val="8B1C08"/>
    <a:srgbClr val="F5A4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16A77-0C49-43CF-8D43-22B503B331DF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38DED-37C5-4774-9F93-B2546B03D9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87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effectLst/>
                <a:latin typeface="Segoe UI Light" panose="020B0502040204020203" pitchFamily="34" charset="0"/>
                <a:ea typeface="Calibri" panose="020F0502020204030204" pitchFamily="34" charset="0"/>
              </a:rPr>
              <a:t>[*] means all users =&gt; Company , Customer , Admin, Anonymous user.</a:t>
            </a:r>
            <a:br>
              <a:rPr lang="en-US" sz="1200" dirty="0" smtClean="0">
                <a:effectLst/>
                <a:latin typeface="Segoe UI Light" panose="020B0502040204020203" pitchFamily="34" charset="0"/>
                <a:ea typeface="Calibri" panose="020F0502020204030204" pitchFamily="34" charset="0"/>
              </a:rPr>
            </a:br>
            <a:r>
              <a:rPr lang="en-US" sz="1200" dirty="0" smtClean="0">
                <a:effectLst/>
                <a:latin typeface="Segoe UI Light" panose="020B0502040204020203" pitchFamily="34" charset="0"/>
                <a:ea typeface="Calibri" panose="020F0502020204030204" pitchFamily="34" charset="0"/>
              </a:rPr>
              <a:t>[*-v] means all roles =&gt; Company , Customer , Admin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38DED-37C5-4774-9F93-B2546B03D95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0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40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2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19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7863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9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126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26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92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3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3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6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7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3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3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5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9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Electricia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en-US" dirty="0" smtClean="0">
                <a:solidFill>
                  <a:schemeClr val="bg1"/>
                </a:solidFill>
              </a:rPr>
              <a:t>elcome to your online electronic  shop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17350" y="555172"/>
            <a:ext cx="8825658" cy="2057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82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Functions and Non-Functions</a:t>
            </a:r>
            <a:br>
              <a:rPr lang="en-US" sz="4400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3200" cap="all" dirty="0" smtClean="0">
                <a:solidFill>
                  <a:schemeClr val="bg1"/>
                </a:solidFill>
              </a:rPr>
              <a:t>Nonfunctional</a:t>
            </a:r>
            <a:r>
              <a:rPr lang="en-US" sz="3200" cap="all" dirty="0" smtClean="0">
                <a:solidFill>
                  <a:schemeClr val="accent1"/>
                </a:solidFill>
              </a:rPr>
              <a:t> </a:t>
            </a:r>
            <a:r>
              <a:rPr lang="en-US" sz="3200" cap="all" dirty="0">
                <a:solidFill>
                  <a:schemeClr val="accent1"/>
                </a:solidFill>
              </a:rPr>
              <a:t>Requirements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3622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344888"/>
              </p:ext>
            </p:extLst>
          </p:nvPr>
        </p:nvGraphicFramePr>
        <p:xfrm>
          <a:off x="559558" y="436730"/>
          <a:ext cx="9471546" cy="6134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7248">
                  <a:extLst>
                    <a:ext uri="{9D8B030D-6E8A-4147-A177-3AD203B41FA5}">
                      <a16:colId xmlns:a16="http://schemas.microsoft.com/office/drawing/2014/main" xmlns="" val="1688043699"/>
                    </a:ext>
                  </a:extLst>
                </a:gridCol>
                <a:gridCol w="3292149">
                  <a:extLst>
                    <a:ext uri="{9D8B030D-6E8A-4147-A177-3AD203B41FA5}">
                      <a16:colId xmlns:a16="http://schemas.microsoft.com/office/drawing/2014/main" xmlns="" val="1060666267"/>
                    </a:ext>
                  </a:extLst>
                </a:gridCol>
                <a:gridCol w="3292149">
                  <a:extLst>
                    <a:ext uri="{9D8B030D-6E8A-4147-A177-3AD203B41FA5}">
                      <a16:colId xmlns:a16="http://schemas.microsoft.com/office/drawing/2014/main" xmlns="" val="2201320703"/>
                    </a:ext>
                  </a:extLst>
                </a:gridCol>
              </a:tblGrid>
              <a:tr h="1366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>
                    <a:solidFill>
                      <a:srgbClr val="F5A40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>
                    <a:solidFill>
                      <a:srgbClr val="F5A40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>
                    <a:solidFill>
                      <a:srgbClr val="F5A4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7136294"/>
                  </a:ext>
                </a:extLst>
              </a:tr>
              <a:tr h="109341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effectLst/>
                        </a:rPr>
                        <a:t>1.Add Product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 Company only.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Company only is has the permissions to add products.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extLst>
                  <a:ext uri="{0D108BD9-81ED-4DB2-BD59-A6C34878D82A}">
                    <a16:rowId xmlns:a16="http://schemas.microsoft.com/office/drawing/2014/main" xmlns="" val="3832708670"/>
                  </a:ext>
                </a:extLst>
              </a:tr>
              <a:tr h="1640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 Product can’t be null or have a null data.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The product must be has a value.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extLst>
                  <a:ext uri="{0D108BD9-81ED-4DB2-BD59-A6C34878D82A}">
                    <a16:rowId xmlns:a16="http://schemas.microsoft.com/office/drawing/2014/main" xmlns="" val="3952917621"/>
                  </a:ext>
                </a:extLst>
              </a:tr>
              <a:tr h="1640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 Can’t add an existing product.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If the product is exist then no permissions to add again.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extLst>
                  <a:ext uri="{0D108BD9-81ED-4DB2-BD59-A6C34878D82A}">
                    <a16:rowId xmlns:a16="http://schemas.microsoft.com/office/drawing/2014/main" xmlns="" val="1199121723"/>
                  </a:ext>
                </a:extLst>
              </a:tr>
              <a:tr h="1093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 Data must be validated.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The data must be true and real.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extLst>
                  <a:ext uri="{0D108BD9-81ED-4DB2-BD59-A6C34878D82A}">
                    <a16:rowId xmlns:a16="http://schemas.microsoft.com/office/drawing/2014/main" xmlns="" val="3382076584"/>
                  </a:ext>
                </a:extLst>
              </a:tr>
              <a:tr h="164011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effectLst/>
                        </a:rPr>
                        <a:t>2.Edit Product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 Can’t edit non-existing product.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The product want to edit must be stored before change it.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extLst>
                  <a:ext uri="{0D108BD9-81ED-4DB2-BD59-A6C34878D82A}">
                    <a16:rowId xmlns:a16="http://schemas.microsoft.com/office/drawing/2014/main" xmlns="" val="1923029772"/>
                  </a:ext>
                </a:extLst>
              </a:tr>
              <a:tr h="2186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 Passed ID must be an integer and non-negative.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Not allowed an  Alphabetic and Signs(only Numerical) IDs and must be non-negative.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extLst>
                  <a:ext uri="{0D108BD9-81ED-4DB2-BD59-A6C34878D82A}">
                    <a16:rowId xmlns:a16="http://schemas.microsoft.com/office/drawing/2014/main" xmlns="" val="504366890"/>
                  </a:ext>
                </a:extLst>
              </a:tr>
              <a:tr h="1093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 Data must be validated.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The data must be true and real.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extLst>
                  <a:ext uri="{0D108BD9-81ED-4DB2-BD59-A6C34878D82A}">
                    <a16:rowId xmlns:a16="http://schemas.microsoft.com/office/drawing/2014/main" xmlns="" val="1795399028"/>
                  </a:ext>
                </a:extLst>
              </a:tr>
              <a:tr h="1141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effectLst/>
                        </a:rPr>
                        <a:t>3.Remove Product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 Can’t remove non-existing product.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The product most be stored before the deleting process.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extLst>
                  <a:ext uri="{0D108BD9-81ED-4DB2-BD59-A6C34878D82A}">
                    <a16:rowId xmlns:a16="http://schemas.microsoft.com/office/drawing/2014/main" xmlns="" val="407400469"/>
                  </a:ext>
                </a:extLst>
              </a:tr>
              <a:tr h="109341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effectLst/>
                        </a:rPr>
                        <a:t>4.Register As A Company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 Visitors.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The visitor company can register to the website.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extLst>
                  <a:ext uri="{0D108BD9-81ED-4DB2-BD59-A6C34878D82A}">
                    <a16:rowId xmlns:a16="http://schemas.microsoft.com/office/drawing/2014/main" xmlns="" val="1429683041"/>
                  </a:ext>
                </a:extLst>
              </a:tr>
              <a:tr h="1093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 Data must be validated.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The data must be true and real.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extLst>
                  <a:ext uri="{0D108BD9-81ED-4DB2-BD59-A6C34878D82A}">
                    <a16:rowId xmlns:a16="http://schemas.microsoft.com/office/drawing/2014/main" xmlns="" val="3900520481"/>
                  </a:ext>
                </a:extLst>
              </a:tr>
              <a:tr h="1640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 Must be verified.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Must check of the data that is true to continue registering.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extLst>
                  <a:ext uri="{0D108BD9-81ED-4DB2-BD59-A6C34878D82A}">
                    <a16:rowId xmlns:a16="http://schemas.microsoft.com/office/drawing/2014/main" xmlns="" val="375027884"/>
                  </a:ext>
                </a:extLst>
              </a:tr>
              <a:tr h="1640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effectLst/>
                        </a:rPr>
                        <a:t>5.Remove Company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 Can’t remove non-existing company.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The company want to delete it must be registered before in the site to can delete it.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extLst>
                  <a:ext uri="{0D108BD9-81ED-4DB2-BD59-A6C34878D82A}">
                    <a16:rowId xmlns:a16="http://schemas.microsoft.com/office/drawing/2014/main" xmlns="" val="1992225994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214054"/>
              </p:ext>
            </p:extLst>
          </p:nvPr>
        </p:nvGraphicFramePr>
        <p:xfrm>
          <a:off x="559558" y="340213"/>
          <a:ext cx="9471546" cy="323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7248">
                  <a:extLst>
                    <a:ext uri="{9D8B030D-6E8A-4147-A177-3AD203B41FA5}">
                      <a16:colId xmlns:a16="http://schemas.microsoft.com/office/drawing/2014/main" xmlns="" val="348707576"/>
                    </a:ext>
                  </a:extLst>
                </a:gridCol>
                <a:gridCol w="3292149">
                  <a:extLst>
                    <a:ext uri="{9D8B030D-6E8A-4147-A177-3AD203B41FA5}">
                      <a16:colId xmlns:a16="http://schemas.microsoft.com/office/drawing/2014/main" xmlns="" val="4241984270"/>
                    </a:ext>
                  </a:extLst>
                </a:gridCol>
                <a:gridCol w="3292149">
                  <a:extLst>
                    <a:ext uri="{9D8B030D-6E8A-4147-A177-3AD203B41FA5}">
                      <a16:colId xmlns:a16="http://schemas.microsoft.com/office/drawing/2014/main" xmlns="" val="2243800974"/>
                    </a:ext>
                  </a:extLst>
                </a:gridCol>
              </a:tblGrid>
              <a:tr h="3236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Function Name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>
                    <a:solidFill>
                      <a:srgbClr val="F5A40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Non-function (Constrains)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>
                    <a:solidFill>
                      <a:srgbClr val="F5A40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Description of Non-function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>
                    <a:solidFill>
                      <a:srgbClr val="F5A4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4567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8394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27976"/>
              </p:ext>
            </p:extLst>
          </p:nvPr>
        </p:nvGraphicFramePr>
        <p:xfrm>
          <a:off x="543753" y="742443"/>
          <a:ext cx="9471546" cy="57119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7248">
                  <a:extLst>
                    <a:ext uri="{9D8B030D-6E8A-4147-A177-3AD203B41FA5}">
                      <a16:colId xmlns:a16="http://schemas.microsoft.com/office/drawing/2014/main" xmlns="" val="4070560372"/>
                    </a:ext>
                  </a:extLst>
                </a:gridCol>
                <a:gridCol w="3292149">
                  <a:extLst>
                    <a:ext uri="{9D8B030D-6E8A-4147-A177-3AD203B41FA5}">
                      <a16:colId xmlns:a16="http://schemas.microsoft.com/office/drawing/2014/main" xmlns="" val="2024410438"/>
                    </a:ext>
                  </a:extLst>
                </a:gridCol>
                <a:gridCol w="3292149">
                  <a:extLst>
                    <a:ext uri="{9D8B030D-6E8A-4147-A177-3AD203B41FA5}">
                      <a16:colId xmlns:a16="http://schemas.microsoft.com/office/drawing/2014/main" xmlns="" val="2103502098"/>
                    </a:ext>
                  </a:extLst>
                </a:gridCol>
              </a:tblGrid>
              <a:tr h="10934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effectLst/>
                        </a:rPr>
                        <a:t>6.Register As A Customer </a:t>
                      </a:r>
                      <a:endParaRPr lang="en-US" sz="140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 Data must be validated.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data must be true and real.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extLst>
                  <a:ext uri="{0D108BD9-81ED-4DB2-BD59-A6C34878D82A}">
                    <a16:rowId xmlns:a16="http://schemas.microsoft.com/office/drawing/2014/main" xmlns="" val="835099401"/>
                  </a:ext>
                </a:extLst>
              </a:tr>
              <a:tr h="1640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 Data must be verified.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Must check of the data that is true to continue registering.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extLst>
                  <a:ext uri="{0D108BD9-81ED-4DB2-BD59-A6C34878D82A}">
                    <a16:rowId xmlns:a16="http://schemas.microsoft.com/office/drawing/2014/main" xmlns="" val="750727371"/>
                  </a:ext>
                </a:extLst>
              </a:tr>
              <a:tr h="21868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effectLst/>
                        </a:rPr>
                        <a:t>7.Remove Customer </a:t>
                      </a:r>
                      <a:endParaRPr lang="en-US" sz="140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 Everything is related a customer is delete when the customer removed.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Delete everything is related about customer when he is removed such as (</a:t>
                      </a:r>
                      <a:r>
                        <a:rPr lang="en-US" sz="1200" dirty="0" smtClean="0">
                          <a:effectLst/>
                        </a:rPr>
                        <a:t>comments-rates. Etc).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extLst>
                  <a:ext uri="{0D108BD9-81ED-4DB2-BD59-A6C34878D82A}">
                    <a16:rowId xmlns:a16="http://schemas.microsoft.com/office/drawing/2014/main" xmlns="" val="4278183625"/>
                  </a:ext>
                </a:extLst>
              </a:tr>
              <a:tr h="1640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 Can’t remove non-existing customer.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customer want to delete  must be registered before in the site to can delete.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extLst>
                  <a:ext uri="{0D108BD9-81ED-4DB2-BD59-A6C34878D82A}">
                    <a16:rowId xmlns:a16="http://schemas.microsoft.com/office/drawing/2014/main" xmlns="" val="1431709050"/>
                  </a:ext>
                </a:extLst>
              </a:tr>
              <a:tr h="21868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effectLst/>
                        </a:rPr>
                        <a:t>8.Add TO Cart </a:t>
                      </a:r>
                      <a:endParaRPr lang="en-US" sz="140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 Cart must be initialized in session before adding.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Must check of the validity and secure information about the cart before make any payment process.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extLst>
                  <a:ext uri="{0D108BD9-81ED-4DB2-BD59-A6C34878D82A}">
                    <a16:rowId xmlns:a16="http://schemas.microsoft.com/office/drawing/2014/main" xmlns="" val="3846707537"/>
                  </a:ext>
                </a:extLst>
              </a:tr>
              <a:tr h="1640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 Product must be exist before adding to cart.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product must be stored in the site to can add to cart to confirm payment process.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extLst>
                  <a:ext uri="{0D108BD9-81ED-4DB2-BD59-A6C34878D82A}">
                    <a16:rowId xmlns:a16="http://schemas.microsoft.com/office/drawing/2014/main" xmlns="" val="3827510685"/>
                  </a:ext>
                </a:extLst>
              </a:tr>
              <a:tr h="16401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effectLst/>
                        </a:rPr>
                        <a:t>9.Remove From Cart</a:t>
                      </a:r>
                      <a:endParaRPr lang="en-US" sz="140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 Cart must be initialized.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Must check of the validity and secure information about the cart.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extLst>
                  <a:ext uri="{0D108BD9-81ED-4DB2-BD59-A6C34878D82A}">
                    <a16:rowId xmlns:a16="http://schemas.microsoft.com/office/drawing/2014/main" xmlns="" val="2108772197"/>
                  </a:ext>
                </a:extLst>
              </a:tr>
              <a:tr h="1093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 Can’t remove un-added product.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product must be stored in the site to can remove it.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extLst>
                  <a:ext uri="{0D108BD9-81ED-4DB2-BD59-A6C34878D82A}">
                    <a16:rowId xmlns:a16="http://schemas.microsoft.com/office/drawing/2014/main" xmlns="" val="4057025805"/>
                  </a:ext>
                </a:extLst>
              </a:tr>
              <a:tr h="109341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effectLst/>
                        </a:rPr>
                        <a:t>10.Rate Product</a:t>
                      </a:r>
                      <a:endParaRPr lang="en-US" sz="140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 Can’t Rate un-existing product.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product must be exist in the site to can give it a rate.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extLst>
                  <a:ext uri="{0D108BD9-81ED-4DB2-BD59-A6C34878D82A}">
                    <a16:rowId xmlns:a16="http://schemas.microsoft.com/office/drawing/2014/main" xmlns="" val="3625810082"/>
                  </a:ext>
                </a:extLst>
              </a:tr>
              <a:tr h="1640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 Admin and companies can’t rate products.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rate permissions are only for the customer who is payed the product.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extLst>
                  <a:ext uri="{0D108BD9-81ED-4DB2-BD59-A6C34878D82A}">
                    <a16:rowId xmlns:a16="http://schemas.microsoft.com/office/drawing/2014/main" xmlns="" val="2559014775"/>
                  </a:ext>
                </a:extLst>
              </a:tr>
              <a:tr h="1640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 Rate a product only once.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 one of customers can rate any product more than one time.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extLst>
                  <a:ext uri="{0D108BD9-81ED-4DB2-BD59-A6C34878D82A}">
                    <a16:rowId xmlns:a16="http://schemas.microsoft.com/office/drawing/2014/main" xmlns="" val="2987422253"/>
                  </a:ext>
                </a:extLst>
              </a:tr>
              <a:tr h="1640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 The rate value start from 1 to 5.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rate is begin from one and end to five (no less or more).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extLst>
                  <a:ext uri="{0D108BD9-81ED-4DB2-BD59-A6C34878D82A}">
                    <a16:rowId xmlns:a16="http://schemas.microsoft.com/office/drawing/2014/main" xmlns="" val="4228268315"/>
                  </a:ext>
                </a:extLst>
              </a:tr>
              <a:tr h="2186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96" marR="9196" marT="0" marB="0"/>
                </a:tc>
                <a:extLst>
                  <a:ext uri="{0D108BD9-81ED-4DB2-BD59-A6C34878D82A}">
                    <a16:rowId xmlns:a16="http://schemas.microsoft.com/office/drawing/2014/main" xmlns="" val="1014655455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196328"/>
              </p:ext>
            </p:extLst>
          </p:nvPr>
        </p:nvGraphicFramePr>
        <p:xfrm>
          <a:off x="543753" y="418779"/>
          <a:ext cx="9471546" cy="323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7248">
                  <a:extLst>
                    <a:ext uri="{9D8B030D-6E8A-4147-A177-3AD203B41FA5}">
                      <a16:colId xmlns:a16="http://schemas.microsoft.com/office/drawing/2014/main" xmlns="" val="348707576"/>
                    </a:ext>
                  </a:extLst>
                </a:gridCol>
                <a:gridCol w="3292149">
                  <a:extLst>
                    <a:ext uri="{9D8B030D-6E8A-4147-A177-3AD203B41FA5}">
                      <a16:colId xmlns:a16="http://schemas.microsoft.com/office/drawing/2014/main" xmlns="" val="4241984270"/>
                    </a:ext>
                  </a:extLst>
                </a:gridCol>
                <a:gridCol w="3292149">
                  <a:extLst>
                    <a:ext uri="{9D8B030D-6E8A-4147-A177-3AD203B41FA5}">
                      <a16:colId xmlns:a16="http://schemas.microsoft.com/office/drawing/2014/main" xmlns="" val="2243800974"/>
                    </a:ext>
                  </a:extLst>
                </a:gridCol>
              </a:tblGrid>
              <a:tr h="3236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Function Name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>
                    <a:solidFill>
                      <a:srgbClr val="F5A40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Non-function (Constrains)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>
                    <a:solidFill>
                      <a:srgbClr val="F5A40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Description of Non-function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>
                    <a:solidFill>
                      <a:srgbClr val="F5A4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4567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3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916303"/>
              </p:ext>
            </p:extLst>
          </p:nvPr>
        </p:nvGraphicFramePr>
        <p:xfrm>
          <a:off x="543753" y="1029058"/>
          <a:ext cx="9471546" cy="5468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7248">
                  <a:extLst>
                    <a:ext uri="{9D8B030D-6E8A-4147-A177-3AD203B41FA5}">
                      <a16:colId xmlns:a16="http://schemas.microsoft.com/office/drawing/2014/main" xmlns="" val="988379622"/>
                    </a:ext>
                  </a:extLst>
                </a:gridCol>
                <a:gridCol w="3292149">
                  <a:extLst>
                    <a:ext uri="{9D8B030D-6E8A-4147-A177-3AD203B41FA5}">
                      <a16:colId xmlns:a16="http://schemas.microsoft.com/office/drawing/2014/main" xmlns="" val="3245071708"/>
                    </a:ext>
                  </a:extLst>
                </a:gridCol>
                <a:gridCol w="3292149">
                  <a:extLst>
                    <a:ext uri="{9D8B030D-6E8A-4147-A177-3AD203B41FA5}">
                      <a16:colId xmlns:a16="http://schemas.microsoft.com/office/drawing/2014/main" xmlns="" val="1260106057"/>
                    </a:ext>
                  </a:extLst>
                </a:gridCol>
              </a:tblGrid>
              <a:tr h="164011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effectLst/>
                        </a:rPr>
                        <a:t>11.Add Comment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 Customers can rate.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customers have the permissions to rate (registered).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extLst>
                  <a:ext uri="{0D108BD9-81ED-4DB2-BD59-A6C34878D82A}">
                    <a16:rowId xmlns:a16="http://schemas.microsoft.com/office/drawing/2014/main" xmlns="" val="2089944980"/>
                  </a:ext>
                </a:extLst>
              </a:tr>
              <a:tr h="2186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 Only one comment permitted per user on a specific product.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Every user allowed one comment only on the product to can give a good feedback about the product.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extLst>
                  <a:ext uri="{0D108BD9-81ED-4DB2-BD59-A6C34878D82A}">
                    <a16:rowId xmlns:a16="http://schemas.microsoft.com/office/drawing/2014/main" xmlns="" val="4276947335"/>
                  </a:ext>
                </a:extLst>
              </a:tr>
              <a:tr h="2733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 Product can have many comments.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Each product can have more than one comment from different customers (one comment for each customer).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extLst>
                  <a:ext uri="{0D108BD9-81ED-4DB2-BD59-A6C34878D82A}">
                    <a16:rowId xmlns:a16="http://schemas.microsoft.com/office/drawing/2014/main" xmlns="" val="2385469058"/>
                  </a:ext>
                </a:extLst>
              </a:tr>
              <a:tr h="2186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 Company can add comments to its products only.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Company can make comments on its products only to help users about their feedbacks.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extLst>
                  <a:ext uri="{0D108BD9-81ED-4DB2-BD59-A6C34878D82A}">
                    <a16:rowId xmlns:a16="http://schemas.microsoft.com/office/drawing/2014/main" xmlns="" val="2210590085"/>
                  </a:ext>
                </a:extLst>
              </a:tr>
              <a:tr h="328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 Customers can like or dislike comments of other customers only. (only once)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customer have the permission to give another customers comment a like or dislike to rate her comment but can’t make on her comment.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extLst>
                  <a:ext uri="{0D108BD9-81ED-4DB2-BD59-A6C34878D82A}">
                    <a16:rowId xmlns:a16="http://schemas.microsoft.com/office/drawing/2014/main" xmlns="" val="3923045793"/>
                  </a:ext>
                </a:extLst>
              </a:tr>
              <a:tr h="273353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effectLst/>
                        </a:rPr>
                        <a:t>12.Add To Wish List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 Can’t add more than 10 products.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limit of the wish list is 10-products to can control the size of the stored data and the quantity are allowed to the same product.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extLst>
                  <a:ext uri="{0D108BD9-81ED-4DB2-BD59-A6C34878D82A}">
                    <a16:rowId xmlns:a16="http://schemas.microsoft.com/office/drawing/2014/main" xmlns="" val="1549128773"/>
                  </a:ext>
                </a:extLst>
              </a:tr>
              <a:tr h="2186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 Wish List must be removed if the related user removed.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If the customer removed from the site everything is related with this customer will deleted as the wish list.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extLst>
                  <a:ext uri="{0D108BD9-81ED-4DB2-BD59-A6C34878D82A}">
                    <a16:rowId xmlns:a16="http://schemas.microsoft.com/office/drawing/2014/main" xmlns="" val="1870211580"/>
                  </a:ext>
                </a:extLst>
              </a:tr>
              <a:tr h="2186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 Can’t add product to wish list twice.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Can’t reserve place for product in the wish list twice but the quantity are allowed for the product.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extLst>
                  <a:ext uri="{0D108BD9-81ED-4DB2-BD59-A6C34878D82A}">
                    <a16:rowId xmlns:a16="http://schemas.microsoft.com/office/drawing/2014/main" xmlns="" val="768813081"/>
                  </a:ext>
                </a:extLst>
              </a:tr>
              <a:tr h="2186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 Can’t add an existing product.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If the product was add before in the wish list then the customer can’t add it again.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/>
                </a:tc>
                <a:extLst>
                  <a:ext uri="{0D108BD9-81ED-4DB2-BD59-A6C34878D82A}">
                    <a16:rowId xmlns:a16="http://schemas.microsoft.com/office/drawing/2014/main" xmlns="" val="221053192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759010"/>
              </p:ext>
            </p:extLst>
          </p:nvPr>
        </p:nvGraphicFramePr>
        <p:xfrm>
          <a:off x="543753" y="705394"/>
          <a:ext cx="9471546" cy="323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7248">
                  <a:extLst>
                    <a:ext uri="{9D8B030D-6E8A-4147-A177-3AD203B41FA5}">
                      <a16:colId xmlns:a16="http://schemas.microsoft.com/office/drawing/2014/main" xmlns="" val="3055806479"/>
                    </a:ext>
                  </a:extLst>
                </a:gridCol>
                <a:gridCol w="3292149">
                  <a:extLst>
                    <a:ext uri="{9D8B030D-6E8A-4147-A177-3AD203B41FA5}">
                      <a16:colId xmlns:a16="http://schemas.microsoft.com/office/drawing/2014/main" xmlns="" val="3329612165"/>
                    </a:ext>
                  </a:extLst>
                </a:gridCol>
                <a:gridCol w="3292149">
                  <a:extLst>
                    <a:ext uri="{9D8B030D-6E8A-4147-A177-3AD203B41FA5}">
                      <a16:colId xmlns:a16="http://schemas.microsoft.com/office/drawing/2014/main" xmlns="" val="3049246708"/>
                    </a:ext>
                  </a:extLst>
                </a:gridCol>
              </a:tblGrid>
              <a:tr h="3236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Function Name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>
                    <a:solidFill>
                      <a:srgbClr val="F5A40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Non-function (Constrains)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>
                    <a:solidFill>
                      <a:srgbClr val="F5A40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Description of Non-function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96" marR="9196" marT="0" marB="0">
                    <a:solidFill>
                      <a:srgbClr val="F5A4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5344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20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Diagrams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>
            <a:noAutofit/>
          </a:bodyPr>
          <a:lstStyle/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3200" cap="all" dirty="0" smtClean="0">
                <a:solidFill>
                  <a:schemeClr val="accent1"/>
                </a:solidFill>
              </a:rPr>
              <a:t>Use Case Diagrams</a:t>
            </a:r>
            <a:endParaRPr lang="en-US" sz="3200" cap="all" dirty="0">
              <a:solidFill>
                <a:schemeClr val="accent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6968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/>
          <p:cNvSpPr/>
          <p:nvPr/>
        </p:nvSpPr>
        <p:spPr>
          <a:xfrm>
            <a:off x="9073792" y="660556"/>
            <a:ext cx="1260109" cy="5838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</a:t>
            </a:r>
            <a:endParaRPr lang="en-US" sz="1200" dirty="0"/>
          </a:p>
        </p:txBody>
      </p:sp>
      <p:sp>
        <p:nvSpPr>
          <p:cNvPr id="62" name="Oval 61"/>
          <p:cNvSpPr/>
          <p:nvPr/>
        </p:nvSpPr>
        <p:spPr>
          <a:xfrm>
            <a:off x="6217571" y="237413"/>
            <a:ext cx="1260109" cy="59386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</a:t>
            </a:r>
            <a:r>
              <a:rPr lang="en-US" sz="1200" dirty="0" smtClean="0"/>
              <a:t>ogout</a:t>
            </a:r>
            <a:endParaRPr lang="en-US" sz="1200" dirty="0"/>
          </a:p>
        </p:txBody>
      </p:sp>
      <p:sp>
        <p:nvSpPr>
          <p:cNvPr id="63" name="Oval 62"/>
          <p:cNvSpPr/>
          <p:nvPr/>
        </p:nvSpPr>
        <p:spPr>
          <a:xfrm>
            <a:off x="3591814" y="237412"/>
            <a:ext cx="1260109" cy="59386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</a:t>
            </a:r>
            <a:r>
              <a:rPr lang="en-US" sz="1200" dirty="0" smtClean="0"/>
              <a:t>ogin</a:t>
            </a:r>
            <a:endParaRPr lang="en-US" sz="1200" dirty="0"/>
          </a:p>
        </p:txBody>
      </p:sp>
      <p:sp>
        <p:nvSpPr>
          <p:cNvPr id="64" name="Oval 63"/>
          <p:cNvSpPr/>
          <p:nvPr/>
        </p:nvSpPr>
        <p:spPr>
          <a:xfrm>
            <a:off x="7614254" y="302424"/>
            <a:ext cx="1322964" cy="59386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Change Language</a:t>
            </a:r>
            <a:endParaRPr lang="en-US" sz="1100" dirty="0"/>
          </a:p>
        </p:txBody>
      </p:sp>
      <p:sp>
        <p:nvSpPr>
          <p:cNvPr id="65" name="Oval 64"/>
          <p:cNvSpPr/>
          <p:nvPr/>
        </p:nvSpPr>
        <p:spPr>
          <a:xfrm>
            <a:off x="9703847" y="1449452"/>
            <a:ext cx="1310992" cy="6944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Reset Password</a:t>
            </a:r>
            <a:endParaRPr lang="en-US" sz="1200" dirty="0"/>
          </a:p>
        </p:txBody>
      </p:sp>
      <p:sp>
        <p:nvSpPr>
          <p:cNvPr id="66" name="Oval 65"/>
          <p:cNvSpPr/>
          <p:nvPr/>
        </p:nvSpPr>
        <p:spPr>
          <a:xfrm>
            <a:off x="4826481" y="660556"/>
            <a:ext cx="1457658" cy="6944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Email Confirmation</a:t>
            </a:r>
            <a:endParaRPr lang="en-US" sz="1050" dirty="0"/>
          </a:p>
        </p:txBody>
      </p:sp>
      <p:sp>
        <p:nvSpPr>
          <p:cNvPr id="67" name="Oval 66"/>
          <p:cNvSpPr/>
          <p:nvPr/>
        </p:nvSpPr>
        <p:spPr>
          <a:xfrm>
            <a:off x="1970261" y="302424"/>
            <a:ext cx="1310992" cy="6944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Change Email</a:t>
            </a:r>
          </a:p>
        </p:txBody>
      </p:sp>
      <p:sp>
        <p:nvSpPr>
          <p:cNvPr id="68" name="Oval 67"/>
          <p:cNvSpPr/>
          <p:nvPr/>
        </p:nvSpPr>
        <p:spPr>
          <a:xfrm>
            <a:off x="630054" y="855587"/>
            <a:ext cx="1260109" cy="59386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View Product</a:t>
            </a:r>
            <a:endParaRPr lang="en-US" sz="1200" dirty="0"/>
          </a:p>
        </p:txBody>
      </p:sp>
      <p:sp>
        <p:nvSpPr>
          <p:cNvPr id="69" name="Oval 68"/>
          <p:cNvSpPr/>
          <p:nvPr/>
        </p:nvSpPr>
        <p:spPr>
          <a:xfrm>
            <a:off x="52252" y="1550062"/>
            <a:ext cx="1260109" cy="59386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View Gallery</a:t>
            </a:r>
            <a:endParaRPr lang="en-US" sz="1200" dirty="0"/>
          </a:p>
        </p:txBody>
      </p:sp>
      <p:cxnSp>
        <p:nvCxnSpPr>
          <p:cNvPr id="4" name="Straight Arrow Connector 3"/>
          <p:cNvCxnSpPr>
            <a:stCxn id="37" idx="0"/>
            <a:endCxn id="66" idx="4"/>
          </p:cNvCxnSpPr>
          <p:nvPr/>
        </p:nvCxnSpPr>
        <p:spPr>
          <a:xfrm flipH="1" flipV="1">
            <a:off x="5555310" y="1355031"/>
            <a:ext cx="13527" cy="210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7" idx="0"/>
          </p:cNvCxnSpPr>
          <p:nvPr/>
        </p:nvCxnSpPr>
        <p:spPr>
          <a:xfrm flipH="1" flipV="1">
            <a:off x="4236642" y="880989"/>
            <a:ext cx="1332195" cy="257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0"/>
            <a:endCxn id="67" idx="4"/>
          </p:cNvCxnSpPr>
          <p:nvPr/>
        </p:nvCxnSpPr>
        <p:spPr>
          <a:xfrm flipH="1" flipV="1">
            <a:off x="2625757" y="996899"/>
            <a:ext cx="2943080" cy="246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7" idx="0"/>
            <a:endCxn id="62" idx="4"/>
          </p:cNvCxnSpPr>
          <p:nvPr/>
        </p:nvCxnSpPr>
        <p:spPr>
          <a:xfrm flipV="1">
            <a:off x="5568837" y="831278"/>
            <a:ext cx="1278789" cy="2626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7" idx="0"/>
            <a:endCxn id="64" idx="4"/>
          </p:cNvCxnSpPr>
          <p:nvPr/>
        </p:nvCxnSpPr>
        <p:spPr>
          <a:xfrm flipV="1">
            <a:off x="5568837" y="896289"/>
            <a:ext cx="2706899" cy="2561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7" idx="0"/>
            <a:endCxn id="61" idx="3"/>
          </p:cNvCxnSpPr>
          <p:nvPr/>
        </p:nvCxnSpPr>
        <p:spPr>
          <a:xfrm flipV="1">
            <a:off x="5568837" y="1158926"/>
            <a:ext cx="3689494" cy="229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7" idx="0"/>
            <a:endCxn id="65" idx="3"/>
          </p:cNvCxnSpPr>
          <p:nvPr/>
        </p:nvCxnSpPr>
        <p:spPr>
          <a:xfrm flipV="1">
            <a:off x="5568837" y="2042223"/>
            <a:ext cx="4327000" cy="141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7" idx="0"/>
            <a:endCxn id="68" idx="5"/>
          </p:cNvCxnSpPr>
          <p:nvPr/>
        </p:nvCxnSpPr>
        <p:spPr>
          <a:xfrm flipH="1" flipV="1">
            <a:off x="1705624" y="1362482"/>
            <a:ext cx="3863213" cy="209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0"/>
            <a:endCxn id="69" idx="5"/>
          </p:cNvCxnSpPr>
          <p:nvPr/>
        </p:nvCxnSpPr>
        <p:spPr>
          <a:xfrm flipH="1" flipV="1">
            <a:off x="1127822" y="2056957"/>
            <a:ext cx="4441015" cy="140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11637" y="3457765"/>
            <a:ext cx="914401" cy="91440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971" y="4372166"/>
            <a:ext cx="1118274" cy="1118274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429" y="4108856"/>
            <a:ext cx="1583402" cy="158340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854" y="5449392"/>
            <a:ext cx="1031966" cy="1031966"/>
          </a:xfrm>
          <a:prstGeom prst="rect">
            <a:avLst/>
          </a:prstGeom>
        </p:spPr>
      </p:pic>
      <p:sp>
        <p:nvSpPr>
          <p:cNvPr id="3" name="Parallelogram 2"/>
          <p:cNvSpPr/>
          <p:nvPr/>
        </p:nvSpPr>
        <p:spPr>
          <a:xfrm rot="4252932">
            <a:off x="4057912" y="3439653"/>
            <a:ext cx="172913" cy="1956863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arallelogram 26"/>
          <p:cNvSpPr/>
          <p:nvPr/>
        </p:nvSpPr>
        <p:spPr>
          <a:xfrm rot="17461380">
            <a:off x="6996257" y="3561255"/>
            <a:ext cx="171035" cy="1956863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21084" y="4653218"/>
            <a:ext cx="147753" cy="730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14914" y="4362916"/>
            <a:ext cx="60305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</a:t>
            </a:r>
            <a:endParaRPr lang="en-US" sz="1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093764" y="5522981"/>
            <a:ext cx="83869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Admin</a:t>
            </a:r>
            <a:endParaRPr lang="en-US" sz="1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936906" y="6451902"/>
            <a:ext cx="114005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Customer</a:t>
            </a:r>
            <a:endParaRPr lang="en-US" sz="1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265461" y="5522981"/>
            <a:ext cx="118333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Company</a:t>
            </a:r>
            <a:endParaRPr lang="en-US" sz="1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62056" y="2967335"/>
            <a:ext cx="44678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System Users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546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3" grpId="0" animBg="1"/>
      <p:bldP spid="27" grpId="0" animBg="1"/>
      <p:bldP spid="5" grpId="0" animBg="1"/>
      <p:bldP spid="6" grpId="0"/>
      <p:bldP spid="29" grpId="0"/>
      <p:bldP spid="32" grpId="0"/>
      <p:bldP spid="33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36" y="365758"/>
            <a:ext cx="631057" cy="6310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373" y="292035"/>
            <a:ext cx="893535" cy="8935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654" y="3363832"/>
            <a:ext cx="582352" cy="58235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4428" y="1046229"/>
            <a:ext cx="762666" cy="2539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5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Admin</a:t>
            </a:r>
            <a:endParaRPr lang="en-US" sz="105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67852" y="3972789"/>
            <a:ext cx="1036713" cy="2539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5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Customer</a:t>
            </a:r>
            <a:endParaRPr lang="en-US" sz="105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68408" y="1046229"/>
            <a:ext cx="1076069" cy="2539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5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Company</a:t>
            </a:r>
            <a:endParaRPr lang="en-US" sz="105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Oval 13"/>
          <p:cNvSpPr/>
          <p:nvPr/>
        </p:nvSpPr>
        <p:spPr>
          <a:xfrm>
            <a:off x="5753162" y="1875473"/>
            <a:ext cx="1376347" cy="437095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Desiccative Account</a:t>
            </a:r>
            <a:endParaRPr lang="en-US" sz="900" dirty="0"/>
          </a:p>
        </p:txBody>
      </p:sp>
      <p:sp>
        <p:nvSpPr>
          <p:cNvPr id="15" name="Oval 14"/>
          <p:cNvSpPr/>
          <p:nvPr/>
        </p:nvSpPr>
        <p:spPr>
          <a:xfrm>
            <a:off x="4558937" y="1875473"/>
            <a:ext cx="1128494" cy="437095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Contact us</a:t>
            </a:r>
            <a:endParaRPr lang="en-US" sz="900" dirty="0"/>
          </a:p>
        </p:txBody>
      </p:sp>
      <p:sp>
        <p:nvSpPr>
          <p:cNvPr id="16" name="Oval 15"/>
          <p:cNvSpPr/>
          <p:nvPr/>
        </p:nvSpPr>
        <p:spPr>
          <a:xfrm>
            <a:off x="3661672" y="2405571"/>
            <a:ext cx="1128494" cy="43709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Edit Customer</a:t>
            </a:r>
            <a:endParaRPr lang="en-US" sz="900" dirty="0"/>
          </a:p>
        </p:txBody>
      </p:sp>
      <p:sp>
        <p:nvSpPr>
          <p:cNvPr id="17" name="Oval 16"/>
          <p:cNvSpPr/>
          <p:nvPr/>
        </p:nvSpPr>
        <p:spPr>
          <a:xfrm>
            <a:off x="6683051" y="2405571"/>
            <a:ext cx="1128494" cy="437095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Remove Product</a:t>
            </a:r>
            <a:endParaRPr lang="en-US" sz="900" dirty="0"/>
          </a:p>
        </p:txBody>
      </p:sp>
      <p:sp>
        <p:nvSpPr>
          <p:cNvPr id="18" name="Oval 17"/>
          <p:cNvSpPr/>
          <p:nvPr/>
        </p:nvSpPr>
        <p:spPr>
          <a:xfrm>
            <a:off x="9923028" y="1487107"/>
            <a:ext cx="927462" cy="43709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Edit product</a:t>
            </a:r>
            <a:endParaRPr lang="en-US" sz="900" dirty="0"/>
          </a:p>
        </p:txBody>
      </p:sp>
      <p:sp>
        <p:nvSpPr>
          <p:cNvPr id="20" name="Oval 19"/>
          <p:cNvSpPr/>
          <p:nvPr/>
        </p:nvSpPr>
        <p:spPr>
          <a:xfrm>
            <a:off x="8995566" y="1854869"/>
            <a:ext cx="927462" cy="43709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Add product</a:t>
            </a:r>
            <a:endParaRPr lang="en-US" sz="900" dirty="0"/>
          </a:p>
        </p:txBody>
      </p:sp>
      <p:sp>
        <p:nvSpPr>
          <p:cNvPr id="21" name="Oval 20"/>
          <p:cNvSpPr/>
          <p:nvPr/>
        </p:nvSpPr>
        <p:spPr>
          <a:xfrm>
            <a:off x="953427" y="4015116"/>
            <a:ext cx="1175842" cy="43709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Rate</a:t>
            </a:r>
            <a:endParaRPr lang="en-US" sz="1050" dirty="0"/>
          </a:p>
        </p:txBody>
      </p:sp>
      <p:sp>
        <p:nvSpPr>
          <p:cNvPr id="22" name="Oval 21"/>
          <p:cNvSpPr/>
          <p:nvPr/>
        </p:nvSpPr>
        <p:spPr>
          <a:xfrm>
            <a:off x="6104565" y="73486"/>
            <a:ext cx="927462" cy="43709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Remove product</a:t>
            </a:r>
            <a:endParaRPr lang="en-US" sz="900" dirty="0"/>
          </a:p>
        </p:txBody>
      </p:sp>
      <p:sp>
        <p:nvSpPr>
          <p:cNvPr id="23" name="Oval 22"/>
          <p:cNvSpPr/>
          <p:nvPr/>
        </p:nvSpPr>
        <p:spPr>
          <a:xfrm>
            <a:off x="4326435" y="120149"/>
            <a:ext cx="927462" cy="43709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Edit company</a:t>
            </a:r>
            <a:endParaRPr lang="en-US" sz="700" dirty="0"/>
          </a:p>
        </p:txBody>
      </p:sp>
      <p:sp>
        <p:nvSpPr>
          <p:cNvPr id="24" name="Oval 23"/>
          <p:cNvSpPr/>
          <p:nvPr/>
        </p:nvSpPr>
        <p:spPr>
          <a:xfrm>
            <a:off x="126671" y="1860191"/>
            <a:ext cx="960022" cy="43709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Remove Customer</a:t>
            </a:r>
            <a:endParaRPr lang="en-US" sz="800" dirty="0"/>
          </a:p>
        </p:txBody>
      </p:sp>
      <p:sp>
        <p:nvSpPr>
          <p:cNvPr id="25" name="Oval 24"/>
          <p:cNvSpPr/>
          <p:nvPr/>
        </p:nvSpPr>
        <p:spPr>
          <a:xfrm>
            <a:off x="1195944" y="1860191"/>
            <a:ext cx="1036594" cy="43709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Remove Company</a:t>
            </a:r>
            <a:endParaRPr lang="en-US" sz="800" dirty="0"/>
          </a:p>
        </p:txBody>
      </p:sp>
      <p:sp>
        <p:nvSpPr>
          <p:cNvPr id="26" name="Oval 25"/>
          <p:cNvSpPr/>
          <p:nvPr/>
        </p:nvSpPr>
        <p:spPr>
          <a:xfrm>
            <a:off x="1354749" y="73487"/>
            <a:ext cx="927462" cy="43709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Freeze account</a:t>
            </a:r>
            <a:endParaRPr lang="en-US" sz="800" dirty="0"/>
          </a:p>
        </p:txBody>
      </p:sp>
      <p:sp>
        <p:nvSpPr>
          <p:cNvPr id="27" name="Oval 26"/>
          <p:cNvSpPr/>
          <p:nvPr/>
        </p:nvSpPr>
        <p:spPr>
          <a:xfrm>
            <a:off x="8068740" y="73486"/>
            <a:ext cx="927462" cy="43709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Edit Gallery</a:t>
            </a:r>
            <a:endParaRPr lang="en-US" sz="900" dirty="0"/>
          </a:p>
        </p:txBody>
      </p:sp>
      <p:cxnSp>
        <p:nvCxnSpPr>
          <p:cNvPr id="29" name="Straight Arrow Connector 28"/>
          <p:cNvCxnSpPr>
            <a:stCxn id="10" idx="3"/>
            <a:endCxn id="24" idx="0"/>
          </p:cNvCxnSpPr>
          <p:nvPr/>
        </p:nvCxnSpPr>
        <p:spPr>
          <a:xfrm flipH="1">
            <a:off x="606682" y="1173187"/>
            <a:ext cx="590412" cy="68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25" idx="1"/>
          </p:cNvCxnSpPr>
          <p:nvPr/>
        </p:nvCxnSpPr>
        <p:spPr>
          <a:xfrm>
            <a:off x="1197094" y="1173187"/>
            <a:ext cx="150656" cy="75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6" idx="4"/>
          </p:cNvCxnSpPr>
          <p:nvPr/>
        </p:nvCxnSpPr>
        <p:spPr>
          <a:xfrm flipV="1">
            <a:off x="1083817" y="510582"/>
            <a:ext cx="734663" cy="78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3"/>
            <a:endCxn id="22" idx="3"/>
          </p:cNvCxnSpPr>
          <p:nvPr/>
        </p:nvCxnSpPr>
        <p:spPr>
          <a:xfrm flipV="1">
            <a:off x="1197094" y="446570"/>
            <a:ext cx="5043295" cy="72661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3"/>
            <a:endCxn id="23" idx="2"/>
          </p:cNvCxnSpPr>
          <p:nvPr/>
        </p:nvCxnSpPr>
        <p:spPr>
          <a:xfrm flipV="1">
            <a:off x="1197094" y="338697"/>
            <a:ext cx="3129341" cy="83449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3"/>
            <a:endCxn id="16" idx="1"/>
          </p:cNvCxnSpPr>
          <p:nvPr/>
        </p:nvCxnSpPr>
        <p:spPr>
          <a:xfrm>
            <a:off x="1197094" y="1173187"/>
            <a:ext cx="2629842" cy="129639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" idx="0"/>
            <a:endCxn id="16" idx="5"/>
          </p:cNvCxnSpPr>
          <p:nvPr/>
        </p:nvCxnSpPr>
        <p:spPr>
          <a:xfrm flipH="1" flipV="1">
            <a:off x="4624902" y="2778655"/>
            <a:ext cx="998928" cy="58517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" idx="0"/>
            <a:endCxn id="15" idx="4"/>
          </p:cNvCxnSpPr>
          <p:nvPr/>
        </p:nvCxnSpPr>
        <p:spPr>
          <a:xfrm flipH="1" flipV="1">
            <a:off x="5123184" y="2312568"/>
            <a:ext cx="500646" cy="1051264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" idx="0"/>
            <a:endCxn id="14" idx="4"/>
          </p:cNvCxnSpPr>
          <p:nvPr/>
        </p:nvCxnSpPr>
        <p:spPr>
          <a:xfrm flipV="1">
            <a:off x="5623830" y="2312568"/>
            <a:ext cx="817506" cy="1051264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" idx="0"/>
            <a:endCxn id="17" idx="3"/>
          </p:cNvCxnSpPr>
          <p:nvPr/>
        </p:nvCxnSpPr>
        <p:spPr>
          <a:xfrm flipV="1">
            <a:off x="5623830" y="2778655"/>
            <a:ext cx="1224485" cy="585177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2" idx="1"/>
            <a:endCxn id="20" idx="0"/>
          </p:cNvCxnSpPr>
          <p:nvPr/>
        </p:nvCxnSpPr>
        <p:spPr>
          <a:xfrm>
            <a:off x="9068408" y="1173187"/>
            <a:ext cx="390889" cy="68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2" idx="1"/>
            <a:endCxn id="18" idx="1"/>
          </p:cNvCxnSpPr>
          <p:nvPr/>
        </p:nvCxnSpPr>
        <p:spPr>
          <a:xfrm>
            <a:off x="9068408" y="1173187"/>
            <a:ext cx="990444" cy="37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2" idx="1"/>
            <a:endCxn id="27" idx="4"/>
          </p:cNvCxnSpPr>
          <p:nvPr/>
        </p:nvCxnSpPr>
        <p:spPr>
          <a:xfrm flipH="1" flipV="1">
            <a:off x="8532471" y="510581"/>
            <a:ext cx="535937" cy="662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2" idx="1"/>
            <a:endCxn id="17" idx="7"/>
          </p:cNvCxnSpPr>
          <p:nvPr/>
        </p:nvCxnSpPr>
        <p:spPr>
          <a:xfrm flipH="1">
            <a:off x="7646281" y="1173187"/>
            <a:ext cx="1422127" cy="1296395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2" idx="1"/>
            <a:endCxn id="14" idx="6"/>
          </p:cNvCxnSpPr>
          <p:nvPr/>
        </p:nvCxnSpPr>
        <p:spPr>
          <a:xfrm flipH="1">
            <a:off x="7129509" y="1173187"/>
            <a:ext cx="1938899" cy="920834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2" idx="1"/>
            <a:endCxn id="15" idx="7"/>
          </p:cNvCxnSpPr>
          <p:nvPr/>
        </p:nvCxnSpPr>
        <p:spPr>
          <a:xfrm flipH="1">
            <a:off x="5522167" y="1173187"/>
            <a:ext cx="3546241" cy="766297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2" idx="1"/>
            <a:endCxn id="22" idx="6"/>
          </p:cNvCxnSpPr>
          <p:nvPr/>
        </p:nvCxnSpPr>
        <p:spPr>
          <a:xfrm flipH="1" flipV="1">
            <a:off x="7032027" y="292034"/>
            <a:ext cx="2036381" cy="88115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2" idx="1"/>
            <a:endCxn id="23" idx="5"/>
          </p:cNvCxnSpPr>
          <p:nvPr/>
        </p:nvCxnSpPr>
        <p:spPr>
          <a:xfrm flipH="1" flipV="1">
            <a:off x="5118073" y="493233"/>
            <a:ext cx="3950335" cy="67995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947564" y="4713279"/>
            <a:ext cx="1175842" cy="43709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 comment</a:t>
            </a:r>
            <a:endParaRPr lang="en-US" sz="1050" dirty="0"/>
          </a:p>
        </p:txBody>
      </p:sp>
      <p:sp>
        <p:nvSpPr>
          <p:cNvPr id="79" name="Oval 78"/>
          <p:cNvSpPr/>
          <p:nvPr/>
        </p:nvSpPr>
        <p:spPr>
          <a:xfrm>
            <a:off x="953427" y="3403228"/>
            <a:ext cx="1175842" cy="43709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Report Image</a:t>
            </a:r>
            <a:endParaRPr lang="en-US" sz="1050" dirty="0"/>
          </a:p>
        </p:txBody>
      </p:sp>
      <p:sp>
        <p:nvSpPr>
          <p:cNvPr id="80" name="Oval 79"/>
          <p:cNvSpPr/>
          <p:nvPr/>
        </p:nvSpPr>
        <p:spPr>
          <a:xfrm>
            <a:off x="953427" y="5235204"/>
            <a:ext cx="1175842" cy="43709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like</a:t>
            </a:r>
            <a:endParaRPr lang="en-US" sz="1050" dirty="0"/>
          </a:p>
        </p:txBody>
      </p:sp>
      <p:sp>
        <p:nvSpPr>
          <p:cNvPr id="81" name="Oval 80"/>
          <p:cNvSpPr/>
          <p:nvPr/>
        </p:nvSpPr>
        <p:spPr>
          <a:xfrm>
            <a:off x="1020373" y="5907966"/>
            <a:ext cx="1175842" cy="43709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Remove</a:t>
            </a:r>
            <a:endParaRPr lang="en-US" sz="1050" dirty="0"/>
          </a:p>
        </p:txBody>
      </p:sp>
      <p:sp>
        <p:nvSpPr>
          <p:cNvPr id="82" name="Oval 81"/>
          <p:cNvSpPr/>
          <p:nvPr/>
        </p:nvSpPr>
        <p:spPr>
          <a:xfrm>
            <a:off x="3767427" y="5797261"/>
            <a:ext cx="1144789" cy="42890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Choose color</a:t>
            </a:r>
          </a:p>
        </p:txBody>
      </p:sp>
      <p:sp>
        <p:nvSpPr>
          <p:cNvPr id="83" name="Oval 82"/>
          <p:cNvSpPr/>
          <p:nvPr/>
        </p:nvSpPr>
        <p:spPr>
          <a:xfrm>
            <a:off x="2350786" y="5883711"/>
            <a:ext cx="1232182" cy="43709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Dislike</a:t>
            </a:r>
          </a:p>
          <a:p>
            <a:pPr algn="ctr"/>
            <a:r>
              <a:rPr lang="en-US" sz="1050" dirty="0" smtClean="0"/>
              <a:t>comment</a:t>
            </a:r>
            <a:endParaRPr lang="en-US" sz="1200" dirty="0"/>
          </a:p>
        </p:txBody>
      </p:sp>
      <p:sp>
        <p:nvSpPr>
          <p:cNvPr id="84" name="Oval 83"/>
          <p:cNvSpPr/>
          <p:nvPr/>
        </p:nvSpPr>
        <p:spPr>
          <a:xfrm>
            <a:off x="4850427" y="5337060"/>
            <a:ext cx="1431301" cy="55210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Cancel </a:t>
            </a:r>
          </a:p>
          <a:p>
            <a:pPr algn="ctr"/>
            <a:r>
              <a:rPr lang="en-US" sz="1100" dirty="0" smtClean="0"/>
              <a:t>Like/dislike</a:t>
            </a:r>
            <a:endParaRPr lang="en-US" sz="1100" dirty="0"/>
          </a:p>
        </p:txBody>
      </p:sp>
      <p:sp>
        <p:nvSpPr>
          <p:cNvPr id="85" name="Oval 84"/>
          <p:cNvSpPr/>
          <p:nvPr/>
        </p:nvSpPr>
        <p:spPr>
          <a:xfrm>
            <a:off x="5995619" y="5871512"/>
            <a:ext cx="1133891" cy="43709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Add to wishlist</a:t>
            </a:r>
            <a:endParaRPr lang="en-US" sz="1100" dirty="0"/>
          </a:p>
        </p:txBody>
      </p:sp>
      <p:sp>
        <p:nvSpPr>
          <p:cNvPr id="86" name="Oval 85"/>
          <p:cNvSpPr/>
          <p:nvPr/>
        </p:nvSpPr>
        <p:spPr>
          <a:xfrm>
            <a:off x="7312590" y="5710636"/>
            <a:ext cx="1141564" cy="43709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Remove from WL</a:t>
            </a:r>
            <a:endParaRPr lang="en-US" sz="1050" dirty="0"/>
          </a:p>
        </p:txBody>
      </p:sp>
      <p:sp>
        <p:nvSpPr>
          <p:cNvPr id="87" name="Oval 86"/>
          <p:cNvSpPr/>
          <p:nvPr/>
        </p:nvSpPr>
        <p:spPr>
          <a:xfrm>
            <a:off x="8474857" y="5655425"/>
            <a:ext cx="927462" cy="43709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Clear</a:t>
            </a:r>
            <a:endParaRPr lang="en-US" sz="1200" dirty="0"/>
          </a:p>
        </p:txBody>
      </p:sp>
      <p:sp>
        <p:nvSpPr>
          <p:cNvPr id="88" name="Oval 87"/>
          <p:cNvSpPr/>
          <p:nvPr/>
        </p:nvSpPr>
        <p:spPr>
          <a:xfrm>
            <a:off x="9360538" y="4395302"/>
            <a:ext cx="1155062" cy="43709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Remove from cart</a:t>
            </a:r>
            <a:endParaRPr lang="en-US" sz="1050" dirty="0"/>
          </a:p>
        </p:txBody>
      </p:sp>
      <p:sp>
        <p:nvSpPr>
          <p:cNvPr id="89" name="Oval 88"/>
          <p:cNvSpPr/>
          <p:nvPr/>
        </p:nvSpPr>
        <p:spPr>
          <a:xfrm>
            <a:off x="9360706" y="5436878"/>
            <a:ext cx="1155062" cy="43709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Confirm</a:t>
            </a:r>
            <a:endParaRPr lang="en-US" sz="1050" dirty="0"/>
          </a:p>
        </p:txBody>
      </p:sp>
      <p:sp>
        <p:nvSpPr>
          <p:cNvPr id="90" name="Oval 89"/>
          <p:cNvSpPr/>
          <p:nvPr/>
        </p:nvSpPr>
        <p:spPr>
          <a:xfrm>
            <a:off x="9360538" y="4931826"/>
            <a:ext cx="1155062" cy="43709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Clear Cart</a:t>
            </a:r>
            <a:endParaRPr lang="en-US" sz="1050" dirty="0"/>
          </a:p>
        </p:txBody>
      </p:sp>
      <p:sp>
        <p:nvSpPr>
          <p:cNvPr id="91" name="Oval 90"/>
          <p:cNvSpPr/>
          <p:nvPr/>
        </p:nvSpPr>
        <p:spPr>
          <a:xfrm>
            <a:off x="9402319" y="3789610"/>
            <a:ext cx="1155062" cy="43709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 to cart</a:t>
            </a:r>
            <a:endParaRPr lang="en-US" sz="1050" dirty="0"/>
          </a:p>
        </p:txBody>
      </p:sp>
      <p:cxnSp>
        <p:nvCxnSpPr>
          <p:cNvPr id="93" name="Straight Arrow Connector 92"/>
          <p:cNvCxnSpPr>
            <a:endCxn id="79" idx="6"/>
          </p:cNvCxnSpPr>
          <p:nvPr/>
        </p:nvCxnSpPr>
        <p:spPr>
          <a:xfrm flipH="1" flipV="1">
            <a:off x="2129269" y="3621776"/>
            <a:ext cx="3508018" cy="82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21" idx="6"/>
          </p:cNvCxnSpPr>
          <p:nvPr/>
        </p:nvCxnSpPr>
        <p:spPr>
          <a:xfrm flipH="1" flipV="1">
            <a:off x="2129269" y="4233664"/>
            <a:ext cx="3522594" cy="216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78" idx="6"/>
          </p:cNvCxnSpPr>
          <p:nvPr/>
        </p:nvCxnSpPr>
        <p:spPr>
          <a:xfrm flipH="1">
            <a:off x="2123406" y="4469258"/>
            <a:ext cx="3513882" cy="46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80" idx="6"/>
          </p:cNvCxnSpPr>
          <p:nvPr/>
        </p:nvCxnSpPr>
        <p:spPr>
          <a:xfrm flipH="1">
            <a:off x="2129269" y="4454684"/>
            <a:ext cx="3494561" cy="999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81" idx="7"/>
          </p:cNvCxnSpPr>
          <p:nvPr/>
        </p:nvCxnSpPr>
        <p:spPr>
          <a:xfrm flipH="1">
            <a:off x="2024017" y="4454684"/>
            <a:ext cx="3607059" cy="1517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83" idx="0"/>
          </p:cNvCxnSpPr>
          <p:nvPr/>
        </p:nvCxnSpPr>
        <p:spPr>
          <a:xfrm flipH="1">
            <a:off x="2966877" y="4433813"/>
            <a:ext cx="2659879" cy="1449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82" idx="0"/>
          </p:cNvCxnSpPr>
          <p:nvPr/>
        </p:nvCxnSpPr>
        <p:spPr>
          <a:xfrm flipH="1">
            <a:off x="4339822" y="4469258"/>
            <a:ext cx="1270428" cy="132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84" idx="0"/>
          </p:cNvCxnSpPr>
          <p:nvPr/>
        </p:nvCxnSpPr>
        <p:spPr>
          <a:xfrm flipH="1">
            <a:off x="5566078" y="4463778"/>
            <a:ext cx="26529" cy="87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631076" y="4447619"/>
            <a:ext cx="966155" cy="1398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86" idx="1"/>
          </p:cNvCxnSpPr>
          <p:nvPr/>
        </p:nvCxnSpPr>
        <p:spPr>
          <a:xfrm>
            <a:off x="5651863" y="4463778"/>
            <a:ext cx="1827905" cy="1310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87" idx="1"/>
          </p:cNvCxnSpPr>
          <p:nvPr/>
        </p:nvCxnSpPr>
        <p:spPr>
          <a:xfrm>
            <a:off x="5631076" y="4463778"/>
            <a:ext cx="2979605" cy="125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89" idx="2"/>
          </p:cNvCxnSpPr>
          <p:nvPr/>
        </p:nvCxnSpPr>
        <p:spPr>
          <a:xfrm>
            <a:off x="5616583" y="4449750"/>
            <a:ext cx="3744123" cy="120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90" idx="2"/>
          </p:cNvCxnSpPr>
          <p:nvPr/>
        </p:nvCxnSpPr>
        <p:spPr>
          <a:xfrm>
            <a:off x="5613394" y="4460923"/>
            <a:ext cx="3747144" cy="689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88" idx="2"/>
          </p:cNvCxnSpPr>
          <p:nvPr/>
        </p:nvCxnSpPr>
        <p:spPr>
          <a:xfrm>
            <a:off x="5660571" y="4458789"/>
            <a:ext cx="3699967" cy="15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91" idx="2"/>
          </p:cNvCxnSpPr>
          <p:nvPr/>
        </p:nvCxnSpPr>
        <p:spPr>
          <a:xfrm flipV="1">
            <a:off x="5623830" y="4008158"/>
            <a:ext cx="3778489" cy="43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66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Diagrams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>
            <a:noAutofit/>
          </a:bodyPr>
          <a:lstStyle/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3200" cap="all" dirty="0" smtClean="0">
                <a:solidFill>
                  <a:schemeClr val="accent1"/>
                </a:solidFill>
              </a:rPr>
              <a:t>Sequence Diagrams</a:t>
            </a:r>
            <a:endParaRPr lang="en-US" sz="3200" cap="all" dirty="0">
              <a:solidFill>
                <a:schemeClr val="accent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1628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8260"/>
          <a:stretch/>
        </p:blipFill>
        <p:spPr>
          <a:xfrm>
            <a:off x="1058091" y="679268"/>
            <a:ext cx="9157063" cy="60089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60766" y="679269"/>
            <a:ext cx="718457" cy="5878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03954" y="679269"/>
            <a:ext cx="477440" cy="3879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60766" y="988885"/>
            <a:ext cx="704387" cy="2539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5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</a:t>
            </a:r>
            <a:endParaRPr lang="en-US" sz="7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4856" y="270458"/>
            <a:ext cx="8912180" cy="629776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84857" y="270458"/>
            <a:ext cx="145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Log out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66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746" y="104503"/>
            <a:ext cx="7951074" cy="6399712"/>
          </a:xfrm>
          <a:prstGeom prst="rect">
            <a:avLst/>
          </a:prstGeom>
        </p:spPr>
      </p:pic>
      <p:sp>
        <p:nvSpPr>
          <p:cNvPr id="17" name="Isosceles Triangle 16"/>
          <p:cNvSpPr/>
          <p:nvPr/>
        </p:nvSpPr>
        <p:spPr>
          <a:xfrm>
            <a:off x="2756262" y="600891"/>
            <a:ext cx="849086" cy="64008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629" y="508395"/>
            <a:ext cx="582352" cy="58235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662448" y="1004033"/>
            <a:ext cx="1036713" cy="2539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5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Customer</a:t>
            </a:r>
            <a:endParaRPr lang="en-US" sz="105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105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Outline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353367"/>
            <a:ext cx="8946541" cy="4195481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Introduction.</a:t>
            </a:r>
          </a:p>
          <a:p>
            <a:r>
              <a:rPr lang="en-US" sz="3000" dirty="0" smtClean="0">
                <a:solidFill>
                  <a:schemeClr val="bg1"/>
                </a:solidFill>
              </a:rPr>
              <a:t>Functions and Non-Functions.</a:t>
            </a:r>
          </a:p>
          <a:p>
            <a:r>
              <a:rPr lang="en-US" sz="3000" dirty="0" smtClean="0">
                <a:solidFill>
                  <a:schemeClr val="bg1"/>
                </a:solidFill>
              </a:rPr>
              <a:t>Use Case Diagram.</a:t>
            </a:r>
          </a:p>
          <a:p>
            <a:r>
              <a:rPr lang="en-US" sz="3000" dirty="0" smtClean="0">
                <a:solidFill>
                  <a:schemeClr val="bg1"/>
                </a:solidFill>
              </a:rPr>
              <a:t>Sequence Diagram.</a:t>
            </a:r>
          </a:p>
        </p:txBody>
      </p:sp>
    </p:spTree>
    <p:extLst>
      <p:ext uri="{BB962C8B-B14F-4D97-AF65-F5344CB8AC3E}">
        <p14:creationId xmlns:p14="http://schemas.microsoft.com/office/powerpoint/2010/main" val="133493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548" y="117565"/>
            <a:ext cx="7981405" cy="6631369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>
            <a:off x="2756262" y="600891"/>
            <a:ext cx="849086" cy="64008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629" y="508395"/>
            <a:ext cx="582352" cy="58235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62448" y="1004033"/>
            <a:ext cx="1036713" cy="2539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5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Customer</a:t>
            </a:r>
            <a:endParaRPr lang="en-US" sz="105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467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4" y="117566"/>
            <a:ext cx="10006149" cy="67819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24743" y="888274"/>
            <a:ext cx="365760" cy="3135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24743" y="694277"/>
            <a:ext cx="477440" cy="4552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81555" y="1003893"/>
            <a:ext cx="704387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</a:t>
            </a:r>
            <a:endParaRPr lang="en-US" sz="7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12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3" y="183383"/>
            <a:ext cx="9727761" cy="634804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371600" y="391886"/>
            <a:ext cx="679269" cy="8490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71600" y="522235"/>
            <a:ext cx="588332" cy="5609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28412" y="994750"/>
            <a:ext cx="867991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</a:t>
            </a:r>
            <a:endParaRPr lang="en-US" sz="7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75211" y="1213577"/>
            <a:ext cx="1364380" cy="47822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0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8" y="209380"/>
            <a:ext cx="9478038" cy="62567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02674" y="718457"/>
            <a:ext cx="653143" cy="5094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65" y="427281"/>
            <a:ext cx="582352" cy="5823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46284" y="922919"/>
            <a:ext cx="1036713" cy="2539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5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Customer</a:t>
            </a:r>
            <a:endParaRPr lang="en-US" sz="105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431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77" y="109341"/>
            <a:ext cx="9363771" cy="664415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58983" y="587829"/>
            <a:ext cx="849086" cy="5747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02171" y="606757"/>
            <a:ext cx="477440" cy="3879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58983" y="916373"/>
            <a:ext cx="704387" cy="2539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5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</a:t>
            </a:r>
            <a:endParaRPr lang="en-US" sz="7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841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92" y="529831"/>
            <a:ext cx="10145432" cy="60407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84217" y="923925"/>
            <a:ext cx="849086" cy="5747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92720" y="925633"/>
            <a:ext cx="477440" cy="3879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49532" y="1235249"/>
            <a:ext cx="704387" cy="2539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5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</a:t>
            </a:r>
            <a:endParaRPr lang="en-US" sz="7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281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99" y="22009"/>
            <a:ext cx="9366450" cy="68359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23406" y="352697"/>
            <a:ext cx="118872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28" y="322093"/>
            <a:ext cx="491276" cy="4912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36469" y="726655"/>
            <a:ext cx="1036713" cy="2539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5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Customer</a:t>
            </a:r>
            <a:endParaRPr lang="en-US" sz="105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410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69" y="314874"/>
            <a:ext cx="9820657" cy="63369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30968" y="721895"/>
            <a:ext cx="1515979" cy="6256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77871" y="553207"/>
            <a:ext cx="269398" cy="2693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321" y="822605"/>
            <a:ext cx="466497" cy="4664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131" y="1224737"/>
            <a:ext cx="304035" cy="30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8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33" y="84220"/>
            <a:ext cx="10262830" cy="65331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1579" y="529389"/>
            <a:ext cx="1191126" cy="3850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35" y="493293"/>
            <a:ext cx="300789" cy="3007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6727" y="738824"/>
            <a:ext cx="1094604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Admin</a:t>
            </a:r>
            <a:endParaRPr lang="en-US" sz="9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257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2" y="158804"/>
            <a:ext cx="10102032" cy="637847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5093" y="846161"/>
            <a:ext cx="1501253" cy="464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78" y="524820"/>
            <a:ext cx="642682" cy="6426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1346" y="1044669"/>
            <a:ext cx="108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</a:t>
            </a:r>
            <a:endParaRPr 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6589" y="1310185"/>
            <a:ext cx="1070811" cy="4898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3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3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An E-marketing Solution for Electronical Devices</a:t>
            </a:r>
          </a:p>
        </p:txBody>
      </p:sp>
    </p:spTree>
    <p:extLst>
      <p:ext uri="{BB962C8B-B14F-4D97-AF65-F5344CB8AC3E}">
        <p14:creationId xmlns:p14="http://schemas.microsoft.com/office/powerpoint/2010/main" val="17645728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31" y="136476"/>
            <a:ext cx="9850190" cy="65434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32764" y="614149"/>
            <a:ext cx="1637732" cy="4367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84" y="478631"/>
            <a:ext cx="396675" cy="3966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32764" y="820046"/>
            <a:ext cx="1443544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Admin</a:t>
            </a:r>
            <a:endParaRPr lang="en-US" sz="9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411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82" y="136478"/>
            <a:ext cx="9876633" cy="65327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18866" y="477672"/>
            <a:ext cx="1419367" cy="3548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70" y="469328"/>
            <a:ext cx="528808" cy="5288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3710" y="1006480"/>
            <a:ext cx="1924391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Admin</a:t>
            </a:r>
            <a:endParaRPr lang="en-US" sz="9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953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60" y="177420"/>
            <a:ext cx="9722831" cy="64553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60060" y="655093"/>
            <a:ext cx="1433015" cy="3684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185" y="419372"/>
            <a:ext cx="487866" cy="4878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43393" y="860990"/>
            <a:ext cx="1924391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Admin</a:t>
            </a:r>
            <a:endParaRPr lang="en-US" sz="9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44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4716"/>
            <a:ext cx="10345003" cy="67432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00752" y="450376"/>
            <a:ext cx="1228300" cy="4230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53" y="406960"/>
            <a:ext cx="466497" cy="4664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51" y="475199"/>
            <a:ext cx="366764" cy="36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3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0752" y="450376"/>
            <a:ext cx="1228300" cy="4230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F:\Halawa\activity diagram\login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47" y="229181"/>
            <a:ext cx="8092738" cy="643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11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0752" y="450376"/>
            <a:ext cx="1228300" cy="4230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F:\Halawa\activity diagram\Contact Us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91" y="257665"/>
            <a:ext cx="8004577" cy="637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48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0752" y="450376"/>
            <a:ext cx="1228300" cy="4230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F:\Halawa\activity diagram\Edit company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98" y="324298"/>
            <a:ext cx="8906129" cy="612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36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0752" y="450376"/>
            <a:ext cx="1228300" cy="4230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2" name="Picture 2" descr="F:\Halawa\activity diagram\Edit Product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8" y="414097"/>
            <a:ext cx="8174708" cy="613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36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0752" y="450376"/>
            <a:ext cx="1228300" cy="4230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46" name="Picture 2" descr="F:\Halawa\activity diagram\Like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15" y="301307"/>
            <a:ext cx="8215491" cy="636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36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0752" y="450376"/>
            <a:ext cx="1228300" cy="4230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71" name="Picture 3" descr="F:\Halawa\activity diagram\logout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48" y="190245"/>
            <a:ext cx="9053937" cy="653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36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00214" y="929513"/>
            <a:ext cx="8946541" cy="4195481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Welcome to our 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website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you can 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buy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 electronic device by easy and safe way. Our 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website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the best site to pay a device by easy way to search about it by different search alternatives. The site is divided into 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Parts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such as (Most payed – Most viewed – The newest products) to help customer chose his device easier and faster. You can 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join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 site by sign up and have an account to complete the payment processes. 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 have an account you can add the products you want to pay later to your wish list and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 TO CART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 to 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buy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many products 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 the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same time. You can also contact with us to tell about any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damage, problem or feedback about the site. By the comment service you can tell your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opinion about the product to the company and the other customers. Also rating can give a feedback about product. This is our 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website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briefly, we hope you like and enjoy. 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6547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0752" y="450376"/>
            <a:ext cx="1228300" cy="4230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194" name="Picture 2" descr="F:\Halawa\activity diagram\Register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79" y="141282"/>
            <a:ext cx="8374175" cy="62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36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0752" y="450376"/>
            <a:ext cx="1228300" cy="4230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218" name="Picture 2" descr="F:\Halawa\activity diagram\Remove comment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68" y="268155"/>
            <a:ext cx="9504463" cy="620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36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0752" y="450376"/>
            <a:ext cx="1228300" cy="4230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42" name="Picture 2" descr="F:\Halawa\activity diagram\Remove Company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19" y="262116"/>
            <a:ext cx="9488567" cy="621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36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0752" y="450376"/>
            <a:ext cx="1228300" cy="4230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266" name="Picture 2" descr="F:\Halawa\activity diagram\Remove customer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9" y="128788"/>
            <a:ext cx="9473395" cy="657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36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0752" y="450376"/>
            <a:ext cx="1228300" cy="4230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F:\Halawa\activity diagram\DesLike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901" y="666634"/>
            <a:ext cx="7662439" cy="567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36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0752" y="450376"/>
            <a:ext cx="1228300" cy="4230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290" name="Picture 2" descr="F:\Halawa\activity diagram\Remove Product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4" y="231820"/>
            <a:ext cx="9212195" cy="629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36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0752" y="450376"/>
            <a:ext cx="1228300" cy="4230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314" name="Picture 2" descr="F:\Halawa\activity diagram\Report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01" y="143432"/>
            <a:ext cx="9222123" cy="645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36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0752" y="450376"/>
            <a:ext cx="1228300" cy="4230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338" name="Picture 2" descr="F:\Halawa\activity diagram\Reset password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94" y="207650"/>
            <a:ext cx="9085262" cy="649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36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0752" y="450376"/>
            <a:ext cx="1228300" cy="4230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362" name="Picture 2" descr="F:\Halawa\activity diagram\search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27013"/>
            <a:ext cx="9423847" cy="648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36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0752" y="450376"/>
            <a:ext cx="1228300" cy="4230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386" name="Picture 2" descr="F:\Halawa\activity diagram\Rat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61" y="296017"/>
            <a:ext cx="8245284" cy="625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72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Functions and Non-Functions</a:t>
            </a:r>
            <a:br>
              <a:rPr lang="en-US" sz="4400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3200" cap="all" dirty="0" smtClean="0">
                <a:solidFill>
                  <a:schemeClr val="bg1"/>
                </a:solidFill>
              </a:rPr>
              <a:t>Functional </a:t>
            </a:r>
            <a:r>
              <a:rPr lang="en-US" sz="3200" cap="all" dirty="0">
                <a:solidFill>
                  <a:schemeClr val="bg1"/>
                </a:solidFill>
              </a:rPr>
              <a:t>Requirements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91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0752" y="450376"/>
            <a:ext cx="1228300" cy="4230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F:\Halawa\Class Diagram\Screensho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787" y="0"/>
            <a:ext cx="12277787" cy="866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39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0752" y="450376"/>
            <a:ext cx="1228300" cy="4230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F:\Halawa\Class Diagram\clas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1623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41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0752" y="450376"/>
            <a:ext cx="1228300" cy="4230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F:\Halawa\Class Diagram\class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0940"/>
            <a:ext cx="12192000" cy="695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41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0752" y="450376"/>
            <a:ext cx="1228300" cy="4230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F:\Halawa\state\Use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41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0752" y="450376"/>
            <a:ext cx="1228300" cy="4230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2" name="Picture 2" descr="F:\Halawa\state\company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7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41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0752" y="450376"/>
            <a:ext cx="1228300" cy="4230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46" name="Picture 2" descr="F:\Halawa\state\product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41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0752" y="450376"/>
            <a:ext cx="1228300" cy="4230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70" name="Picture 2" descr="F:\Halawa\state\wishlist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534"/>
            <a:ext cx="12191999" cy="676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41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0752" y="450376"/>
            <a:ext cx="1228300" cy="4230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194" name="Picture 2" descr="F:\Halawa\state\contactus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43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0752" y="450376"/>
            <a:ext cx="1228300" cy="4230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218" name="Picture 2" descr="F:\Halawa\state\feedback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" y="0"/>
            <a:ext cx="1205552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43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0752" y="450376"/>
            <a:ext cx="1228300" cy="4230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42" name="Picture 2" descr="F:\Halawa\state\category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43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548781"/>
              </p:ext>
            </p:extLst>
          </p:nvPr>
        </p:nvGraphicFramePr>
        <p:xfrm>
          <a:off x="545433" y="200228"/>
          <a:ext cx="9400671" cy="6221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849">
                  <a:extLst>
                    <a:ext uri="{9D8B030D-6E8A-4147-A177-3AD203B41FA5}">
                      <a16:colId xmlns:a16="http://schemas.microsoft.com/office/drawing/2014/main" xmlns="" val="409390667"/>
                    </a:ext>
                  </a:extLst>
                </a:gridCol>
                <a:gridCol w="3119628">
                  <a:extLst>
                    <a:ext uri="{9D8B030D-6E8A-4147-A177-3AD203B41FA5}">
                      <a16:colId xmlns:a16="http://schemas.microsoft.com/office/drawing/2014/main" xmlns="" val="286999146"/>
                    </a:ext>
                  </a:extLst>
                </a:gridCol>
                <a:gridCol w="3327194">
                  <a:extLst>
                    <a:ext uri="{9D8B030D-6E8A-4147-A177-3AD203B41FA5}">
                      <a16:colId xmlns:a16="http://schemas.microsoft.com/office/drawing/2014/main" xmlns="" val="40950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Functional Requirements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01219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Register as a Customer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Visitor[Anonymous user]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Allows [customer] to create a new account on the system.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5189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Register as a Company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Visitor[Anonymous user]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Allows [comp] to create a new account on the system.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18704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Login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[*-v]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Allows [*-v] to get into system using their accounts.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2561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Logout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[*-v]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Allows [*-v] to get out of the system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50499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Reset Password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[*-v]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Allows [*-v] to reset forgotten password.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670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Email confirmation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Customer, Company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Required to ensure account Reliability. [can be retrieved]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0235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Change Password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[*-v]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Gives [*-v] the ability to change their password.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19795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Change Email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Address</a:t>
                      </a: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[*-v]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Allows [*-v] to change their email address.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76298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Announce a new product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Company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Company can announce about a specific product that will be released later. [Coming Soon]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4552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 a Product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Company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Allows [Comp] to Add a new Product to market.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7959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 a Product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Company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Allows [Comp] to edit Product specification and data.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61350176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10058400" y="-7"/>
            <a:ext cx="1427020" cy="3906971"/>
          </a:xfrm>
          <a:prstGeom prst="downArrow">
            <a:avLst/>
          </a:prstGeom>
          <a:ln>
            <a:solidFill>
              <a:srgbClr val="8B1C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/>
            <a:r>
              <a:rPr lang="en-US" sz="1400" dirty="0">
                <a:solidFill>
                  <a:prstClr val="black"/>
                </a:solidFill>
                <a:latin typeface="Segoe UI Light" panose="020B0502040204020203" pitchFamily="34" charset="0"/>
                <a:ea typeface="Calibri" panose="020F0502020204030204" pitchFamily="34" charset="0"/>
              </a:rPr>
              <a:t>[*] means all users </a:t>
            </a:r>
            <a:r>
              <a:rPr lang="en-US" sz="1400" dirty="0" smtClean="0">
                <a:solidFill>
                  <a:prstClr val="black"/>
                </a:solidFill>
                <a:latin typeface="Segoe UI Light" panose="020B0502040204020203" pitchFamily="34" charset="0"/>
                <a:ea typeface="Calibri" panose="020F0502020204030204" pitchFamily="34" charset="0"/>
              </a:rPr>
              <a:t>[*-</a:t>
            </a:r>
            <a:r>
              <a:rPr lang="en-US" sz="1400" dirty="0">
                <a:solidFill>
                  <a:prstClr val="black"/>
                </a:solidFill>
                <a:latin typeface="Segoe UI Light" panose="020B0502040204020203" pitchFamily="34" charset="0"/>
                <a:ea typeface="Calibri" panose="020F0502020204030204" pitchFamily="34" charset="0"/>
              </a:rPr>
              <a:t>v] means all </a:t>
            </a:r>
            <a:r>
              <a:rPr lang="en-US" sz="1400" dirty="0" smtClean="0">
                <a:solidFill>
                  <a:prstClr val="black"/>
                </a:solidFill>
                <a:latin typeface="Segoe UI Light" panose="020B0502040204020203" pitchFamily="34" charset="0"/>
                <a:ea typeface="Calibri" panose="020F0502020204030204" pitchFamily="34" charset="0"/>
              </a:rPr>
              <a:t>roles</a:t>
            </a:r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998781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0752" y="450376"/>
            <a:ext cx="1228300" cy="4230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266" name="Picture 2" descr="F:\Halawa\state\address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90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0752" y="450376"/>
            <a:ext cx="1228300" cy="4230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290" name="Picture 2" descr="F:\Halawa\state\offers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238"/>
            <a:ext cx="12050973" cy="685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90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0752" y="450376"/>
            <a:ext cx="1228300" cy="4230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314" name="Picture 2" descr="F:\Halawa\state\report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9" y="402"/>
            <a:ext cx="12192569" cy="685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90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69449"/>
              </p:ext>
            </p:extLst>
          </p:nvPr>
        </p:nvGraphicFramePr>
        <p:xfrm>
          <a:off x="545433" y="200228"/>
          <a:ext cx="9400671" cy="6138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849">
                  <a:extLst>
                    <a:ext uri="{9D8B030D-6E8A-4147-A177-3AD203B41FA5}">
                      <a16:colId xmlns:a16="http://schemas.microsoft.com/office/drawing/2014/main" xmlns="" val="409390667"/>
                    </a:ext>
                  </a:extLst>
                </a:gridCol>
                <a:gridCol w="3119628">
                  <a:extLst>
                    <a:ext uri="{9D8B030D-6E8A-4147-A177-3AD203B41FA5}">
                      <a16:colId xmlns:a16="http://schemas.microsoft.com/office/drawing/2014/main" xmlns="" val="286999146"/>
                    </a:ext>
                  </a:extLst>
                </a:gridCol>
                <a:gridCol w="3327194">
                  <a:extLst>
                    <a:ext uri="{9D8B030D-6E8A-4147-A177-3AD203B41FA5}">
                      <a16:colId xmlns:a16="http://schemas.microsoft.com/office/drawing/2014/main" xmlns="" val="40950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Functional Requirements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01219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 Product Gallery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Company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Company can change images of a specific product to ensure Validity of Information they provide about product.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5189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Report Product Image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customer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Customer can report an image that doesn't represent the product to the company.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18704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Remove a Product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Company, Admin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Allows [Admin], [Comp] to Remove a product.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2561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View Product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[*]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Allows [*] to view Specific product.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50499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Rate Product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Customer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Allows [Cust] to Rate a product.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670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View Product Gallery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[*]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Allows [*] to view Product Gallery.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0235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Choose Product color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Customer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Allows [Cust] to change the product color.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19795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Remove comment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Customer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Allows [Cust] to Remove his comment on a product.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76298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Contact us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Company, Customer , Visitors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 can use it to Report an issue with website to the admin.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4552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Like a comment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Customer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Allows [Cust] to Like a comment.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7959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Dislike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Customer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Allows [Cust] to Dislike a comment.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61350176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10058400" y="-7"/>
            <a:ext cx="1427020" cy="3906971"/>
          </a:xfrm>
          <a:prstGeom prst="downArrow">
            <a:avLst/>
          </a:prstGeom>
          <a:ln>
            <a:solidFill>
              <a:srgbClr val="8B1C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/>
            <a:r>
              <a:rPr lang="en-US" sz="1400" dirty="0">
                <a:solidFill>
                  <a:prstClr val="black"/>
                </a:solidFill>
                <a:latin typeface="Segoe UI Light" panose="020B0502040204020203" pitchFamily="34" charset="0"/>
                <a:ea typeface="Calibri" panose="020F0502020204030204" pitchFamily="34" charset="0"/>
              </a:rPr>
              <a:t>[*] means all users </a:t>
            </a:r>
            <a:r>
              <a:rPr lang="en-US" sz="1400" dirty="0" smtClean="0">
                <a:solidFill>
                  <a:prstClr val="black"/>
                </a:solidFill>
                <a:latin typeface="Segoe UI Light" panose="020B0502040204020203" pitchFamily="34" charset="0"/>
                <a:ea typeface="Calibri" panose="020F0502020204030204" pitchFamily="34" charset="0"/>
              </a:rPr>
              <a:t>[*-</a:t>
            </a:r>
            <a:r>
              <a:rPr lang="en-US" sz="1400" dirty="0">
                <a:solidFill>
                  <a:prstClr val="black"/>
                </a:solidFill>
                <a:latin typeface="Segoe UI Light" panose="020B0502040204020203" pitchFamily="34" charset="0"/>
                <a:ea typeface="Calibri" panose="020F0502020204030204" pitchFamily="34" charset="0"/>
              </a:rPr>
              <a:t>v] means all </a:t>
            </a:r>
            <a:r>
              <a:rPr lang="en-US" sz="1400" dirty="0" smtClean="0">
                <a:solidFill>
                  <a:prstClr val="black"/>
                </a:solidFill>
                <a:latin typeface="Segoe UI Light" panose="020B0502040204020203" pitchFamily="34" charset="0"/>
                <a:ea typeface="Calibri" panose="020F0502020204030204" pitchFamily="34" charset="0"/>
              </a:rPr>
              <a:t>roles</a:t>
            </a:r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4443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997278"/>
              </p:ext>
            </p:extLst>
          </p:nvPr>
        </p:nvGraphicFramePr>
        <p:xfrm>
          <a:off x="545433" y="200228"/>
          <a:ext cx="9400671" cy="6070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849">
                  <a:extLst>
                    <a:ext uri="{9D8B030D-6E8A-4147-A177-3AD203B41FA5}">
                      <a16:colId xmlns:a16="http://schemas.microsoft.com/office/drawing/2014/main" xmlns="" val="409390667"/>
                    </a:ext>
                  </a:extLst>
                </a:gridCol>
                <a:gridCol w="3119628">
                  <a:extLst>
                    <a:ext uri="{9D8B030D-6E8A-4147-A177-3AD203B41FA5}">
                      <a16:colId xmlns:a16="http://schemas.microsoft.com/office/drawing/2014/main" xmlns="" val="286999146"/>
                    </a:ext>
                  </a:extLst>
                </a:gridCol>
                <a:gridCol w="3327194">
                  <a:extLst>
                    <a:ext uri="{9D8B030D-6E8A-4147-A177-3AD203B41FA5}">
                      <a16:colId xmlns:a16="http://schemas.microsoft.com/office/drawing/2014/main" xmlns="" val="40950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Functional Requirements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01219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Remove Like/Dislike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Customer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Allows [Cust] to Cancel his like/Dislike on a comment.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5189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 product to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wish list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Customer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Allows [Cust] to add products to wish list.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18704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Clear the wishlist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Customer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Remove All Products in the wishlist.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2561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Remove product form wishlist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Customer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Allows [Cust] to remove a product from wishlist.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50499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 product to Cart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Customer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Allows [Cust] to Add a product to the cart.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670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Remove product from cart.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Customer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Allows [Cust] to Remove a product from cart.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0235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Clear the Cart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Customer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Remove All Products in the Cart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19795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Calculate cart total [Auto]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Customer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Calculate the total price of products in the cart.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76298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Edit customer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Customer, Admin[limited]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Allows a customer to change his data.</a:t>
                      </a:r>
                      <a:b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Allows admin to change access methods of specific company underspecified terms.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4552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Remove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Allows admin to Remove a customer [Permanent].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79594567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10058400" y="-7"/>
            <a:ext cx="1427020" cy="3906971"/>
          </a:xfrm>
          <a:prstGeom prst="downArrow">
            <a:avLst/>
          </a:prstGeom>
          <a:ln>
            <a:solidFill>
              <a:srgbClr val="8B1C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/>
            <a:r>
              <a:rPr lang="en-US" sz="1400" dirty="0">
                <a:solidFill>
                  <a:prstClr val="black"/>
                </a:solidFill>
                <a:latin typeface="Segoe UI Light" panose="020B0502040204020203" pitchFamily="34" charset="0"/>
                <a:ea typeface="Calibri" panose="020F0502020204030204" pitchFamily="34" charset="0"/>
              </a:rPr>
              <a:t>[*] means all users </a:t>
            </a:r>
            <a:r>
              <a:rPr lang="en-US" sz="1400" dirty="0" smtClean="0">
                <a:solidFill>
                  <a:prstClr val="black"/>
                </a:solidFill>
                <a:latin typeface="Segoe UI Light" panose="020B0502040204020203" pitchFamily="34" charset="0"/>
                <a:ea typeface="Calibri" panose="020F0502020204030204" pitchFamily="34" charset="0"/>
              </a:rPr>
              <a:t>[*-</a:t>
            </a:r>
            <a:r>
              <a:rPr lang="en-US" sz="1400" dirty="0">
                <a:solidFill>
                  <a:prstClr val="black"/>
                </a:solidFill>
                <a:latin typeface="Segoe UI Light" panose="020B0502040204020203" pitchFamily="34" charset="0"/>
                <a:ea typeface="Calibri" panose="020F0502020204030204" pitchFamily="34" charset="0"/>
              </a:rPr>
              <a:t>v] means all </a:t>
            </a:r>
            <a:r>
              <a:rPr lang="en-US" sz="1400" dirty="0" smtClean="0">
                <a:solidFill>
                  <a:prstClr val="black"/>
                </a:solidFill>
                <a:latin typeface="Segoe UI Light" panose="020B0502040204020203" pitchFamily="34" charset="0"/>
                <a:ea typeface="Calibri" panose="020F0502020204030204" pitchFamily="34" charset="0"/>
              </a:rPr>
              <a:t>roles</a:t>
            </a:r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585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325063"/>
              </p:ext>
            </p:extLst>
          </p:nvPr>
        </p:nvGraphicFramePr>
        <p:xfrm>
          <a:off x="545433" y="200228"/>
          <a:ext cx="9400671" cy="5589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849">
                  <a:extLst>
                    <a:ext uri="{9D8B030D-6E8A-4147-A177-3AD203B41FA5}">
                      <a16:colId xmlns:a16="http://schemas.microsoft.com/office/drawing/2014/main" xmlns="" val="409390667"/>
                    </a:ext>
                  </a:extLst>
                </a:gridCol>
                <a:gridCol w="3119628">
                  <a:extLst>
                    <a:ext uri="{9D8B030D-6E8A-4147-A177-3AD203B41FA5}">
                      <a16:colId xmlns:a16="http://schemas.microsoft.com/office/drawing/2014/main" xmlns="" val="286999146"/>
                    </a:ext>
                  </a:extLst>
                </a:gridCol>
                <a:gridCol w="3327194">
                  <a:extLst>
                    <a:ext uri="{9D8B030D-6E8A-4147-A177-3AD203B41FA5}">
                      <a16:colId xmlns:a16="http://schemas.microsoft.com/office/drawing/2014/main" xmlns="" val="40950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Functional Requirements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01219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Deactivate account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Company,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Allows Companies and Customers to Deactivate their account and Permanent delete after a specific period of time varies from Customer to Company.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5189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 a Company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Company,</a:t>
                      </a:r>
                      <a:b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admin[limited]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Allows Company to change it's data.</a:t>
                      </a:r>
                      <a:b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Allows admin to change access methods of specific company under specified terms.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18704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Remove a Company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Allows admin to remove a specific company.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2561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Freeze account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-Allows Admin to Freeze and account of any type (company or customer ).</a:t>
                      </a:r>
                      <a:b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 freezing account will prevent account owner from login which leads to prevent making any modification to his account.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50499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Change Language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[*]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Gives the ability to change the Language of the website.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6709224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10058400" y="-7"/>
            <a:ext cx="1427020" cy="3906971"/>
          </a:xfrm>
          <a:prstGeom prst="downArrow">
            <a:avLst/>
          </a:prstGeom>
          <a:ln>
            <a:solidFill>
              <a:srgbClr val="8B1C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/>
            <a:r>
              <a:rPr lang="en-US" sz="1400" dirty="0">
                <a:solidFill>
                  <a:prstClr val="black"/>
                </a:solidFill>
                <a:latin typeface="Segoe UI Light" panose="020B0502040204020203" pitchFamily="34" charset="0"/>
                <a:ea typeface="Calibri" panose="020F0502020204030204" pitchFamily="34" charset="0"/>
              </a:rPr>
              <a:t>[*] means all users </a:t>
            </a:r>
            <a:r>
              <a:rPr lang="en-US" sz="1400" dirty="0" smtClean="0">
                <a:solidFill>
                  <a:prstClr val="black"/>
                </a:solidFill>
                <a:latin typeface="Segoe UI Light" panose="020B0502040204020203" pitchFamily="34" charset="0"/>
                <a:ea typeface="Calibri" panose="020F0502020204030204" pitchFamily="34" charset="0"/>
              </a:rPr>
              <a:t>[*-</a:t>
            </a:r>
            <a:r>
              <a:rPr lang="en-US" sz="1400" dirty="0">
                <a:solidFill>
                  <a:prstClr val="black"/>
                </a:solidFill>
                <a:latin typeface="Segoe UI Light" panose="020B0502040204020203" pitchFamily="34" charset="0"/>
                <a:ea typeface="Calibri" panose="020F0502020204030204" pitchFamily="34" charset="0"/>
              </a:rPr>
              <a:t>v] means all </a:t>
            </a:r>
            <a:r>
              <a:rPr lang="en-US" sz="1400" dirty="0" smtClean="0">
                <a:solidFill>
                  <a:prstClr val="black"/>
                </a:solidFill>
                <a:latin typeface="Segoe UI Light" panose="020B0502040204020203" pitchFamily="34" charset="0"/>
                <a:ea typeface="Calibri" panose="020F0502020204030204" pitchFamily="34" charset="0"/>
              </a:rPr>
              <a:t>roles</a:t>
            </a:r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5140718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713</TotalTime>
  <Words>1757</Words>
  <Application>Microsoft Office PowerPoint</Application>
  <PresentationFormat>Widescreen</PresentationFormat>
  <Paragraphs>298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Calibri</vt:lpstr>
      <vt:lpstr>Century Gothic</vt:lpstr>
      <vt:lpstr>Segoe UI Light</vt:lpstr>
      <vt:lpstr>Wingdings</vt:lpstr>
      <vt:lpstr>Wingdings 3</vt:lpstr>
      <vt:lpstr>Ion</vt:lpstr>
      <vt:lpstr>Electricia</vt:lpstr>
      <vt:lpstr>Outline</vt:lpstr>
      <vt:lpstr>Introduction</vt:lpstr>
      <vt:lpstr>PowerPoint Presentation</vt:lpstr>
      <vt:lpstr>Functions and Non-Functions </vt:lpstr>
      <vt:lpstr>PowerPoint Presentation</vt:lpstr>
      <vt:lpstr>PowerPoint Presentation</vt:lpstr>
      <vt:lpstr>PowerPoint Presentation</vt:lpstr>
      <vt:lpstr>PowerPoint Presentation</vt:lpstr>
      <vt:lpstr>Functions and Non-Functions </vt:lpstr>
      <vt:lpstr>PowerPoint Presentation</vt:lpstr>
      <vt:lpstr>PowerPoint Presentation</vt:lpstr>
      <vt:lpstr>PowerPoint Presentation</vt:lpstr>
      <vt:lpstr>Diagrams</vt:lpstr>
      <vt:lpstr>PowerPoint Presentation</vt:lpstr>
      <vt:lpstr>PowerPoint Presentation</vt:lpstr>
      <vt:lpstr>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Shop</dc:title>
  <dc:creator>ASH</dc:creator>
  <cp:lastModifiedBy>Mohamed Halawa</cp:lastModifiedBy>
  <cp:revision>86</cp:revision>
  <dcterms:created xsi:type="dcterms:W3CDTF">2016-11-04T06:35:34Z</dcterms:created>
  <dcterms:modified xsi:type="dcterms:W3CDTF">2018-06-27T11:09:01Z</dcterms:modified>
  <cp:contentStatus/>
</cp:coreProperties>
</file>