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8D8"/>
    <a:srgbClr val="EF6348"/>
    <a:srgbClr val="80DF7C"/>
    <a:srgbClr val="C7C5C4"/>
    <a:srgbClr val="BCB5AC"/>
    <a:srgbClr val="8F73BF"/>
    <a:srgbClr val="C96478"/>
    <a:srgbClr val="EF9C48"/>
    <a:srgbClr val="EACB79"/>
    <a:srgbClr val="7FDD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75" d="100"/>
          <a:sy n="75" d="100"/>
        </p:scale>
        <p:origin x="1267"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27/02/2025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D4566AC9-2A0D-473B-9623-D34100E64E4F}" type="slidenum">
              <a:rPr lang="en-AU" smtClean="0"/>
              <a:t>4</a:t>
            </a:fld>
            <a:endParaRPr lang="en-AU" dirty="0"/>
          </a:p>
        </p:txBody>
      </p:sp>
    </p:spTree>
    <p:extLst>
      <p:ext uri="{BB962C8B-B14F-4D97-AF65-F5344CB8AC3E}">
        <p14:creationId xmlns:p14="http://schemas.microsoft.com/office/powerpoint/2010/main" val="3930476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descr="A graph of a graph showing the growth of the company's company&#10;&#10;AI-generated content may be incorrect.">
            <a:extLst>
              <a:ext uri="{FF2B5EF4-FFF2-40B4-BE49-F238E27FC236}">
                <a16:creationId xmlns:a16="http://schemas.microsoft.com/office/drawing/2014/main" id="{C1BB69D0-F337-E95B-E43F-BF461E20B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726" y="3543887"/>
            <a:ext cx="11397273" cy="2559527"/>
          </a:xfrm>
          <a:prstGeom prst="rect">
            <a:avLst/>
          </a:prstGeom>
        </p:spPr>
      </p:pic>
      <p:pic>
        <p:nvPicPr>
          <p:cNvPr id="7" name="Picture 6" descr="A graph showing the growth of the stock market&#10;&#10;AI-generated content may be incorrect.">
            <a:extLst>
              <a:ext uri="{FF2B5EF4-FFF2-40B4-BE49-F238E27FC236}">
                <a16:creationId xmlns:a16="http://schemas.microsoft.com/office/drawing/2014/main" id="{F8811FE9-7DEA-2A83-6A2E-A053E6A379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726" y="863600"/>
            <a:ext cx="11397274" cy="2680287"/>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ctr"/>
            <a:r>
              <a:rPr lang="en-US" u="sng" dirty="0">
                <a:latin typeface="Roboto Light" panose="02000000000000000000" pitchFamily="2" charset="0"/>
                <a:ea typeface="Roboto Light" panose="02000000000000000000" pitchFamily="2" charset="0"/>
              </a:rPr>
              <a:t>Customers Segmentation</a:t>
            </a:r>
            <a:endParaRPr lang="en-AU" u="sng"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pPr algn="ctr"/>
            <a:r>
              <a:rPr lang="en-US" u="sng" dirty="0">
                <a:latin typeface="Roboto Light" panose="02000000000000000000" pitchFamily="2" charset="0"/>
                <a:ea typeface="Roboto Light" panose="02000000000000000000" pitchFamily="2" charset="0"/>
              </a:rPr>
              <a:t>Overview of Stores Revenue Overall</a:t>
            </a:r>
            <a:r>
              <a:rPr lang="en-US" dirty="0">
                <a:latin typeface="Roboto Light" panose="02000000000000000000" pitchFamily="2" charset="0"/>
                <a:ea typeface="Roboto Light" panose="02000000000000000000" pitchFamily="2" charset="0"/>
              </a:rPr>
              <a:t> </a:t>
            </a:r>
            <a:r>
              <a:rPr lang="en-US" sz="2000" b="1" dirty="0">
                <a:latin typeface="Roboto Light" panose="02000000000000000000" pitchFamily="2" charset="0"/>
                <a:ea typeface="Roboto Light" panose="02000000000000000000" pitchFamily="2" charset="0"/>
              </a:rPr>
              <a:t>--</a:t>
            </a:r>
            <a:r>
              <a:rPr lang="en-US" dirty="0">
                <a:latin typeface="Roboto Light" panose="02000000000000000000" pitchFamily="2" charset="0"/>
                <a:ea typeface="Roboto Light" panose="02000000000000000000" pitchFamily="2" charset="0"/>
              </a:rPr>
              <a:t> </a:t>
            </a:r>
            <a:r>
              <a:rPr lang="en-US" u="sng" dirty="0">
                <a:latin typeface="Roboto Light" panose="02000000000000000000" pitchFamily="2" charset="0"/>
                <a:ea typeface="Roboto Light" panose="02000000000000000000" pitchFamily="2" charset="0"/>
              </a:rPr>
              <a:t>Trial and Non-Trial Stores sales performance</a:t>
            </a:r>
            <a:endParaRPr lang="en-AU" u="sng"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802640" y="2519680"/>
            <a:ext cx="11389360" cy="3545840"/>
          </a:xfrm>
        </p:spPr>
        <p:txBody>
          <a:bodyPr/>
          <a:lstStyle/>
          <a:p>
            <a:pPr marL="285750" indent="-285750">
              <a:buFont typeface="Arial" panose="020B0604020202020204" pitchFamily="34" charset="0"/>
              <a:buChar char="•"/>
            </a:pPr>
            <a:r>
              <a:rPr lang="en-US" sz="1600" dirty="0">
                <a:latin typeface="Aptos" panose="020B0004020202020204" pitchFamily="34" charset="0"/>
              </a:rPr>
              <a:t>Total Customers Number is </a:t>
            </a:r>
            <a:r>
              <a:rPr lang="en-US" sz="1600" b="1" u="sng" dirty="0">
                <a:latin typeface="Aptos" panose="020B0004020202020204" pitchFamily="34" charset="0"/>
              </a:rPr>
              <a:t>72636</a:t>
            </a:r>
            <a:r>
              <a:rPr lang="en-US" sz="1600" dirty="0">
                <a:latin typeface="Aptos" panose="020B0004020202020204" pitchFamily="34" charset="0"/>
              </a:rPr>
              <a:t>, there are </a:t>
            </a:r>
            <a:r>
              <a:rPr lang="en-US" sz="1600" b="1" u="sng" dirty="0">
                <a:solidFill>
                  <a:schemeClr val="tx1"/>
                </a:solidFill>
                <a:latin typeface="Aptos" panose="020B0004020202020204" pitchFamily="34" charset="0"/>
              </a:rPr>
              <a:t>3 categories</a:t>
            </a:r>
            <a:r>
              <a:rPr lang="en-US" sz="1600" dirty="0">
                <a:solidFill>
                  <a:schemeClr val="tx1"/>
                </a:solidFill>
                <a:latin typeface="Aptos" panose="020B0004020202020204" pitchFamily="34" charset="0"/>
              </a:rPr>
              <a:t> </a:t>
            </a:r>
            <a:r>
              <a:rPr lang="en-US" sz="1600" dirty="0">
                <a:latin typeface="Aptos" panose="020B0004020202020204" pitchFamily="34" charset="0"/>
              </a:rPr>
              <a:t>for our customers: </a:t>
            </a:r>
            <a:r>
              <a:rPr lang="en-US" sz="1600" dirty="0">
                <a:solidFill>
                  <a:srgbClr val="7030A0"/>
                </a:solidFill>
                <a:latin typeface="Aptos" panose="020B0004020202020204" pitchFamily="34" charset="0"/>
              </a:rPr>
              <a:t>Premium</a:t>
            </a:r>
            <a:r>
              <a:rPr lang="en-US" sz="1600" dirty="0">
                <a:latin typeface="Aptos" panose="020B0004020202020204" pitchFamily="34" charset="0"/>
              </a:rPr>
              <a:t>, </a:t>
            </a:r>
            <a:r>
              <a:rPr lang="en-US" sz="1600" dirty="0">
                <a:solidFill>
                  <a:srgbClr val="EF9B47"/>
                </a:solidFill>
                <a:latin typeface="Aptos" panose="020B0004020202020204" pitchFamily="34" charset="0"/>
              </a:rPr>
              <a:t>Budget</a:t>
            </a:r>
            <a:r>
              <a:rPr lang="en-US" sz="1600" dirty="0">
                <a:latin typeface="Aptos" panose="020B0004020202020204" pitchFamily="34" charset="0"/>
              </a:rPr>
              <a:t>, and </a:t>
            </a:r>
            <a:r>
              <a:rPr lang="en-US" sz="1600" dirty="0">
                <a:solidFill>
                  <a:srgbClr val="00B0F0"/>
                </a:solidFill>
                <a:latin typeface="Aptos" panose="020B0004020202020204" pitchFamily="34" charset="0"/>
              </a:rPr>
              <a:t>Mainstream</a:t>
            </a:r>
            <a:r>
              <a:rPr lang="en-US" sz="1600" dirty="0">
                <a:latin typeface="Aptos" panose="020B0004020202020204" pitchFamily="34" charset="0"/>
              </a:rPr>
              <a:t>.</a:t>
            </a:r>
          </a:p>
          <a:p>
            <a:pPr marL="285750" indent="-285750">
              <a:buFont typeface="Arial" panose="020B0604020202020204" pitchFamily="34" charset="0"/>
              <a:buChar char="•"/>
            </a:pPr>
            <a:r>
              <a:rPr lang="en-US" sz="1600" dirty="0">
                <a:latin typeface="Aptos" panose="020B0004020202020204" pitchFamily="34" charset="0"/>
              </a:rPr>
              <a:t>The majority of customers belong to the </a:t>
            </a:r>
            <a:r>
              <a:rPr lang="en-US" sz="1600" dirty="0">
                <a:solidFill>
                  <a:srgbClr val="00B0F0"/>
                </a:solidFill>
                <a:latin typeface="Aptos" panose="020B0004020202020204" pitchFamily="34" charset="0"/>
              </a:rPr>
              <a:t>Mainstream</a:t>
            </a:r>
            <a:r>
              <a:rPr lang="en-US" sz="1600" dirty="0">
                <a:latin typeface="Aptos" panose="020B0004020202020204" pitchFamily="34" charset="0"/>
              </a:rPr>
              <a:t> category, with </a:t>
            </a:r>
            <a:r>
              <a:rPr lang="en-US" sz="1600" dirty="0">
                <a:solidFill>
                  <a:srgbClr val="00B0F0"/>
                </a:solidFill>
                <a:latin typeface="Aptos" panose="020B0004020202020204" pitchFamily="34" charset="0"/>
              </a:rPr>
              <a:t>29,245</a:t>
            </a:r>
            <a:r>
              <a:rPr lang="en-US" sz="1600" dirty="0">
                <a:latin typeface="Aptos" panose="020B0004020202020204" pitchFamily="34" charset="0"/>
              </a:rPr>
              <a:t> customers, accounting for </a:t>
            </a:r>
            <a:r>
              <a:rPr lang="en-US" sz="1600" dirty="0">
                <a:solidFill>
                  <a:srgbClr val="00B0F0"/>
                </a:solidFill>
                <a:latin typeface="Aptos" panose="020B0004020202020204" pitchFamily="34" charset="0"/>
              </a:rPr>
              <a:t>40</a:t>
            </a:r>
            <a:r>
              <a:rPr lang="en-US" sz="1600" dirty="0">
                <a:latin typeface="Aptos" panose="020B0004020202020204" pitchFamily="34" charset="0"/>
              </a:rPr>
              <a:t>%, followed by the </a:t>
            </a:r>
            <a:r>
              <a:rPr lang="en-US" sz="1600" dirty="0">
                <a:solidFill>
                  <a:srgbClr val="EF9B47"/>
                </a:solidFill>
                <a:latin typeface="Aptos" panose="020B0004020202020204" pitchFamily="34" charset="0"/>
              </a:rPr>
              <a:t>Budget</a:t>
            </a:r>
            <a:r>
              <a:rPr lang="en-US" sz="1600" dirty="0">
                <a:latin typeface="Aptos" panose="020B0004020202020204" pitchFamily="34" charset="0"/>
              </a:rPr>
              <a:t> category, which has </a:t>
            </a:r>
            <a:r>
              <a:rPr lang="en-US" sz="1600" dirty="0">
                <a:solidFill>
                  <a:srgbClr val="EF9B47"/>
                </a:solidFill>
                <a:latin typeface="Aptos" panose="020B0004020202020204" pitchFamily="34" charset="0"/>
              </a:rPr>
              <a:t>24,471</a:t>
            </a:r>
            <a:r>
              <a:rPr lang="en-US" sz="1600" dirty="0">
                <a:latin typeface="Aptos" panose="020B0004020202020204" pitchFamily="34" charset="0"/>
              </a:rPr>
              <a:t> customers (</a:t>
            </a:r>
            <a:r>
              <a:rPr lang="en-US" sz="1600" dirty="0">
                <a:solidFill>
                  <a:srgbClr val="EF9B47"/>
                </a:solidFill>
                <a:latin typeface="Aptos" panose="020B0004020202020204" pitchFamily="34" charset="0"/>
              </a:rPr>
              <a:t>34</a:t>
            </a:r>
            <a:r>
              <a:rPr lang="en-US" sz="1600" dirty="0">
                <a:latin typeface="Aptos" panose="020B0004020202020204" pitchFamily="34" charset="0"/>
              </a:rPr>
              <a:t>%), and the </a:t>
            </a:r>
            <a:r>
              <a:rPr lang="en-US" sz="1600" dirty="0">
                <a:solidFill>
                  <a:srgbClr val="7030A0"/>
                </a:solidFill>
                <a:latin typeface="Aptos" panose="020B0004020202020204" pitchFamily="34" charset="0"/>
              </a:rPr>
              <a:t>Premium</a:t>
            </a:r>
            <a:r>
              <a:rPr lang="en-US" sz="1600" dirty="0">
                <a:latin typeface="Aptos" panose="020B0004020202020204" pitchFamily="34" charset="0"/>
              </a:rPr>
              <a:t> category, which has </a:t>
            </a:r>
            <a:r>
              <a:rPr lang="en-US" sz="1600" dirty="0">
                <a:solidFill>
                  <a:srgbClr val="7030A0"/>
                </a:solidFill>
                <a:latin typeface="Aptos" panose="020B0004020202020204" pitchFamily="34" charset="0"/>
              </a:rPr>
              <a:t>18,921</a:t>
            </a:r>
            <a:r>
              <a:rPr lang="en-US" sz="1600" dirty="0">
                <a:latin typeface="Aptos" panose="020B0004020202020204" pitchFamily="34" charset="0"/>
              </a:rPr>
              <a:t> customers (</a:t>
            </a:r>
            <a:r>
              <a:rPr lang="en-US" sz="1600" dirty="0">
                <a:solidFill>
                  <a:srgbClr val="7030A0"/>
                </a:solidFill>
                <a:latin typeface="Aptos" panose="020B0004020202020204" pitchFamily="34" charset="0"/>
              </a:rPr>
              <a:t>26</a:t>
            </a:r>
            <a:r>
              <a:rPr lang="en-US" sz="1600" dirty="0">
                <a:latin typeface="Aptos" panose="020B0004020202020204" pitchFamily="34" charset="0"/>
              </a:rPr>
              <a:t>%).</a:t>
            </a:r>
          </a:p>
          <a:p>
            <a:pPr marL="285750" indent="-285750">
              <a:buFont typeface="Arial" panose="020B0604020202020204" pitchFamily="34" charset="0"/>
              <a:buChar char="•"/>
            </a:pPr>
            <a:r>
              <a:rPr lang="en-US" sz="1600" dirty="0">
                <a:latin typeface="Aptos" panose="020B0004020202020204" pitchFamily="34" charset="0"/>
              </a:rPr>
              <a:t>majority of revenue comes from the </a:t>
            </a:r>
            <a:r>
              <a:rPr lang="en-US" sz="1600" dirty="0">
                <a:solidFill>
                  <a:srgbClr val="00B0F0"/>
                </a:solidFill>
                <a:latin typeface="Aptos" panose="020B0004020202020204" pitchFamily="34" charset="0"/>
              </a:rPr>
              <a:t>Mainstream</a:t>
            </a:r>
            <a:r>
              <a:rPr lang="en-US" sz="1600" dirty="0">
                <a:latin typeface="Aptos" panose="020B0004020202020204" pitchFamily="34" charset="0"/>
              </a:rPr>
              <a:t> category, with approximately $</a:t>
            </a:r>
            <a:r>
              <a:rPr lang="en-US" sz="1600" dirty="0">
                <a:solidFill>
                  <a:srgbClr val="00B0F0"/>
                </a:solidFill>
                <a:latin typeface="Aptos" panose="020B0004020202020204" pitchFamily="34" charset="0"/>
              </a:rPr>
              <a:t>751K</a:t>
            </a:r>
            <a:r>
              <a:rPr lang="en-US" sz="1600" dirty="0">
                <a:latin typeface="Aptos" panose="020B0004020202020204" pitchFamily="34" charset="0"/>
              </a:rPr>
              <a:t> (</a:t>
            </a:r>
            <a:r>
              <a:rPr lang="en-US" sz="1600" dirty="0">
                <a:solidFill>
                  <a:srgbClr val="00B0F0"/>
                </a:solidFill>
                <a:latin typeface="Aptos" panose="020B0004020202020204" pitchFamily="34" charset="0"/>
              </a:rPr>
              <a:t>39</a:t>
            </a:r>
            <a:r>
              <a:rPr lang="en-US" sz="1600" dirty="0">
                <a:latin typeface="Aptos" panose="020B0004020202020204" pitchFamily="34" charset="0"/>
              </a:rPr>
              <a:t>%), followed by the </a:t>
            </a:r>
            <a:r>
              <a:rPr lang="en-US" sz="1600" dirty="0">
                <a:solidFill>
                  <a:srgbClr val="EF9B47"/>
                </a:solidFill>
                <a:latin typeface="Aptos" panose="020B0004020202020204" pitchFamily="34" charset="0"/>
              </a:rPr>
              <a:t>Budget</a:t>
            </a:r>
            <a:r>
              <a:rPr lang="en-US" sz="1600" dirty="0">
                <a:latin typeface="Aptos" panose="020B0004020202020204" pitchFamily="34" charset="0"/>
              </a:rPr>
              <a:t> category, which generated $</a:t>
            </a:r>
            <a:r>
              <a:rPr lang="en-US" sz="1600" dirty="0">
                <a:solidFill>
                  <a:srgbClr val="EF9B47"/>
                </a:solidFill>
                <a:latin typeface="Aptos" panose="020B0004020202020204" pitchFamily="34" charset="0"/>
              </a:rPr>
              <a:t>676K</a:t>
            </a:r>
            <a:r>
              <a:rPr lang="en-US" sz="1600" dirty="0">
                <a:latin typeface="Aptos" panose="020B0004020202020204" pitchFamily="34" charset="0"/>
              </a:rPr>
              <a:t> (</a:t>
            </a:r>
            <a:r>
              <a:rPr lang="en-US" sz="1600" dirty="0">
                <a:solidFill>
                  <a:srgbClr val="EF9B47"/>
                </a:solidFill>
                <a:latin typeface="Aptos" panose="020B0004020202020204" pitchFamily="34" charset="0"/>
              </a:rPr>
              <a:t>35</a:t>
            </a:r>
            <a:r>
              <a:rPr lang="en-US" sz="1600" dirty="0">
                <a:latin typeface="Aptos" panose="020B0004020202020204" pitchFamily="34" charset="0"/>
              </a:rPr>
              <a:t>%), and the </a:t>
            </a:r>
            <a:r>
              <a:rPr lang="en-US" sz="1600" dirty="0">
                <a:solidFill>
                  <a:srgbClr val="7030A0"/>
                </a:solidFill>
                <a:latin typeface="Aptos" panose="020B0004020202020204" pitchFamily="34" charset="0"/>
              </a:rPr>
              <a:t>Premium</a:t>
            </a:r>
            <a:r>
              <a:rPr lang="en-US" sz="1600" dirty="0">
                <a:latin typeface="Aptos" panose="020B0004020202020204" pitchFamily="34" charset="0"/>
              </a:rPr>
              <a:t> category, which contributed $</a:t>
            </a:r>
            <a:r>
              <a:rPr lang="en-US" sz="1600" dirty="0">
                <a:solidFill>
                  <a:srgbClr val="7030A0"/>
                </a:solidFill>
                <a:latin typeface="Aptos" panose="020B0004020202020204" pitchFamily="34" charset="0"/>
              </a:rPr>
              <a:t>506K</a:t>
            </a:r>
            <a:r>
              <a:rPr lang="en-US" sz="1600" dirty="0">
                <a:latin typeface="Aptos" panose="020B0004020202020204" pitchFamily="34" charset="0"/>
              </a:rPr>
              <a:t> (</a:t>
            </a:r>
            <a:r>
              <a:rPr lang="en-US" sz="1600" dirty="0">
                <a:solidFill>
                  <a:srgbClr val="7030A0"/>
                </a:solidFill>
                <a:latin typeface="Aptos" panose="020B0004020202020204" pitchFamily="34" charset="0"/>
              </a:rPr>
              <a:t>26</a:t>
            </a:r>
            <a:r>
              <a:rPr lang="en-US" sz="1600" dirty="0">
                <a:latin typeface="Aptos" panose="020B0004020202020204" pitchFamily="34" charset="0"/>
              </a:rPr>
              <a:t>%).</a:t>
            </a:r>
          </a:p>
          <a:p>
            <a:pPr algn="ctr"/>
            <a:r>
              <a:rPr lang="en-US" sz="1600" dirty="0">
                <a:latin typeface="Aptos" panose="020B0004020202020204" pitchFamily="34" charset="0"/>
              </a:rPr>
              <a:t>___________________________________________________________________</a:t>
            </a:r>
          </a:p>
          <a:p>
            <a:pPr marL="285750" indent="-285750">
              <a:buFont typeface="Arial" panose="020B0604020202020204" pitchFamily="34" charset="0"/>
              <a:buChar char="•"/>
            </a:pPr>
            <a:r>
              <a:rPr lang="en-US" sz="1600" dirty="0">
                <a:latin typeface="Aptos" panose="020B0004020202020204" pitchFamily="34" charset="0"/>
              </a:rPr>
              <a:t>Our customer are distributed in </a:t>
            </a:r>
            <a:r>
              <a:rPr lang="en-US" sz="1600" b="1" u="sng" dirty="0">
                <a:solidFill>
                  <a:schemeClr val="tx1"/>
                </a:solidFill>
                <a:latin typeface="Aptos" panose="020B0004020202020204" pitchFamily="34" charset="0"/>
              </a:rPr>
              <a:t>7 life stages</a:t>
            </a:r>
            <a:r>
              <a:rPr lang="en-US" sz="1600" dirty="0">
                <a:solidFill>
                  <a:schemeClr val="tx1"/>
                </a:solidFill>
                <a:latin typeface="Aptos" panose="020B0004020202020204" pitchFamily="34" charset="0"/>
              </a:rPr>
              <a:t> </a:t>
            </a:r>
            <a:r>
              <a:rPr lang="en-US" sz="1600" dirty="0">
                <a:latin typeface="Aptos" panose="020B0004020202020204" pitchFamily="34" charset="0"/>
              </a:rPr>
              <a:t>which are: YOUNG SINGLES/COUPLES, MIDAGE SINGLES/COUPLES, NEW FAMILIES, OLDER FAMILIES, OLDER SINGLES/COUPLES, RETIREES and YOUNG FAMILIES.</a:t>
            </a:r>
          </a:p>
          <a:p>
            <a:pPr marL="285750" indent="-285750">
              <a:buFont typeface="Arial" panose="020B0604020202020204" pitchFamily="34" charset="0"/>
              <a:buChar char="•"/>
            </a:pPr>
            <a:r>
              <a:rPr lang="en-US" sz="1600" u="sng" dirty="0">
                <a:solidFill>
                  <a:srgbClr val="00B050"/>
                </a:solidFill>
                <a:latin typeface="Aptos" panose="020B0004020202020204" pitchFamily="34" charset="0"/>
              </a:rPr>
              <a:t>Older singles/couples, Retirees and Older families</a:t>
            </a:r>
            <a:r>
              <a:rPr lang="en-US" sz="1600" dirty="0">
                <a:solidFill>
                  <a:srgbClr val="00B050"/>
                </a:solidFill>
                <a:latin typeface="Aptos" panose="020B0004020202020204" pitchFamily="34" charset="0"/>
              </a:rPr>
              <a:t> </a:t>
            </a:r>
            <a:r>
              <a:rPr lang="en-US" sz="1600" dirty="0">
                <a:latin typeface="Aptos" panose="020B0004020202020204" pitchFamily="34" charset="0"/>
              </a:rPr>
              <a:t>are our </a:t>
            </a:r>
            <a:r>
              <a:rPr lang="en-US" sz="1600" u="sng" dirty="0">
                <a:solidFill>
                  <a:srgbClr val="00B050"/>
                </a:solidFill>
                <a:latin typeface="Aptos" panose="020B0004020202020204" pitchFamily="34" charset="0"/>
              </a:rPr>
              <a:t>top</a:t>
            </a:r>
            <a:r>
              <a:rPr lang="en-US" sz="1600" dirty="0">
                <a:latin typeface="Aptos" panose="020B0004020202020204" pitchFamily="34" charset="0"/>
              </a:rPr>
              <a:t> 3 valued life stages regarding the revenue amount, orders count and sold items number.</a:t>
            </a:r>
          </a:p>
          <a:p>
            <a:pPr marL="285750" indent="-285750">
              <a:buFont typeface="Arial" panose="020B0604020202020204" pitchFamily="34" charset="0"/>
              <a:buChar char="•"/>
            </a:pPr>
            <a:r>
              <a:rPr lang="en-US" sz="1600" u="sng" dirty="0">
                <a:solidFill>
                  <a:srgbClr val="FF0000"/>
                </a:solidFill>
                <a:latin typeface="Aptos" panose="020B0004020202020204" pitchFamily="34" charset="0"/>
              </a:rPr>
              <a:t>NEW FAMILIES</a:t>
            </a:r>
            <a:r>
              <a:rPr lang="en-US" sz="1600" dirty="0">
                <a:solidFill>
                  <a:srgbClr val="FF0000"/>
                </a:solidFill>
                <a:latin typeface="Aptos" panose="020B0004020202020204" pitchFamily="34" charset="0"/>
              </a:rPr>
              <a:t> </a:t>
            </a:r>
            <a:r>
              <a:rPr lang="en-US" sz="1600" dirty="0">
                <a:latin typeface="Aptos" panose="020B0004020202020204" pitchFamily="34" charset="0"/>
              </a:rPr>
              <a:t>is the </a:t>
            </a:r>
            <a:r>
              <a:rPr lang="en-US" sz="1600" u="sng" dirty="0">
                <a:solidFill>
                  <a:srgbClr val="FF0000"/>
                </a:solidFill>
                <a:latin typeface="Aptos" panose="020B0004020202020204" pitchFamily="34" charset="0"/>
              </a:rPr>
              <a:t>lowest</a:t>
            </a:r>
            <a:r>
              <a:rPr lang="en-US" sz="1600" dirty="0">
                <a:latin typeface="Aptos" panose="020B0004020202020204" pitchFamily="34" charset="0"/>
              </a:rPr>
              <a:t> Life stage that buying our product.</a:t>
            </a:r>
          </a:p>
          <a:p>
            <a:pPr marL="171450" indent="-171450">
              <a:buFont typeface="Arial" panose="020B0604020202020204" pitchFamily="34" charset="0"/>
              <a:buChar char="•"/>
            </a:pPr>
            <a:endParaRPr lang="en-US" sz="1200" dirty="0">
              <a:latin typeface="Aptos" panose="020B0004020202020204" pitchFamily="34" charset="0"/>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43525" y="62200"/>
            <a:ext cx="10479600" cy="824400"/>
          </a:xfrm>
        </p:spPr>
        <p:txBody>
          <a:bodyPr/>
          <a:lstStyle/>
          <a:p>
            <a:r>
              <a:rPr lang="en-AU" dirty="0"/>
              <a:t>Overview: your key callout for the category should be included here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a:extLst>
              <a:ext uri="{FF2B5EF4-FFF2-40B4-BE49-F238E27FC236}">
                <a16:creationId xmlns:a16="http://schemas.microsoft.com/office/drawing/2014/main" id="{B9175E78-9D37-8FEA-947C-5749CDE0414D}"/>
              </a:ext>
            </a:extLst>
          </p:cNvPr>
          <p:cNvPicPr>
            <a:picLocks noChangeAspect="1"/>
          </p:cNvPicPr>
          <p:nvPr/>
        </p:nvPicPr>
        <p:blipFill>
          <a:blip r:embed="rId3"/>
          <a:stretch>
            <a:fillRect/>
          </a:stretch>
        </p:blipFill>
        <p:spPr>
          <a:xfrm>
            <a:off x="768875" y="467360"/>
            <a:ext cx="11423125" cy="2844800"/>
          </a:xfrm>
          <a:prstGeom prst="rect">
            <a:avLst/>
          </a:prstGeom>
        </p:spPr>
      </p:pic>
      <p:pic>
        <p:nvPicPr>
          <p:cNvPr id="6" name="Picture 5" descr="A graph showing the value of a graph&#10;&#10;AI-generated content may be incorrect.">
            <a:extLst>
              <a:ext uri="{FF2B5EF4-FFF2-40B4-BE49-F238E27FC236}">
                <a16:creationId xmlns:a16="http://schemas.microsoft.com/office/drawing/2014/main" id="{B3AA5894-ADF3-D392-725D-C99D76BB78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875" y="3352800"/>
            <a:ext cx="11341845" cy="2844801"/>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736880" y="174122"/>
            <a:ext cx="10479600" cy="349269"/>
          </a:xfrm>
        </p:spPr>
        <p:txBody>
          <a:bodyPr/>
          <a:lstStyle/>
          <a:p>
            <a:r>
              <a:rPr lang="en-AU" sz="1800" dirty="0"/>
              <a:t>This slide will be 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14" name="Rectangle 13">
            <a:extLst>
              <a:ext uri="{FF2B5EF4-FFF2-40B4-BE49-F238E27FC236}">
                <a16:creationId xmlns:a16="http://schemas.microsoft.com/office/drawing/2014/main" id="{B87AC69F-0D12-A00B-E4AA-773ABA4F6E64}"/>
              </a:ext>
            </a:extLst>
          </p:cNvPr>
          <p:cNvSpPr/>
          <p:nvPr/>
        </p:nvSpPr>
        <p:spPr>
          <a:xfrm>
            <a:off x="2418080" y="1737360"/>
            <a:ext cx="8910320" cy="431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400" dirty="0" err="1">
              <a:solidFill>
                <a:srgbClr val="000005"/>
              </a:solidFill>
              <a:latin typeface="Roboto Light" panose="02000000000000000000" pitchFamily="2" charset="0"/>
              <a:ea typeface="Roboto Light" panose="02000000000000000000" pitchFamily="2" charset="0"/>
            </a:endParaRPr>
          </a:p>
        </p:txBody>
      </p:sp>
      <p:pic>
        <p:nvPicPr>
          <p:cNvPr id="24" name="Picture 23" descr="A pie chart with different colored circles">
            <a:extLst>
              <a:ext uri="{FF2B5EF4-FFF2-40B4-BE49-F238E27FC236}">
                <a16:creationId xmlns:a16="http://schemas.microsoft.com/office/drawing/2014/main" id="{174C093D-3A7E-E26E-9005-5C9C99160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523391"/>
            <a:ext cx="10718800" cy="3621889"/>
          </a:xfrm>
          <a:prstGeom prst="rect">
            <a:avLst/>
          </a:prstGeom>
        </p:spPr>
      </p:pic>
      <p:pic>
        <p:nvPicPr>
          <p:cNvPr id="20" name="Picture 19" descr="A pie chart with numbers and a person in the middle&#10;&#10;AI-generated content may be incorrect.">
            <a:extLst>
              <a:ext uri="{FF2B5EF4-FFF2-40B4-BE49-F238E27FC236}">
                <a16:creationId xmlns:a16="http://schemas.microsoft.com/office/drawing/2014/main" id="{671C9F3D-9BC9-89B9-7F60-58DA2E4801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880" y="3515360"/>
            <a:ext cx="6315956" cy="3284221"/>
          </a:xfrm>
          <a:prstGeom prst="rect">
            <a:avLst/>
          </a:prstGeom>
        </p:spPr>
      </p:pic>
      <p:pic>
        <p:nvPicPr>
          <p:cNvPr id="18" name="Picture 17" descr="A pie chart with numbers and a blue circle&#10;&#10;AI-generated content may be incorrect.">
            <a:extLst>
              <a:ext uri="{FF2B5EF4-FFF2-40B4-BE49-F238E27FC236}">
                <a16:creationId xmlns:a16="http://schemas.microsoft.com/office/drawing/2014/main" id="{303F7154-9A24-A796-9B65-F0608E181E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2836" y="3429000"/>
            <a:ext cx="5067064" cy="3370581"/>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932815" y="136609"/>
            <a:ext cx="10479600" cy="362939"/>
          </a:xfrm>
        </p:spPr>
        <p:txBody>
          <a:bodyPr/>
          <a:lstStyle/>
          <a:p>
            <a:r>
              <a:rPr lang="en-AU" sz="2000" dirty="0"/>
              <a:t>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descr="A graph of blue squares">
            <a:extLst>
              <a:ext uri="{FF2B5EF4-FFF2-40B4-BE49-F238E27FC236}">
                <a16:creationId xmlns:a16="http://schemas.microsoft.com/office/drawing/2014/main" id="{C3B10D56-18F3-E2FA-A9CD-120280E57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935" y="3429000"/>
            <a:ext cx="5890065" cy="2612690"/>
          </a:xfrm>
          <a:prstGeom prst="rect">
            <a:avLst/>
          </a:prstGeom>
        </p:spPr>
      </p:pic>
      <p:pic>
        <p:nvPicPr>
          <p:cNvPr id="12" name="Picture 11">
            <a:extLst>
              <a:ext uri="{FF2B5EF4-FFF2-40B4-BE49-F238E27FC236}">
                <a16:creationId xmlns:a16="http://schemas.microsoft.com/office/drawing/2014/main" id="{68C62BB6-CEA7-41FA-3AC1-70F82706E2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934" y="3429000"/>
            <a:ext cx="5656025" cy="2372216"/>
          </a:xfrm>
          <a:prstGeom prst="rect">
            <a:avLst/>
          </a:prstGeom>
        </p:spPr>
      </p:pic>
      <p:pic>
        <p:nvPicPr>
          <p:cNvPr id="14" name="Picture 13" descr="A graph of blue squares&#10;&#10;AI-generated content may be incorrect.">
            <a:extLst>
              <a:ext uri="{FF2B5EF4-FFF2-40B4-BE49-F238E27FC236}">
                <a16:creationId xmlns:a16="http://schemas.microsoft.com/office/drawing/2014/main" id="{5EE3C4C1-2E97-C528-ACC8-249BA0F7E7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935" y="749451"/>
            <a:ext cx="5890065" cy="2685923"/>
          </a:xfrm>
          <a:prstGeom prst="rect">
            <a:avLst/>
          </a:prstGeom>
        </p:spPr>
      </p:pic>
      <p:pic>
        <p:nvPicPr>
          <p:cNvPr id="16" name="Picture 15" descr="A pie chart with numbers and percentages&#10;&#10;AI-generated content may be incorrect.">
            <a:extLst>
              <a:ext uri="{FF2B5EF4-FFF2-40B4-BE49-F238E27FC236}">
                <a16:creationId xmlns:a16="http://schemas.microsoft.com/office/drawing/2014/main" id="{20FB13EF-4244-0BAA-12F2-52BEB59389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45000" y="638984"/>
            <a:ext cx="5409312" cy="2796390"/>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822960" y="2519680"/>
            <a:ext cx="11297920" cy="3474720"/>
          </a:xfrm>
        </p:spPr>
        <p:txBody>
          <a:bodyPr/>
          <a:lstStyle/>
          <a:p>
            <a:r>
              <a:rPr lang="en-AU" dirty="0"/>
              <a:t>Trial store performance</a:t>
            </a:r>
          </a:p>
          <a:p>
            <a:pPr marL="342900" indent="-342900">
              <a:buFont typeface="Arial" panose="020B0604020202020204" pitchFamily="34" charset="0"/>
              <a:buChar char="•"/>
            </a:pPr>
            <a:r>
              <a:rPr lang="en-US" sz="1800" dirty="0">
                <a:latin typeface="Aptos" panose="020B0004020202020204" pitchFamily="34" charset="0"/>
              </a:rPr>
              <a:t>Revenue AVG for all Trials stores was $7.54 compared to $7.36 for all Non-Trials stores, reflection a 2.4% increase during the Trial period.</a:t>
            </a:r>
          </a:p>
          <a:p>
            <a:pPr marL="342900" indent="-342900">
              <a:buFont typeface="Arial" panose="020B0604020202020204" pitchFamily="34" charset="0"/>
              <a:buChar char="•"/>
            </a:pPr>
            <a:r>
              <a:rPr lang="en-US" sz="1800" dirty="0">
                <a:effectLst/>
                <a:latin typeface="Aptos" panose="020B0004020202020204" pitchFamily="34" charset="0"/>
              </a:rPr>
              <a:t>The Store No. 88 ranks 2nd in </a:t>
            </a:r>
            <a:r>
              <a:rPr lang="en-US" sz="1800" dirty="0" err="1">
                <a:effectLst/>
                <a:latin typeface="Aptos" panose="020B0004020202020204" pitchFamily="34" charset="0"/>
              </a:rPr>
              <a:t>all_stores</a:t>
            </a:r>
            <a:r>
              <a:rPr lang="en-US" sz="1800" dirty="0">
                <a:effectLst/>
                <a:latin typeface="Aptos" panose="020B0004020202020204" pitchFamily="34" charset="0"/>
              </a:rPr>
              <a:t> total revenues $4286, Store No. 86 ranks 64th by total revenues $2788, and Store No. 77 ranks 194th by $777 in total revenue during the trial period</a:t>
            </a:r>
            <a:r>
              <a:rPr lang="en-AU" sz="1800" dirty="0">
                <a:effectLst/>
                <a:latin typeface="Aptos" panose="020B0004020202020204" pitchFamily="34" charset="0"/>
              </a:rPr>
              <a:t>.</a:t>
            </a:r>
          </a:p>
          <a:p>
            <a:pPr marL="342900" indent="-342900">
              <a:buFont typeface="Arial" panose="020B0604020202020204" pitchFamily="34" charset="0"/>
              <a:buChar char="•"/>
            </a:pPr>
            <a:r>
              <a:rPr lang="en-US" sz="1800" dirty="0">
                <a:effectLst/>
                <a:latin typeface="Aptos" panose="020B0004020202020204" pitchFamily="34" charset="0"/>
              </a:rPr>
              <a:t>Store No. 88 ranks first in total trial stores revenue, customer frequency, and order count, followed by Store No. 86. Store No. 77 ranks 3rd during the trial period.</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89297F85-7C8C-AB7E-7112-4B4AAE1FCD4F}"/>
              </a:ext>
            </a:extLst>
          </p:cNvPr>
          <p:cNvPicPr>
            <a:picLocks noChangeAspect="1"/>
          </p:cNvPicPr>
          <p:nvPr/>
        </p:nvPicPr>
        <p:blipFill>
          <a:blip r:embed="rId3"/>
          <a:stretch>
            <a:fillRect/>
          </a:stretch>
        </p:blipFill>
        <p:spPr>
          <a:xfrm>
            <a:off x="772086" y="873760"/>
            <a:ext cx="11329378" cy="5303520"/>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6894</TotalTime>
  <Words>649</Words>
  <Application>Microsoft Office PowerPoint</Application>
  <PresentationFormat>Widescreen</PresentationFormat>
  <Paragraphs>46</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Roboto Light</vt:lpstr>
      <vt:lpstr>Roboto</vt:lpstr>
      <vt:lpstr>Arial</vt:lpstr>
      <vt:lpstr>Roboto Medium</vt:lpstr>
      <vt:lpstr>Calibri</vt:lpstr>
      <vt:lpstr>Aptos</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Mohamed Hamed</cp:lastModifiedBy>
  <cp:revision>472</cp:revision>
  <dcterms:created xsi:type="dcterms:W3CDTF">2018-02-07T23:23:24Z</dcterms:created>
  <dcterms:modified xsi:type="dcterms:W3CDTF">2025-02-27T02:21:13Z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