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86" r:id="rId6"/>
    <p:sldId id="285" r:id="rId7"/>
    <p:sldId id="258" r:id="rId8"/>
    <p:sldId id="257" r:id="rId9"/>
    <p:sldId id="259" r:id="rId10"/>
    <p:sldId id="260" r:id="rId11"/>
    <p:sldId id="287" r:id="rId12"/>
    <p:sldId id="264" r:id="rId13"/>
    <p:sldId id="265" r:id="rId14"/>
    <p:sldId id="267" r:id="rId15"/>
    <p:sldId id="288" r:id="rId16"/>
    <p:sldId id="289" r:id="rId17"/>
    <p:sldId id="284" r:id="rId18"/>
    <p:sldId id="268" r:id="rId19"/>
    <p:sldId id="290" r:id="rId20"/>
    <p:sldId id="270" r:id="rId21"/>
    <p:sldId id="271" r:id="rId22"/>
    <p:sldId id="274" r:id="rId23"/>
    <p:sldId id="275" r:id="rId24"/>
    <p:sldId id="279" r:id="rId25"/>
    <p:sldId id="280" r:id="rId26"/>
    <p:sldId id="291" r:id="rId27"/>
    <p:sldId id="292" r:id="rId28"/>
    <p:sldId id="293" r:id="rId29"/>
    <p:sldId id="295" r:id="rId30"/>
    <p:sldId id="294" r:id="rId31"/>
    <p:sldId id="296" r:id="rId32"/>
    <p:sldId id="297" r:id="rId33"/>
    <p:sldId id="298" r:id="rId34"/>
    <p:sldId id="299" r:id="rId35"/>
    <p:sldId id="28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5961B-D6F8-459A-9A10-B357FA865B5D}" v="107" dt="2023-12-18T14:47:5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71F12FD-CC5E-ABD3-EA1C-8703127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42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5BAB9-A02D-78B5-1B43-92595AEF5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10F2-0509-6DCF-75ED-F67AC797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Project Description Document</a:t>
            </a:r>
          </a:p>
        </p:txBody>
      </p:sp>
    </p:spTree>
    <p:extLst>
      <p:ext uri="{BB962C8B-B14F-4D97-AF65-F5344CB8AC3E}">
        <p14:creationId xmlns:p14="http://schemas.microsoft.com/office/powerpoint/2010/main" val="36192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01" y="1580211"/>
            <a:ext cx="3584750" cy="91177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ANN</a:t>
            </a:r>
          </a:p>
          <a:p>
            <a:pPr marL="0" indent="0" algn="ctr">
              <a:buNone/>
            </a:pPr>
            <a:r>
              <a:rPr lang="en-US" sz="2400" b="1" dirty="0"/>
              <a:t>Accuracy measures </a:t>
            </a:r>
            <a:endParaRPr lang="en-US" sz="1800" b="1" dirty="0"/>
          </a:p>
          <a:p>
            <a:pPr marL="0" indent="0" algn="ctr">
              <a:buNone/>
            </a:pPr>
            <a:endParaRPr lang="en-US" sz="2400" b="1" dirty="0"/>
          </a:p>
          <a:p>
            <a:pPr lvl="2" algn="ctr"/>
            <a:endParaRPr lang="en-US" sz="18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E9E25D1-6F8B-23C6-B6B8-393E39F35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61" y="2845181"/>
            <a:ext cx="9818419" cy="14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25" y="1589543"/>
            <a:ext cx="3584750" cy="4637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/>
              <a:t>Conformal Prediction</a:t>
            </a:r>
            <a:endParaRPr lang="en-US" sz="18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E6892-DF3C-C3AB-FA2D-F221EA8D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7" y="3153230"/>
            <a:ext cx="10591865" cy="6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Regression Model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graph of loss curve&#10;&#10;Description automatically generated">
            <a:extLst>
              <a:ext uri="{FF2B5EF4-FFF2-40B4-BE49-F238E27FC236}">
                <a16:creationId xmlns:a16="http://schemas.microsoft.com/office/drawing/2014/main" id="{C206FA58-E172-342C-9B64-E7679B70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21" y="1371601"/>
            <a:ext cx="6350558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Regression Model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A blue dotted diagram with a red line&#10;&#10;Description automatically generated">
            <a:extLst>
              <a:ext uri="{FF2B5EF4-FFF2-40B4-BE49-F238E27FC236}">
                <a16:creationId xmlns:a16="http://schemas.microsoft.com/office/drawing/2014/main" id="{48FAC6CC-E4EE-E692-1B38-BAE70D59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22" y="1371601"/>
            <a:ext cx="6662689" cy="51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Classification Model(Decision Tree)</a:t>
            </a:r>
          </a:p>
        </p:txBody>
      </p:sp>
    </p:spTree>
    <p:extLst>
      <p:ext uri="{BB962C8B-B14F-4D97-AF65-F5344CB8AC3E}">
        <p14:creationId xmlns:p14="http://schemas.microsoft.com/office/powerpoint/2010/main" val="109493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General Information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11225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3"/>
            <a:ext cx="10895106" cy="548803"/>
          </a:xfrm>
        </p:spPr>
        <p:txBody>
          <a:bodyPr>
            <a:noAutofit/>
          </a:bodyPr>
          <a:lstStyle/>
          <a:p>
            <a:r>
              <a:rPr lang="en-US" sz="3600" dirty="0"/>
              <a:t>Classification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33046"/>
            <a:ext cx="11170598" cy="5707464"/>
          </a:xfrm>
        </p:spPr>
        <p:txBody>
          <a:bodyPr>
            <a:noAutofit/>
          </a:bodyPr>
          <a:lstStyle/>
          <a:p>
            <a:r>
              <a:rPr lang="en-US" sz="2400" b="1" dirty="0" err="1"/>
              <a:t>DataSet</a:t>
            </a:r>
            <a:r>
              <a:rPr lang="en-US" sz="2400" b="1" dirty="0"/>
              <a:t> Name: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Mushroom Classification</a:t>
            </a:r>
          </a:p>
          <a:p>
            <a:r>
              <a:rPr lang="en-US" sz="2400" b="1" dirty="0"/>
              <a:t>Number of samples: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2 Classes</a:t>
            </a:r>
          </a:p>
          <a:p>
            <a:r>
              <a:rPr lang="en-US" sz="2400" b="1" dirty="0"/>
              <a:t>Our </a:t>
            </a:r>
            <a:r>
              <a:rPr lang="en-US" sz="2400" b="1" dirty="0" err="1"/>
              <a:t>Lables</a:t>
            </a:r>
            <a:r>
              <a:rPr lang="en-US" sz="2400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Edible =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Poisonous = p</a:t>
            </a:r>
          </a:p>
          <a:p>
            <a:r>
              <a:rPr lang="en-US" sz="2400" b="1" dirty="0"/>
              <a:t>Number of samples: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8124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  Sample</a:t>
            </a:r>
          </a:p>
          <a:p>
            <a:r>
              <a:rPr lang="en-US" sz="2400" b="1" dirty="0"/>
              <a:t>Number of samples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Train: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6093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Test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2031</a:t>
            </a:r>
          </a:p>
          <a:p>
            <a:pPr lvl="1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37418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Classification Model(Decision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23051"/>
            <a:ext cx="11274612" cy="3611897"/>
          </a:xfrm>
        </p:spPr>
        <p:txBody>
          <a:bodyPr>
            <a:normAutofit/>
          </a:bodyPr>
          <a:lstStyle/>
          <a:p>
            <a:r>
              <a:rPr lang="en-US" sz="3200" b="1" dirty="0"/>
              <a:t>At feature extraction phase:	</a:t>
            </a:r>
          </a:p>
          <a:p>
            <a:pPr lvl="1"/>
            <a:r>
              <a:rPr lang="en-US" b="1" dirty="0"/>
              <a:t>PCA Is Used</a:t>
            </a:r>
            <a:endParaRPr lang="en-US" dirty="0"/>
          </a:p>
          <a:p>
            <a:pPr lvl="1"/>
            <a:r>
              <a:rPr lang="en-US" b="1" dirty="0"/>
              <a:t>PCA Components: </a:t>
            </a:r>
            <a:r>
              <a:rPr lang="en-US" dirty="0"/>
              <a:t>7</a:t>
            </a:r>
          </a:p>
          <a:p>
            <a:pPr lvl="1"/>
            <a:endParaRPr 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Classification Model(Decision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09805"/>
            <a:ext cx="11274612" cy="3611897"/>
          </a:xfrm>
        </p:spPr>
        <p:txBody>
          <a:bodyPr>
            <a:normAutofit/>
          </a:bodyPr>
          <a:lstStyle/>
          <a:p>
            <a:r>
              <a:rPr lang="en-US" sz="3200" b="1" dirty="0"/>
              <a:t>Hyperparameter Tuning:	</a:t>
            </a:r>
          </a:p>
          <a:p>
            <a:pPr lvl="1"/>
            <a:r>
              <a:rPr lang="en-US" b="1" dirty="0"/>
              <a:t>Criterion: </a:t>
            </a:r>
            <a:r>
              <a:rPr lang="en-US" dirty="0"/>
              <a:t>entropy</a:t>
            </a:r>
          </a:p>
          <a:p>
            <a:pPr lvl="1"/>
            <a:r>
              <a:rPr lang="en-US" b="1" dirty="0"/>
              <a:t>Max Depth: 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18DCCD0E-438A-4621-19E8-E5C82928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12" y="168087"/>
            <a:ext cx="6698775" cy="6521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BC168-443F-40AF-EC49-6B1A33D59464}"/>
              </a:ext>
            </a:extLst>
          </p:cNvPr>
          <p:cNvSpPr txBox="1"/>
          <p:nvPr/>
        </p:nvSpPr>
        <p:spPr>
          <a:xfrm>
            <a:off x="4994031" y="2843682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محمد احمد حنفي اسماعيل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4B30A-21C7-7A40-BB6F-89212CB68743}"/>
              </a:ext>
            </a:extLst>
          </p:cNvPr>
          <p:cNvSpPr txBox="1"/>
          <p:nvPr/>
        </p:nvSpPr>
        <p:spPr>
          <a:xfrm>
            <a:off x="3346069" y="2843682"/>
            <a:ext cx="1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20210728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93785-28AD-8C7A-9C25-F63F4825B58D}"/>
              </a:ext>
            </a:extLst>
          </p:cNvPr>
          <p:cNvSpPr txBox="1"/>
          <p:nvPr/>
        </p:nvSpPr>
        <p:spPr>
          <a:xfrm>
            <a:off x="4994031" y="3382572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اسلام عادل احمد عبدالرازق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EF8DC-525B-10A8-9998-E13A3D062723}"/>
              </a:ext>
            </a:extLst>
          </p:cNvPr>
          <p:cNvSpPr txBox="1"/>
          <p:nvPr/>
        </p:nvSpPr>
        <p:spPr>
          <a:xfrm>
            <a:off x="3346069" y="3382572"/>
            <a:ext cx="120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20210157</a:t>
            </a:r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9304F-3C17-AD7A-43D6-693B76BC5275}"/>
              </a:ext>
            </a:extLst>
          </p:cNvPr>
          <p:cNvSpPr txBox="1"/>
          <p:nvPr/>
        </p:nvSpPr>
        <p:spPr>
          <a:xfrm>
            <a:off x="4994031" y="3880337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احمد يسري عبدالعزيز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0B542-4D18-1202-28BE-13BA24424CE4}"/>
              </a:ext>
            </a:extLst>
          </p:cNvPr>
          <p:cNvSpPr txBox="1"/>
          <p:nvPr/>
        </p:nvSpPr>
        <p:spPr>
          <a:xfrm>
            <a:off x="3346069" y="3880337"/>
            <a:ext cx="1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20210130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42E4D-0B2F-7317-F1B7-07F639C15CC3}"/>
              </a:ext>
            </a:extLst>
          </p:cNvPr>
          <p:cNvSpPr txBox="1"/>
          <p:nvPr/>
        </p:nvSpPr>
        <p:spPr>
          <a:xfrm>
            <a:off x="4994031" y="4485019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ضياء الدين محمود صبحى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E4D5C-11FF-F239-7011-EC5A80AD4946}"/>
              </a:ext>
            </a:extLst>
          </p:cNvPr>
          <p:cNvSpPr txBox="1"/>
          <p:nvPr/>
        </p:nvSpPr>
        <p:spPr>
          <a:xfrm>
            <a:off x="3346069" y="4485019"/>
            <a:ext cx="1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20210478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D4338-D876-0290-4174-0AD88F487A72}"/>
              </a:ext>
            </a:extLst>
          </p:cNvPr>
          <p:cNvSpPr txBox="1"/>
          <p:nvPr/>
        </p:nvSpPr>
        <p:spPr>
          <a:xfrm>
            <a:off x="4994031" y="4982784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طارق محمد يحي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0E381-7623-303B-7CAC-78DA1B831CE7}"/>
              </a:ext>
            </a:extLst>
          </p:cNvPr>
          <p:cNvSpPr txBox="1"/>
          <p:nvPr/>
        </p:nvSpPr>
        <p:spPr>
          <a:xfrm>
            <a:off x="3346069" y="4982784"/>
            <a:ext cx="1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20210479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4CB47-B25F-A212-22A0-85B3877D3463}"/>
              </a:ext>
            </a:extLst>
          </p:cNvPr>
          <p:cNvSpPr txBox="1"/>
          <p:nvPr/>
        </p:nvSpPr>
        <p:spPr>
          <a:xfrm>
            <a:off x="4994031" y="5446812"/>
            <a:ext cx="22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ستيفن ايمن فايق فخرى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E64D6-AACC-0345-F72F-3A1EDB5212E8}"/>
              </a:ext>
            </a:extLst>
          </p:cNvPr>
          <p:cNvSpPr txBox="1"/>
          <p:nvPr/>
        </p:nvSpPr>
        <p:spPr>
          <a:xfrm>
            <a:off x="3346069" y="5446812"/>
            <a:ext cx="1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1" dirty="0"/>
              <a:t>20210404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5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Results details</a:t>
            </a:r>
          </a:p>
        </p:txBody>
      </p:sp>
    </p:spTree>
    <p:extLst>
      <p:ext uri="{BB962C8B-B14F-4D97-AF65-F5344CB8AC3E}">
        <p14:creationId xmlns:p14="http://schemas.microsoft.com/office/powerpoint/2010/main" val="16401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Classification Model(Decision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233" y="1371601"/>
            <a:ext cx="6167534" cy="4637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Decision Tree</a:t>
            </a:r>
            <a:endParaRPr lang="en-US" sz="14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9D7EF0-C817-D019-9C6A-1FE1A75F7B7B}"/>
              </a:ext>
            </a:extLst>
          </p:cNvPr>
          <p:cNvSpPr txBox="1">
            <a:spLocks/>
          </p:cNvSpPr>
          <p:nvPr/>
        </p:nvSpPr>
        <p:spPr>
          <a:xfrm>
            <a:off x="2157647" y="2206540"/>
            <a:ext cx="2489718" cy="46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ROC</a:t>
            </a:r>
            <a:endParaRPr lang="en-US" sz="1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679D78-7F88-160A-7918-D748DC8BBD3D}"/>
              </a:ext>
            </a:extLst>
          </p:cNvPr>
          <p:cNvSpPr txBox="1">
            <a:spLocks/>
          </p:cNvSpPr>
          <p:nvPr/>
        </p:nvSpPr>
        <p:spPr>
          <a:xfrm>
            <a:off x="7544635" y="2186171"/>
            <a:ext cx="2489718" cy="46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Confusion matrix</a:t>
            </a:r>
            <a:endParaRPr lang="en-US" sz="1400" b="1" dirty="0"/>
          </a:p>
        </p:txBody>
      </p:sp>
      <p:pic>
        <p:nvPicPr>
          <p:cNvPr id="10" name="Picture 9" descr="A red squares with white numbers&#10;&#10;Description automatically generated">
            <a:extLst>
              <a:ext uri="{FF2B5EF4-FFF2-40B4-BE49-F238E27FC236}">
                <a16:creationId xmlns:a16="http://schemas.microsoft.com/office/drawing/2014/main" id="{F901E814-F288-7F02-696E-668A7558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70" y="2670262"/>
            <a:ext cx="4612248" cy="3670248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35DDD336-EA70-F649-B8F7-EF8E979F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75" y="2670262"/>
            <a:ext cx="4636456" cy="36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 build="p"/>
      <p:bldP spid="5" grpId="1" build="p"/>
      <p:bldP spid="6" grpId="0" build="p"/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Classification Model(Decision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450" y="1580212"/>
            <a:ext cx="6167534" cy="4637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Decision Tree (</a:t>
            </a:r>
            <a:r>
              <a:rPr lang="en-US" sz="1800" dirty="0"/>
              <a:t>Accuracy &amp; Classification report</a:t>
            </a:r>
            <a:r>
              <a:rPr lang="en-US" sz="1800" b="1" dirty="0"/>
              <a:t>)</a:t>
            </a:r>
          </a:p>
          <a:p>
            <a:pPr lvl="2" algn="ctr"/>
            <a:endParaRPr lang="en-US" sz="14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D9ECC94-9977-85E8-5067-8C8D5633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17" y="2677658"/>
            <a:ext cx="8725333" cy="21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Classification Model(SVM)</a:t>
            </a:r>
          </a:p>
        </p:txBody>
      </p:sp>
    </p:spTree>
    <p:extLst>
      <p:ext uri="{BB962C8B-B14F-4D97-AF65-F5344CB8AC3E}">
        <p14:creationId xmlns:p14="http://schemas.microsoft.com/office/powerpoint/2010/main" val="4963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General Information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18109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3"/>
            <a:ext cx="10895106" cy="548803"/>
          </a:xfrm>
        </p:spPr>
        <p:txBody>
          <a:bodyPr>
            <a:noAutofit/>
          </a:bodyPr>
          <a:lstStyle/>
          <a:p>
            <a:r>
              <a:rPr lang="en-US" sz="3600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633046"/>
            <a:ext cx="11170598" cy="5707464"/>
          </a:xfrm>
        </p:spPr>
        <p:txBody>
          <a:bodyPr>
            <a:noAutofit/>
          </a:bodyPr>
          <a:lstStyle/>
          <a:p>
            <a:r>
              <a:rPr lang="en-US" sz="2400" b="1" dirty="0" err="1"/>
              <a:t>DataSet</a:t>
            </a:r>
            <a:r>
              <a:rPr lang="en-US" sz="2400" b="1" dirty="0"/>
              <a:t> Name: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Mushroom Classification</a:t>
            </a:r>
          </a:p>
          <a:p>
            <a:r>
              <a:rPr lang="en-US" sz="2400" b="1" dirty="0"/>
              <a:t>Number of samples: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2 Classes</a:t>
            </a:r>
          </a:p>
          <a:p>
            <a:r>
              <a:rPr lang="en-US" sz="2400" b="1" dirty="0"/>
              <a:t>Our </a:t>
            </a:r>
            <a:r>
              <a:rPr lang="en-US" sz="2400" b="1" dirty="0" err="1"/>
              <a:t>Lables</a:t>
            </a:r>
            <a:r>
              <a:rPr lang="en-US" sz="2400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Edible = 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Poisonous = p</a:t>
            </a:r>
          </a:p>
          <a:p>
            <a:r>
              <a:rPr lang="en-US" sz="2400" b="1" dirty="0"/>
              <a:t>Number of samples: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8124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  Sample</a:t>
            </a:r>
          </a:p>
          <a:p>
            <a:r>
              <a:rPr lang="en-US" sz="2400" b="1" dirty="0"/>
              <a:t>Number of samples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Train: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6093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Test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2031</a:t>
            </a:r>
          </a:p>
          <a:p>
            <a:pPr lvl="1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3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8399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23051"/>
            <a:ext cx="11274612" cy="5150707"/>
          </a:xfrm>
        </p:spPr>
        <p:txBody>
          <a:bodyPr>
            <a:normAutofit/>
          </a:bodyPr>
          <a:lstStyle/>
          <a:p>
            <a:r>
              <a:rPr lang="en-US" sz="3200" b="1" dirty="0"/>
              <a:t>At feature extraction phase:	</a:t>
            </a:r>
          </a:p>
          <a:p>
            <a:pPr lvl="1"/>
            <a:r>
              <a:rPr lang="en-US" b="1" dirty="0"/>
              <a:t>Number of features</a:t>
            </a:r>
            <a:r>
              <a:rPr lang="en-US" dirty="0"/>
              <a:t>: 22</a:t>
            </a:r>
          </a:p>
          <a:p>
            <a:pPr lvl="1"/>
            <a:r>
              <a:rPr lang="en-US" b="1" dirty="0"/>
              <a:t>There names</a:t>
            </a:r>
            <a:r>
              <a:rPr lang="en-US" dirty="0"/>
              <a:t>: ['Age', ‘Potential', 'International Reputation', 'Weak </a:t>
            </a:r>
            <a:r>
              <a:rPr lang="en-US" dirty="0" err="1"/>
              <a:t>Foot’,'Skill</a:t>
            </a:r>
            <a:r>
              <a:rPr lang="en-US" dirty="0"/>
              <a:t> Moves’, ‘Value’, ‘wage ’Position’]</a:t>
            </a:r>
          </a:p>
          <a:p>
            <a:pPr lvl="1"/>
            <a:r>
              <a:rPr lang="en-US" b="1" dirty="0"/>
              <a:t>CV folds</a:t>
            </a:r>
            <a:r>
              <a:rPr lang="en-US" dirty="0"/>
              <a:t>  : 5</a:t>
            </a:r>
          </a:p>
          <a:p>
            <a:pPr lvl="1"/>
            <a:r>
              <a:rPr lang="en-US" b="1" dirty="0"/>
              <a:t>The Dimension of resulted features: </a:t>
            </a:r>
            <a:r>
              <a:rPr lang="en-US" dirty="0"/>
              <a:t>(6093, 22)</a:t>
            </a:r>
          </a:p>
          <a:p>
            <a:pPr lvl="1"/>
            <a:endParaRPr 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Classification Model(SVM)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409805"/>
            <a:ext cx="11274612" cy="3611897"/>
          </a:xfrm>
        </p:spPr>
        <p:txBody>
          <a:bodyPr>
            <a:normAutofit/>
          </a:bodyPr>
          <a:lstStyle/>
          <a:p>
            <a:r>
              <a:rPr lang="en-US" sz="3200" b="1" dirty="0"/>
              <a:t>Hyperparameter Tuning:	</a:t>
            </a:r>
          </a:p>
          <a:p>
            <a:pPr lvl="1"/>
            <a:r>
              <a:rPr lang="en-US" b="1" dirty="0" err="1"/>
              <a:t>reguralization</a:t>
            </a:r>
            <a:r>
              <a:rPr lang="en-US" dirty="0"/>
              <a:t> : C= 1</a:t>
            </a:r>
          </a:p>
          <a:p>
            <a:pPr lvl="1"/>
            <a:r>
              <a:rPr lang="en-US" b="1" dirty="0"/>
              <a:t>optimizer</a:t>
            </a:r>
            <a:r>
              <a:rPr lang="en-US" dirty="0"/>
              <a:t> : gamma = 0.1</a:t>
            </a:r>
          </a:p>
          <a:p>
            <a:pPr lvl="1"/>
            <a:r>
              <a:rPr lang="en-US" b="1" dirty="0"/>
              <a:t>kernel type </a:t>
            </a:r>
            <a:r>
              <a:rPr lang="en-US" dirty="0"/>
              <a:t>: poly</a:t>
            </a:r>
          </a:p>
          <a:p>
            <a:pPr lvl="1"/>
            <a:r>
              <a:rPr lang="en-US" b="1" dirty="0"/>
              <a:t>batch size </a:t>
            </a:r>
            <a:r>
              <a:rPr lang="en-US" dirty="0"/>
              <a:t>: 75 % of training : 6093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9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Results details</a:t>
            </a:r>
          </a:p>
        </p:txBody>
      </p:sp>
    </p:spTree>
    <p:extLst>
      <p:ext uri="{BB962C8B-B14F-4D97-AF65-F5344CB8AC3E}">
        <p14:creationId xmlns:p14="http://schemas.microsoft.com/office/powerpoint/2010/main" val="25499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62887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Classification Model(SVM)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233" y="1371601"/>
            <a:ext cx="6167534" cy="4637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SVM</a:t>
            </a:r>
            <a:endParaRPr lang="en-US" sz="14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9D7EF0-C817-D019-9C6A-1FE1A75F7B7B}"/>
              </a:ext>
            </a:extLst>
          </p:cNvPr>
          <p:cNvSpPr txBox="1">
            <a:spLocks/>
          </p:cNvSpPr>
          <p:nvPr/>
        </p:nvSpPr>
        <p:spPr>
          <a:xfrm>
            <a:off x="2157647" y="2206540"/>
            <a:ext cx="2489718" cy="46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ROC</a:t>
            </a:r>
            <a:endParaRPr lang="en-US" sz="1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679D78-7F88-160A-7918-D748DC8BBD3D}"/>
              </a:ext>
            </a:extLst>
          </p:cNvPr>
          <p:cNvSpPr txBox="1">
            <a:spLocks/>
          </p:cNvSpPr>
          <p:nvPr/>
        </p:nvSpPr>
        <p:spPr>
          <a:xfrm>
            <a:off x="7544635" y="2186171"/>
            <a:ext cx="2489718" cy="463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Confusion matrix</a:t>
            </a:r>
            <a:endParaRPr lang="en-US" sz="1400" b="1" dirty="0"/>
          </a:p>
        </p:txBody>
      </p:sp>
      <p:pic>
        <p:nvPicPr>
          <p:cNvPr id="7" name="Picture 6" descr="A yellow and purple squares with white text&#10;&#10;Description automatically generated">
            <a:extLst>
              <a:ext uri="{FF2B5EF4-FFF2-40B4-BE49-F238E27FC236}">
                <a16:creationId xmlns:a16="http://schemas.microsoft.com/office/drawing/2014/main" id="{0D556597-F02E-3ED6-1AB7-82412A0E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421" y="2760424"/>
            <a:ext cx="4861337" cy="3641938"/>
          </a:xfrm>
          <a:prstGeom prst="rect">
            <a:avLst/>
          </a:prstGeom>
        </p:spPr>
      </p:pic>
      <p:pic>
        <p:nvPicPr>
          <p:cNvPr id="13" name="Picture 12" descr="A graph of a receiver operating characteristic&#10;&#10;Description automatically generated">
            <a:extLst>
              <a:ext uri="{FF2B5EF4-FFF2-40B4-BE49-F238E27FC236}">
                <a16:creationId xmlns:a16="http://schemas.microsoft.com/office/drawing/2014/main" id="{7AF5C9D0-9D74-B1E6-E688-581832924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99" y="2670262"/>
            <a:ext cx="4768176" cy="37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 build="p"/>
      <p:bldP spid="5" grpId="1" build="p"/>
      <p:bldP spid="6" grpId="0" build="p"/>
      <p:bldP spid="6" grpI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Classification Model(SVM)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450" y="1580212"/>
            <a:ext cx="6167534" cy="4637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SVM (</a:t>
            </a:r>
            <a:r>
              <a:rPr lang="en-US" sz="1800" dirty="0"/>
              <a:t>Accuracy &amp; Classification report</a:t>
            </a:r>
            <a:r>
              <a:rPr lang="en-US" sz="1800" b="1" dirty="0"/>
              <a:t>)</a:t>
            </a:r>
          </a:p>
          <a:p>
            <a:pPr lvl="2" algn="ctr"/>
            <a:endParaRPr lang="en-US" sz="1400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D9ECC94-9977-85E8-5067-8C8D5633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17" y="2677658"/>
            <a:ext cx="8725333" cy="21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284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General Information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17776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Regression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184954"/>
            <a:ext cx="11274612" cy="5588803"/>
          </a:xfrm>
        </p:spPr>
        <p:txBody>
          <a:bodyPr>
            <a:noAutofit/>
          </a:bodyPr>
          <a:lstStyle/>
          <a:p>
            <a:r>
              <a:rPr lang="en-US" b="1" dirty="0" err="1"/>
              <a:t>DataSet</a:t>
            </a:r>
            <a:r>
              <a:rPr lang="en-US" b="1" dirty="0"/>
              <a:t> Name: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fifa_data</a:t>
            </a:r>
            <a:endParaRPr lang="en-US" dirty="0"/>
          </a:p>
          <a:p>
            <a:r>
              <a:rPr lang="en-US" b="1" dirty="0"/>
              <a:t>Our </a:t>
            </a:r>
            <a:r>
              <a:rPr lang="en-US" b="1" dirty="0" err="1"/>
              <a:t>Lable</a:t>
            </a:r>
            <a:r>
              <a:rPr lang="en-US" b="1" dirty="0"/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Player Overall</a:t>
            </a:r>
          </a:p>
          <a:p>
            <a:r>
              <a:rPr lang="en-US" b="1" dirty="0"/>
              <a:t>Number of samples: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18207  Sample</a:t>
            </a:r>
          </a:p>
          <a:p>
            <a:r>
              <a:rPr lang="en-US" b="1" dirty="0"/>
              <a:t>Number of samples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Train: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12945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3237</a:t>
            </a:r>
          </a:p>
          <a:p>
            <a:pPr lvl="1"/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0213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23051"/>
            <a:ext cx="11274612" cy="3611897"/>
          </a:xfrm>
        </p:spPr>
        <p:txBody>
          <a:bodyPr>
            <a:normAutofit/>
          </a:bodyPr>
          <a:lstStyle/>
          <a:p>
            <a:r>
              <a:rPr lang="en-US" sz="3200" b="1" dirty="0"/>
              <a:t>At feature extraction phase:	</a:t>
            </a:r>
          </a:p>
          <a:p>
            <a:pPr lvl="1"/>
            <a:r>
              <a:rPr lang="en-US" b="1" dirty="0"/>
              <a:t>Number of features</a:t>
            </a:r>
            <a:r>
              <a:rPr lang="en-US" dirty="0"/>
              <a:t>: 22</a:t>
            </a:r>
          </a:p>
          <a:p>
            <a:pPr lvl="1"/>
            <a:r>
              <a:rPr lang="en-US" b="1" dirty="0"/>
              <a:t>There names</a:t>
            </a:r>
            <a:r>
              <a:rPr lang="en-US" dirty="0"/>
              <a:t>: ['Age', ‘Potential', 'International Reputation', 'Weak </a:t>
            </a:r>
            <a:r>
              <a:rPr lang="en-US" dirty="0" err="1"/>
              <a:t>Foot’,'Skill</a:t>
            </a:r>
            <a:r>
              <a:rPr lang="en-US" dirty="0"/>
              <a:t> Moves’, ‘Value’, ‘wage ’Position’]</a:t>
            </a:r>
          </a:p>
          <a:p>
            <a:pPr lvl="1"/>
            <a:r>
              <a:rPr lang="en-US" b="1" dirty="0"/>
              <a:t>The Dimension of resulted features: </a:t>
            </a:r>
            <a:r>
              <a:rPr lang="en-US" dirty="0"/>
              <a:t>(16182, 22)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4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F1CD-32C7-07AA-C61B-7C2CF164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84242"/>
            <a:ext cx="10895106" cy="1325563"/>
          </a:xfrm>
        </p:spPr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2C5F-6DC2-6C54-9AEA-14D2C4F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23050"/>
            <a:ext cx="11274612" cy="4948571"/>
          </a:xfrm>
        </p:spPr>
        <p:txBody>
          <a:bodyPr>
            <a:normAutofit/>
          </a:bodyPr>
          <a:lstStyle/>
          <a:p>
            <a:r>
              <a:rPr lang="en-US" sz="3200" b="1" dirty="0"/>
              <a:t>Hyperparameters:	</a:t>
            </a:r>
          </a:p>
          <a:p>
            <a:pPr lvl="1"/>
            <a:r>
              <a:rPr lang="en-US" b="1" dirty="0"/>
              <a:t>Optimizer</a:t>
            </a:r>
            <a:r>
              <a:rPr lang="en-US" dirty="0"/>
              <a:t>: Adam</a:t>
            </a:r>
          </a:p>
          <a:p>
            <a:pPr lvl="1"/>
            <a:r>
              <a:rPr lang="en-US" b="1" dirty="0"/>
              <a:t>Regularization strength</a:t>
            </a:r>
            <a:r>
              <a:rPr lang="en-US" dirty="0"/>
              <a:t>: 0.0001</a:t>
            </a:r>
          </a:p>
          <a:p>
            <a:pPr lvl="1"/>
            <a:r>
              <a:rPr lang="en-US" b="1" dirty="0"/>
              <a:t>Batch size</a:t>
            </a:r>
            <a:r>
              <a:rPr lang="en-US" dirty="0"/>
              <a:t>: 32</a:t>
            </a:r>
          </a:p>
          <a:p>
            <a:pPr lvl="1"/>
            <a:r>
              <a:rPr lang="en-US" b="1" dirty="0"/>
              <a:t>epochs</a:t>
            </a:r>
            <a:r>
              <a:rPr lang="en-US" dirty="0"/>
              <a:t>: 150</a:t>
            </a:r>
          </a:p>
          <a:p>
            <a:pPr lvl="1"/>
            <a:r>
              <a:rPr lang="en-US" b="1" dirty="0"/>
              <a:t>Number Of Hidden Layers: </a:t>
            </a:r>
            <a:r>
              <a:rPr lang="en-US" dirty="0"/>
              <a:t>2</a:t>
            </a:r>
          </a:p>
          <a:p>
            <a:pPr lvl="1"/>
            <a:r>
              <a:rPr lang="en-US" b="1" dirty="0"/>
              <a:t>Hidden Layer 1 Neurons</a:t>
            </a:r>
            <a:r>
              <a:rPr lang="en-US" dirty="0"/>
              <a:t>: 400</a:t>
            </a:r>
          </a:p>
          <a:p>
            <a:pPr lvl="1"/>
            <a:r>
              <a:rPr lang="en-US" b="1" dirty="0"/>
              <a:t>Hidden Layer 2 Neurons</a:t>
            </a:r>
            <a:r>
              <a:rPr lang="en-US" dirty="0"/>
              <a:t>: 200</a:t>
            </a:r>
          </a:p>
          <a:p>
            <a:pPr lvl="1"/>
            <a:r>
              <a:rPr lang="en-US" b="1" dirty="0"/>
              <a:t>Hidden Layers Activation Function</a:t>
            </a:r>
            <a:r>
              <a:rPr lang="en-US" dirty="0"/>
              <a:t>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b="1" dirty="0"/>
              <a:t>Output Layer Activation Function</a:t>
            </a:r>
            <a:r>
              <a:rPr lang="en-US" dirty="0"/>
              <a:t>: Linear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98BA516-1933-0546-FD9F-69C950F1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225A-1B83-F68F-CD67-E7BC5A2A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2766218"/>
            <a:ext cx="10895106" cy="1325563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Results details</a:t>
            </a:r>
          </a:p>
        </p:txBody>
      </p:sp>
    </p:spTree>
    <p:extLst>
      <p:ext uri="{BB962C8B-B14F-4D97-AF65-F5344CB8AC3E}">
        <p14:creationId xmlns:p14="http://schemas.microsoft.com/office/powerpoint/2010/main" val="2271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A28D0D903F54989A801C0A9B2F247" ma:contentTypeVersion="5" ma:contentTypeDescription="Create a new document." ma:contentTypeScope="" ma:versionID="902a574d70dc7a35fd366cb7f6cedf73">
  <xsd:schema xmlns:xsd="http://www.w3.org/2001/XMLSchema" xmlns:xs="http://www.w3.org/2001/XMLSchema" xmlns:p="http://schemas.microsoft.com/office/2006/metadata/properties" xmlns:ns3="f854c771-0f21-4ba9-aa09-2966df964e19" targetNamespace="http://schemas.microsoft.com/office/2006/metadata/properties" ma:root="true" ma:fieldsID="8c6c0fc278cecea8a43ac6e1a24fc516" ns3:_="">
    <xsd:import namespace="f854c771-0f21-4ba9-aa09-2966df964e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4c771-0f21-4ba9-aa09-2966df964e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EF43A-21E5-4CD5-9794-0CCF53853C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2E6DE1-9BDC-4CAF-8A88-4F1B0322F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54c771-0f21-4ba9-aa09-2966df964e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3BC6DF-6BD2-4164-B2DB-D7136F447BC5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854c771-0f21-4ba9-aa09-2966df964e1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471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Amasis MT Pro Black</vt:lpstr>
      <vt:lpstr>Arial</vt:lpstr>
      <vt:lpstr>Avenir Next LT Pro</vt:lpstr>
      <vt:lpstr>AvenirNext LT Pro Medium</vt:lpstr>
      <vt:lpstr>Courier New</vt:lpstr>
      <vt:lpstr>Helvetica Neue</vt:lpstr>
      <vt:lpstr>Sabon Next LT</vt:lpstr>
      <vt:lpstr>Wingdings</vt:lpstr>
      <vt:lpstr>DappledVTI</vt:lpstr>
      <vt:lpstr>Machine Learning</vt:lpstr>
      <vt:lpstr>PowerPoint Presentation</vt:lpstr>
      <vt:lpstr>Regression Model</vt:lpstr>
      <vt:lpstr>General Information on dataset</vt:lpstr>
      <vt:lpstr>Regression Dataset</vt:lpstr>
      <vt:lpstr>Implementation details</vt:lpstr>
      <vt:lpstr>Regression Model</vt:lpstr>
      <vt:lpstr>Regression Model</vt:lpstr>
      <vt:lpstr>Results details</vt:lpstr>
      <vt:lpstr>Regression Model</vt:lpstr>
      <vt:lpstr>Regression Model</vt:lpstr>
      <vt:lpstr>Regression Model</vt:lpstr>
      <vt:lpstr>Regression Model</vt:lpstr>
      <vt:lpstr>Classification Model(Decision Tree)</vt:lpstr>
      <vt:lpstr>General Information on dataset</vt:lpstr>
      <vt:lpstr>Classification Dataset</vt:lpstr>
      <vt:lpstr>Implementation details</vt:lpstr>
      <vt:lpstr>Classification Model(Decision Tree)</vt:lpstr>
      <vt:lpstr>Classification Model(Decision Tree)</vt:lpstr>
      <vt:lpstr>Results details</vt:lpstr>
      <vt:lpstr>Classification Model(Decision Tree)</vt:lpstr>
      <vt:lpstr>Classification Model(Decision Tree)</vt:lpstr>
      <vt:lpstr>Classification Model(SVM)</vt:lpstr>
      <vt:lpstr>General Information on dataset</vt:lpstr>
      <vt:lpstr>Classification Model</vt:lpstr>
      <vt:lpstr>Implementation details</vt:lpstr>
      <vt:lpstr>Classification Model</vt:lpstr>
      <vt:lpstr>Classification Model(SVM)</vt:lpstr>
      <vt:lpstr>Results details</vt:lpstr>
      <vt:lpstr>Classification Model(SVM)</vt:lpstr>
      <vt:lpstr>Classification Model(SVM)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Mohammed 20210728</dc:creator>
  <cp:lastModifiedBy>Steven 20210404</cp:lastModifiedBy>
  <cp:revision>9</cp:revision>
  <dcterms:created xsi:type="dcterms:W3CDTF">2023-12-17T16:54:31Z</dcterms:created>
  <dcterms:modified xsi:type="dcterms:W3CDTF">2024-05-11T06:36:17Z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0x010100A6DA28D0D903F54989A801C0A9B2F247</vt:lpwstr>
  </property>
</Properties>
</file>