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2"/>
  </p:notesMasterIdLst>
  <p:sldIdLst>
    <p:sldId id="256" r:id="rId2"/>
    <p:sldId id="263" r:id="rId3"/>
    <p:sldId id="262" r:id="rId4"/>
    <p:sldId id="261" r:id="rId5"/>
    <p:sldId id="257" r:id="rId6"/>
    <p:sldId id="258" r:id="rId7"/>
    <p:sldId id="259" r:id="rId8"/>
    <p:sldId id="260" r:id="rId9"/>
    <p:sldId id="264" r:id="rId10"/>
    <p:sldId id="265" r:id="rId11"/>
    <p:sldId id="273" r:id="rId12"/>
    <p:sldId id="271" r:id="rId13"/>
    <p:sldId id="267" r:id="rId14"/>
    <p:sldId id="268" r:id="rId15"/>
    <p:sldId id="269" r:id="rId16"/>
    <p:sldId id="270" r:id="rId17"/>
    <p:sldId id="274" r:id="rId18"/>
    <p:sldId id="266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E86"/>
    <a:srgbClr val="C9E7A7"/>
    <a:srgbClr val="E1A121"/>
    <a:srgbClr val="C6B23C"/>
    <a:srgbClr val="BDC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ED4DE-6823-48FA-8D42-2E45B07CA1D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EFC9E-CEC4-4775-8D30-982DE7C6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9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EFC9E-CEC4-4775-8D30-982DE7C65E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6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3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1.svg"/><Relationship Id="rId4" Type="http://schemas.openxmlformats.org/officeDocument/2006/relationships/image" Target="../media/image7.sv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2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hyperlink" Target="https://www.publicdomainpictures.net/en/view-image.php?image=73082&amp;picture=greece-amphitheatre-rui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6.svg"/><Relationship Id="rId4" Type="http://schemas.openxmlformats.org/officeDocument/2006/relationships/image" Target="../media/image23.sv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7.png"/><Relationship Id="rId5" Type="http://schemas.openxmlformats.org/officeDocument/2006/relationships/image" Target="../media/image21.sv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DBB002DA-F184-58D5-915D-14F141C5A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D2484-2A32-1E36-082A-FB238FC5E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Differential Evolution</a:t>
            </a:r>
          </a:p>
        </p:txBody>
      </p:sp>
    </p:spTree>
    <p:extLst>
      <p:ext uri="{BB962C8B-B14F-4D97-AF65-F5344CB8AC3E}">
        <p14:creationId xmlns:p14="http://schemas.microsoft.com/office/powerpoint/2010/main" val="424895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7"/>
    </mc:Choice>
    <mc:Fallback>
      <p:transition spd="slow" advTm="21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3B2C-F691-1350-AB91-8B8E2026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3367548" cy="6749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Graphic 4" descr="Male profile with solid fill">
            <a:extLst>
              <a:ext uri="{FF2B5EF4-FFF2-40B4-BE49-F238E27FC236}">
                <a16:creationId xmlns:a16="http://schemas.microsoft.com/office/drawing/2014/main" id="{11CF7207-57E2-A468-B7D2-90DC685AC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2437" y="3197941"/>
            <a:ext cx="1951703" cy="1951703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89DAF05-9A9C-A49A-A740-D431CEA26AB7}"/>
              </a:ext>
            </a:extLst>
          </p:cNvPr>
          <p:cNvSpPr/>
          <p:nvPr/>
        </p:nvSpPr>
        <p:spPr>
          <a:xfrm>
            <a:off x="2009465" y="1994908"/>
            <a:ext cx="2529350" cy="1203033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you looks good and have nice features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545336C-6305-F158-3675-3BEF668FBE71}"/>
              </a:ext>
            </a:extLst>
          </p:cNvPr>
          <p:cNvSpPr/>
          <p:nvPr/>
        </p:nvSpPr>
        <p:spPr>
          <a:xfrm flipH="1">
            <a:off x="7441787" y="1994907"/>
            <a:ext cx="2529350" cy="1203033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Thanks you </a:t>
            </a:r>
            <a:r>
              <a:rPr lang="en-US" dirty="0" err="1"/>
              <a:t>you</a:t>
            </a:r>
            <a:r>
              <a:rPr lang="en-US" dirty="0"/>
              <a:t> are better</a:t>
            </a:r>
          </a:p>
        </p:txBody>
      </p:sp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48F08EAF-9593-DF5E-B1BA-C598EB9B6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5573" y="3320844"/>
            <a:ext cx="1951703" cy="1951703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0B6B2B8-2FC6-FBF1-25C8-5F3B8B11B501}"/>
              </a:ext>
            </a:extLst>
          </p:cNvPr>
          <p:cNvSpPr/>
          <p:nvPr/>
        </p:nvSpPr>
        <p:spPr>
          <a:xfrm>
            <a:off x="2153876" y="2307791"/>
            <a:ext cx="2240527" cy="89014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  <a:p>
            <a:pPr algn="ctr"/>
            <a:r>
              <a:rPr lang="en-US" dirty="0"/>
              <a:t>But I can be better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AFB5261-42BB-DF2B-0ECF-4BC5BD47BB50}"/>
              </a:ext>
            </a:extLst>
          </p:cNvPr>
          <p:cNvSpPr/>
          <p:nvPr/>
        </p:nvSpPr>
        <p:spPr>
          <a:xfrm flipH="1">
            <a:off x="7757652" y="2381534"/>
            <a:ext cx="2122538" cy="87785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What?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0E4DC29-4F1F-B285-B586-CA3FCFD58F07}"/>
              </a:ext>
            </a:extLst>
          </p:cNvPr>
          <p:cNvSpPr/>
          <p:nvPr/>
        </p:nvSpPr>
        <p:spPr>
          <a:xfrm>
            <a:off x="2033124" y="1994907"/>
            <a:ext cx="2529350" cy="1203033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care </a:t>
            </a:r>
          </a:p>
          <a:p>
            <a:pPr algn="ctr"/>
            <a:r>
              <a:rPr lang="en-US" dirty="0"/>
              <a:t>Look what is in the sky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92156363-59C5-AC07-9D94-92EE3B4DBFDF}"/>
              </a:ext>
            </a:extLst>
          </p:cNvPr>
          <p:cNvSpPr/>
          <p:nvPr/>
        </p:nvSpPr>
        <p:spPr>
          <a:xfrm flipH="1">
            <a:off x="7500785" y="2432209"/>
            <a:ext cx="2529350" cy="803974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nothing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6BB07CC0-1252-29A7-2116-279FB96F2CCD}"/>
              </a:ext>
            </a:extLst>
          </p:cNvPr>
          <p:cNvSpPr/>
          <p:nvPr/>
        </p:nvSpPr>
        <p:spPr>
          <a:xfrm>
            <a:off x="2193821" y="2583519"/>
            <a:ext cx="1951703" cy="66613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Hh</a:t>
            </a:r>
            <a:r>
              <a:rPr lang="en-US" dirty="0"/>
              <a:t> I got you</a:t>
            </a:r>
          </a:p>
        </p:txBody>
      </p:sp>
      <p:pic>
        <p:nvPicPr>
          <p:cNvPr id="16" name="Graphic 15" descr="DNA">
            <a:extLst>
              <a:ext uri="{FF2B5EF4-FFF2-40B4-BE49-F238E27FC236}">
                <a16:creationId xmlns:a16="http://schemas.microsoft.com/office/drawing/2014/main" id="{AC3CB461-3215-0D98-350C-8CED0B9C6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2478851" y="3040399"/>
            <a:ext cx="1381644" cy="2529349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3B8215B5-1563-76FB-380C-4EC7F8906037}"/>
              </a:ext>
            </a:extLst>
          </p:cNvPr>
          <p:cNvSpPr/>
          <p:nvPr/>
        </p:nvSpPr>
        <p:spPr>
          <a:xfrm flipH="1">
            <a:off x="7508774" y="2455418"/>
            <a:ext cx="2529350" cy="803974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that</a:t>
            </a:r>
          </a:p>
          <a:p>
            <a:pPr algn="ctr"/>
            <a:r>
              <a:rPr lang="en-US" dirty="0" err="1"/>
              <a:t>heeeeeeelp</a:t>
            </a:r>
            <a:endParaRPr lang="en-US" dirty="0"/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6B069762-76DE-12B5-70F2-04492C9E3623}"/>
              </a:ext>
            </a:extLst>
          </p:cNvPr>
          <p:cNvSpPr/>
          <p:nvPr/>
        </p:nvSpPr>
        <p:spPr>
          <a:xfrm>
            <a:off x="1819434" y="2040716"/>
            <a:ext cx="3192719" cy="1203033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lets use the cross over rate to get the better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92056F-C65D-35DE-4EF8-CA06C7E9B0E4}"/>
              </a:ext>
            </a:extLst>
          </p:cNvPr>
          <p:cNvSpPr/>
          <p:nvPr/>
        </p:nvSpPr>
        <p:spPr>
          <a:xfrm>
            <a:off x="1723254" y="3562537"/>
            <a:ext cx="155525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Graphic 17" descr="Male profile with solid fill">
            <a:extLst>
              <a:ext uri="{FF2B5EF4-FFF2-40B4-BE49-F238E27FC236}">
                <a16:creationId xmlns:a16="http://schemas.microsoft.com/office/drawing/2014/main" id="{276D3821-4C1E-C3CA-56AE-555FCE2C1E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03100" y="3200851"/>
            <a:ext cx="1951703" cy="19517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91A75F-0603-34F8-A633-43228DB7162C}"/>
              </a:ext>
            </a:extLst>
          </p:cNvPr>
          <p:cNvSpPr txBox="1"/>
          <p:nvPr/>
        </p:nvSpPr>
        <p:spPr>
          <a:xfrm>
            <a:off x="6420465" y="1671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4C6053-56D9-AC69-7F67-9E95E1A39075}"/>
              </a:ext>
            </a:extLst>
          </p:cNvPr>
          <p:cNvSpPr txBox="1"/>
          <p:nvPr/>
        </p:nvSpPr>
        <p:spPr>
          <a:xfrm>
            <a:off x="3060448" y="1630303"/>
            <a:ext cx="60370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that’s how we can get a new individual with new features and it named as a trail vector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1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8400">
        <p:fade/>
      </p:transition>
    </mc:Choice>
    <mc:Fallback>
      <p:transition spd="med" advTm="28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4901 -0.0011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"/>
                            </p:stCondLst>
                            <p:childTnLst>
                              <p:par>
                                <p:cTn id="8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1.45833E-6 0.00023 C 0.00313 0.00232 0.00638 0.00463 0.00964 0.00695 C 0.01315 0.00973 0.01654 0.01343 0.02005 0.01574 C 0.02318 0.0176 0.02656 0.01852 0.02982 0.01991 C 0.0306 0.0213 0.03151 0.02269 0.03216 0.02431 C 0.03333 0.02709 0.03399 0.03033 0.03542 0.03287 C 0.03607 0.03403 0.03698 0.0338 0.03789 0.03426 C 0.04167 0.02963 0.04219 0.0294 0.04675 0.0213 C 0.0487 0.01783 0.05052 0.01366 0.05235 0.00996 C 0.05339 0.01088 0.05482 0.01111 0.0556 0.01273 C 0.05755 0.01667 0.05873 0.02153 0.06042 0.0257 C 0.06198 0.02963 0.06367 0.03334 0.06524 0.03727 C 0.07604 0.03542 0.07722 0.03727 0.08789 0.02292 C 0.08958 0.02061 0.08985 0.01598 0.09102 0.01273 C 0.09492 0.00209 0.09375 0.0044 0.09831 -0.00162 C 0.09909 -0.00115 0.10013 -0.00115 0.10078 -3.33333E-6 C 0.10443 0.00579 0.1112 0.01852 0.1112 0.01875 C 0.12149 0.01713 0.12409 0.01922 0.13294 0.00857 C 0.13581 0.0051 0.13776 -0.00023 0.14024 -0.00439 C 0.14102 -0.00555 0.1418 -0.00625 0.14271 -0.00717 C 0.14505 -0.00671 0.14766 -0.00764 0.14987 -0.00578 C 0.15261 -0.0037 0.15847 0.00741 0.16198 0.00996 C 0.1638 0.01111 0.16576 0.01088 0.16771 0.01135 C 0.1711 0.00996 0.17552 0.01135 0.17813 0.00695 C 0.18073 0.00301 0.18008 -0.00463 0.18138 -0.01018 C 0.18203 -0.01273 0.18255 -0.01551 0.18386 -0.01736 C 0.1849 -0.01898 0.18646 -0.01921 0.18776 -0.02014 L 0.19987 -0.01875 C 0.20313 -0.01828 0.20651 -0.01852 0.20964 -0.01736 C 0.21211 -0.0162 0.21445 -0.01342 0.2168 -0.01157 C 0.21706 -0.01111 0.22083 -0.00393 0.22175 -0.00439 C 0.22357 -0.00509 0.225 -0.00787 0.22656 -0.01018 C 0.23555 -0.02384 0.22956 -0.01967 0.23542 -0.02291 C 0.24024 -0.01111 0.24362 0.00324 0.24987 0.01273 C 0.25169 0.01551 0.2543 0.01042 0.25638 0.00857 C 0.25742 0.00741 0.25794 0.00556 0.25873 0.00417 C 0.26003 0.00209 0.26159 0.0007 0.26276 -0.00162 C 0.26511 -0.00555 0.26498 -0.00856 0.26771 -0.01157 C 0.26836 -0.0125 0.26927 -0.0125 0.27005 -0.01296 C 0.27383 -0.00578 0.27774 0.00116 0.28138 0.00857 C 0.28203 0.00973 0.28203 0.01227 0.28294 0.01273 C 0.28399 0.01343 0.28516 0.01181 0.2862 0.01135 C 0.28698 0.00903 0.28776 0.00648 0.28867 0.00417 C 0.28932 0.00232 0.29037 0.00047 0.29102 -0.00162 C 0.29505 -0.01296 0.29063 -0.00162 0.29349 -0.01296 C 0.29414 -0.01551 0.29492 -0.01805 0.29583 -0.02014 C 0.29649 -0.02152 0.29753 -0.02199 0.29831 -0.02291 C 0.29935 -0.02152 0.30078 -0.02083 0.30156 -0.01875 C 0.30365 -0.01296 0.30313 -0.00787 0.30313 -0.00162 " pathEditMode="relative" rAng="0" ptsTypes="AAAAAAAAAAAAAAAAAAAAAAAAAAAAAAAAAAAAAAAAAAAAAAAAAA">
                                      <p:cBhvr>
                                        <p:cTn id="10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31159 0.0037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18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011 -0.00116 L 0.2401 -0.01134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83" y="-57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6" presetClass="exit" presetSubtype="21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16" presetClass="exit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25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/>
      <p:bldP spid="17" grpId="2"/>
      <p:bldP spid="17" grpId="3"/>
      <p:bldP spid="17" grpId="4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n old stone amphitheater&#10;&#10;Description automatically generated">
            <a:extLst>
              <a:ext uri="{FF2B5EF4-FFF2-40B4-BE49-F238E27FC236}">
                <a16:creationId xmlns:a16="http://schemas.microsoft.com/office/drawing/2014/main" id="{B6C5E44B-6954-D4EC-AC5C-F790CA9EA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742" b="1988"/>
          <a:stretch/>
        </p:blipFill>
        <p:spPr>
          <a:xfrm>
            <a:off x="20" y="-22"/>
            <a:ext cx="12191977" cy="6858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2C8C3-02D8-7AF9-8E51-C66EB334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702465" cy="1745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 dirty="0">
                <a:solidFill>
                  <a:schemeClr val="bg1"/>
                </a:solidFill>
              </a:rPr>
              <a:t>Selecting the offspring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BC92FDCB-844E-F150-6E98-2396B90B3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1741" y="3520312"/>
            <a:ext cx="2747766" cy="2747766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DCECB0FF-A1EA-8588-ABD1-16997B0B7F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70187" y="3421705"/>
            <a:ext cx="2747766" cy="2747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B7DF3-56D2-41BF-B100-215ECCDB8B4A}"/>
              </a:ext>
            </a:extLst>
          </p:cNvPr>
          <p:cNvSpPr txBox="1"/>
          <p:nvPr/>
        </p:nvSpPr>
        <p:spPr>
          <a:xfrm>
            <a:off x="643465" y="575332"/>
            <a:ext cx="11332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Individual with best </a:t>
            </a:r>
            <a:r>
              <a:rPr lang="en-US" sz="4800" dirty="0" err="1">
                <a:solidFill>
                  <a:schemeClr val="bg1"/>
                </a:solidFill>
              </a:rPr>
              <a:t>fitnness</a:t>
            </a:r>
            <a:r>
              <a:rPr lang="en-US" sz="4800" dirty="0">
                <a:solidFill>
                  <a:schemeClr val="bg1"/>
                </a:solidFill>
              </a:rPr>
              <a:t> value would survive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A666C452-9266-C714-C1BC-C05566DBE056}"/>
              </a:ext>
            </a:extLst>
          </p:cNvPr>
          <p:cNvSpPr/>
          <p:nvPr/>
        </p:nvSpPr>
        <p:spPr>
          <a:xfrm>
            <a:off x="6024774" y="2529922"/>
            <a:ext cx="1927034" cy="967160"/>
          </a:xfrm>
          <a:prstGeom prst="wedgeEllipseCallout">
            <a:avLst/>
          </a:prstGeom>
          <a:solidFill>
            <a:srgbClr val="B4DE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Hehe boy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92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348">
        <p:fade/>
      </p:transition>
    </mc:Choice>
    <mc:Fallback>
      <p:transition spd="med" advTm="103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28841 0.0303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15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-0.28724 0.055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62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" grpId="0"/>
      <p:bldP spid="11" grpId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497" y="636009"/>
            <a:ext cx="10092813" cy="12880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Each individual in the population should be at least once as a Target vector in each generation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823459" y="2872105"/>
            <a:ext cx="202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53980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94">
        <p:fade/>
      </p:transition>
    </mc:Choice>
    <mc:Fallback>
      <p:transition spd="med" advTm="109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504943"/>
            <a:ext cx="7280787" cy="4881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Differential Evolution ?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785344" y="2978060"/>
            <a:ext cx="202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87378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5"/>
    </mc:Choice>
    <mc:Fallback>
      <p:transition spd="slow" advTm="98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504943"/>
            <a:ext cx="7280787" cy="4881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Differential Evolution ?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785344" y="2978060"/>
            <a:ext cx="202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7092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3"/>
    </mc:Choice>
    <mc:Fallback>
      <p:transition spd="slow" advTm="64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504943"/>
            <a:ext cx="7280787" cy="4881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Differential Evolution ?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785344" y="2978060"/>
            <a:ext cx="202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5558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8"/>
    </mc:Choice>
    <mc:Fallback>
      <p:transition spd="slow" advTm="66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504943"/>
            <a:ext cx="7280787" cy="4881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Differential Evolution ?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785344" y="2978060"/>
            <a:ext cx="202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9F87C-D2D0-B07F-1A1D-2EB9D316E672}"/>
              </a:ext>
            </a:extLst>
          </p:cNvPr>
          <p:cNvSpPr txBox="1"/>
          <p:nvPr/>
        </p:nvSpPr>
        <p:spPr>
          <a:xfrm>
            <a:off x="2356047" y="4689988"/>
            <a:ext cx="849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 so on for each individual in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318652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3"/>
    </mc:Choice>
    <mc:Fallback>
      <p:transition spd="slow" advTm="49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51" y="587476"/>
            <a:ext cx="11154697" cy="10288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 add each survived individual into a new population for the next generation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755848" y="2712586"/>
            <a:ext cx="2027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 Population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63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438">
        <p:fade/>
      </p:transition>
    </mc:Choice>
    <mc:Fallback>
      <p:transition spd="med" advTm="54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031C-7FD5-E449-5ED5-57E86662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871" y="1383879"/>
            <a:ext cx="7546258" cy="409024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We repeats all the previous steps for N generation time</a:t>
            </a:r>
          </a:p>
        </p:txBody>
      </p:sp>
    </p:spTree>
    <p:extLst>
      <p:ext uri="{BB962C8B-B14F-4D97-AF65-F5344CB8AC3E}">
        <p14:creationId xmlns:p14="http://schemas.microsoft.com/office/powerpoint/2010/main" val="100428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05">
        <p:fade/>
      </p:transition>
    </mc:Choice>
    <mc:Fallback>
      <p:transition spd="med" advTm="905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51" y="587475"/>
            <a:ext cx="11162072" cy="14969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After all the generations we calculate the fitness value for all the individuals and the individual what has  the lowest fitness value would be the best individual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998781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7504" y="3109394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1904" y="3109394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6304" y="3109394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704" y="3109394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104" y="3109394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9504" y="3109394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904" y="3109394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8304" y="3109394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2704" y="3109394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998781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755848" y="3115709"/>
            <a:ext cx="2027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Final Population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68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741">
        <p:fade/>
      </p:transition>
    </mc:Choice>
    <mc:Fallback>
      <p:transition spd="med" advTm="97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504943"/>
            <a:ext cx="7280787" cy="4881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Differential Evolution ?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823459" y="2872105"/>
            <a:ext cx="202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84724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01">
        <p:fade/>
      </p:transition>
    </mc:Choice>
    <mc:Fallback>
      <p:transition spd="med" advTm="110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5E12-56D9-9C48-122C-6327029D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503" y="2743200"/>
            <a:ext cx="2344994" cy="1371600"/>
          </a:xfrm>
        </p:spPr>
        <p:txBody>
          <a:bodyPr/>
          <a:lstStyle/>
          <a:p>
            <a:r>
              <a:rPr lang="en-US" b="1" dirty="0"/>
              <a:t>Thanks🥰</a:t>
            </a:r>
          </a:p>
        </p:txBody>
      </p:sp>
    </p:spTree>
    <p:extLst>
      <p:ext uri="{BB962C8B-B14F-4D97-AF65-F5344CB8AC3E}">
        <p14:creationId xmlns:p14="http://schemas.microsoft.com/office/powerpoint/2010/main" val="399109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14">
        <p:fade/>
      </p:transition>
    </mc:Choice>
    <mc:Fallback>
      <p:transition spd="med" advTm="81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504943"/>
            <a:ext cx="7280787" cy="4881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Differential Evolution ?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823459" y="2872105"/>
            <a:ext cx="202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43334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504943"/>
            <a:ext cx="7280787" cy="4881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Differential Evolution ?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823459" y="2872105"/>
            <a:ext cx="202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9A07BAA-1FB8-8D27-6062-5318AF1C90E3}"/>
              </a:ext>
            </a:extLst>
          </p:cNvPr>
          <p:cNvSpPr/>
          <p:nvPr/>
        </p:nvSpPr>
        <p:spPr>
          <a:xfrm>
            <a:off x="4181178" y="1888993"/>
            <a:ext cx="535851" cy="61943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1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4"/>
    </mc:Choice>
    <mc:Fallback>
      <p:transition spd="slow" advTm="7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504943"/>
            <a:ext cx="7280787" cy="4881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Differential Evolution ?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823459" y="2872105"/>
            <a:ext cx="202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9A07BAA-1FB8-8D27-6062-5318AF1C90E3}"/>
              </a:ext>
            </a:extLst>
          </p:cNvPr>
          <p:cNvSpPr/>
          <p:nvPr/>
        </p:nvSpPr>
        <p:spPr>
          <a:xfrm>
            <a:off x="4181178" y="1888993"/>
            <a:ext cx="535851" cy="61943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46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3"/>
    </mc:Choice>
    <mc:Fallback>
      <p:transition spd="slow" advTm="30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22461 0.006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61 0.00625 L 0.44961 0.00348 " pathEditMode="relative" rAng="0" ptsTypes="AA">
                                      <p:cBhvr>
                                        <p:cTn id="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961 0.00347 L 0.07552 0.0039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1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15105 0.00394 " pathEditMode="relative" rAng="0" ptsTypes="AA">
                                      <p:cBhvr>
                                        <p:cTn id="15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504943"/>
            <a:ext cx="7280787" cy="4881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Differential Evolution ?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823459" y="2872105"/>
            <a:ext cx="202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9A07BAA-1FB8-8D27-6062-5318AF1C90E3}"/>
              </a:ext>
            </a:extLst>
          </p:cNvPr>
          <p:cNvSpPr/>
          <p:nvPr/>
        </p:nvSpPr>
        <p:spPr>
          <a:xfrm>
            <a:off x="6009978" y="1976224"/>
            <a:ext cx="535851" cy="61943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47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8"/>
    </mc:Choice>
    <mc:Fallback>
      <p:transition spd="slow" advTm="2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37552 0.0007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14805 -0.00069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-0.15039 -0.00069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22461 0.00348 " pathEditMode="relative" rAng="0" ptsTypes="AA">
                                      <p:cBhvr>
                                        <p:cTn id="15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504943"/>
            <a:ext cx="7280787" cy="48811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Differential Evolution ?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823459" y="2872105"/>
            <a:ext cx="202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9A07BAA-1FB8-8D27-6062-5318AF1C90E3}"/>
              </a:ext>
            </a:extLst>
          </p:cNvPr>
          <p:cNvSpPr/>
          <p:nvPr/>
        </p:nvSpPr>
        <p:spPr>
          <a:xfrm>
            <a:off x="8753178" y="1976224"/>
            <a:ext cx="535851" cy="61943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709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3"/>
    </mc:Choice>
    <mc:Fallback>
      <p:transition spd="slow" advTm="2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-0.37539 0.0007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00278 L -0.14791 0.00348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00278 L 0.15131 0.00348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00278 L -0.29869 0.00486 " pathEditMode="relative" rAng="0" ptsTypes="AA">
                                      <p:cBhvr>
                                        <p:cTn id="15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EC55-A531-9951-D168-CB598A0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504943"/>
            <a:ext cx="7280787" cy="488116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</a:t>
            </a:r>
            <a:r>
              <a:rPr lang="en-US" dirty="0" err="1"/>
              <a:t>perants</a:t>
            </a:r>
            <a:endParaRPr lang="en-US" dirty="0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055101F-396D-A548-5BB2-E765741EEB87}"/>
              </a:ext>
            </a:extLst>
          </p:cNvPr>
          <p:cNvSpPr/>
          <p:nvPr/>
        </p:nvSpPr>
        <p:spPr>
          <a:xfrm>
            <a:off x="2733375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61C07D4-C157-A481-673D-D2FADE57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7504" y="2706271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F038C4D-9D6A-83E6-2D15-1DC6C4A0A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1904" y="2706271"/>
            <a:ext cx="914400" cy="914400"/>
          </a:xfrm>
          <a:prstGeom prst="rect">
            <a:avLst/>
          </a:prstGeom>
        </p:spPr>
      </p:pic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11E9989F-FB05-C8C9-9D77-A69B25E1A7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06304" y="270627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3475DAB4-220C-21C2-4A31-16B6AC407F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0704" y="2706271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4825A4C4-8066-7C75-F44A-D15623EF7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5104" y="2706271"/>
            <a:ext cx="914400" cy="914400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2C4353E7-96FD-7F1F-3C3B-1CC0558AC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9504" y="2706271"/>
            <a:ext cx="914400" cy="914400"/>
          </a:xfrm>
          <a:prstGeom prst="rect">
            <a:avLst/>
          </a:prstGeom>
        </p:spPr>
      </p:pic>
      <p:pic>
        <p:nvPicPr>
          <p:cNvPr id="14" name="Graphic 13" descr="Male profile with solid fill">
            <a:extLst>
              <a:ext uri="{FF2B5EF4-FFF2-40B4-BE49-F238E27FC236}">
                <a16:creationId xmlns:a16="http://schemas.microsoft.com/office/drawing/2014/main" id="{66716256-CDCF-30EE-7609-64A6DFDB88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63904" y="2706271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802B194-3FA2-5717-BD8E-3E78F0AC1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8304" y="2706271"/>
            <a:ext cx="914400" cy="914400"/>
          </a:xfrm>
          <a:prstGeom prst="rect">
            <a:avLst/>
          </a:prstGeom>
        </p:spPr>
      </p:pic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4351FAE-86A6-85D9-83BD-D75DBF922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704" y="2706271"/>
            <a:ext cx="914400" cy="914400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F0409B-5053-8190-A3AB-D721429B121E}"/>
              </a:ext>
            </a:extLst>
          </p:cNvPr>
          <p:cNvSpPr/>
          <p:nvPr/>
        </p:nvSpPr>
        <p:spPr>
          <a:xfrm rot="10800000">
            <a:off x="11307104" y="2595658"/>
            <a:ext cx="235974" cy="128802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3A043-1873-A9E2-6B52-479AB70959C1}"/>
              </a:ext>
            </a:extLst>
          </p:cNvPr>
          <p:cNvSpPr txBox="1"/>
          <p:nvPr/>
        </p:nvSpPr>
        <p:spPr>
          <a:xfrm>
            <a:off x="823459" y="2872105"/>
            <a:ext cx="202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9A07BAA-1FB8-8D27-6062-5318AF1C90E3}"/>
              </a:ext>
            </a:extLst>
          </p:cNvPr>
          <p:cNvSpPr/>
          <p:nvPr/>
        </p:nvSpPr>
        <p:spPr>
          <a:xfrm>
            <a:off x="5095578" y="1976224"/>
            <a:ext cx="535851" cy="61943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C3B6D-9034-CE67-C991-D2D8008725E2}"/>
              </a:ext>
            </a:extLst>
          </p:cNvPr>
          <p:cNvSpPr txBox="1"/>
          <p:nvPr/>
        </p:nvSpPr>
        <p:spPr>
          <a:xfrm>
            <a:off x="3274141" y="3620671"/>
            <a:ext cx="48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EC661-224E-EFAC-1683-C9F3D5E91026}"/>
              </a:ext>
            </a:extLst>
          </p:cNvPr>
          <p:cNvSpPr txBox="1"/>
          <p:nvPr/>
        </p:nvSpPr>
        <p:spPr>
          <a:xfrm>
            <a:off x="4296696" y="3620671"/>
            <a:ext cx="48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590AD-ADDA-BC66-4EDA-65B54ABA15E0}"/>
              </a:ext>
            </a:extLst>
          </p:cNvPr>
          <p:cNvSpPr txBox="1"/>
          <p:nvPr/>
        </p:nvSpPr>
        <p:spPr>
          <a:xfrm>
            <a:off x="5161929" y="3620671"/>
            <a:ext cx="48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684E5-7BB1-CF4A-85F0-F2E6382F7FCA}"/>
              </a:ext>
            </a:extLst>
          </p:cNvPr>
          <p:cNvSpPr txBox="1"/>
          <p:nvPr/>
        </p:nvSpPr>
        <p:spPr>
          <a:xfrm>
            <a:off x="6066494" y="3620671"/>
            <a:ext cx="48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90DFE06E-7A84-C094-F6DB-6322872E46AD}"/>
              </a:ext>
            </a:extLst>
          </p:cNvPr>
          <p:cNvSpPr/>
          <p:nvPr/>
        </p:nvSpPr>
        <p:spPr>
          <a:xfrm>
            <a:off x="7875645" y="1378974"/>
            <a:ext cx="3549446" cy="4100052"/>
          </a:xfrm>
          <a:prstGeom prst="flowChartAlternate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Mutation</a:t>
            </a:r>
          </a:p>
        </p:txBody>
      </p:sp>
      <p:sp>
        <p:nvSpPr>
          <p:cNvPr id="24" name="Flowchart: Sequential Access Storage 23">
            <a:extLst>
              <a:ext uri="{FF2B5EF4-FFF2-40B4-BE49-F238E27FC236}">
                <a16:creationId xmlns:a16="http://schemas.microsoft.com/office/drawing/2014/main" id="{85F4764D-6483-4629-B8AA-65DDE378A8EA}"/>
              </a:ext>
            </a:extLst>
          </p:cNvPr>
          <p:cNvSpPr/>
          <p:nvPr/>
        </p:nvSpPr>
        <p:spPr>
          <a:xfrm rot="2038586">
            <a:off x="2653615" y="1567369"/>
            <a:ext cx="1157451" cy="1000784"/>
          </a:xfrm>
          <a:prstGeom prst="flowChartMagneticTap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alone now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02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40"/>
    </mc:Choice>
    <mc:Fallback>
      <p:transition spd="slow" advTm="11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-0.075 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5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-0.075 -3.33333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-0.225 -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7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38464 -0.01342 " pathEditMode="relative" rAng="0" ptsTypes="AA">
                                      <p:cBhvr>
                                        <p:cTn id="3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5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0.00024 L 0.37618 0.0018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13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0.30039 0.0032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3" y="16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-4.44444E-6 L 0.075 0.0060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83" y="208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63 -0.01343 L -0.60964 -0.0004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9" grpId="0" animBg="1"/>
      <p:bldP spid="5" grpId="0"/>
      <p:bldP spid="7" grpId="0"/>
      <p:bldP spid="7" grpId="1"/>
      <p:bldP spid="8" grpId="0"/>
      <p:bldP spid="8" grpId="1"/>
      <p:bldP spid="20" grpId="0"/>
      <p:bldP spid="20" grpId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AA46-09B1-F285-E8BD-ABE25B3B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" y="593433"/>
            <a:ext cx="5530645" cy="41929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What Happens in mutation?</a:t>
            </a:r>
          </a:p>
        </p:txBody>
      </p:sp>
      <p:pic>
        <p:nvPicPr>
          <p:cNvPr id="5" name="Graphic 4" descr="Male profile with solid fill">
            <a:extLst>
              <a:ext uri="{FF2B5EF4-FFF2-40B4-BE49-F238E27FC236}">
                <a16:creationId xmlns:a16="http://schemas.microsoft.com/office/drawing/2014/main" id="{0C930BB2-A095-6411-4068-DA4FA8D00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9605" y="1660422"/>
            <a:ext cx="914400" cy="914400"/>
          </a:xfrm>
          <a:prstGeom prst="rect">
            <a:avLst/>
          </a:prstGeom>
        </p:spPr>
      </p:pic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524D253A-DE7C-8DAF-595C-B3E685545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9605" y="3625646"/>
            <a:ext cx="914400" cy="914400"/>
          </a:xfrm>
          <a:prstGeom prst="rect">
            <a:avLst/>
          </a:prstGeom>
        </p:spPr>
      </p:pic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652299F8-BD09-4580-0B1D-F85F65CC4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9605" y="2643034"/>
            <a:ext cx="914400" cy="914400"/>
          </a:xfrm>
          <a:prstGeom prst="rect">
            <a:avLst/>
          </a:prstGeom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D50F6A24-D771-A4C8-92C3-2071CF37A5AD}"/>
              </a:ext>
            </a:extLst>
          </p:cNvPr>
          <p:cNvSpPr/>
          <p:nvPr/>
        </p:nvSpPr>
        <p:spPr>
          <a:xfrm>
            <a:off x="2399605" y="2830768"/>
            <a:ext cx="914400" cy="538931"/>
          </a:xfrm>
          <a:prstGeom prst="mathMinu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18096B0-9A93-30B6-5900-F5B7E678D241}"/>
              </a:ext>
            </a:extLst>
          </p:cNvPr>
          <p:cNvSpPr/>
          <p:nvPr/>
        </p:nvSpPr>
        <p:spPr>
          <a:xfrm>
            <a:off x="3854245" y="2643034"/>
            <a:ext cx="914400" cy="1020097"/>
          </a:xfrm>
          <a:prstGeom prst="mathMultiply">
            <a:avLst/>
          </a:prstGeom>
          <a:solidFill>
            <a:srgbClr val="E1A1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8B2F8-E2AA-B58F-3705-3249EA816380}"/>
              </a:ext>
            </a:extLst>
          </p:cNvPr>
          <p:cNvSpPr txBox="1"/>
          <p:nvPr/>
        </p:nvSpPr>
        <p:spPr>
          <a:xfrm>
            <a:off x="5437238" y="2433683"/>
            <a:ext cx="8652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C6B23C"/>
                </a:solidFill>
              </a:rPr>
              <a:t>F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26D97AD4-4F0D-EF99-FB60-698F52FED48A}"/>
              </a:ext>
            </a:extLst>
          </p:cNvPr>
          <p:cNvSpPr/>
          <p:nvPr/>
        </p:nvSpPr>
        <p:spPr>
          <a:xfrm>
            <a:off x="5250426" y="1350816"/>
            <a:ext cx="1858297" cy="1082867"/>
          </a:xfrm>
          <a:prstGeom prst="wedgeEllipseCallout">
            <a:avLst/>
          </a:prstGeom>
          <a:solidFill>
            <a:srgbClr val="C6B2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Mutation Rate</a:t>
            </a:r>
          </a:p>
        </p:txBody>
      </p:sp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CC1B0EF6-8AB1-5182-31A8-5C60E2A5E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2845" y="2481633"/>
            <a:ext cx="1237200" cy="1237200"/>
          </a:xfrm>
          <a:prstGeom prst="rect">
            <a:avLst/>
          </a:prstGeom>
        </p:spPr>
      </p:pic>
      <p:sp>
        <p:nvSpPr>
          <p:cNvPr id="14" name="Plus Sign 13">
            <a:extLst>
              <a:ext uri="{FF2B5EF4-FFF2-40B4-BE49-F238E27FC236}">
                <a16:creationId xmlns:a16="http://schemas.microsoft.com/office/drawing/2014/main" id="{50614281-8F15-CE97-11FD-5C757D2810C8}"/>
              </a:ext>
            </a:extLst>
          </p:cNvPr>
          <p:cNvSpPr/>
          <p:nvPr/>
        </p:nvSpPr>
        <p:spPr>
          <a:xfrm>
            <a:off x="5388077" y="2472505"/>
            <a:ext cx="1189703" cy="119062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4&#10;">
            <a:extLst>
              <a:ext uri="{FF2B5EF4-FFF2-40B4-BE49-F238E27FC236}">
                <a16:creationId xmlns:a16="http://schemas.microsoft.com/office/drawing/2014/main" id="{497F4BCE-53D9-B4A1-5E33-EC8478535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909" y="2484923"/>
            <a:ext cx="1237200" cy="1237200"/>
          </a:xfrm>
          <a:prstGeom prst="rect">
            <a:avLst/>
          </a:prstGeom>
        </p:spPr>
      </p:pic>
      <p:pic>
        <p:nvPicPr>
          <p:cNvPr id="16" name="Graphic 15" descr="p4&#10;">
            <a:extLst>
              <a:ext uri="{FF2B5EF4-FFF2-40B4-BE49-F238E27FC236}">
                <a16:creationId xmlns:a16="http://schemas.microsoft.com/office/drawing/2014/main" id="{AC3CB461-3215-0D98-350C-8CED0B9C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9710" y="2034047"/>
            <a:ext cx="2067541" cy="2067541"/>
          </a:xfrm>
          <a:prstGeom prst="rect">
            <a:avLst/>
          </a:prstGeom>
        </p:spPr>
      </p:pic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1571491C-9760-F355-7DB4-901CBFF7BE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3666251" y="2307615"/>
            <a:ext cx="1520403" cy="1520403"/>
          </a:xfrm>
          <a:prstGeom prst="rect">
            <a:avLst/>
          </a:prstGeom>
        </p:spPr>
      </p:pic>
      <p:pic>
        <p:nvPicPr>
          <p:cNvPr id="18" name="Graphic 17" descr="Muscular arm with solid fill">
            <a:extLst>
              <a:ext uri="{FF2B5EF4-FFF2-40B4-BE49-F238E27FC236}">
                <a16:creationId xmlns:a16="http://schemas.microsoft.com/office/drawing/2014/main" id="{4094880B-0C07-B4D2-718C-1EA2E4E4B5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80307" y="2359830"/>
            <a:ext cx="1520403" cy="1520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F62739-6884-FAF7-2E0B-48E78A2BF57A}"/>
              </a:ext>
            </a:extLst>
          </p:cNvPr>
          <p:cNvSpPr txBox="1"/>
          <p:nvPr/>
        </p:nvSpPr>
        <p:spPr>
          <a:xfrm>
            <a:off x="3163568" y="4176142"/>
            <a:ext cx="662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We represents our mutation vector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984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060">
        <p:fade/>
      </p:transition>
    </mc:Choice>
    <mc:Fallback>
      <p:transition spd="med" advTm="150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-0.00052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4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00208 -0.133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666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2656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28" y="-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11967 0.0023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12773 0.008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25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1226 L -0.13711 0.0164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0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1" grpId="0"/>
      <p:bldP spid="11" grpId="1"/>
      <p:bldP spid="11" grpId="2"/>
      <p:bldP spid="12" grpId="0" animBg="1"/>
      <p:bldP spid="12" grpId="1" animBg="1"/>
      <p:bldP spid="14" grpId="0" animBg="1"/>
      <p:bldP spid="14" grpId="1" animBg="1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4|0.9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5|1.7|0.8|1.3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1.2|1.4|1.4|1.4|1.3|2.4|3.6|2.4|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6|0.5|0.5|0.3|0.4|0.4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6|4.2|0.6|0.5|0.6|0.4|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256</Words>
  <Application>Microsoft Office PowerPoint</Application>
  <PresentationFormat>Widescreen</PresentationFormat>
  <Paragraphs>60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Century Gothic</vt:lpstr>
      <vt:lpstr>Garamond</vt:lpstr>
      <vt:lpstr>Gill Sans MT</vt:lpstr>
      <vt:lpstr>SavonVTI</vt:lpstr>
      <vt:lpstr>Differential Evolution</vt:lpstr>
      <vt:lpstr>What is Differential Evolution ?</vt:lpstr>
      <vt:lpstr>What is Differential Evolution ?</vt:lpstr>
      <vt:lpstr>What is Differential Evolution ?</vt:lpstr>
      <vt:lpstr>What is Differential Evolution ?</vt:lpstr>
      <vt:lpstr>What is Differential Evolution ?</vt:lpstr>
      <vt:lpstr>What is Differential Evolution ?</vt:lpstr>
      <vt:lpstr>Selecting perants</vt:lpstr>
      <vt:lpstr>What Happens in mutation?</vt:lpstr>
      <vt:lpstr>PowerPoint Presentation</vt:lpstr>
      <vt:lpstr>Selecting the offspring</vt:lpstr>
      <vt:lpstr>Each individual in the population should be at least once as a Target vector in each generation</vt:lpstr>
      <vt:lpstr>What is Differential Evolution ?</vt:lpstr>
      <vt:lpstr>What is Differential Evolution ?</vt:lpstr>
      <vt:lpstr>What is Differential Evolution ?</vt:lpstr>
      <vt:lpstr>What is Differential Evolution ?</vt:lpstr>
      <vt:lpstr>We add each survived individual into a new population for the next generation</vt:lpstr>
      <vt:lpstr>We repeats all the previous steps for N generation time</vt:lpstr>
      <vt:lpstr>After all the generations we calculate the fitness value for all the individuals and the individual what has  the lowest fitness value would be the best individual</vt:lpstr>
      <vt:lpstr>Thanks🥰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Evolution</dc:title>
  <dc:creator>محمد احمد</dc:creator>
  <cp:lastModifiedBy>محمد احمد</cp:lastModifiedBy>
  <cp:revision>9</cp:revision>
  <dcterms:created xsi:type="dcterms:W3CDTF">2024-05-10T20:11:34Z</dcterms:created>
  <dcterms:modified xsi:type="dcterms:W3CDTF">2024-05-11T03:15:04Z</dcterms:modified>
</cp:coreProperties>
</file>