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11/14/2021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92743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11/14/2021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5242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11/14/2021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8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11/14/2021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96111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11/14/2021</a:t>
            </a:fld>
            <a:endParaRPr lang="en-US" dirty="0"/>
          </a:p>
        </p:txBody>
      </p:sp>
    </p:spTree>
    <p:extLst>
      <p:ext uri="{BB962C8B-B14F-4D97-AF65-F5344CB8AC3E}">
        <p14:creationId xmlns:p14="http://schemas.microsoft.com/office/powerpoint/2010/main" val="333782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11/14/2021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255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11/14/2021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25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11/14/2021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7451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11/14/2021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9388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11/14/2021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3477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11/14/2021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9423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11/14/2021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9139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D97B199-7F30-4610-B91C-281AD0B655CD}"/>
              </a:ext>
            </a:extLst>
          </p:cNvPr>
          <p:cNvSpPr>
            <a:spLocks noGrp="1"/>
          </p:cNvSpPr>
          <p:nvPr>
            <p:ph type="ctrTitle"/>
          </p:nvPr>
        </p:nvSpPr>
        <p:spPr>
          <a:xfrm>
            <a:off x="1180531" y="1346268"/>
            <a:ext cx="5274860" cy="3066706"/>
          </a:xfrm>
        </p:spPr>
        <p:txBody>
          <a:bodyPr anchor="b">
            <a:normAutofit/>
          </a:bodyPr>
          <a:lstStyle/>
          <a:p>
            <a:pPr>
              <a:lnSpc>
                <a:spcPct val="110000"/>
              </a:lnSpc>
            </a:pPr>
            <a:r>
              <a:rPr lang="en-US" sz="4200"/>
              <a:t>Predicting Airbnb user's desired travel destinations</a:t>
            </a:r>
          </a:p>
        </p:txBody>
      </p:sp>
      <p:sp>
        <p:nvSpPr>
          <p:cNvPr id="10" name="Freeform: Shape 9">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8" name="Picture 2">
            <a:extLst>
              <a:ext uri="{FF2B5EF4-FFF2-40B4-BE49-F238E27FC236}">
                <a16:creationId xmlns:a16="http://schemas.microsoft.com/office/drawing/2014/main" id="{D0ECBACF-13D3-4BB3-9659-1D289BCE2CC7}"/>
              </a:ext>
            </a:extLst>
          </p:cNvPr>
          <p:cNvPicPr>
            <a:picLocks noChangeAspect="1"/>
          </p:cNvPicPr>
          <p:nvPr/>
        </p:nvPicPr>
        <p:blipFill rotWithShape="1">
          <a:blip r:embed="rId2"/>
          <a:srcRect l="26122" r="-2" b="-2"/>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67587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1731-BE14-4ECA-8F34-657AB640EBB8}"/>
              </a:ext>
            </a:extLst>
          </p:cNvPr>
          <p:cNvSpPr>
            <a:spLocks noGrp="1"/>
          </p:cNvSpPr>
          <p:nvPr>
            <p:ph type="title"/>
          </p:nvPr>
        </p:nvSpPr>
        <p:spPr/>
        <p:txBody>
          <a:bodyPr/>
          <a:lstStyle/>
          <a:p>
            <a:r>
              <a:rPr lang="en-US" dirty="0"/>
              <a:t>The output</a:t>
            </a:r>
          </a:p>
        </p:txBody>
      </p:sp>
      <p:pic>
        <p:nvPicPr>
          <p:cNvPr id="5" name="Content Placeholder 4">
            <a:extLst>
              <a:ext uri="{FF2B5EF4-FFF2-40B4-BE49-F238E27FC236}">
                <a16:creationId xmlns:a16="http://schemas.microsoft.com/office/drawing/2014/main" id="{317E7F6F-0E51-4FDA-9A7D-6F48F500FEB9}"/>
              </a:ext>
            </a:extLst>
          </p:cNvPr>
          <p:cNvPicPr>
            <a:picLocks noGrp="1" noChangeAspect="1"/>
          </p:cNvPicPr>
          <p:nvPr>
            <p:ph idx="1"/>
          </p:nvPr>
        </p:nvPicPr>
        <p:blipFill rotWithShape="1">
          <a:blip r:embed="rId2"/>
          <a:srcRect l="23293" t="72132" r="51468" b="3391"/>
          <a:stretch/>
        </p:blipFill>
        <p:spPr>
          <a:xfrm>
            <a:off x="3286125" y="2889286"/>
            <a:ext cx="5181600" cy="2826668"/>
          </a:xfrm>
        </p:spPr>
      </p:pic>
    </p:spTree>
    <p:extLst>
      <p:ext uri="{BB962C8B-B14F-4D97-AF65-F5344CB8AC3E}">
        <p14:creationId xmlns:p14="http://schemas.microsoft.com/office/powerpoint/2010/main" val="114645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F3F8-A86C-4DC1-BA33-04E3614E3BC7}"/>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83B1329F-C6D7-4143-84DA-24DD9813E110}"/>
              </a:ext>
            </a:extLst>
          </p:cNvPr>
          <p:cNvSpPr>
            <a:spLocks noGrp="1"/>
          </p:cNvSpPr>
          <p:nvPr>
            <p:ph idx="1"/>
          </p:nvPr>
        </p:nvSpPr>
        <p:spPr/>
        <p:txBody>
          <a:bodyPr/>
          <a:lstStyle/>
          <a:p>
            <a:r>
              <a:rPr lang="en-US" dirty="0"/>
              <a:t>Machine learning applications today are largely used by companies like Google to enhance the user experience when using their products, for example in the process of identifying and classifying emails as spam. Another application is making sure that advertisements reach users who are most likely interested in what is being advertised. If we have enough data we can make very precise predictions. </a:t>
            </a:r>
          </a:p>
        </p:txBody>
      </p:sp>
    </p:spTree>
    <p:extLst>
      <p:ext uri="{BB962C8B-B14F-4D97-AF65-F5344CB8AC3E}">
        <p14:creationId xmlns:p14="http://schemas.microsoft.com/office/powerpoint/2010/main" val="314773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B1E0-4AA7-413B-9360-89605C51B1AC}"/>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97407A75-0680-4952-8655-B528C47A8ABA}"/>
              </a:ext>
            </a:extLst>
          </p:cNvPr>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b="1" dirty="0"/>
              <a:t>Supervised:</a:t>
            </a:r>
            <a:r>
              <a:rPr lang="en-US" dirty="0"/>
              <a:t> is where we give the computer a set of data with every correct outcome listed and we have the computer find patterns to why the data produces a certain outcome. </a:t>
            </a:r>
          </a:p>
          <a:p>
            <a:pPr marL="285750" indent="-285750">
              <a:buFont typeface="Arial" panose="020B0604020202020204" pitchFamily="34" charset="0"/>
              <a:buChar char="•"/>
            </a:pPr>
            <a:r>
              <a:rPr lang="en-US" b="1" dirty="0"/>
              <a:t>Unsupervised:</a:t>
            </a:r>
            <a:r>
              <a:rPr lang="en-US" dirty="0"/>
              <a:t> is where we give the computer some data but no correct solution is presented to it and it’s up to the computer to generate a solution by for example splitting the data into groups based on similar properties.</a:t>
            </a:r>
          </a:p>
          <a:p>
            <a:pPr marL="285750" indent="-285750">
              <a:buFont typeface="Arial" panose="020B0604020202020204" pitchFamily="34" charset="0"/>
              <a:buChar char="•"/>
            </a:pPr>
            <a:r>
              <a:rPr lang="en-US" b="1" dirty="0"/>
              <a:t>Reinforced learning: </a:t>
            </a:r>
            <a:r>
              <a:rPr lang="en-US" dirty="0"/>
              <a:t>is when the computer learns by trial and error, every solution the computer presents is tested and awarded with positive or negative feedback which the computer then uses to further improve on its solution.</a:t>
            </a:r>
          </a:p>
        </p:txBody>
      </p:sp>
    </p:spTree>
    <p:extLst>
      <p:ext uri="{BB962C8B-B14F-4D97-AF65-F5344CB8AC3E}">
        <p14:creationId xmlns:p14="http://schemas.microsoft.com/office/powerpoint/2010/main" val="4196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7B74-D3B6-4058-A8CB-803AFF05B1F0}"/>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092B127-5E7E-46B1-92B7-F79D09C4DA1F}"/>
              </a:ext>
            </a:extLst>
          </p:cNvPr>
          <p:cNvSpPr>
            <a:spLocks noGrp="1"/>
          </p:cNvSpPr>
          <p:nvPr>
            <p:ph idx="1"/>
          </p:nvPr>
        </p:nvSpPr>
        <p:spPr/>
        <p:txBody>
          <a:bodyPr>
            <a:normAutofit/>
          </a:bodyPr>
          <a:lstStyle/>
          <a:p>
            <a:r>
              <a:rPr lang="en-US" dirty="0"/>
              <a:t>The problem is how we create a model for predicting user intentions based on user data such as the personal information they entered themselves when creating an account or data collected by the site on what users did during their time on the site. The challenge is to predict and rank the 5 most likely travel destinations of every user.</a:t>
            </a:r>
          </a:p>
        </p:txBody>
      </p:sp>
    </p:spTree>
    <p:extLst>
      <p:ext uri="{BB962C8B-B14F-4D97-AF65-F5344CB8AC3E}">
        <p14:creationId xmlns:p14="http://schemas.microsoft.com/office/powerpoint/2010/main" val="75135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2239-C2F9-4FB0-A8A5-7E77F6CFC41E}"/>
              </a:ext>
            </a:extLst>
          </p:cNvPr>
          <p:cNvSpPr>
            <a:spLocks noGrp="1"/>
          </p:cNvSpPr>
          <p:nvPr>
            <p:ph type="title"/>
          </p:nvPr>
        </p:nvSpPr>
        <p:spPr/>
        <p:txBody>
          <a:bodyPr/>
          <a:lstStyle/>
          <a:p>
            <a:r>
              <a:rPr lang="en-US" dirty="0"/>
              <a:t>ANALYSING THE DATA</a:t>
            </a:r>
          </a:p>
        </p:txBody>
      </p:sp>
      <p:sp>
        <p:nvSpPr>
          <p:cNvPr id="3" name="Content Placeholder 2">
            <a:extLst>
              <a:ext uri="{FF2B5EF4-FFF2-40B4-BE49-F238E27FC236}">
                <a16:creationId xmlns:a16="http://schemas.microsoft.com/office/drawing/2014/main" id="{1E3B0891-0265-4E57-969B-32FF49D3F916}"/>
              </a:ext>
            </a:extLst>
          </p:cNvPr>
          <p:cNvSpPr>
            <a:spLocks noGrp="1"/>
          </p:cNvSpPr>
          <p:nvPr>
            <p:ph idx="1"/>
          </p:nvPr>
        </p:nvSpPr>
        <p:spPr/>
        <p:txBody>
          <a:bodyPr>
            <a:normAutofit fontScale="62500" lnSpcReduction="20000"/>
          </a:bodyPr>
          <a:lstStyle/>
          <a:p>
            <a:r>
              <a:rPr lang="en-US" dirty="0"/>
              <a:t>There are 5 datasets supplied by Airbnb for the competition to help us with the prediction:</a:t>
            </a:r>
          </a:p>
          <a:p>
            <a:pPr marL="285750" indent="-285750">
              <a:buFont typeface="Arial" panose="020B0604020202020204" pitchFamily="34" charset="0"/>
              <a:buChar char="•"/>
            </a:pPr>
            <a:r>
              <a:rPr lang="en-US" b="1" dirty="0"/>
              <a:t>Train_users_2: </a:t>
            </a:r>
            <a:r>
              <a:rPr lang="en-US" dirty="0"/>
              <a:t>The data points in this field contains data gathered from the first recorded visit of the user and the data entered during his/her signup process. For the training set we also have data on which country the user first chose to travel to.</a:t>
            </a:r>
          </a:p>
          <a:p>
            <a:pPr marL="285750" indent="-285750">
              <a:buFont typeface="Arial" panose="020B0604020202020204" pitchFamily="34" charset="0"/>
              <a:buChar char="•"/>
            </a:pPr>
            <a:r>
              <a:rPr lang="en-US" b="1" dirty="0"/>
              <a:t>Test users: c</a:t>
            </a:r>
            <a:r>
              <a:rPr lang="en-US" dirty="0"/>
              <a:t>ontains users on which the prediction is supposed to be made, it uses the same format as </a:t>
            </a:r>
            <a:r>
              <a:rPr lang="en-US" dirty="0" err="1"/>
              <a:t>Train_users</a:t>
            </a:r>
            <a:r>
              <a:rPr lang="en-US" dirty="0"/>
              <a:t> with the exception of the </a:t>
            </a:r>
            <a:r>
              <a:rPr lang="en-US" dirty="0" err="1"/>
              <a:t>date_first_booking</a:t>
            </a:r>
            <a:r>
              <a:rPr lang="en-US" dirty="0"/>
              <a:t> and </a:t>
            </a:r>
            <a:r>
              <a:rPr lang="en-US" dirty="0" err="1"/>
              <a:t>country_destination</a:t>
            </a:r>
            <a:r>
              <a:rPr lang="en-US" dirty="0"/>
              <a:t> fields.</a:t>
            </a:r>
          </a:p>
          <a:p>
            <a:pPr marL="285750" indent="-285750">
              <a:buFont typeface="Arial" panose="020B0604020202020204" pitchFamily="34" charset="0"/>
              <a:buChar char="•"/>
            </a:pPr>
            <a:r>
              <a:rPr lang="en-US" b="1" dirty="0"/>
              <a:t>Sessions:</a:t>
            </a:r>
            <a:r>
              <a:rPr lang="en-US" dirty="0"/>
              <a:t> Contains records of user’s actions on the website. Each record in this dataset contains data on what action was performed with what device type and the time spent.</a:t>
            </a:r>
          </a:p>
          <a:p>
            <a:pPr marL="285750" indent="-285750">
              <a:buFont typeface="Arial" panose="020B0604020202020204" pitchFamily="34" charset="0"/>
              <a:buChar char="•"/>
            </a:pPr>
            <a:r>
              <a:rPr lang="en-US" b="1" dirty="0" err="1"/>
              <a:t>Age_gender_bkts</a:t>
            </a:r>
            <a:r>
              <a:rPr lang="en-US" b="1" dirty="0"/>
              <a:t>: </a:t>
            </a:r>
            <a:r>
              <a:rPr lang="en-US" dirty="0"/>
              <a:t>This dataset groups users in the training set into age groups of 5 years difference and shows information about each group’s gender and decided country destination. </a:t>
            </a:r>
          </a:p>
          <a:p>
            <a:pPr marL="285750" indent="-285750">
              <a:buFont typeface="Arial" panose="020B0604020202020204" pitchFamily="34" charset="0"/>
              <a:buChar char="•"/>
            </a:pPr>
            <a:r>
              <a:rPr lang="en-US" b="1" dirty="0"/>
              <a:t>Countries:</a:t>
            </a:r>
            <a:r>
              <a:rPr lang="en-US" dirty="0"/>
              <a:t> A summary of the different country destinations and various data on their location and which language is primarily spoken there</a:t>
            </a:r>
          </a:p>
        </p:txBody>
      </p:sp>
    </p:spTree>
    <p:extLst>
      <p:ext uri="{BB962C8B-B14F-4D97-AF65-F5344CB8AC3E}">
        <p14:creationId xmlns:p14="http://schemas.microsoft.com/office/powerpoint/2010/main" val="363381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CA15-BCF1-4C9C-9009-B9191302D75D}"/>
              </a:ext>
            </a:extLst>
          </p:cNvPr>
          <p:cNvSpPr>
            <a:spLocks noGrp="1"/>
          </p:cNvSpPr>
          <p:nvPr>
            <p:ph type="title"/>
          </p:nvPr>
        </p:nvSpPr>
        <p:spPr/>
        <p:txBody>
          <a:bodyPr/>
          <a:lstStyle/>
          <a:p>
            <a:r>
              <a:rPr lang="en-US" dirty="0"/>
              <a:t>CLEANING THE DATASETS</a:t>
            </a:r>
          </a:p>
        </p:txBody>
      </p:sp>
      <p:sp>
        <p:nvSpPr>
          <p:cNvPr id="3" name="Content Placeholder 2">
            <a:extLst>
              <a:ext uri="{FF2B5EF4-FFF2-40B4-BE49-F238E27FC236}">
                <a16:creationId xmlns:a16="http://schemas.microsoft.com/office/drawing/2014/main" id="{D4458C85-F8CB-4E8B-83BA-E3DFC84C75D6}"/>
              </a:ext>
            </a:extLst>
          </p:cNvPr>
          <p:cNvSpPr>
            <a:spLocks noGrp="1"/>
          </p:cNvSpPr>
          <p:nvPr>
            <p:ph idx="1"/>
          </p:nvPr>
        </p:nvSpPr>
        <p:spPr/>
        <p:txBody>
          <a:bodyPr/>
          <a:lstStyle/>
          <a:p>
            <a:r>
              <a:rPr lang="en-US" dirty="0"/>
              <a:t>Replacing spaces with ‘_’</a:t>
            </a:r>
            <a:br>
              <a:rPr lang="en-US" dirty="0"/>
            </a:br>
            <a:r>
              <a:rPr lang="en-US" dirty="0"/>
              <a:t>and removing undesired dots, slashes and brackets. </a:t>
            </a:r>
          </a:p>
        </p:txBody>
      </p:sp>
      <p:pic>
        <p:nvPicPr>
          <p:cNvPr id="5" name="Picture 4">
            <a:extLst>
              <a:ext uri="{FF2B5EF4-FFF2-40B4-BE49-F238E27FC236}">
                <a16:creationId xmlns:a16="http://schemas.microsoft.com/office/drawing/2014/main" id="{3BEFCCFF-A081-406F-BF7C-0379828F745B}"/>
              </a:ext>
            </a:extLst>
          </p:cNvPr>
          <p:cNvPicPr>
            <a:picLocks noChangeAspect="1"/>
          </p:cNvPicPr>
          <p:nvPr/>
        </p:nvPicPr>
        <p:blipFill rotWithShape="1">
          <a:blip r:embed="rId2"/>
          <a:srcRect l="26485" t="21527" r="20625" b="53889"/>
          <a:stretch/>
        </p:blipFill>
        <p:spPr>
          <a:xfrm>
            <a:off x="1920240" y="3620629"/>
            <a:ext cx="8962224" cy="2343151"/>
          </a:xfrm>
          <a:prstGeom prst="rect">
            <a:avLst/>
          </a:prstGeom>
        </p:spPr>
      </p:pic>
    </p:spTree>
    <p:extLst>
      <p:ext uri="{BB962C8B-B14F-4D97-AF65-F5344CB8AC3E}">
        <p14:creationId xmlns:p14="http://schemas.microsoft.com/office/powerpoint/2010/main" val="61838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852F-B043-40B1-9DEC-AC0829FA5536}"/>
              </a:ext>
            </a:extLst>
          </p:cNvPr>
          <p:cNvSpPr>
            <a:spLocks noGrp="1"/>
          </p:cNvSpPr>
          <p:nvPr>
            <p:ph type="title"/>
          </p:nvPr>
        </p:nvSpPr>
        <p:spPr/>
        <p:txBody>
          <a:bodyPr/>
          <a:lstStyle/>
          <a:p>
            <a:r>
              <a:rPr lang="en-US" dirty="0"/>
              <a:t>CLEANING THE DATASETS</a:t>
            </a:r>
          </a:p>
        </p:txBody>
      </p:sp>
      <p:sp>
        <p:nvSpPr>
          <p:cNvPr id="3" name="Content Placeholder 2">
            <a:extLst>
              <a:ext uri="{FF2B5EF4-FFF2-40B4-BE49-F238E27FC236}">
                <a16:creationId xmlns:a16="http://schemas.microsoft.com/office/drawing/2014/main" id="{505DF330-2DC4-40AA-8049-373187F779AE}"/>
              </a:ext>
            </a:extLst>
          </p:cNvPr>
          <p:cNvSpPr>
            <a:spLocks noGrp="1"/>
          </p:cNvSpPr>
          <p:nvPr>
            <p:ph idx="1"/>
          </p:nvPr>
        </p:nvSpPr>
        <p:spPr/>
        <p:txBody>
          <a:bodyPr/>
          <a:lstStyle/>
          <a:p>
            <a:r>
              <a:rPr lang="en-US" dirty="0"/>
              <a:t>Removing ages which are more than 95 or less than 15 and instead putting the median age value </a:t>
            </a:r>
          </a:p>
        </p:txBody>
      </p:sp>
      <p:pic>
        <p:nvPicPr>
          <p:cNvPr id="7" name="Picture 6">
            <a:extLst>
              <a:ext uri="{FF2B5EF4-FFF2-40B4-BE49-F238E27FC236}">
                <a16:creationId xmlns:a16="http://schemas.microsoft.com/office/drawing/2014/main" id="{33FBB167-B026-4461-A9A6-65727DDE5CBE}"/>
              </a:ext>
            </a:extLst>
          </p:cNvPr>
          <p:cNvPicPr>
            <a:picLocks noChangeAspect="1"/>
          </p:cNvPicPr>
          <p:nvPr/>
        </p:nvPicPr>
        <p:blipFill rotWithShape="1">
          <a:blip r:embed="rId2"/>
          <a:srcRect l="24219" t="61389" r="32822" b="29028"/>
          <a:stretch/>
        </p:blipFill>
        <p:spPr>
          <a:xfrm>
            <a:off x="2160533" y="4138028"/>
            <a:ext cx="8448284" cy="1060129"/>
          </a:xfrm>
          <a:prstGeom prst="rect">
            <a:avLst/>
          </a:prstGeom>
        </p:spPr>
      </p:pic>
    </p:spTree>
    <p:extLst>
      <p:ext uri="{BB962C8B-B14F-4D97-AF65-F5344CB8AC3E}">
        <p14:creationId xmlns:p14="http://schemas.microsoft.com/office/powerpoint/2010/main" val="196461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DBC7-F9A4-4DC8-A9E7-B554E2141365}"/>
              </a:ext>
            </a:extLst>
          </p:cNvPr>
          <p:cNvSpPr>
            <a:spLocks noGrp="1"/>
          </p:cNvSpPr>
          <p:nvPr>
            <p:ph type="title"/>
          </p:nvPr>
        </p:nvSpPr>
        <p:spPr/>
        <p:txBody>
          <a:bodyPr/>
          <a:lstStyle/>
          <a:p>
            <a:r>
              <a:rPr lang="en-US" dirty="0"/>
              <a:t>Data before and after cleaning</a:t>
            </a:r>
          </a:p>
        </p:txBody>
      </p:sp>
      <p:pic>
        <p:nvPicPr>
          <p:cNvPr id="5" name="Content Placeholder 4">
            <a:extLst>
              <a:ext uri="{FF2B5EF4-FFF2-40B4-BE49-F238E27FC236}">
                <a16:creationId xmlns:a16="http://schemas.microsoft.com/office/drawing/2014/main" id="{0130ED45-2423-420A-9B44-B62F0B1C2C17}"/>
              </a:ext>
            </a:extLst>
          </p:cNvPr>
          <p:cNvPicPr>
            <a:picLocks noGrp="1" noChangeAspect="1"/>
          </p:cNvPicPr>
          <p:nvPr>
            <p:ph idx="1"/>
          </p:nvPr>
        </p:nvPicPr>
        <p:blipFill rotWithShape="1">
          <a:blip r:embed="rId2"/>
          <a:srcRect l="27549" t="24304" r="27989" b="57957"/>
          <a:stretch/>
        </p:blipFill>
        <p:spPr>
          <a:xfrm>
            <a:off x="2613044" y="2285999"/>
            <a:ext cx="7384961" cy="1657351"/>
          </a:xfrm>
        </p:spPr>
      </p:pic>
      <p:pic>
        <p:nvPicPr>
          <p:cNvPr id="7" name="Picture 6">
            <a:extLst>
              <a:ext uri="{FF2B5EF4-FFF2-40B4-BE49-F238E27FC236}">
                <a16:creationId xmlns:a16="http://schemas.microsoft.com/office/drawing/2014/main" id="{83EC69CF-2226-4AD7-89FF-9B25F6FC1084}"/>
              </a:ext>
            </a:extLst>
          </p:cNvPr>
          <p:cNvPicPr>
            <a:picLocks noChangeAspect="1"/>
          </p:cNvPicPr>
          <p:nvPr/>
        </p:nvPicPr>
        <p:blipFill rotWithShape="1">
          <a:blip r:embed="rId2"/>
          <a:srcRect l="27188" t="56527" r="28063" b="11806"/>
          <a:stretch/>
        </p:blipFill>
        <p:spPr>
          <a:xfrm>
            <a:off x="2890811" y="4038599"/>
            <a:ext cx="6996139" cy="2718442"/>
          </a:xfrm>
          <a:prstGeom prst="rect">
            <a:avLst/>
          </a:prstGeom>
        </p:spPr>
      </p:pic>
    </p:spTree>
    <p:extLst>
      <p:ext uri="{BB962C8B-B14F-4D97-AF65-F5344CB8AC3E}">
        <p14:creationId xmlns:p14="http://schemas.microsoft.com/office/powerpoint/2010/main" val="75430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01AE-F15F-406A-BA75-003513C5176B}"/>
              </a:ext>
            </a:extLst>
          </p:cNvPr>
          <p:cNvSpPr>
            <a:spLocks noGrp="1"/>
          </p:cNvSpPr>
          <p:nvPr>
            <p:ph type="title"/>
          </p:nvPr>
        </p:nvSpPr>
        <p:spPr/>
        <p:txBody>
          <a:bodyPr/>
          <a:lstStyle/>
          <a:p>
            <a:r>
              <a:rPr lang="en-US" dirty="0"/>
              <a:t>XGBOOST ALGORITHM</a:t>
            </a:r>
          </a:p>
        </p:txBody>
      </p:sp>
      <p:sp>
        <p:nvSpPr>
          <p:cNvPr id="3" name="Content Placeholder 2">
            <a:extLst>
              <a:ext uri="{FF2B5EF4-FFF2-40B4-BE49-F238E27FC236}">
                <a16:creationId xmlns:a16="http://schemas.microsoft.com/office/drawing/2014/main" id="{C8F82259-E4FA-4C42-889B-C36D95DE1CBA}"/>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The algorithm is an implementation of gradient boosted decision trees. </a:t>
            </a:r>
          </a:p>
          <a:p>
            <a:pPr marL="285750" indent="-285750">
              <a:buFont typeface="Arial" panose="020B0604020202020204" pitchFamily="34" charset="0"/>
              <a:buChar char="•"/>
            </a:pPr>
            <a:r>
              <a:rPr lang="en-US" dirty="0"/>
              <a:t>Datasets today become larger which pose a problem for the existing hardware where for instance the memory is very limited which requires good memory handling from the machine learning algorithms to not suffer too much from common out of memory issues. </a:t>
            </a:r>
            <a:r>
              <a:rPr lang="en-US" dirty="0" err="1"/>
              <a:t>XGBoost</a:t>
            </a:r>
            <a:r>
              <a:rPr lang="en-US" dirty="0"/>
              <a:t> uses several different techniques to tackle these problems.</a:t>
            </a:r>
          </a:p>
        </p:txBody>
      </p:sp>
    </p:spTree>
    <p:extLst>
      <p:ext uri="{BB962C8B-B14F-4D97-AF65-F5344CB8AC3E}">
        <p14:creationId xmlns:p14="http://schemas.microsoft.com/office/powerpoint/2010/main" val="1507061512"/>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1351E"/>
      </a:dk2>
      <a:lt2>
        <a:srgbClr val="E2E4E8"/>
      </a:lt2>
      <a:accent1>
        <a:srgbClr val="BD9D45"/>
      </a:accent1>
      <a:accent2>
        <a:srgbClr val="99A841"/>
      </a:accent2>
      <a:accent3>
        <a:srgbClr val="7BB052"/>
      </a:accent3>
      <a:accent4>
        <a:srgbClr val="42B840"/>
      </a:accent4>
      <a:accent5>
        <a:srgbClr val="44B671"/>
      </a:accent5>
      <a:accent6>
        <a:srgbClr val="44B19D"/>
      </a:accent6>
      <a:hlink>
        <a:srgbClr val="697C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42</TotalTime>
  <Words>562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Meiryo</vt:lpstr>
      <vt:lpstr>Arial</vt:lpstr>
      <vt:lpstr>Corbel</vt:lpstr>
      <vt:lpstr>SketchLinesVTI</vt:lpstr>
      <vt:lpstr>Predicting Airbnb user's desired travel destinations</vt:lpstr>
      <vt:lpstr>Machine learning</vt:lpstr>
      <vt:lpstr>MACHINE LEARNING</vt:lpstr>
      <vt:lpstr>PROBLEM</vt:lpstr>
      <vt:lpstr>ANALYSING THE DATA</vt:lpstr>
      <vt:lpstr>CLEANING THE DATASETS</vt:lpstr>
      <vt:lpstr>CLEANING THE DATASETS</vt:lpstr>
      <vt:lpstr>Data before and after cleaning</vt:lpstr>
      <vt:lpstr>XGBOOST ALGORITHM</vt:lpstr>
      <vt:lpstr>The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Airbnb user's desired travel destinations</dc:title>
  <dc:creator>Mohamed Hany</dc:creator>
  <cp:lastModifiedBy>Mohamed Hany</cp:lastModifiedBy>
  <cp:revision>1</cp:revision>
  <dcterms:created xsi:type="dcterms:W3CDTF">2021-11-14T19:36:49Z</dcterms:created>
  <dcterms:modified xsi:type="dcterms:W3CDTF">2021-11-14T20:19:20Z</dcterms:modified>
</cp:coreProperties>
</file>