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2" r:id="rId5"/>
    <p:sldId id="263"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AU"/>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1FA44E0-E257-426D-A866-264E8139E4BD}" type="slidenum">
              <a:rPr lang="en-AU" smtClean="0"/>
              <a:t>‹#›</a:t>
            </a:fld>
            <a:endParaRPr lang="en-AU"/>
          </a:p>
        </p:txBody>
      </p:sp>
    </p:spTree>
    <p:extLst>
      <p:ext uri="{BB962C8B-B14F-4D97-AF65-F5344CB8AC3E}">
        <p14:creationId xmlns:p14="http://schemas.microsoft.com/office/powerpoint/2010/main" val="369349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A02C-B0D5-464A-BA09-95EF6F79654A}" type="datetimeFigureOut">
              <a:rPr lang="en-AU" smtClean="0"/>
              <a:t>4/11/2023</a:t>
            </a:fld>
            <a:endParaRPr lang="en-AU"/>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5866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96497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208740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286975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6CA02C-B0D5-464A-BA09-95EF6F79654A}" type="datetimeFigureOut">
              <a:rPr lang="en-AU" smtClean="0"/>
              <a:t>4/11/2023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2230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6CA02C-B0D5-464A-BA09-95EF6F79654A}" type="datetimeFigureOut">
              <a:rPr lang="en-AU" smtClean="0"/>
              <a:t>4/11/2023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841979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051384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2916566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A616-12A2-3A95-8E2D-C3EF9FB553B3}"/>
              </a:ext>
            </a:extLst>
          </p:cNvPr>
          <p:cNvSpPr>
            <a:spLocks noGrp="1"/>
          </p:cNvSpPr>
          <p:nvPr>
            <p:ph type="title"/>
          </p:nvPr>
        </p:nvSpPr>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C545F72-E9D2-DB2A-A853-6D4A9D26DF3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2E0E90-0796-A040-5403-BB9CD8A84157}"/>
              </a:ext>
            </a:extLst>
          </p:cNvPr>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a:extLst>
              <a:ext uri="{FF2B5EF4-FFF2-40B4-BE49-F238E27FC236}">
                <a16:creationId xmlns:a16="http://schemas.microsoft.com/office/drawing/2014/main" id="{2DD5BA4B-C689-9174-FC32-8F75987A45E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BAEE7C-7156-98BD-4565-4DAC2116F1CF}"/>
              </a:ext>
            </a:extLst>
          </p:cNvPr>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10528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402626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A02C-B0D5-464A-BA09-95EF6F79654A}" type="datetimeFigureOut">
              <a:rPr lang="en-AU" smtClean="0"/>
              <a:t>4/11/2023</a:t>
            </a:fld>
            <a:endParaRPr lang="en-AU"/>
          </a:p>
        </p:txBody>
      </p:sp>
      <p:sp>
        <p:nvSpPr>
          <p:cNvPr id="5" name="Footer Placeholder 4"/>
          <p:cNvSpPr>
            <a:spLocks noGrp="1"/>
          </p:cNvSpPr>
          <p:nvPr>
            <p:ph type="ftr" sz="quarter" idx="11"/>
          </p:nvPr>
        </p:nvSpPr>
        <p:spPr/>
        <p:txBody>
          <a:bodyPr/>
          <a:lstStyle/>
          <a:p>
            <a:endParaRPr lang="en-AU"/>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245686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CA02C-B0D5-464A-BA09-95EF6F79654A}" type="datetimeFigureOut">
              <a:rPr lang="en-AU" smtClean="0"/>
              <a:t>4/11/2023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28137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CA02C-B0D5-464A-BA09-95EF6F79654A}" type="datetimeFigureOut">
              <a:rPr lang="en-AU" smtClean="0"/>
              <a:t>4/11/2023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55636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CA02C-B0D5-464A-BA09-95EF6F79654A}" type="datetimeFigureOut">
              <a:rPr lang="en-AU" smtClean="0"/>
              <a:t>4/11/2023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196303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A02C-B0D5-464A-BA09-95EF6F79654A}" type="datetimeFigureOut">
              <a:rPr lang="en-AU" smtClean="0"/>
              <a:t>4/11/2023</a:t>
            </a:fld>
            <a:endParaRPr lang="en-AU"/>
          </a:p>
        </p:txBody>
      </p:sp>
      <p:sp>
        <p:nvSpPr>
          <p:cNvPr id="3" name="Footer Placeholder 2"/>
          <p:cNvSpPr>
            <a:spLocks noGrp="1"/>
          </p:cNvSpPr>
          <p:nvPr>
            <p:ph type="ftr" sz="quarter" idx="11"/>
          </p:nvPr>
        </p:nvSpPr>
        <p:spPr/>
        <p:txBody>
          <a:bodyPr/>
          <a:lstStyle/>
          <a:p>
            <a:endParaRPr lang="en-AU"/>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44295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A02C-B0D5-464A-BA09-95EF6F79654A}" type="datetimeFigureOut">
              <a:rPr lang="en-AU" smtClean="0"/>
              <a:t>4/11/2023</a:t>
            </a:fld>
            <a:endParaRPr lang="en-AU"/>
          </a:p>
        </p:txBody>
      </p:sp>
      <p:sp>
        <p:nvSpPr>
          <p:cNvPr id="6" name="Footer Placeholder 5"/>
          <p:cNvSpPr>
            <a:spLocks noGrp="1"/>
          </p:cNvSpPr>
          <p:nvPr>
            <p:ph type="ftr" sz="quarter" idx="11"/>
          </p:nvPr>
        </p:nvSpPr>
        <p:spPr/>
        <p:txBody>
          <a:bodyPr/>
          <a:lstStyle/>
          <a:p>
            <a:endParaRPr lang="en-AU"/>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377299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A02C-B0D5-464A-BA09-95EF6F79654A}" type="datetimeFigureOut">
              <a:rPr lang="en-AU" smtClean="0"/>
              <a:t>4/11/2023</a:t>
            </a:fld>
            <a:endParaRPr lang="en-AU"/>
          </a:p>
        </p:txBody>
      </p:sp>
      <p:sp>
        <p:nvSpPr>
          <p:cNvPr id="6" name="Footer Placeholder 5"/>
          <p:cNvSpPr>
            <a:spLocks noGrp="1"/>
          </p:cNvSpPr>
          <p:nvPr>
            <p:ph type="ftr" sz="quarter" idx="11"/>
          </p:nvPr>
        </p:nvSpPr>
        <p:spPr/>
        <p:txBody>
          <a:bodyPr/>
          <a:lstStyle/>
          <a:p>
            <a:endParaRPr lang="en-AU"/>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FA44E0-E257-426D-A866-264E8139E4BD}" type="slidenum">
              <a:rPr lang="en-AU" smtClean="0"/>
              <a:t>‹#›</a:t>
            </a:fld>
            <a:endParaRPr lang="en-AU"/>
          </a:p>
        </p:txBody>
      </p:sp>
    </p:spTree>
    <p:extLst>
      <p:ext uri="{BB962C8B-B14F-4D97-AF65-F5344CB8AC3E}">
        <p14:creationId xmlns:p14="http://schemas.microsoft.com/office/powerpoint/2010/main" val="18100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0">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6CA02C-B0D5-464A-BA09-95EF6F79654A}" type="datetimeFigureOut">
              <a:rPr lang="en-AU" smtClean="0"/>
              <a:t>4/11/2023</a:t>
            </a:fld>
            <a:endParaRPr lang="en-AU"/>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FA44E0-E257-426D-A866-264E8139E4BD}" type="slidenum">
              <a:rPr lang="en-AU" smtClean="0"/>
              <a:t>‹#›</a:t>
            </a:fld>
            <a:endParaRPr lang="en-AU"/>
          </a:p>
        </p:txBody>
      </p:sp>
    </p:spTree>
    <p:extLst>
      <p:ext uri="{BB962C8B-B14F-4D97-AF65-F5344CB8AC3E}">
        <p14:creationId xmlns:p14="http://schemas.microsoft.com/office/powerpoint/2010/main" val="31139742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1drv.ms/w/s!Ap-6C5FA8CydxEZjsl-Q_51KsH0w?e=Q9MFhd" TargetMode="Externa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205B-72FF-DDC9-F949-46BF0610EFBD}"/>
              </a:ext>
            </a:extLst>
          </p:cNvPr>
          <p:cNvSpPr>
            <a:spLocks noGrp="1"/>
          </p:cNvSpPr>
          <p:nvPr>
            <p:ph type="ctrTitle"/>
          </p:nvPr>
        </p:nvSpPr>
        <p:spPr>
          <a:xfrm>
            <a:off x="888948" y="1332735"/>
            <a:ext cx="7141147" cy="2677648"/>
          </a:xfrm>
          <a:noFill/>
        </p:spPr>
        <p:txBody>
          <a:bodyPr/>
          <a:lstStyle/>
          <a:p>
            <a:pPr algn="ctr"/>
            <a:r>
              <a:rPr lang="en-IN" b="1" i="1" u="sng" dirty="0"/>
              <a:t>E</a:t>
            </a:r>
            <a:r>
              <a:rPr lang="en-AU" b="1" i="1" u="sng" dirty="0"/>
              <a:t>XPENSE CALCULATOR</a:t>
            </a:r>
          </a:p>
        </p:txBody>
      </p:sp>
      <p:sp>
        <p:nvSpPr>
          <p:cNvPr id="3" name="Subtitle 2">
            <a:extLst>
              <a:ext uri="{FF2B5EF4-FFF2-40B4-BE49-F238E27FC236}">
                <a16:creationId xmlns:a16="http://schemas.microsoft.com/office/drawing/2014/main" id="{53D39D20-C107-A9C6-A1F2-B99DB6C57CDE}"/>
              </a:ext>
            </a:extLst>
          </p:cNvPr>
          <p:cNvSpPr>
            <a:spLocks noGrp="1"/>
          </p:cNvSpPr>
          <p:nvPr>
            <p:ph type="subTitle" idx="1"/>
          </p:nvPr>
        </p:nvSpPr>
        <p:spPr>
          <a:xfrm>
            <a:off x="1524000" y="8154783"/>
            <a:ext cx="9144000" cy="49878"/>
          </a:xfrm>
        </p:spPr>
        <p:txBody>
          <a:bodyPr>
            <a:normAutofit fontScale="25000" lnSpcReduction="20000"/>
          </a:bodyPr>
          <a:lstStyle/>
          <a:p>
            <a:endParaRPr lang="en-AU" dirty="0"/>
          </a:p>
        </p:txBody>
      </p:sp>
      <p:sp>
        <p:nvSpPr>
          <p:cNvPr id="6" name="TextBox 5">
            <a:extLst>
              <a:ext uri="{FF2B5EF4-FFF2-40B4-BE49-F238E27FC236}">
                <a16:creationId xmlns:a16="http://schemas.microsoft.com/office/drawing/2014/main" id="{956718B6-9848-F2B5-32E7-BFEE25C0C19A}"/>
              </a:ext>
            </a:extLst>
          </p:cNvPr>
          <p:cNvSpPr txBox="1"/>
          <p:nvPr/>
        </p:nvSpPr>
        <p:spPr>
          <a:xfrm>
            <a:off x="2660073" y="5177989"/>
            <a:ext cx="6267796" cy="1354217"/>
          </a:xfrm>
          <a:prstGeom prst="rect">
            <a:avLst/>
          </a:prstGeom>
          <a:noFill/>
        </p:spPr>
        <p:txBody>
          <a:bodyPr wrap="square" rtlCol="0">
            <a:spAutoFit/>
          </a:bodyPr>
          <a:lstStyle/>
          <a:p>
            <a:pPr algn="ctr"/>
            <a:r>
              <a:rPr lang="en-US" sz="1600" dirty="0">
                <a:solidFill>
                  <a:schemeClr val="bg2"/>
                </a:solidFill>
              </a:rPr>
              <a:t>By,</a:t>
            </a:r>
          </a:p>
          <a:p>
            <a:pPr marL="285750" indent="-285750" algn="ctr">
              <a:buFont typeface="Wingdings" panose="05000000000000000000" pitchFamily="2" charset="2"/>
              <a:buChar char="§"/>
            </a:pPr>
            <a:r>
              <a:rPr lang="en-US" sz="1600" dirty="0">
                <a:solidFill>
                  <a:schemeClr val="bg2"/>
                </a:solidFill>
              </a:rPr>
              <a:t>MOHAMED HARSHAD M-RA2211003010152</a:t>
            </a:r>
          </a:p>
          <a:p>
            <a:pPr marL="285750" indent="-285750" algn="ctr">
              <a:buFont typeface="Wingdings" panose="05000000000000000000" pitchFamily="2" charset="2"/>
              <a:buChar char="§"/>
            </a:pPr>
            <a:r>
              <a:rPr lang="en-US" sz="1600" dirty="0">
                <a:solidFill>
                  <a:schemeClr val="bg2"/>
                </a:solidFill>
              </a:rPr>
              <a:t>ADAM SIDDIQ AYAPALLI-RA2211003010197</a:t>
            </a:r>
          </a:p>
          <a:p>
            <a:pPr marL="285750" indent="-285750" algn="ctr">
              <a:buFont typeface="Wingdings" panose="05000000000000000000" pitchFamily="2" charset="2"/>
              <a:buChar char="§"/>
            </a:pPr>
            <a:r>
              <a:rPr lang="en-US" sz="1600" dirty="0">
                <a:solidFill>
                  <a:schemeClr val="bg2"/>
                </a:solidFill>
              </a:rPr>
              <a:t>MOHAMMED HANNAD MK-RA2211003010198</a:t>
            </a:r>
          </a:p>
          <a:p>
            <a:endParaRPr lang="en-AU" dirty="0"/>
          </a:p>
        </p:txBody>
      </p:sp>
      <p:pic>
        <p:nvPicPr>
          <p:cNvPr id="4" name="Picture 3">
            <a:extLst>
              <a:ext uri="{FF2B5EF4-FFF2-40B4-BE49-F238E27FC236}">
                <a16:creationId xmlns:a16="http://schemas.microsoft.com/office/drawing/2014/main" id="{0F30AA4C-2E6A-369F-CDFE-ED691B9AB638}"/>
              </a:ext>
            </a:extLst>
          </p:cNvPr>
          <p:cNvPicPr>
            <a:picLocks noChangeAspect="1"/>
          </p:cNvPicPr>
          <p:nvPr/>
        </p:nvPicPr>
        <p:blipFill>
          <a:blip r:embed="rId2"/>
          <a:stretch>
            <a:fillRect/>
          </a:stretch>
        </p:blipFill>
        <p:spPr>
          <a:xfrm>
            <a:off x="7647710" y="1994104"/>
            <a:ext cx="3324130" cy="2489889"/>
          </a:xfrm>
          <a:prstGeom prst="rect">
            <a:avLst/>
          </a:prstGeom>
        </p:spPr>
      </p:pic>
    </p:spTree>
    <p:extLst>
      <p:ext uri="{BB962C8B-B14F-4D97-AF65-F5344CB8AC3E}">
        <p14:creationId xmlns:p14="http://schemas.microsoft.com/office/powerpoint/2010/main" val="165492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2CD1-2A10-9A89-2245-940A27041F11}"/>
              </a:ext>
            </a:extLst>
          </p:cNvPr>
          <p:cNvSpPr>
            <a:spLocks noGrp="1"/>
          </p:cNvSpPr>
          <p:nvPr>
            <p:ph type="title"/>
          </p:nvPr>
        </p:nvSpPr>
        <p:spPr/>
        <p:txBody>
          <a:bodyPr/>
          <a:lstStyle/>
          <a:p>
            <a:r>
              <a:rPr lang="en-AU"/>
              <a:t>Agenda</a:t>
            </a:r>
          </a:p>
        </p:txBody>
      </p:sp>
      <p:sp>
        <p:nvSpPr>
          <p:cNvPr id="3" name="Text Placeholder 2">
            <a:extLst>
              <a:ext uri="{FF2B5EF4-FFF2-40B4-BE49-F238E27FC236}">
                <a16:creationId xmlns:a16="http://schemas.microsoft.com/office/drawing/2014/main" id="{57A2383B-8DED-7547-79F7-BCB089DACC18}"/>
              </a:ext>
            </a:extLst>
          </p:cNvPr>
          <p:cNvSpPr>
            <a:spLocks noGrp="1"/>
          </p:cNvSpPr>
          <p:nvPr>
            <p:ph type="body" idx="1"/>
          </p:nvPr>
        </p:nvSpPr>
        <p:spPr>
          <a:xfrm>
            <a:off x="1039091" y="2394065"/>
            <a:ext cx="10183091" cy="3765665"/>
          </a:xfrm>
        </p:spPr>
        <p:txBody>
          <a:bodyPr>
            <a:normAutofit fontScale="70000" lnSpcReduction="20000"/>
          </a:bodyPr>
          <a:lstStyle/>
          <a:p>
            <a:pPr algn="l">
              <a:buFont typeface="+mj-lt"/>
              <a:buAutoNum type="arabicPeriod"/>
            </a:pPr>
            <a:r>
              <a:rPr lang="en-US" b="1" i="0" dirty="0">
                <a:solidFill>
                  <a:schemeClr val="tx1"/>
                </a:solidFill>
                <a:effectLst/>
                <a:latin typeface="Söhne"/>
              </a:rPr>
              <a:t>Expense Recording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Users can input expenses with a date, description, and amount.</a:t>
            </a:r>
          </a:p>
          <a:p>
            <a:pPr marL="742950" lvl="1" indent="-285750" algn="l">
              <a:buFont typeface="+mj-lt"/>
              <a:buAutoNum type="arabicPeriod"/>
            </a:pPr>
            <a:r>
              <a:rPr lang="en-US" b="0" i="0" dirty="0">
                <a:solidFill>
                  <a:schemeClr val="tx1"/>
                </a:solidFill>
                <a:effectLst/>
                <a:latin typeface="Söhne"/>
              </a:rPr>
              <a:t>Recorded expenses are stored in a list.</a:t>
            </a:r>
          </a:p>
          <a:p>
            <a:pPr algn="l">
              <a:buFont typeface="+mj-lt"/>
              <a:buAutoNum type="arabicPeriod"/>
            </a:pPr>
            <a:r>
              <a:rPr lang="en-US" b="1" i="0" dirty="0">
                <a:solidFill>
                  <a:schemeClr val="tx1"/>
                </a:solidFill>
                <a:effectLst/>
                <a:latin typeface="Söhne"/>
              </a:rPr>
              <a:t>Expense Management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Users can edit and delete expenses.</a:t>
            </a:r>
          </a:p>
          <a:p>
            <a:pPr marL="742950" lvl="1" indent="-285750" algn="l">
              <a:buFont typeface="+mj-lt"/>
              <a:buAutoNum type="arabicPeriod"/>
            </a:pPr>
            <a:r>
              <a:rPr lang="en-US" b="0" i="0" dirty="0">
                <a:solidFill>
                  <a:schemeClr val="tx1"/>
                </a:solidFill>
                <a:effectLst/>
                <a:latin typeface="Söhne"/>
              </a:rPr>
              <a:t>The application updates the expense list accordingly.</a:t>
            </a:r>
          </a:p>
          <a:p>
            <a:pPr algn="l">
              <a:buFont typeface="+mj-lt"/>
              <a:buAutoNum type="arabicPeriod"/>
            </a:pPr>
            <a:r>
              <a:rPr lang="en-US" b="1" i="0" dirty="0">
                <a:solidFill>
                  <a:schemeClr val="tx1"/>
                </a:solidFill>
                <a:effectLst/>
                <a:latin typeface="Söhne"/>
              </a:rPr>
              <a:t>Report Generation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The app can generate yearly and monthly expense reports.</a:t>
            </a:r>
          </a:p>
          <a:p>
            <a:pPr marL="742950" lvl="1" indent="-285750" algn="l">
              <a:buFont typeface="+mj-lt"/>
              <a:buAutoNum type="arabicPeriod"/>
            </a:pPr>
            <a:r>
              <a:rPr lang="en-US" b="0" i="0" dirty="0">
                <a:solidFill>
                  <a:schemeClr val="tx1"/>
                </a:solidFill>
                <a:effectLst/>
                <a:latin typeface="Söhne"/>
              </a:rPr>
              <a:t>Reports display total expenses for each period.</a:t>
            </a:r>
          </a:p>
          <a:p>
            <a:pPr algn="l">
              <a:buFont typeface="+mj-lt"/>
              <a:buAutoNum type="arabicPeriod"/>
            </a:pPr>
            <a:r>
              <a:rPr lang="en-US" b="1" i="0" dirty="0">
                <a:solidFill>
                  <a:schemeClr val="tx1"/>
                </a:solidFill>
                <a:effectLst/>
                <a:latin typeface="Söhne"/>
              </a:rPr>
              <a:t>User Interface</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Built using </a:t>
            </a:r>
            <a:r>
              <a:rPr lang="en-US" b="0" i="0" dirty="0" err="1">
                <a:solidFill>
                  <a:schemeClr val="tx1"/>
                </a:solidFill>
                <a:effectLst/>
                <a:latin typeface="Söhne"/>
              </a:rPr>
              <a:t>Tkinter</a:t>
            </a:r>
            <a:r>
              <a:rPr lang="en-US" b="0" i="0" dirty="0">
                <a:solidFill>
                  <a:schemeClr val="tx1"/>
                </a:solidFill>
                <a:effectLst/>
                <a:latin typeface="Söhne"/>
              </a:rPr>
              <a:t>, with input fields, buttons, a list of expenses, and a scrollbar.</a:t>
            </a:r>
          </a:p>
          <a:p>
            <a:pPr marL="742950" lvl="1" indent="-285750" algn="l">
              <a:buFont typeface="+mj-lt"/>
              <a:buAutoNum type="arabicPeriod"/>
            </a:pPr>
            <a:r>
              <a:rPr lang="en-US" b="0" i="0" dirty="0">
                <a:solidFill>
                  <a:schemeClr val="tx1"/>
                </a:solidFill>
                <a:effectLst/>
                <a:latin typeface="Söhne"/>
              </a:rPr>
              <a:t>Labels and message boxes provide feedback to the user.</a:t>
            </a:r>
          </a:p>
          <a:p>
            <a:pPr algn="l">
              <a:buFont typeface="+mj-lt"/>
              <a:buAutoNum type="arabicPeriod"/>
            </a:pPr>
            <a:r>
              <a:rPr lang="en-US" b="1" i="0" dirty="0">
                <a:solidFill>
                  <a:schemeClr val="tx1"/>
                </a:solidFill>
                <a:effectLst/>
                <a:latin typeface="Söhne"/>
              </a:rPr>
              <a:t>Main Application Window</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The primary application window titled "Expense Tracker."</a:t>
            </a:r>
          </a:p>
          <a:p>
            <a:pPr marL="0" indent="0">
              <a:buNone/>
            </a:pPr>
            <a:endParaRPr lang="en-AU" dirty="0"/>
          </a:p>
        </p:txBody>
      </p:sp>
    </p:spTree>
    <p:extLst>
      <p:ext uri="{BB962C8B-B14F-4D97-AF65-F5344CB8AC3E}">
        <p14:creationId xmlns:p14="http://schemas.microsoft.com/office/powerpoint/2010/main" val="274142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81E-5143-4A95-27C6-2A2D360D466E}"/>
              </a:ext>
            </a:extLst>
          </p:cNvPr>
          <p:cNvSpPr>
            <a:spLocks noGrp="1"/>
          </p:cNvSpPr>
          <p:nvPr>
            <p:ph type="title"/>
          </p:nvPr>
        </p:nvSpPr>
        <p:spPr/>
        <p:txBody>
          <a:bodyPr/>
          <a:lstStyle/>
          <a:p>
            <a:r>
              <a:rPr lang="en-AU"/>
              <a:t>Abstract</a:t>
            </a:r>
          </a:p>
        </p:txBody>
      </p:sp>
      <p:sp>
        <p:nvSpPr>
          <p:cNvPr id="3" name="Text Placeholder 2">
            <a:extLst>
              <a:ext uri="{FF2B5EF4-FFF2-40B4-BE49-F238E27FC236}">
                <a16:creationId xmlns:a16="http://schemas.microsoft.com/office/drawing/2014/main" id="{D38223D8-1F2F-104B-348F-644C748E0CB6}"/>
              </a:ext>
            </a:extLst>
          </p:cNvPr>
          <p:cNvSpPr>
            <a:spLocks noGrp="1"/>
          </p:cNvSpPr>
          <p:nvPr>
            <p:ph type="body" idx="1"/>
          </p:nvPr>
        </p:nvSpPr>
        <p:spPr>
          <a:xfrm>
            <a:off x="1154954" y="2644257"/>
            <a:ext cx="9767455" cy="3265823"/>
          </a:xfrm>
        </p:spPr>
        <p:txBody>
          <a:bodyPr>
            <a:noAutofit/>
          </a:bodyPr>
          <a:lstStyle/>
          <a:p>
            <a:pPr marL="0" indent="0">
              <a:buNone/>
            </a:pPr>
            <a:r>
              <a:rPr lang="en-US" sz="2000" dirty="0"/>
              <a:t>This Python application is designed for expense tracking and management. Users can input expenses with details such as date, description, and amount. Recorded expenses are stored in a list and can be edited or deleted as needed. </a:t>
            </a:r>
          </a:p>
          <a:p>
            <a:pPr marL="0" indent="0">
              <a:buNone/>
            </a:pPr>
            <a:r>
              <a:rPr lang="en-US" sz="2000" dirty="0"/>
              <a:t>The application offers report generation capabilities, providing yearly and monthly expense reports, which display the total expenses for each period. The user-friendly graphical interface, created using </a:t>
            </a:r>
            <a:r>
              <a:rPr lang="en-US" sz="2000" dirty="0" err="1"/>
              <a:t>Tkinter</a:t>
            </a:r>
            <a:r>
              <a:rPr lang="en-US" sz="2000" dirty="0"/>
              <a:t>, includes input fields, buttons, a list of expenses with a scrollbar, and informative labels.</a:t>
            </a:r>
          </a:p>
          <a:p>
            <a:pPr marL="0" indent="0">
              <a:buNone/>
            </a:pPr>
            <a:r>
              <a:rPr lang="en-US" sz="2000" dirty="0"/>
              <a:t> The main application window is titled "Expense Tracker." This application simplifies expense management and analysis for users..</a:t>
            </a:r>
            <a:endParaRPr lang="en-AU" sz="2000" dirty="0"/>
          </a:p>
        </p:txBody>
      </p:sp>
    </p:spTree>
    <p:extLst>
      <p:ext uri="{BB962C8B-B14F-4D97-AF65-F5344CB8AC3E}">
        <p14:creationId xmlns:p14="http://schemas.microsoft.com/office/powerpoint/2010/main" val="231360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81E-5143-4A95-27C6-2A2D360D466E}"/>
              </a:ext>
            </a:extLst>
          </p:cNvPr>
          <p:cNvSpPr>
            <a:spLocks noGrp="1"/>
          </p:cNvSpPr>
          <p:nvPr>
            <p:ph type="title"/>
          </p:nvPr>
        </p:nvSpPr>
        <p:spPr/>
        <p:txBody>
          <a:bodyPr/>
          <a:lstStyle/>
          <a:p>
            <a:r>
              <a:rPr lang="en-IN" dirty="0"/>
              <a:t>M</a:t>
            </a:r>
            <a:r>
              <a:rPr lang="en-AU" dirty="0" err="1"/>
              <a:t>odules</a:t>
            </a:r>
            <a:r>
              <a:rPr lang="en-AU" dirty="0"/>
              <a:t> Present </a:t>
            </a:r>
          </a:p>
        </p:txBody>
      </p:sp>
      <p:sp>
        <p:nvSpPr>
          <p:cNvPr id="3" name="Text Placeholder 2">
            <a:extLst>
              <a:ext uri="{FF2B5EF4-FFF2-40B4-BE49-F238E27FC236}">
                <a16:creationId xmlns:a16="http://schemas.microsoft.com/office/drawing/2014/main" id="{D38223D8-1F2F-104B-348F-644C748E0CB6}"/>
              </a:ext>
            </a:extLst>
          </p:cNvPr>
          <p:cNvSpPr>
            <a:spLocks noGrp="1"/>
          </p:cNvSpPr>
          <p:nvPr>
            <p:ph type="body" idx="1"/>
          </p:nvPr>
        </p:nvSpPr>
        <p:spPr>
          <a:xfrm>
            <a:off x="1154954" y="2644257"/>
            <a:ext cx="9767455" cy="3265823"/>
          </a:xfrm>
        </p:spPr>
        <p:txBody>
          <a:bodyPr>
            <a:noAutofit/>
          </a:bodyPr>
          <a:lstStyle/>
          <a:p>
            <a:r>
              <a:rPr lang="en-US" sz="2000" dirty="0" err="1"/>
              <a:t>tkinter</a:t>
            </a:r>
            <a:r>
              <a:rPr lang="en-US" sz="2000" dirty="0"/>
              <a:t>: This module is used for creating the graphical user interface (GUI) of the application, allowing for the creation of windows, buttons, labels, entry fields, and </a:t>
            </a:r>
            <a:r>
              <a:rPr lang="en-US" sz="2000" dirty="0" err="1"/>
              <a:t>listboxes</a:t>
            </a:r>
            <a:r>
              <a:rPr lang="en-US" sz="2000" dirty="0"/>
              <a:t>.</a:t>
            </a:r>
          </a:p>
          <a:p>
            <a:r>
              <a:rPr lang="en-US" sz="2000" dirty="0"/>
              <a:t>calendar: The calendar module is used to retrieve month names for the monthly expense report, making it easier to display report information.</a:t>
            </a:r>
          </a:p>
          <a:p>
            <a:r>
              <a:rPr lang="en-US" sz="2000" dirty="0"/>
              <a:t>datetime: Although not explicitly imported in the code, it's likely used indirectly for date handling and calculations in the application, which is a standard library for date and time operations.</a:t>
            </a:r>
          </a:p>
          <a:p>
            <a:r>
              <a:rPr lang="en-US" sz="2000" dirty="0" err="1"/>
              <a:t>Listbox</a:t>
            </a:r>
            <a:r>
              <a:rPr lang="en-US" sz="2000" dirty="0"/>
              <a:t>, Entry, Label, Button, Scrollbar: These are components and widgets provided by </a:t>
            </a:r>
            <a:r>
              <a:rPr lang="en-US" sz="2000" dirty="0" err="1"/>
              <a:t>tkinter</a:t>
            </a:r>
            <a:r>
              <a:rPr lang="en-US" sz="2000" dirty="0"/>
              <a:t> to create the various elements of the user interface, such as text entry fields, buttons, labels, and </a:t>
            </a:r>
            <a:r>
              <a:rPr lang="en-US" sz="2000" dirty="0" err="1"/>
              <a:t>listboxes</a:t>
            </a:r>
            <a:r>
              <a:rPr lang="en-US" sz="2000" dirty="0"/>
              <a:t>.</a:t>
            </a:r>
            <a:endParaRPr lang="en-AU" sz="2000" dirty="0"/>
          </a:p>
        </p:txBody>
      </p:sp>
    </p:spTree>
    <p:extLst>
      <p:ext uri="{BB962C8B-B14F-4D97-AF65-F5344CB8AC3E}">
        <p14:creationId xmlns:p14="http://schemas.microsoft.com/office/powerpoint/2010/main" val="5946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81E-5143-4A95-27C6-2A2D360D466E}"/>
              </a:ext>
            </a:extLst>
          </p:cNvPr>
          <p:cNvSpPr>
            <a:spLocks noGrp="1"/>
          </p:cNvSpPr>
          <p:nvPr>
            <p:ph type="title"/>
          </p:nvPr>
        </p:nvSpPr>
        <p:spPr/>
        <p:txBody>
          <a:bodyPr/>
          <a:lstStyle/>
          <a:p>
            <a:r>
              <a:rPr lang="en-IN" dirty="0"/>
              <a:t>C</a:t>
            </a:r>
            <a:r>
              <a:rPr lang="en-AU" dirty="0"/>
              <a:t>ode &amp; Output</a:t>
            </a:r>
          </a:p>
        </p:txBody>
      </p:sp>
      <p:sp>
        <p:nvSpPr>
          <p:cNvPr id="3" name="Text Placeholder 2">
            <a:extLst>
              <a:ext uri="{FF2B5EF4-FFF2-40B4-BE49-F238E27FC236}">
                <a16:creationId xmlns:a16="http://schemas.microsoft.com/office/drawing/2014/main" id="{D38223D8-1F2F-104B-348F-644C748E0CB6}"/>
              </a:ext>
            </a:extLst>
          </p:cNvPr>
          <p:cNvSpPr>
            <a:spLocks noGrp="1"/>
          </p:cNvSpPr>
          <p:nvPr>
            <p:ph type="body" idx="1"/>
          </p:nvPr>
        </p:nvSpPr>
        <p:spPr>
          <a:xfrm>
            <a:off x="1154954" y="2644257"/>
            <a:ext cx="9767455" cy="3265823"/>
          </a:xfrm>
        </p:spPr>
        <p:txBody>
          <a:bodyPr>
            <a:noAutofit/>
          </a:bodyPr>
          <a:lstStyle/>
          <a:p>
            <a:pPr marL="0" indent="0">
              <a:buNone/>
            </a:pPr>
            <a:r>
              <a:rPr lang="en-IN" sz="2000" b="1" u="sng" dirty="0"/>
              <a:t>CODE SOURCE</a:t>
            </a:r>
            <a:r>
              <a:rPr lang="en-IN" sz="2000" dirty="0"/>
              <a:t>: </a:t>
            </a:r>
            <a:r>
              <a:rPr lang="en-IN" sz="2000" dirty="0">
                <a:hlinkClick r:id="rId2"/>
              </a:rPr>
              <a:t>EXPENSE CALCULATOR LINK</a:t>
            </a:r>
            <a:endParaRPr lang="en-IN" sz="2000" dirty="0"/>
          </a:p>
          <a:p>
            <a:pPr marL="0" indent="0">
              <a:buNone/>
            </a:pPr>
            <a:r>
              <a:rPr lang="en-IN" sz="2000" b="1" u="sng" dirty="0"/>
              <a:t>OUTPUT</a:t>
            </a:r>
            <a:r>
              <a:rPr lang="en-IN" sz="2000" dirty="0"/>
              <a:t>:</a:t>
            </a:r>
            <a:endParaRPr lang="en-AU" sz="2000" dirty="0"/>
          </a:p>
        </p:txBody>
      </p:sp>
      <p:pic>
        <p:nvPicPr>
          <p:cNvPr id="5" name="Picture 4">
            <a:extLst>
              <a:ext uri="{FF2B5EF4-FFF2-40B4-BE49-F238E27FC236}">
                <a16:creationId xmlns:a16="http://schemas.microsoft.com/office/drawing/2014/main" id="{08F91FAA-21D5-DB8F-6EDE-853B51574585}"/>
              </a:ext>
            </a:extLst>
          </p:cNvPr>
          <p:cNvPicPr>
            <a:picLocks noChangeAspect="1"/>
          </p:cNvPicPr>
          <p:nvPr/>
        </p:nvPicPr>
        <p:blipFill>
          <a:blip r:embed="rId3"/>
          <a:stretch>
            <a:fillRect/>
          </a:stretch>
        </p:blipFill>
        <p:spPr>
          <a:xfrm>
            <a:off x="2297082" y="3146367"/>
            <a:ext cx="2469807" cy="3429000"/>
          </a:xfrm>
          <a:prstGeom prst="rect">
            <a:avLst/>
          </a:prstGeom>
        </p:spPr>
      </p:pic>
      <p:pic>
        <p:nvPicPr>
          <p:cNvPr id="7" name="Picture 6">
            <a:extLst>
              <a:ext uri="{FF2B5EF4-FFF2-40B4-BE49-F238E27FC236}">
                <a16:creationId xmlns:a16="http://schemas.microsoft.com/office/drawing/2014/main" id="{F0D413C3-FC1C-3F76-3F3A-025B630D3035}"/>
              </a:ext>
            </a:extLst>
          </p:cNvPr>
          <p:cNvPicPr>
            <a:picLocks noChangeAspect="1"/>
          </p:cNvPicPr>
          <p:nvPr/>
        </p:nvPicPr>
        <p:blipFill>
          <a:blip r:embed="rId4"/>
          <a:stretch>
            <a:fillRect/>
          </a:stretch>
        </p:blipFill>
        <p:spPr>
          <a:xfrm>
            <a:off x="4879276" y="3146367"/>
            <a:ext cx="2469807" cy="3411014"/>
          </a:xfrm>
          <a:prstGeom prst="rect">
            <a:avLst/>
          </a:prstGeom>
        </p:spPr>
      </p:pic>
      <p:pic>
        <p:nvPicPr>
          <p:cNvPr id="9" name="Picture 8">
            <a:extLst>
              <a:ext uri="{FF2B5EF4-FFF2-40B4-BE49-F238E27FC236}">
                <a16:creationId xmlns:a16="http://schemas.microsoft.com/office/drawing/2014/main" id="{7D12F88D-EF77-93EE-B831-ADD83AAA5699}"/>
              </a:ext>
            </a:extLst>
          </p:cNvPr>
          <p:cNvPicPr>
            <a:picLocks noChangeAspect="1"/>
          </p:cNvPicPr>
          <p:nvPr/>
        </p:nvPicPr>
        <p:blipFill>
          <a:blip r:embed="rId5"/>
          <a:stretch>
            <a:fillRect/>
          </a:stretch>
        </p:blipFill>
        <p:spPr>
          <a:xfrm>
            <a:off x="7502401" y="3146367"/>
            <a:ext cx="2589250" cy="3429000"/>
          </a:xfrm>
          <a:prstGeom prst="rect">
            <a:avLst/>
          </a:prstGeom>
        </p:spPr>
      </p:pic>
    </p:spTree>
    <p:extLst>
      <p:ext uri="{BB962C8B-B14F-4D97-AF65-F5344CB8AC3E}">
        <p14:creationId xmlns:p14="http://schemas.microsoft.com/office/powerpoint/2010/main" val="293381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E942-E676-2249-970A-E792DBACFF15}"/>
              </a:ext>
            </a:extLst>
          </p:cNvPr>
          <p:cNvSpPr>
            <a:spLocks noGrp="1"/>
          </p:cNvSpPr>
          <p:nvPr>
            <p:ph type="title"/>
          </p:nvPr>
        </p:nvSpPr>
        <p:spPr/>
        <p:txBody>
          <a:bodyPr/>
          <a:lstStyle/>
          <a:p>
            <a:r>
              <a:rPr lang="en-AU"/>
              <a:t>Uses</a:t>
            </a:r>
          </a:p>
        </p:txBody>
      </p:sp>
      <p:sp>
        <p:nvSpPr>
          <p:cNvPr id="3" name="Text Placeholder 2">
            <a:extLst>
              <a:ext uri="{FF2B5EF4-FFF2-40B4-BE49-F238E27FC236}">
                <a16:creationId xmlns:a16="http://schemas.microsoft.com/office/drawing/2014/main" id="{961E1AF5-BCBB-BFED-24E9-5CF57666D6AC}"/>
              </a:ext>
            </a:extLst>
          </p:cNvPr>
          <p:cNvSpPr>
            <a:spLocks noGrp="1"/>
          </p:cNvSpPr>
          <p:nvPr>
            <p:ph type="body" idx="1"/>
          </p:nvPr>
        </p:nvSpPr>
        <p:spPr>
          <a:xfrm>
            <a:off x="473825" y="2252750"/>
            <a:ext cx="11513127" cy="4314306"/>
          </a:xfrm>
        </p:spPr>
        <p:txBody>
          <a:bodyPr>
            <a:noAutofit/>
          </a:bodyPr>
          <a:lstStyle/>
          <a:p>
            <a:pPr>
              <a:buFont typeface="Wingdings" panose="05000000000000000000" pitchFamily="2" charset="2"/>
              <a:buChar char="q"/>
            </a:pPr>
            <a:r>
              <a:rPr lang="en-US" dirty="0"/>
              <a:t>Expense Management: Users can track and manage their expenses, aiding budgeting and financial planning.</a:t>
            </a:r>
          </a:p>
          <a:p>
            <a:pPr>
              <a:buFont typeface="Wingdings" panose="05000000000000000000" pitchFamily="2" charset="2"/>
              <a:buChar char="q"/>
            </a:pPr>
            <a:endParaRPr lang="en-US" dirty="0"/>
          </a:p>
          <a:p>
            <a:pPr>
              <a:buFont typeface="Wingdings" panose="05000000000000000000" pitchFamily="2" charset="2"/>
              <a:buChar char="q"/>
            </a:pPr>
            <a:r>
              <a:rPr lang="en-US" dirty="0"/>
              <a:t>Business Finances: Small businesses and freelancers can use it for expense tracking and tax preparation.</a:t>
            </a:r>
          </a:p>
          <a:p>
            <a:pPr>
              <a:buFont typeface="Wingdings" panose="05000000000000000000" pitchFamily="2" charset="2"/>
              <a:buChar char="q"/>
            </a:pPr>
            <a:endParaRPr lang="en-US" dirty="0"/>
          </a:p>
          <a:p>
            <a:pPr>
              <a:buFont typeface="Wingdings" panose="05000000000000000000" pitchFamily="2" charset="2"/>
              <a:buChar char="q"/>
            </a:pPr>
            <a:r>
              <a:rPr lang="en-US" dirty="0"/>
              <a:t>Receipt Organization: It simplifies the storage and retrieval of receipts.</a:t>
            </a:r>
          </a:p>
          <a:p>
            <a:pPr>
              <a:buFont typeface="Wingdings" panose="05000000000000000000" pitchFamily="2" charset="2"/>
              <a:buChar char="q"/>
            </a:pPr>
            <a:endParaRPr lang="en-US" dirty="0"/>
          </a:p>
          <a:p>
            <a:pPr>
              <a:buFont typeface="Wingdings" panose="05000000000000000000" pitchFamily="2" charset="2"/>
              <a:buChar char="q"/>
            </a:pPr>
            <a:r>
              <a:rPr lang="en-US" dirty="0"/>
              <a:t>Financial Analysis: The app provides insights into spending patterns for informed financial decisions.</a:t>
            </a:r>
          </a:p>
          <a:p>
            <a:pPr>
              <a:buFont typeface="Wingdings" panose="05000000000000000000" pitchFamily="2" charset="2"/>
              <a:buChar char="q"/>
            </a:pPr>
            <a:endParaRPr lang="en-US" dirty="0"/>
          </a:p>
          <a:p>
            <a:pPr>
              <a:buFont typeface="Wingdings" panose="05000000000000000000" pitchFamily="2" charset="2"/>
              <a:buChar char="q"/>
            </a:pPr>
            <a:r>
              <a:rPr lang="en-US" dirty="0"/>
              <a:t>Household Budgeting: Families can efficiently manage shared expenses.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98119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5D3C-A1C0-7617-0CF9-09715314431C}"/>
              </a:ext>
            </a:extLst>
          </p:cNvPr>
          <p:cNvSpPr>
            <a:spLocks noGrp="1"/>
          </p:cNvSpPr>
          <p:nvPr>
            <p:ph type="title"/>
          </p:nvPr>
        </p:nvSpPr>
        <p:spPr/>
        <p:txBody>
          <a:bodyPr/>
          <a:lstStyle/>
          <a:p>
            <a:r>
              <a:rPr lang="en-AU"/>
              <a:t>Conclusion</a:t>
            </a:r>
          </a:p>
        </p:txBody>
      </p:sp>
      <p:sp>
        <p:nvSpPr>
          <p:cNvPr id="3" name="Text Placeholder 2">
            <a:extLst>
              <a:ext uri="{FF2B5EF4-FFF2-40B4-BE49-F238E27FC236}">
                <a16:creationId xmlns:a16="http://schemas.microsoft.com/office/drawing/2014/main" id="{A78DCFDA-0886-80C8-3720-24F26775F4CA}"/>
              </a:ext>
            </a:extLst>
          </p:cNvPr>
          <p:cNvSpPr>
            <a:spLocks noGrp="1"/>
          </p:cNvSpPr>
          <p:nvPr>
            <p:ph type="body" idx="1"/>
          </p:nvPr>
        </p:nvSpPr>
        <p:spPr>
          <a:xfrm>
            <a:off x="1154954" y="2493818"/>
            <a:ext cx="9592887" cy="4039985"/>
          </a:xfrm>
        </p:spPr>
        <p:txBody>
          <a:bodyPr>
            <a:noAutofit/>
          </a:bodyPr>
          <a:lstStyle/>
          <a:p>
            <a:pPr marL="0" indent="0">
              <a:buNone/>
            </a:pPr>
            <a:r>
              <a:rPr lang="en-US" sz="2000" dirty="0"/>
              <a:t>In conclusion, the provided Python expense tracking application offers a user-friendly solution for managing expenses in various personal and professional scenarios. It enables efficient expense recording, editing, and deletion while also providing valuable insights through generated reports. Whether for personal finance management, business expense tracking, or educational purposes, this application supports responsible financial practices and budgeting, ultimately contributing to better financial decision-making and control.</a:t>
            </a:r>
          </a:p>
          <a:p>
            <a:pPr marL="0" indent="0">
              <a:buNone/>
            </a:pPr>
            <a:endParaRPr lang="en-US" sz="2000" dirty="0"/>
          </a:p>
          <a:p>
            <a:pPr marL="0" indent="0">
              <a:buNone/>
            </a:pPr>
            <a:endParaRPr lang="en-US" sz="2000" dirty="0"/>
          </a:p>
          <a:p>
            <a:pPr marL="0" indent="0" algn="ctr">
              <a:buNone/>
            </a:pPr>
            <a:r>
              <a:rPr lang="en-US" sz="2000" b="1" dirty="0"/>
              <a:t>THANK YOU!</a:t>
            </a:r>
            <a:endParaRPr lang="en-AU" sz="2000" b="1" dirty="0"/>
          </a:p>
        </p:txBody>
      </p:sp>
    </p:spTree>
    <p:extLst>
      <p:ext uri="{BB962C8B-B14F-4D97-AF65-F5344CB8AC3E}">
        <p14:creationId xmlns:p14="http://schemas.microsoft.com/office/powerpoint/2010/main" val="3816444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82</TotalTime>
  <Words>538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Söhne</vt:lpstr>
      <vt:lpstr>Wingdings</vt:lpstr>
      <vt:lpstr>Wingdings 3</vt:lpstr>
      <vt:lpstr>Ion Boardroom</vt:lpstr>
      <vt:lpstr>EXPENSE CALCULATOR</vt:lpstr>
      <vt:lpstr>Agenda</vt:lpstr>
      <vt:lpstr>Abstract</vt:lpstr>
      <vt:lpstr>Modules Present </vt:lpstr>
      <vt:lpstr>Code &amp; Output</vt:lpstr>
      <vt:lpstr>Uses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HEALTH ASSISTANT</dc:title>
  <dc:creator>Harshad M</dc:creator>
  <cp:lastModifiedBy>MOHAMED HARSHAD M</cp:lastModifiedBy>
  <cp:revision>2</cp:revision>
  <dcterms:created xsi:type="dcterms:W3CDTF">2023-08-28T15:56:49Z</dcterms:created>
  <dcterms:modified xsi:type="dcterms:W3CDTF">2023-11-04T15:18:15Z</dcterms:modified>
</cp:coreProperties>
</file>