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4" r:id="rId2"/>
    <p:sldId id="276" r:id="rId3"/>
    <p:sldId id="265" r:id="rId4"/>
    <p:sldId id="279" r:id="rId5"/>
    <p:sldId id="280" r:id="rId6"/>
    <p:sldId id="281" r:id="rId7"/>
    <p:sldId id="284" r:id="rId8"/>
    <p:sldId id="285" r:id="rId9"/>
    <p:sldId id="286" r:id="rId10"/>
    <p:sldId id="283" r:id="rId11"/>
    <p:sldId id="288" r:id="rId12"/>
    <p:sldId id="287" r:id="rId13"/>
    <p:sldId id="282" r:id="rId14"/>
    <p:sldId id="291" r:id="rId15"/>
    <p:sldId id="290" r:id="rId16"/>
    <p:sldId id="289" r:id="rId17"/>
    <p:sldId id="295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>
      <p:cViewPr varScale="1">
        <p:scale>
          <a:sx n="115" d="100"/>
          <a:sy n="115" d="100"/>
        </p:scale>
        <p:origin x="78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2D360-9B2E-4BD0-9B7A-2146BF299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E88743-4E04-42D7-97FC-4140B4D40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Universal Asynchronous Receiver/Transmitter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752601"/>
                <a:ext cx="5715001" cy="46482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Typically there is no crystal oscillators that has the frequency required to the transmitter or receiver.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A typical way is to use a frequency divider, this can be implemented using  a counter.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A 4-bit mod-16 counter divides the clock by a maximum of 16.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How to find the proper counter?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𝑅𝑒𝑞𝑢𝑖𝑟𝑒𝑑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𝑚𝑜𝑑𝑢𝑙𝑢𝑠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752601"/>
                <a:ext cx="5715001" cy="4648200"/>
              </a:xfrm>
              <a:prstGeom prst="rect">
                <a:avLst/>
              </a:prstGeom>
              <a:blipFill>
                <a:blip r:embed="rId2"/>
                <a:stretch>
                  <a:fillRect l="-2132" t="-1837"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Baud Rate Generation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E285CE-ABB9-4A0A-A406-9347CEFD9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1825625"/>
            <a:ext cx="5029201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5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752601"/>
            <a:ext cx="5715001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parity bit is a basic method to check whether the received data is correct or erroneous.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It can be either even parity or odd parity.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With even parity, the bit is only 0 when the number of ones is even.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With odd parity, the bit is only 0 when the number of ones is odd.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Error checking: Parity Bit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59A290-74CD-4232-B9B8-6D1F4EB2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21" y="2209801"/>
            <a:ext cx="480060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9332F6-12AA-4BF6-8138-0217E45B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16808"/>
            <a:ext cx="10058400" cy="1711037"/>
          </a:xfrm>
        </p:spPr>
        <p:txBody>
          <a:bodyPr/>
          <a:lstStyle/>
          <a:p>
            <a:r>
              <a:rPr lang="en-US" dirty="0"/>
              <a:t>The UART Circuit</a:t>
            </a:r>
          </a:p>
        </p:txBody>
      </p:sp>
    </p:spTree>
    <p:extLst>
      <p:ext uri="{BB962C8B-B14F-4D97-AF65-F5344CB8AC3E}">
        <p14:creationId xmlns:p14="http://schemas.microsoft.com/office/powerpoint/2010/main" val="399963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UART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77800-5AF8-4F4E-9106-3908DAC351C2}"/>
              </a:ext>
            </a:extLst>
          </p:cNvPr>
          <p:cNvSpPr txBox="1"/>
          <p:nvPr/>
        </p:nvSpPr>
        <p:spPr>
          <a:xfrm>
            <a:off x="1524000" y="2034139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UART stands for Universal Asynchronous Receiver/Transmitter.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serial data transmission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a protocol or a standard.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circuit found in microcontrollers or stand-alone IC’s.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8E4FAA1-07DF-4086-9F3D-4BC2AC3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3799"/>
            <a:ext cx="9144000" cy="27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UART Frame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77800-5AF8-4F4E-9106-3908DAC351C2}"/>
              </a:ext>
            </a:extLst>
          </p:cNvPr>
          <p:cNvSpPr txBox="1"/>
          <p:nvPr/>
        </p:nvSpPr>
        <p:spPr>
          <a:xfrm>
            <a:off x="1524000" y="2034139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When idle, the transmitter send a stream of ones.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start bit is 0.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 length can either be 5, 6, 7, 8, or 9.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parity bit is optional and can either be odd or even.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stop bit/s can be 1, 1.5, or 2.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67BE73-AF6D-4B51-B084-0B2A97B7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73130"/>
            <a:ext cx="8915400" cy="1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UART Operation: Transmitter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259617E-FBAE-44FB-8BA2-01096696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400" y="1779103"/>
            <a:ext cx="5029200" cy="444279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07EFE-5809-4F84-8BE9-636566E75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1" y="2585839"/>
            <a:ext cx="633500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UART Operation: Receiver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1" name="Picture 50" descr="A necklace hanging on a wall&#10;&#10;Description automatically generated">
            <a:extLst>
              <a:ext uri="{FF2B5EF4-FFF2-40B4-BE49-F238E27FC236}">
                <a16:creationId xmlns:a16="http://schemas.microsoft.com/office/drawing/2014/main" id="{D259617E-FBAE-44FB-8BA2-01096696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52600"/>
            <a:ext cx="5049040" cy="4495800"/>
          </a:xfrm>
          <a:prstGeom prst="rect">
            <a:avLst/>
          </a:prstGeom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96429-1E0A-4DA5-A484-4AC1D15BD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617220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F8CAE-50FE-45B4-8F4F-6DBB1EB9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790"/>
            <a:ext cx="12191999" cy="625642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53399" y="4876800"/>
            <a:ext cx="4038600" cy="1676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Basic Transmitter Architecture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2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98F4F52-ABD8-43D4-9BB6-276D5D20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467600" y="4724400"/>
            <a:ext cx="4038600" cy="16764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Commercial UART Architecture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0E204856-F324-453E-A0E7-E963A56AF3D7}"/>
              </a:ext>
            </a:extLst>
          </p:cNvPr>
          <p:cNvSpPr txBox="1">
            <a:spLocks/>
          </p:cNvSpPr>
          <p:nvPr/>
        </p:nvSpPr>
        <p:spPr>
          <a:xfrm>
            <a:off x="3440084" y="6400800"/>
            <a:ext cx="2427316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</a:rPr>
              <a:t>Source: opentitan.org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1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95500" y="3124200"/>
            <a:ext cx="8001000" cy="60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Questions?!.....Maybe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702B4-E750-4C7F-B4A0-7CCE467A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25527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9332F6-12AA-4BF6-8138-0217E45B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16808"/>
            <a:ext cx="10058400" cy="1711037"/>
          </a:xfrm>
        </p:spPr>
        <p:txBody>
          <a:bodyPr/>
          <a:lstStyle/>
          <a:p>
            <a:r>
              <a:rPr lang="en-US" dirty="0"/>
              <a:t>Serial &amp; Parallel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7924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light&#10;&#10;Description automatically generated">
            <a:extLst>
              <a:ext uri="{FF2B5EF4-FFF2-40B4-BE49-F238E27FC236}">
                <a16:creationId xmlns:a16="http://schemas.microsoft.com/office/drawing/2014/main" id="{28224D40-BC8E-474E-AFB5-45B312FBC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085706"/>
            <a:ext cx="2526030" cy="2316479"/>
          </a:xfrm>
          <a:prstGeom prst="rect">
            <a:avLst/>
          </a:prstGeom>
        </p:spPr>
      </p:pic>
      <p:pic>
        <p:nvPicPr>
          <p:cNvPr id="46" name="Picture 45" descr="A group of cable&#10;&#10;Description automatically generated">
            <a:extLst>
              <a:ext uri="{FF2B5EF4-FFF2-40B4-BE49-F238E27FC236}">
                <a16:creationId xmlns:a16="http://schemas.microsoft.com/office/drawing/2014/main" id="{9FA47B34-22E5-4DE4-93DD-48DD8361E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89" y="4800600"/>
            <a:ext cx="2407230" cy="182562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4872181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Only </a:t>
            </a:r>
            <a:r>
              <a:rPr lang="en-US" b="1" i="1" u="sng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data bit is sent every clock cycle.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UART, USART, I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C, PCI-E, RS-232, USB.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Serial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78EF8-7E53-4635-AF23-4696E9AD0F92}"/>
              </a:ext>
            </a:extLst>
          </p:cNvPr>
          <p:cNvSpPr/>
          <p:nvPr/>
        </p:nvSpPr>
        <p:spPr>
          <a:xfrm>
            <a:off x="6778103" y="2370099"/>
            <a:ext cx="1447800" cy="2819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164D5-3FCF-4C1F-AB2E-32F977A288F8}"/>
              </a:ext>
            </a:extLst>
          </p:cNvPr>
          <p:cNvSpPr/>
          <p:nvPr/>
        </p:nvSpPr>
        <p:spPr>
          <a:xfrm>
            <a:off x="10130903" y="2367051"/>
            <a:ext cx="1447800" cy="2819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0766FC-D9D7-4CA9-AF28-677856E40434}"/>
              </a:ext>
            </a:extLst>
          </p:cNvPr>
          <p:cNvCxnSpPr>
            <a:cxnSpLocks/>
          </p:cNvCxnSpPr>
          <p:nvPr/>
        </p:nvCxnSpPr>
        <p:spPr>
          <a:xfrm>
            <a:off x="8225903" y="2751226"/>
            <a:ext cx="190500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79413C-C49C-4DE2-89AC-F55FBF5B0B0A}"/>
              </a:ext>
            </a:extLst>
          </p:cNvPr>
          <p:cNvCxnSpPr>
            <a:cxnSpLocks/>
          </p:cNvCxnSpPr>
          <p:nvPr/>
        </p:nvCxnSpPr>
        <p:spPr>
          <a:xfrm flipV="1">
            <a:off x="9407003" y="4741189"/>
            <a:ext cx="723900" cy="445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F53717-0AF8-4625-9CB7-2B6CF37DE0D3}"/>
              </a:ext>
            </a:extLst>
          </p:cNvPr>
          <p:cNvCxnSpPr>
            <a:cxnSpLocks/>
          </p:cNvCxnSpPr>
          <p:nvPr/>
        </p:nvCxnSpPr>
        <p:spPr>
          <a:xfrm flipV="1">
            <a:off x="6054203" y="4741189"/>
            <a:ext cx="723900" cy="445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FD19AC-BB42-4777-B853-69FE4F90AC7E}"/>
              </a:ext>
            </a:extLst>
          </p:cNvPr>
          <p:cNvSpPr txBox="1"/>
          <p:nvPr/>
        </p:nvSpPr>
        <p:spPr>
          <a:xfrm>
            <a:off x="8802022" y="47863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C959D-3699-4B15-BB88-B800DA7B9E92}"/>
              </a:ext>
            </a:extLst>
          </p:cNvPr>
          <p:cNvSpPr txBox="1"/>
          <p:nvPr/>
        </p:nvSpPr>
        <p:spPr>
          <a:xfrm>
            <a:off x="5449222" y="47863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51CE5-4546-4C60-88D0-726B6EB99DCA}"/>
              </a:ext>
            </a:extLst>
          </p:cNvPr>
          <p:cNvSpPr txBox="1"/>
          <p:nvPr/>
        </p:nvSpPr>
        <p:spPr>
          <a:xfrm>
            <a:off x="8534513" y="2351116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" name="Picture 47" descr="A picture containing cable, connector, table, holding&#10;&#10;Description automatically generated">
            <a:extLst>
              <a:ext uri="{FF2B5EF4-FFF2-40B4-BE49-F238E27FC236}">
                <a16:creationId xmlns:a16="http://schemas.microsoft.com/office/drawing/2014/main" id="{D318C6BE-C764-48C6-9DEE-5FD589ED20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b="14000"/>
          <a:stretch/>
        </p:blipFill>
        <p:spPr>
          <a:xfrm>
            <a:off x="3016827" y="3428999"/>
            <a:ext cx="2340725" cy="16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4872181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data bits are sent every clock cycle.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Conventional PCI, IEEE-1284, Parallel ATA.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Parallel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78EF8-7E53-4635-AF23-4696E9AD0F92}"/>
              </a:ext>
            </a:extLst>
          </p:cNvPr>
          <p:cNvSpPr/>
          <p:nvPr/>
        </p:nvSpPr>
        <p:spPr>
          <a:xfrm>
            <a:off x="6778103" y="2370099"/>
            <a:ext cx="1447800" cy="2819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164D5-3FCF-4C1F-AB2E-32F977A288F8}"/>
              </a:ext>
            </a:extLst>
          </p:cNvPr>
          <p:cNvSpPr/>
          <p:nvPr/>
        </p:nvSpPr>
        <p:spPr>
          <a:xfrm>
            <a:off x="10130903" y="2367051"/>
            <a:ext cx="1447800" cy="2819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0766FC-D9D7-4CA9-AF28-677856E40434}"/>
              </a:ext>
            </a:extLst>
          </p:cNvPr>
          <p:cNvCxnSpPr>
            <a:cxnSpLocks/>
          </p:cNvCxnSpPr>
          <p:nvPr/>
        </p:nvCxnSpPr>
        <p:spPr>
          <a:xfrm>
            <a:off x="8225903" y="2751226"/>
            <a:ext cx="190500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79413C-C49C-4DE2-89AC-F55FBF5B0B0A}"/>
              </a:ext>
            </a:extLst>
          </p:cNvPr>
          <p:cNvCxnSpPr>
            <a:cxnSpLocks/>
          </p:cNvCxnSpPr>
          <p:nvPr/>
        </p:nvCxnSpPr>
        <p:spPr>
          <a:xfrm flipV="1">
            <a:off x="9407003" y="4741189"/>
            <a:ext cx="723900" cy="445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F53717-0AF8-4625-9CB7-2B6CF37DE0D3}"/>
              </a:ext>
            </a:extLst>
          </p:cNvPr>
          <p:cNvCxnSpPr>
            <a:cxnSpLocks/>
          </p:cNvCxnSpPr>
          <p:nvPr/>
        </p:nvCxnSpPr>
        <p:spPr>
          <a:xfrm flipV="1">
            <a:off x="6054203" y="4741189"/>
            <a:ext cx="723900" cy="445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FD19AC-BB42-4777-B853-69FE4F90AC7E}"/>
              </a:ext>
            </a:extLst>
          </p:cNvPr>
          <p:cNvSpPr txBox="1"/>
          <p:nvPr/>
        </p:nvSpPr>
        <p:spPr>
          <a:xfrm>
            <a:off x="8802022" y="47863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C959D-3699-4B15-BB88-B800DA7B9E92}"/>
              </a:ext>
            </a:extLst>
          </p:cNvPr>
          <p:cNvSpPr txBox="1"/>
          <p:nvPr/>
        </p:nvSpPr>
        <p:spPr>
          <a:xfrm>
            <a:off x="5449222" y="47863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51CE5-4546-4C60-88D0-726B6EB99DCA}"/>
              </a:ext>
            </a:extLst>
          </p:cNvPr>
          <p:cNvSpPr txBox="1"/>
          <p:nvPr/>
        </p:nvSpPr>
        <p:spPr>
          <a:xfrm>
            <a:off x="8534513" y="2351116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lines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D2E9C-75C5-4CDF-B326-B721590E4D7D}"/>
              </a:ext>
            </a:extLst>
          </p:cNvPr>
          <p:cNvCxnSpPr>
            <a:cxnSpLocks/>
          </p:cNvCxnSpPr>
          <p:nvPr/>
        </p:nvCxnSpPr>
        <p:spPr>
          <a:xfrm>
            <a:off x="8225903" y="2895600"/>
            <a:ext cx="190500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7040F-5055-4B36-A8FE-6012C2AC46F7}"/>
              </a:ext>
            </a:extLst>
          </p:cNvPr>
          <p:cNvCxnSpPr>
            <a:cxnSpLocks/>
          </p:cNvCxnSpPr>
          <p:nvPr/>
        </p:nvCxnSpPr>
        <p:spPr>
          <a:xfrm>
            <a:off x="8225903" y="3048000"/>
            <a:ext cx="190500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2BF30-BFA7-4AD6-BA95-AABBCC8B0A08}"/>
              </a:ext>
            </a:extLst>
          </p:cNvPr>
          <p:cNvCxnSpPr>
            <a:cxnSpLocks/>
          </p:cNvCxnSpPr>
          <p:nvPr/>
        </p:nvCxnSpPr>
        <p:spPr>
          <a:xfrm>
            <a:off x="8225903" y="3200400"/>
            <a:ext cx="190500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50E75BE-C3A0-4687-B2B5-0C60A34865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0" y="3429000"/>
            <a:ext cx="3281967" cy="1659611"/>
          </a:xfrm>
          <a:prstGeom prst="rect">
            <a:avLst/>
          </a:prstGeom>
        </p:spPr>
      </p:pic>
      <p:pic>
        <p:nvPicPr>
          <p:cNvPr id="3" name="Picture 2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9B0D82AF-022D-4B7B-AD78-13502925E0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6" b="27435"/>
          <a:stretch/>
        </p:blipFill>
        <p:spPr>
          <a:xfrm>
            <a:off x="609599" y="4953000"/>
            <a:ext cx="4263504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95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Serial Vs Parallel.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why is serial more popular?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DBBFBB-3AE0-4E34-8EF8-A3E72128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96759"/>
              </p:ext>
            </p:extLst>
          </p:nvPr>
        </p:nvGraphicFramePr>
        <p:xfrm>
          <a:off x="914400" y="2077489"/>
          <a:ext cx="10325100" cy="4320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672">
                  <a:extLst>
                    <a:ext uri="{9D8B030D-6E8A-4147-A177-3AD203B41FA5}">
                      <a16:colId xmlns:a16="http://schemas.microsoft.com/office/drawing/2014/main" val="4169086956"/>
                    </a:ext>
                  </a:extLst>
                </a:gridCol>
                <a:gridCol w="3518182">
                  <a:extLst>
                    <a:ext uri="{9D8B030D-6E8A-4147-A177-3AD203B41FA5}">
                      <a16:colId xmlns:a16="http://schemas.microsoft.com/office/drawing/2014/main" val="4222080673"/>
                    </a:ext>
                  </a:extLst>
                </a:gridCol>
                <a:gridCol w="4321246">
                  <a:extLst>
                    <a:ext uri="{9D8B030D-6E8A-4147-A177-3AD203B41FA5}">
                      <a16:colId xmlns:a16="http://schemas.microsoft.com/office/drawing/2014/main" val="341326735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Serial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Parallel 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83019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400" dirty="0"/>
                        <a:t>Bit/Cycle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Only one bit per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Multiple bits per cycle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4761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400" dirty="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6241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400" dirty="0"/>
                        <a:t>Hardware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84674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400" dirty="0"/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Speed is affected due to </a:t>
                      </a:r>
                      <a:r>
                        <a:rPr lang="en-US" sz="2400" b="1" i="1" u="sng" dirty="0"/>
                        <a:t>clock skew</a:t>
                      </a:r>
                      <a:r>
                        <a:rPr lang="en-US" sz="2400" dirty="0"/>
                        <a:t>.</a:t>
                      </a:r>
                    </a:p>
                    <a:p>
                      <a:r>
                        <a:rPr lang="en-US" sz="2400" dirty="0"/>
                        <a:t>Cable length is limited due to </a:t>
                      </a:r>
                      <a:r>
                        <a:rPr lang="en-US" sz="2400" b="1" i="1" u="sng" dirty="0"/>
                        <a:t>Crosstalk</a:t>
                      </a:r>
                      <a:r>
                        <a:rPr lang="en-US" sz="2400" dirty="0"/>
                        <a:t>.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11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Communication Circuit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D8375-0543-4D8F-ADA7-678BB2744B46}"/>
              </a:ext>
            </a:extLst>
          </p:cNvPr>
          <p:cNvGrpSpPr/>
          <p:nvPr/>
        </p:nvGrpSpPr>
        <p:grpSpPr>
          <a:xfrm>
            <a:off x="1524000" y="2133600"/>
            <a:ext cx="9143999" cy="4109949"/>
            <a:chOff x="2010295" y="2290851"/>
            <a:chExt cx="7743305" cy="34241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78EF8-7E53-4635-AF23-4696E9AD0F92}"/>
                </a:ext>
              </a:extLst>
            </p:cNvPr>
            <p:cNvSpPr/>
            <p:nvPr/>
          </p:nvSpPr>
          <p:spPr>
            <a:xfrm>
              <a:off x="4953000" y="2293899"/>
              <a:ext cx="1447800" cy="601701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Tx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164D5-3FCF-4C1F-AB2E-32F977A288F8}"/>
                </a:ext>
              </a:extLst>
            </p:cNvPr>
            <p:cNvSpPr/>
            <p:nvPr/>
          </p:nvSpPr>
          <p:spPr>
            <a:xfrm>
              <a:off x="8305800" y="2290851"/>
              <a:ext cx="1447800" cy="601697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0766FC-D9D7-4CA9-AF28-677856E4043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594749"/>
              <a:ext cx="1905000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336F10-BF80-4A4A-BE25-6DADFD70433C}"/>
                </a:ext>
              </a:extLst>
            </p:cNvPr>
            <p:cNvSpPr/>
            <p:nvPr/>
          </p:nvSpPr>
          <p:spPr>
            <a:xfrm>
              <a:off x="4953000" y="3285902"/>
              <a:ext cx="1447800" cy="601701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Tx/Rx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E215F-9D96-4664-8D28-924C03BA4D84}"/>
                </a:ext>
              </a:extLst>
            </p:cNvPr>
            <p:cNvSpPr/>
            <p:nvPr/>
          </p:nvSpPr>
          <p:spPr>
            <a:xfrm>
              <a:off x="8305800" y="3285902"/>
              <a:ext cx="1447800" cy="601697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Rx/Tx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04F619-9FFB-45B5-A404-F01BFDA5C3B8}"/>
                </a:ext>
              </a:extLst>
            </p:cNvPr>
            <p:cNvSpPr/>
            <p:nvPr/>
          </p:nvSpPr>
          <p:spPr>
            <a:xfrm>
              <a:off x="4953000" y="4277905"/>
              <a:ext cx="1447800" cy="1437095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Tx</a:t>
              </a:r>
            </a:p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5F5701-3ABD-43B1-A3CD-319DD59E5114}"/>
                </a:ext>
              </a:extLst>
            </p:cNvPr>
            <p:cNvSpPr/>
            <p:nvPr/>
          </p:nvSpPr>
          <p:spPr>
            <a:xfrm>
              <a:off x="8305800" y="4277904"/>
              <a:ext cx="1447800" cy="1437095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Rx</a:t>
              </a:r>
            </a:p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Tx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DE9BF9-9CF4-4F43-A15D-5E6E16E4B7F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4724400"/>
              <a:ext cx="1905000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78C463-6EB7-4E41-9791-73B14F384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5334000"/>
              <a:ext cx="1905000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56A7E9-6D48-475D-A182-A1B73CB4A913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400800" y="3581400"/>
              <a:ext cx="1905000" cy="5351"/>
            </a:xfrm>
            <a:prstGeom prst="straightConnector1">
              <a:avLst/>
            </a:prstGeom>
            <a:ln w="635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8922DE-049C-4852-B61E-837209223E42}"/>
                </a:ext>
              </a:extLst>
            </p:cNvPr>
            <p:cNvSpPr txBox="1"/>
            <p:nvPr/>
          </p:nvSpPr>
          <p:spPr>
            <a:xfrm>
              <a:off x="2010296" y="2290851"/>
              <a:ext cx="205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Simplex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0817C5-DF1C-4CE5-9F89-111DF8866440}"/>
                </a:ext>
              </a:extLst>
            </p:cNvPr>
            <p:cNvSpPr txBox="1"/>
            <p:nvPr/>
          </p:nvSpPr>
          <p:spPr>
            <a:xfrm>
              <a:off x="2010295" y="3285902"/>
              <a:ext cx="2362200" cy="48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Half Duplex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27F723-29FA-4CF1-BB2D-780B96E4844E}"/>
                </a:ext>
              </a:extLst>
            </p:cNvPr>
            <p:cNvSpPr txBox="1"/>
            <p:nvPr/>
          </p:nvSpPr>
          <p:spPr>
            <a:xfrm>
              <a:off x="2010295" y="4704063"/>
              <a:ext cx="2689167" cy="48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Full Duplex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4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4872181" cy="4270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An asynchronous</a:t>
            </a:r>
            <a:r>
              <a:rPr lang="en-US" dirty="0">
                <a:solidFill>
                  <a:schemeClr val="bg1"/>
                </a:solidFill>
              </a:rPr>
              <a:t> protocol has no common clock line that regulates data transmission speed.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Users must set both devices to communicate at the same speed.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receiver performs oversampling to indicate when the data is suitable to capture.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Synchronous and Asynchronous 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E6749D09-7CA8-498B-BAB4-4CAEB63EF669}"/>
              </a:ext>
            </a:extLst>
          </p:cNvPr>
          <p:cNvSpPr txBox="1">
            <a:spLocks/>
          </p:cNvSpPr>
          <p:nvPr/>
        </p:nvSpPr>
        <p:spPr>
          <a:xfrm>
            <a:off x="6710220" y="1825625"/>
            <a:ext cx="4872181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A synchronous</a:t>
            </a:r>
            <a:r>
              <a:rPr lang="en-US" dirty="0">
                <a:solidFill>
                  <a:schemeClr val="bg1"/>
                </a:solidFill>
              </a:rPr>
              <a:t> protocol has a common clock line that regulates data transmission speed.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 receiver captures data at either the rising or falling edge of the clock.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A46021C-009F-470E-BD01-5D5861A9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6"/>
          <a:stretch/>
        </p:blipFill>
        <p:spPr>
          <a:xfrm>
            <a:off x="6710220" y="3505200"/>
            <a:ext cx="4872181" cy="289560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B10068-3A52-48C9-A876-429066F0F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495800"/>
            <a:ext cx="487218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5638801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Oversampling is the technique used by the receiver to capture the input transmitted input bit.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Used asynchronous communication.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Instead of capturing the data once at the rising edge of a common clock.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It captures at the middle of the transmitted bit.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Sampling rate a commonly 16 or 8.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Oversampling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90D58-1D64-4F00-B33D-30D0056A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17713"/>
            <a:ext cx="5334001" cy="2822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A0942-A6FD-4071-B9E9-8DE997E439B0}"/>
              </a:ext>
            </a:extLst>
          </p:cNvPr>
          <p:cNvSpPr txBox="1"/>
          <p:nvPr/>
        </p:nvSpPr>
        <p:spPr>
          <a:xfrm>
            <a:off x="6743700" y="5133478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sampling rate of N means that the receiver clock frequency must be N times that of the transmitter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C19DD3-E6D1-48DA-92E3-CB78D5105013}"/>
              </a:ext>
            </a:extLst>
          </p:cNvPr>
          <p:cNvGrpSpPr/>
          <p:nvPr/>
        </p:nvGrpSpPr>
        <p:grpSpPr>
          <a:xfrm flipH="1">
            <a:off x="7086600" y="1039336"/>
            <a:ext cx="2438400" cy="914400"/>
            <a:chOff x="7086600" y="838200"/>
            <a:chExt cx="2590800" cy="914400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216CA50-C21D-4863-A792-1EE95F64D4FE}"/>
                </a:ext>
              </a:extLst>
            </p:cNvPr>
            <p:cNvCxnSpPr/>
            <p:nvPr/>
          </p:nvCxnSpPr>
          <p:spPr>
            <a:xfrm>
              <a:off x="8763000" y="838200"/>
              <a:ext cx="914400" cy="914400"/>
            </a:xfrm>
            <a:prstGeom prst="bentConnector3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DECC906-064F-4594-9B4E-61687F20D7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43800" y="838200"/>
              <a:ext cx="1676400" cy="9144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F73D53D-D232-4CB6-9C6B-C2390184D1DA}"/>
                </a:ext>
              </a:extLst>
            </p:cNvPr>
            <p:cNvCxnSpPr/>
            <p:nvPr/>
          </p:nvCxnSpPr>
          <p:spPr>
            <a:xfrm>
              <a:off x="7086600" y="838200"/>
              <a:ext cx="914400" cy="914400"/>
            </a:xfrm>
            <a:prstGeom prst="bentConnector3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34147B-AAC6-42FE-870C-672FBEC77EF2}"/>
              </a:ext>
            </a:extLst>
          </p:cNvPr>
          <p:cNvSpPr txBox="1"/>
          <p:nvPr/>
        </p:nvSpPr>
        <p:spPr>
          <a:xfrm>
            <a:off x="6403563" y="160020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Transmitter clock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7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5791201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Baud rate is the number of serial bits per second that can be transmitted/received over a certain communication line.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It is a measure of the speed of the system.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baud rate of9600, is 9.6kbps(9600bps) in  a serial system.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8-bit parallel system with 9600 baud transmits 9600</a:t>
            </a:r>
            <a:r>
              <a:rPr lang="en-US" sz="1800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8 bits per second(9600kBps).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transmitter requires a clock of 9.6kHz.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Baud Rate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085423-683D-41E6-AA42-45BEA9E39E6F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981200"/>
          <a:ext cx="3124200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392192787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341360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Common Baud Rates(bps)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2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38.4k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57.6k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0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76.8k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60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115.2k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32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230.4k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28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7003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627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Candara</vt:lpstr>
      <vt:lpstr>Consolas</vt:lpstr>
      <vt:lpstr>Tech Computer 16x9</vt:lpstr>
      <vt:lpstr>UART</vt:lpstr>
      <vt:lpstr>Serial &amp; Parallel Communication </vt:lpstr>
      <vt:lpstr>Serial Communication</vt:lpstr>
      <vt:lpstr>Parallel Communication</vt:lpstr>
      <vt:lpstr>Serial Vs Parallel. why is serial more popular?</vt:lpstr>
      <vt:lpstr>Communication Circuit Types</vt:lpstr>
      <vt:lpstr>Synchronous and Asynchronous </vt:lpstr>
      <vt:lpstr>Oversampling</vt:lpstr>
      <vt:lpstr>Baud Rate</vt:lpstr>
      <vt:lpstr>Baud Rate Generation</vt:lpstr>
      <vt:lpstr>Error checking: Parity Bit</vt:lpstr>
      <vt:lpstr>The UART Circuit</vt:lpstr>
      <vt:lpstr>UART</vt:lpstr>
      <vt:lpstr>UART Frame</vt:lpstr>
      <vt:lpstr>UART Operation: Transmitter</vt:lpstr>
      <vt:lpstr>UART Operation: Receiver</vt:lpstr>
      <vt:lpstr>Basic Transmitter Architecture</vt:lpstr>
      <vt:lpstr>Commercial UART Architecture</vt:lpstr>
      <vt:lpstr>Questions?!.....Maybe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Protocol</dc:title>
  <dc:creator>Omar Younis</dc:creator>
  <cp:lastModifiedBy>Omar Younis</cp:lastModifiedBy>
  <cp:revision>55</cp:revision>
  <dcterms:created xsi:type="dcterms:W3CDTF">2020-03-11T16:00:09Z</dcterms:created>
  <dcterms:modified xsi:type="dcterms:W3CDTF">2020-03-18T18:31:30Z</dcterms:modified>
</cp:coreProperties>
</file>