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7" r:id="rId6"/>
    <p:sldId id="258" r:id="rId7"/>
    <p:sldId id="266" r:id="rId8"/>
    <p:sldId id="267" r:id="rId9"/>
    <p:sldId id="268" r:id="rId10"/>
    <p:sldId id="261" r:id="rId11"/>
    <p:sldId id="262"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70" d="100"/>
          <a:sy n="70" d="100"/>
        </p:scale>
        <p:origin x="3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1684-BABC-2680-BCC6-82AE575FFD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55C741-CA55-2610-2A87-AEA7B5C72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237B5-8569-2D6C-3C29-F464753F8D10}"/>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59275B37-B2C1-117E-C4D7-2E5D5C40D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8579-77CA-186B-D898-B9A99992F332}"/>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175115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BD9E-A743-BBBC-09AD-44AF8E39EA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251D7-2E57-4CA0-6304-93AAFD013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B7A99-89B3-8B93-0328-AB6306D07799}"/>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8538D78B-141B-92BA-1C05-45497F7D4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508D3-5E25-2260-03BC-430AEB04069D}"/>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223492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F91DC-E91C-4980-522B-58516FE70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B6CCF-8F27-923C-8C0B-3C0CF9651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E532F-0649-EC8A-3B3B-18101B59FA1F}"/>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BFCF80DF-14F4-1C0D-C8A3-941987D3C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639FE-0BEA-2BDB-AD23-AE94DEBB8663}"/>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82023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4CFF-4C0C-D22D-B0B1-8404A66AA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13A97-74C8-585E-19ED-08DEE5A13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50E0E-DEDE-1F90-3B26-1536E1DAFF50}"/>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4854B116-021F-24B2-5289-26E3772BC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BAB50-4EBA-329D-B560-09AFFFEEB7DF}"/>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360551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17D-D3A9-456E-3627-185849210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395CC-9BD1-F5D4-F34B-A32391526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E5CE1-596A-F3FA-253C-FBB03824916E}"/>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1967EB57-DE69-00BB-C206-95B4F6706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719ED-46FB-65BC-A4EE-D4DE0B0136EC}"/>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91057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EF30-5903-32DD-83F5-A5CE83896E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97F392-3382-A8C1-4847-02529D7B9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9C26E-7EAE-4F91-9081-1695D0365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60A9D-7E39-49ED-4FA0-87B24557FE3C}"/>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6" name="Footer Placeholder 5">
            <a:extLst>
              <a:ext uri="{FF2B5EF4-FFF2-40B4-BE49-F238E27FC236}">
                <a16:creationId xmlns:a16="http://schemas.microsoft.com/office/drawing/2014/main" id="{F32A011D-FEAB-90C3-DD64-703A065CB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4556C-8CC2-8174-366A-21CEA0B23ABB}"/>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42513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37DA-D75A-0CAE-A979-4BF54A99CE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A9EC69-E3C7-9C8F-6351-815BA2326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6280C-1ED4-A81D-1561-B71CC25E5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69035-26CB-6009-C38F-BCB7430C6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D3EC4-CA7E-6FA6-B830-854E164AD0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0864DB-4284-37F7-C773-4B132ACB3053}"/>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8" name="Footer Placeholder 7">
            <a:extLst>
              <a:ext uri="{FF2B5EF4-FFF2-40B4-BE49-F238E27FC236}">
                <a16:creationId xmlns:a16="http://schemas.microsoft.com/office/drawing/2014/main" id="{FBD2F8DE-CDF5-A50C-D844-EDA153128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EA17E9-F02B-3C98-98BB-E995719F28DF}"/>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304814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7F2C-D68E-D483-3872-FB9D1D03E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1EB65-A3E6-A4F7-B434-96361A53FAA8}"/>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4" name="Footer Placeholder 3">
            <a:extLst>
              <a:ext uri="{FF2B5EF4-FFF2-40B4-BE49-F238E27FC236}">
                <a16:creationId xmlns:a16="http://schemas.microsoft.com/office/drawing/2014/main" id="{8A43204E-072A-EA8C-F2BE-B2585FE99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DA17FD-8004-BF81-4763-45E71DC028DC}"/>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25898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7B404-F65C-47AC-A781-D1291FBBEBF8}"/>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3" name="Footer Placeholder 2">
            <a:extLst>
              <a:ext uri="{FF2B5EF4-FFF2-40B4-BE49-F238E27FC236}">
                <a16:creationId xmlns:a16="http://schemas.microsoft.com/office/drawing/2014/main" id="{1D90C984-9ABD-9EB1-8F7F-CF1423BD2C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83EC01-8469-6837-F21C-E31297436B38}"/>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131606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17E3-B930-68A1-25C9-471666357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11ACF-2372-D323-F76E-3C1299D64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6E16C-6F9F-96B3-B0B0-A5F695D53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B3DA5-72A7-20E4-D5AB-C91EAC54BB2B}"/>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6" name="Footer Placeholder 5">
            <a:extLst>
              <a:ext uri="{FF2B5EF4-FFF2-40B4-BE49-F238E27FC236}">
                <a16:creationId xmlns:a16="http://schemas.microsoft.com/office/drawing/2014/main" id="{6F43E37F-B97C-3CAD-9825-7881B1BC2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6752E-33F0-9D29-406E-6BDE74C87B80}"/>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360433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F61C-4115-D71D-3495-A797A9AFD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62FAC-AB3C-AC51-9708-B54BD65E7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371E0-C114-52F7-A84D-6B1CDAB18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E2225-BD37-9E10-1518-0550FFDCA191}"/>
              </a:ext>
            </a:extLst>
          </p:cNvPr>
          <p:cNvSpPr>
            <a:spLocks noGrp="1"/>
          </p:cNvSpPr>
          <p:nvPr>
            <p:ph type="dt" sz="half" idx="10"/>
          </p:nvPr>
        </p:nvSpPr>
        <p:spPr/>
        <p:txBody>
          <a:bodyPr/>
          <a:lstStyle/>
          <a:p>
            <a:fld id="{2007F0F1-C749-4F92-923D-61B1730C6B89}" type="datetimeFigureOut">
              <a:rPr lang="en-US" smtClean="0"/>
              <a:t>10/5/2024</a:t>
            </a:fld>
            <a:endParaRPr lang="en-US"/>
          </a:p>
        </p:txBody>
      </p:sp>
      <p:sp>
        <p:nvSpPr>
          <p:cNvPr id="6" name="Footer Placeholder 5">
            <a:extLst>
              <a:ext uri="{FF2B5EF4-FFF2-40B4-BE49-F238E27FC236}">
                <a16:creationId xmlns:a16="http://schemas.microsoft.com/office/drawing/2014/main" id="{7A1AA4DF-A7E2-C7ED-416A-B7D89183E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56F4E-D462-FE44-780F-D9EEFBC3415D}"/>
              </a:ext>
            </a:extLst>
          </p:cNvPr>
          <p:cNvSpPr>
            <a:spLocks noGrp="1"/>
          </p:cNvSpPr>
          <p:nvPr>
            <p:ph type="sldNum" sz="quarter" idx="12"/>
          </p:nvPr>
        </p:nvSpPr>
        <p:spPr/>
        <p:txBody>
          <a:bodyPr/>
          <a:lstStyle/>
          <a:p>
            <a:fld id="{9ADD93C5-BDBF-4073-B2D6-B4C02E9FC5EE}" type="slidenum">
              <a:rPr lang="en-US" smtClean="0"/>
              <a:t>‹#›</a:t>
            </a:fld>
            <a:endParaRPr lang="en-US"/>
          </a:p>
        </p:txBody>
      </p:sp>
    </p:spTree>
    <p:extLst>
      <p:ext uri="{BB962C8B-B14F-4D97-AF65-F5344CB8AC3E}">
        <p14:creationId xmlns:p14="http://schemas.microsoft.com/office/powerpoint/2010/main" val="133866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74F12-964E-172C-DED4-5E732DE3B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0858B-4AB3-8EEF-FD26-A5DDA95F8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78369-48E8-B60D-04AD-FA8C1BF98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7F0F1-C749-4F92-923D-61B1730C6B89}" type="datetimeFigureOut">
              <a:rPr lang="en-US" smtClean="0"/>
              <a:t>10/5/2024</a:t>
            </a:fld>
            <a:endParaRPr lang="en-US"/>
          </a:p>
        </p:txBody>
      </p:sp>
      <p:sp>
        <p:nvSpPr>
          <p:cNvPr id="5" name="Footer Placeholder 4">
            <a:extLst>
              <a:ext uri="{FF2B5EF4-FFF2-40B4-BE49-F238E27FC236}">
                <a16:creationId xmlns:a16="http://schemas.microsoft.com/office/drawing/2014/main" id="{AC746F65-9DF2-080C-3572-68C9C0810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7C029-48A5-9D0E-CE8C-17A160BA0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93C5-BDBF-4073-B2D6-B4C02E9FC5EE}" type="slidenum">
              <a:rPr lang="en-US" smtClean="0"/>
              <a:t>‹#›</a:t>
            </a:fld>
            <a:endParaRPr lang="en-US"/>
          </a:p>
        </p:txBody>
      </p:sp>
    </p:spTree>
    <p:extLst>
      <p:ext uri="{BB962C8B-B14F-4D97-AF65-F5344CB8AC3E}">
        <p14:creationId xmlns:p14="http://schemas.microsoft.com/office/powerpoint/2010/main" val="3508668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techtarget.com/searchitoperations/definition/systems-management" TargetMode="External"/><Relationship Id="rId7" Type="http://schemas.openxmlformats.org/officeDocument/2006/relationships/hyperlink" Target="https://www.techtarget.com/searchnetworking/tip/Common-types-of-enterprise-network-connections" TargetMode="External"/><Relationship Id="rId2" Type="http://schemas.openxmlformats.org/officeDocument/2006/relationships/hyperlink" Target="https://www.techtarget.com/searchwindowsserver/definition/Active-Directory" TargetMode="External"/><Relationship Id="rId1" Type="http://schemas.openxmlformats.org/officeDocument/2006/relationships/slideLayout" Target="../slideLayouts/slideLayout2.xml"/><Relationship Id="rId6" Type="http://schemas.openxmlformats.org/officeDocument/2006/relationships/hyperlink" Target="https://www.techtarget.com/searchenterprisedesktop/definition/device-driver" TargetMode="External"/><Relationship Id="rId11" Type="http://schemas.openxmlformats.org/officeDocument/2006/relationships/image" Target="../media/image10.jpg"/><Relationship Id="rId5" Type="http://schemas.openxmlformats.org/officeDocument/2006/relationships/hyperlink" Target="https://www.techtarget.com/searchwindowsserver/definition/organizational-unit-OU" TargetMode="External"/><Relationship Id="rId10" Type="http://schemas.openxmlformats.org/officeDocument/2006/relationships/image" Target="../media/image4.png"/><Relationship Id="rId4" Type="http://schemas.openxmlformats.org/officeDocument/2006/relationships/hyperlink" Target="https://www.techtarget.com/whatis/definition/domain" TargetMode="Externa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92E9-6D5B-C99E-2CE3-3B2A9CD84A6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4E1C8EE-BFB3-919B-EB24-F505B27E5663}"/>
              </a:ext>
            </a:extLst>
          </p:cNvPr>
          <p:cNvSpPr>
            <a:spLocks noGrp="1"/>
          </p:cNvSpPr>
          <p:nvPr>
            <p:ph type="subTitle" idx="1"/>
          </p:nvPr>
        </p:nvSpPr>
        <p:spPr/>
        <p:txBody>
          <a:bodyPr/>
          <a:lstStyle/>
          <a:p>
            <a:endParaRPr lang="en-US"/>
          </a:p>
        </p:txBody>
      </p:sp>
      <p:pic>
        <p:nvPicPr>
          <p:cNvPr id="4" name="Picture Placeholder 14" descr="Blue Tunnel Light">
            <a:extLst>
              <a:ext uri="{FF2B5EF4-FFF2-40B4-BE49-F238E27FC236}">
                <a16:creationId xmlns:a16="http://schemas.microsoft.com/office/drawing/2014/main" id="{737465FA-BED8-9417-8B57-6B8790168D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9E0D193-51FD-45E1-D0A0-4B225832E50B}"/>
              </a:ext>
            </a:extLst>
          </p:cNvPr>
          <p:cNvSpPr txBox="1"/>
          <p:nvPr/>
        </p:nvSpPr>
        <p:spPr>
          <a:xfrm>
            <a:off x="3494098" y="1294158"/>
            <a:ext cx="5463822" cy="1077218"/>
          </a:xfrm>
          <a:prstGeom prst="rect">
            <a:avLst/>
          </a:prstGeom>
          <a:noFill/>
        </p:spPr>
        <p:txBody>
          <a:bodyPr wrap="square" rtlCol="0">
            <a:spAutoFit/>
          </a:bodyPr>
          <a:lstStyle/>
          <a:p>
            <a:pPr algn="ctr"/>
            <a:r>
              <a:rPr lang="en-US" sz="3200" b="1" dirty="0">
                <a:solidFill>
                  <a:schemeClr val="bg1"/>
                </a:solidFill>
                <a:latin typeface="Bahnschrift" panose="020B0502040204020203" pitchFamily="34" charset="0"/>
              </a:rPr>
              <a:t>System Administration Consultation</a:t>
            </a:r>
          </a:p>
        </p:txBody>
      </p:sp>
      <p:sp>
        <p:nvSpPr>
          <p:cNvPr id="7" name="TextBox 6">
            <a:extLst>
              <a:ext uri="{FF2B5EF4-FFF2-40B4-BE49-F238E27FC236}">
                <a16:creationId xmlns:a16="http://schemas.microsoft.com/office/drawing/2014/main" id="{09A07F4C-7C71-4C5B-6A7C-5CAC4701D2A7}"/>
              </a:ext>
            </a:extLst>
          </p:cNvPr>
          <p:cNvSpPr txBox="1"/>
          <p:nvPr/>
        </p:nvSpPr>
        <p:spPr>
          <a:xfrm>
            <a:off x="321881" y="1580067"/>
            <a:ext cx="3679373" cy="3108543"/>
          </a:xfrm>
          <a:prstGeom prst="rect">
            <a:avLst/>
          </a:prstGeom>
          <a:noFill/>
        </p:spPr>
        <p:txBody>
          <a:bodyPr wrap="square" rtlCol="0">
            <a:spAutoFit/>
          </a:bodyPr>
          <a:lstStyle/>
          <a:p>
            <a:r>
              <a:rPr lang="en-US" sz="2800" b="1" dirty="0">
                <a:solidFill>
                  <a:schemeClr val="bg1"/>
                </a:solidFill>
                <a:latin typeface="Bahnschrift" panose="020B0502040204020203" pitchFamily="34" charset="0"/>
              </a:rPr>
              <a:t>Project Members</a:t>
            </a:r>
          </a:p>
          <a:p>
            <a:r>
              <a:rPr lang="en-US" sz="2800" b="1" dirty="0">
                <a:solidFill>
                  <a:schemeClr val="bg1"/>
                </a:solidFill>
                <a:latin typeface="Bahnschrift" panose="020B0502040204020203" pitchFamily="34" charset="0"/>
              </a:rPr>
              <a:t> </a:t>
            </a:r>
            <a:r>
              <a:rPr lang="en-US" sz="2800" b="1" dirty="0">
                <a:solidFill>
                  <a:srgbClr val="7030A0"/>
                </a:solidFill>
                <a:latin typeface="Bahnschrift" panose="020B0502040204020203" pitchFamily="34" charset="0"/>
              </a:rPr>
              <a:t>&lt;&lt;```</a:t>
            </a:r>
          </a:p>
          <a:p>
            <a:r>
              <a:rPr lang="en-US" sz="2800" b="1" dirty="0">
                <a:solidFill>
                  <a:schemeClr val="bg1"/>
                </a:solidFill>
                <a:latin typeface="Bahnschrift" panose="020B0502040204020203" pitchFamily="34" charset="0"/>
              </a:rPr>
              <a:t>Hassan </a:t>
            </a:r>
            <a:r>
              <a:rPr lang="en-US" sz="2800" b="1" dirty="0" err="1">
                <a:solidFill>
                  <a:schemeClr val="bg1"/>
                </a:solidFill>
                <a:latin typeface="Bahnschrift" panose="020B0502040204020203" pitchFamily="34" charset="0"/>
              </a:rPr>
              <a:t>Moustafa</a:t>
            </a:r>
            <a:endParaRPr lang="en-US" sz="2800" b="1" dirty="0">
              <a:solidFill>
                <a:schemeClr val="bg1"/>
              </a:solidFill>
              <a:latin typeface="Bahnschrift" panose="020B0502040204020203" pitchFamily="34" charset="0"/>
            </a:endParaRPr>
          </a:p>
          <a:p>
            <a:r>
              <a:rPr lang="en-US" sz="2800" b="1" dirty="0" err="1">
                <a:solidFill>
                  <a:schemeClr val="bg1"/>
                </a:solidFill>
                <a:latin typeface="Bahnschrift" panose="020B0502040204020203" pitchFamily="34" charset="0"/>
              </a:rPr>
              <a:t>Mo’men</a:t>
            </a:r>
            <a:r>
              <a:rPr lang="en-US" sz="2800" b="1" dirty="0">
                <a:solidFill>
                  <a:schemeClr val="bg1"/>
                </a:solidFill>
                <a:latin typeface="Bahnschrift" panose="020B0502040204020203" pitchFamily="34" charset="0"/>
              </a:rPr>
              <a:t> El Sayed</a:t>
            </a:r>
          </a:p>
          <a:p>
            <a:r>
              <a:rPr lang="en-US" sz="2800" b="1" dirty="0">
                <a:solidFill>
                  <a:schemeClr val="bg1"/>
                </a:solidFill>
                <a:latin typeface="Bahnschrift" panose="020B0502040204020203" pitchFamily="34" charset="0"/>
              </a:rPr>
              <a:t>Mohammed Ibrahim</a:t>
            </a:r>
          </a:p>
          <a:p>
            <a:r>
              <a:rPr lang="en-US" sz="2800" b="1" dirty="0">
                <a:solidFill>
                  <a:schemeClr val="bg1"/>
                </a:solidFill>
                <a:latin typeface="Bahnschrift" panose="020B0502040204020203" pitchFamily="34" charset="0"/>
              </a:rPr>
              <a:t>Youssef Taher</a:t>
            </a:r>
          </a:p>
          <a:p>
            <a:r>
              <a:rPr lang="en-US" sz="2800" b="1" dirty="0">
                <a:solidFill>
                  <a:srgbClr val="7030A0"/>
                </a:solidFill>
                <a:latin typeface="Bahnschrift" panose="020B0502040204020203" pitchFamily="34" charset="0"/>
              </a:rPr>
              <a:t>&gt;&gt;```</a:t>
            </a:r>
          </a:p>
        </p:txBody>
      </p:sp>
      <p:sp>
        <p:nvSpPr>
          <p:cNvPr id="9" name="TextBox 8">
            <a:extLst>
              <a:ext uri="{FF2B5EF4-FFF2-40B4-BE49-F238E27FC236}">
                <a16:creationId xmlns:a16="http://schemas.microsoft.com/office/drawing/2014/main" id="{797C6E7D-5941-E061-126F-B54A8BDB4464}"/>
              </a:ext>
            </a:extLst>
          </p:cNvPr>
          <p:cNvSpPr txBox="1"/>
          <p:nvPr/>
        </p:nvSpPr>
        <p:spPr>
          <a:xfrm>
            <a:off x="4475693" y="491679"/>
            <a:ext cx="3240613" cy="954107"/>
          </a:xfrm>
          <a:prstGeom prst="rect">
            <a:avLst/>
          </a:prstGeom>
          <a:noFill/>
        </p:spPr>
        <p:txBody>
          <a:bodyPr wrap="square" rtlCol="0">
            <a:spAutoFit/>
          </a:bodyPr>
          <a:lstStyle/>
          <a:p>
            <a:r>
              <a:rPr lang="en-US" sz="2800" b="1" dirty="0">
                <a:solidFill>
                  <a:schemeClr val="bg1"/>
                </a:solidFill>
                <a:latin typeface="Bahnschrift" panose="020B0502040204020203" pitchFamily="34" charset="0"/>
              </a:rPr>
              <a:t>DEPI Final Project</a:t>
            </a:r>
          </a:p>
          <a:p>
            <a:endParaRPr lang="en-US" sz="2800" dirty="0">
              <a:latin typeface="Bahnschrift" panose="020B0502040204020203" pitchFamily="34" charset="0"/>
            </a:endParaRPr>
          </a:p>
        </p:txBody>
      </p:sp>
      <p:sp>
        <p:nvSpPr>
          <p:cNvPr id="10" name="TextBox 9">
            <a:extLst>
              <a:ext uri="{FF2B5EF4-FFF2-40B4-BE49-F238E27FC236}">
                <a16:creationId xmlns:a16="http://schemas.microsoft.com/office/drawing/2014/main" id="{B1E7C1CF-8A6C-3F9A-7BB3-8955C03A08B5}"/>
              </a:ext>
            </a:extLst>
          </p:cNvPr>
          <p:cNvSpPr txBox="1"/>
          <p:nvPr/>
        </p:nvSpPr>
        <p:spPr>
          <a:xfrm>
            <a:off x="8073589" y="3369269"/>
            <a:ext cx="3929281" cy="1815882"/>
          </a:xfrm>
          <a:prstGeom prst="rect">
            <a:avLst/>
          </a:prstGeom>
          <a:noFill/>
        </p:spPr>
        <p:txBody>
          <a:bodyPr wrap="none" rtlCol="0">
            <a:spAutoFit/>
          </a:bodyPr>
          <a:lstStyle/>
          <a:p>
            <a:r>
              <a:rPr lang="en-US" sz="2800" dirty="0">
                <a:solidFill>
                  <a:schemeClr val="bg1"/>
                </a:solidFill>
                <a:latin typeface="Bahnschrift" panose="020B0502040204020203" pitchFamily="34" charset="0"/>
              </a:rPr>
              <a:t>Instructors</a:t>
            </a:r>
          </a:p>
          <a:p>
            <a:r>
              <a:rPr lang="en-US" sz="2800" dirty="0">
                <a:solidFill>
                  <a:srgbClr val="7030A0"/>
                </a:solidFill>
                <a:latin typeface="Bahnschrift" panose="020B0502040204020203" pitchFamily="34" charset="0"/>
              </a:rPr>
              <a:t>&lt;&lt;```</a:t>
            </a:r>
          </a:p>
          <a:p>
            <a:r>
              <a:rPr lang="en-US" sz="2800" dirty="0">
                <a:solidFill>
                  <a:schemeClr val="bg1"/>
                </a:solidFill>
                <a:latin typeface="Bahnschrift" panose="020B0502040204020203" pitchFamily="34" charset="0"/>
              </a:rPr>
              <a:t>Eng. Mahmoud </a:t>
            </a:r>
            <a:r>
              <a:rPr lang="en-US" sz="2800" dirty="0" err="1">
                <a:solidFill>
                  <a:schemeClr val="bg1"/>
                </a:solidFill>
                <a:latin typeface="Bahnschrift" panose="020B0502040204020203" pitchFamily="34" charset="0"/>
              </a:rPr>
              <a:t>Zenhom</a:t>
            </a:r>
            <a:endParaRPr lang="en-US" sz="2800" dirty="0">
              <a:solidFill>
                <a:schemeClr val="bg1"/>
              </a:solidFill>
              <a:latin typeface="Bahnschrift" panose="020B0502040204020203" pitchFamily="34" charset="0"/>
            </a:endParaRPr>
          </a:p>
          <a:p>
            <a:r>
              <a:rPr lang="en-US" sz="2800" dirty="0">
                <a:solidFill>
                  <a:srgbClr val="7030A0"/>
                </a:solidFill>
                <a:latin typeface="Bahnschrift" panose="020B0502040204020203" pitchFamily="34" charset="0"/>
              </a:rPr>
              <a:t>&gt;&gt;```</a:t>
            </a:r>
          </a:p>
        </p:txBody>
      </p:sp>
    </p:spTree>
    <p:extLst>
      <p:ext uri="{BB962C8B-B14F-4D97-AF65-F5344CB8AC3E}">
        <p14:creationId xmlns:p14="http://schemas.microsoft.com/office/powerpoint/2010/main" val="1975759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E0DC-4B8B-2D91-3592-A5EA98379866}"/>
              </a:ext>
            </a:extLst>
          </p:cNvPr>
          <p:cNvSpPr>
            <a:spLocks noGrp="1"/>
          </p:cNvSpPr>
          <p:nvPr>
            <p:ph type="title"/>
          </p:nvPr>
        </p:nvSpPr>
        <p:spPr>
          <a:xfrm>
            <a:off x="384028" y="365125"/>
            <a:ext cx="4727059" cy="1325563"/>
          </a:xfrm>
        </p:spPr>
        <p:txBody>
          <a:bodyPr>
            <a:normAutofit/>
          </a:bodyPr>
          <a:lstStyle/>
          <a:p>
            <a:pPr marL="457200" indent="-457200">
              <a:buFont typeface="Arial" panose="020B0604020202020204" pitchFamily="34" charset="0"/>
              <a:buChar char="•"/>
            </a:pPr>
            <a:r>
              <a:rPr lang="en-US" sz="7200" b="1" dirty="0">
                <a:solidFill>
                  <a:srgbClr val="7030A0"/>
                </a:solidFill>
              </a:rPr>
              <a:t>ID-Section</a:t>
            </a:r>
          </a:p>
        </p:txBody>
      </p:sp>
      <p:sp>
        <p:nvSpPr>
          <p:cNvPr id="3" name="Content Placeholder 2">
            <a:extLst>
              <a:ext uri="{FF2B5EF4-FFF2-40B4-BE49-F238E27FC236}">
                <a16:creationId xmlns:a16="http://schemas.microsoft.com/office/drawing/2014/main" id="{B317136B-D5EF-6A64-B99B-FE558C2CEEEA}"/>
              </a:ext>
            </a:extLst>
          </p:cNvPr>
          <p:cNvSpPr>
            <a:spLocks noGrp="1"/>
          </p:cNvSpPr>
          <p:nvPr>
            <p:ph idx="1"/>
          </p:nvPr>
        </p:nvSpPr>
        <p:spPr>
          <a:xfrm>
            <a:off x="384028" y="3784767"/>
            <a:ext cx="11176167" cy="2955147"/>
          </a:xfrm>
        </p:spPr>
        <p:txBody>
          <a:bodyPr/>
          <a:lstStyle/>
          <a:p>
            <a:pPr marL="0" indent="0">
              <a:buNone/>
            </a:pPr>
            <a:r>
              <a:rPr lang="en-US" sz="4000" b="1" dirty="0">
                <a:solidFill>
                  <a:srgbClr val="7030A0"/>
                </a:solidFill>
              </a:rPr>
              <a:t>Group Policy:</a:t>
            </a:r>
          </a:p>
          <a:p>
            <a:pPr marL="514350" indent="-514350">
              <a:buFont typeface="+mj-lt"/>
              <a:buAutoNum type="arabicPeriod"/>
            </a:pPr>
            <a:r>
              <a:rPr lang="en-US" sz="3600" b="1" dirty="0"/>
              <a:t>USB Device Policies</a:t>
            </a:r>
          </a:p>
          <a:p>
            <a:pPr marL="514350" indent="-514350">
              <a:buFont typeface="+mj-lt"/>
              <a:buAutoNum type="arabicPeriod"/>
            </a:pPr>
            <a:r>
              <a:rPr lang="en-US" sz="3600" b="1" dirty="0"/>
              <a:t>Internet Access Policies</a:t>
            </a:r>
          </a:p>
          <a:p>
            <a:pPr marL="514350" indent="-514350">
              <a:buFont typeface="+mj-lt"/>
              <a:buAutoNum type="arabicPeriod"/>
            </a:pPr>
            <a:r>
              <a:rPr lang="en-US" sz="3600" b="1" dirty="0"/>
              <a:t>Hide all partitions </a:t>
            </a:r>
          </a:p>
        </p:txBody>
      </p:sp>
      <p:pic>
        <p:nvPicPr>
          <p:cNvPr id="4" name="Content Placeholder 4">
            <a:extLst>
              <a:ext uri="{FF2B5EF4-FFF2-40B4-BE49-F238E27FC236}">
                <a16:creationId xmlns:a16="http://schemas.microsoft.com/office/drawing/2014/main" id="{CE0379BF-1641-1311-57BB-0E9D68F13C0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877998" y="1779588"/>
            <a:ext cx="1766661" cy="1766661"/>
          </a:xfrm>
          <a:prstGeom prst="rect">
            <a:avLst/>
          </a:prstGeom>
        </p:spPr>
      </p:pic>
      <p:pic>
        <p:nvPicPr>
          <p:cNvPr id="5" name="Content Placeholder 4">
            <a:extLst>
              <a:ext uri="{FF2B5EF4-FFF2-40B4-BE49-F238E27FC236}">
                <a16:creationId xmlns:a16="http://schemas.microsoft.com/office/drawing/2014/main" id="{CED52D01-FC66-63C8-310D-854EF5C8FA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1772" y="1690688"/>
            <a:ext cx="1766661" cy="1766661"/>
          </a:xfrm>
          <a:prstGeom prst="rect">
            <a:avLst/>
          </a:prstGeom>
        </p:spPr>
      </p:pic>
      <p:sp>
        <p:nvSpPr>
          <p:cNvPr id="6" name="TextBox 5">
            <a:extLst>
              <a:ext uri="{FF2B5EF4-FFF2-40B4-BE49-F238E27FC236}">
                <a16:creationId xmlns:a16="http://schemas.microsoft.com/office/drawing/2014/main" id="{31B7C2C9-DFA6-76E0-51A9-DB0FD33DF9DC}"/>
              </a:ext>
            </a:extLst>
          </p:cNvPr>
          <p:cNvSpPr txBox="1"/>
          <p:nvPr/>
        </p:nvSpPr>
        <p:spPr>
          <a:xfrm>
            <a:off x="1918433" y="2201253"/>
            <a:ext cx="3546815" cy="923330"/>
          </a:xfrm>
          <a:prstGeom prst="rect">
            <a:avLst/>
          </a:prstGeom>
          <a:noFill/>
        </p:spPr>
        <p:txBody>
          <a:bodyPr wrap="square">
            <a:spAutoFit/>
          </a:bodyPr>
          <a:lstStyle/>
          <a:p>
            <a:r>
              <a:rPr lang="en-US" b="1" dirty="0">
                <a:latin typeface="Bahnschrift" panose="020B0502040204020203" pitchFamily="34" charset="0"/>
              </a:rPr>
              <a:t>Name: Momen El Sayed</a:t>
            </a:r>
          </a:p>
          <a:p>
            <a:r>
              <a:rPr lang="en-US" b="1" dirty="0">
                <a:latin typeface="Bahnschrift" panose="020B0502040204020203" pitchFamily="34" charset="0"/>
              </a:rPr>
              <a:t>User-Name: </a:t>
            </a:r>
            <a:r>
              <a:rPr lang="en-US" b="1" dirty="0" err="1">
                <a:latin typeface="Bahnschrift" panose="020B0502040204020203" pitchFamily="34" charset="0"/>
              </a:rPr>
              <a:t>momen</a:t>
            </a:r>
            <a:endParaRPr lang="en-US" b="1" dirty="0">
              <a:latin typeface="Bahnschrift" panose="020B0502040204020203" pitchFamily="34" charset="0"/>
            </a:endParaRPr>
          </a:p>
          <a:p>
            <a:r>
              <a:rPr lang="en-US" b="1" dirty="0">
                <a:latin typeface="Bahnschrift" panose="020B0502040204020203" pitchFamily="34" charset="0"/>
              </a:rPr>
              <a:t>Password: M@men2090</a:t>
            </a:r>
          </a:p>
        </p:txBody>
      </p:sp>
      <p:sp>
        <p:nvSpPr>
          <p:cNvPr id="7" name="TextBox 6">
            <a:extLst>
              <a:ext uri="{FF2B5EF4-FFF2-40B4-BE49-F238E27FC236}">
                <a16:creationId xmlns:a16="http://schemas.microsoft.com/office/drawing/2014/main" id="{93E15E03-7881-69FA-D35C-BCE5766DAA2E}"/>
              </a:ext>
            </a:extLst>
          </p:cNvPr>
          <p:cNvSpPr txBox="1"/>
          <p:nvPr/>
        </p:nvSpPr>
        <p:spPr>
          <a:xfrm>
            <a:off x="7644659" y="2201253"/>
            <a:ext cx="3968750" cy="923330"/>
          </a:xfrm>
          <a:prstGeom prst="rect">
            <a:avLst/>
          </a:prstGeom>
          <a:noFill/>
        </p:spPr>
        <p:txBody>
          <a:bodyPr wrap="square">
            <a:spAutoFit/>
          </a:bodyPr>
          <a:lstStyle/>
          <a:p>
            <a:r>
              <a:rPr lang="en-US" b="1" dirty="0">
                <a:latin typeface="Bahnschrift" panose="020B0502040204020203" pitchFamily="34" charset="0"/>
              </a:rPr>
              <a:t>Name: Mohammed Ibrahim</a:t>
            </a:r>
          </a:p>
          <a:p>
            <a:r>
              <a:rPr lang="en-US" b="1" dirty="0">
                <a:latin typeface="Bahnschrift" panose="020B0502040204020203" pitchFamily="34" charset="0"/>
              </a:rPr>
              <a:t>User-Name: </a:t>
            </a:r>
            <a:r>
              <a:rPr lang="en-US" b="1" dirty="0" err="1">
                <a:latin typeface="Bahnschrift" panose="020B0502040204020203" pitchFamily="34" charset="0"/>
              </a:rPr>
              <a:t>mohammed</a:t>
            </a:r>
            <a:r>
              <a:rPr lang="en-US" b="1" dirty="0">
                <a:latin typeface="Bahnschrift" panose="020B0502040204020203" pitchFamily="34" charset="0"/>
              </a:rPr>
              <a:t> Ibrahim</a:t>
            </a:r>
          </a:p>
          <a:p>
            <a:r>
              <a:rPr lang="en-US" b="1" dirty="0">
                <a:latin typeface="Bahnschrift" panose="020B0502040204020203" pitchFamily="34" charset="0"/>
              </a:rPr>
              <a:t>Password: Moh@mmed2090</a:t>
            </a:r>
          </a:p>
        </p:txBody>
      </p:sp>
      <p:pic>
        <p:nvPicPr>
          <p:cNvPr id="8" name="Picture 7">
            <a:extLst>
              <a:ext uri="{FF2B5EF4-FFF2-40B4-BE49-F238E27FC236}">
                <a16:creationId xmlns:a16="http://schemas.microsoft.com/office/drawing/2014/main" id="{E57D0D25-2DEF-8D32-06EC-35DE298B5C9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9" name="Picture 8">
            <a:extLst>
              <a:ext uri="{FF2B5EF4-FFF2-40B4-BE49-F238E27FC236}">
                <a16:creationId xmlns:a16="http://schemas.microsoft.com/office/drawing/2014/main" id="{B35C3343-3769-C8CC-8265-00D7D15E6FA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10" name="Picture 9">
            <a:extLst>
              <a:ext uri="{FF2B5EF4-FFF2-40B4-BE49-F238E27FC236}">
                <a16:creationId xmlns:a16="http://schemas.microsoft.com/office/drawing/2014/main" id="{05D9D664-FAD5-9AC7-5922-495549745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428808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wipe(left)">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left)">
                                      <p:cBhvr>
                                        <p:cTn id="26" dur="500"/>
                                        <p:tgtEl>
                                          <p:spTgt spid="3">
                                            <p:txEl>
                                              <p:pRg st="1" end="1"/>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left)">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D2C-1673-972D-EF3E-5A0B6B77AF15}"/>
              </a:ext>
            </a:extLst>
          </p:cNvPr>
          <p:cNvSpPr>
            <a:spLocks noGrp="1"/>
          </p:cNvSpPr>
          <p:nvPr>
            <p:ph type="title"/>
          </p:nvPr>
        </p:nvSpPr>
        <p:spPr>
          <a:xfrm>
            <a:off x="0" y="131879"/>
            <a:ext cx="6939461" cy="1325563"/>
          </a:xfrm>
        </p:spPr>
        <p:txBody>
          <a:bodyPr>
            <a:normAutofit/>
          </a:bodyPr>
          <a:lstStyle/>
          <a:p>
            <a:pPr marL="342900" indent="-342900">
              <a:buFont typeface="Arial" panose="020B0604020202020204" pitchFamily="34" charset="0"/>
              <a:buChar char="•"/>
            </a:pPr>
            <a:r>
              <a:rPr lang="en-US" sz="5400" b="1" dirty="0">
                <a:solidFill>
                  <a:srgbClr val="7030A0"/>
                </a:solidFill>
                <a:latin typeface="Bahnschrift" panose="020B0502040204020203" pitchFamily="34" charset="0"/>
              </a:rPr>
              <a:t>Certificates-Section</a:t>
            </a:r>
          </a:p>
        </p:txBody>
      </p:sp>
      <p:pic>
        <p:nvPicPr>
          <p:cNvPr id="4" name="Content Placeholder 4">
            <a:extLst>
              <a:ext uri="{FF2B5EF4-FFF2-40B4-BE49-F238E27FC236}">
                <a16:creationId xmlns:a16="http://schemas.microsoft.com/office/drawing/2014/main" id="{6A64F1C1-DA5C-6E8D-B4E4-99B7F9647A9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0330" y="1584936"/>
            <a:ext cx="1766661" cy="1766661"/>
          </a:xfrm>
          <a:prstGeom prst="rect">
            <a:avLst/>
          </a:prstGeom>
        </p:spPr>
      </p:pic>
      <p:pic>
        <p:nvPicPr>
          <p:cNvPr id="5" name="Content Placeholder 4">
            <a:extLst>
              <a:ext uri="{FF2B5EF4-FFF2-40B4-BE49-F238E27FC236}">
                <a16:creationId xmlns:a16="http://schemas.microsoft.com/office/drawing/2014/main" id="{FBCD6FD7-B0B9-E76B-52AB-A2EB8BC90E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156556" y="1584936"/>
            <a:ext cx="1766661" cy="1766661"/>
          </a:xfrm>
          <a:prstGeom prst="rect">
            <a:avLst/>
          </a:prstGeom>
        </p:spPr>
      </p:pic>
      <p:sp>
        <p:nvSpPr>
          <p:cNvPr id="6" name="TextBox 5">
            <a:extLst>
              <a:ext uri="{FF2B5EF4-FFF2-40B4-BE49-F238E27FC236}">
                <a16:creationId xmlns:a16="http://schemas.microsoft.com/office/drawing/2014/main" id="{6E9EF937-87F3-9FA1-F7A8-285162422160}"/>
              </a:ext>
            </a:extLst>
          </p:cNvPr>
          <p:cNvSpPr txBox="1"/>
          <p:nvPr/>
        </p:nvSpPr>
        <p:spPr>
          <a:xfrm>
            <a:off x="2283056" y="2006601"/>
            <a:ext cx="3117850" cy="923330"/>
          </a:xfrm>
          <a:prstGeom prst="rect">
            <a:avLst/>
          </a:prstGeom>
          <a:noFill/>
        </p:spPr>
        <p:txBody>
          <a:bodyPr wrap="square" rtlCol="0">
            <a:spAutoFit/>
          </a:bodyPr>
          <a:lstStyle/>
          <a:p>
            <a:r>
              <a:rPr lang="en-US" b="1" dirty="0">
                <a:latin typeface="Bahnschrift" panose="020B0502040204020203" pitchFamily="34" charset="0"/>
              </a:rPr>
              <a:t>Name: Omar </a:t>
            </a:r>
            <a:r>
              <a:rPr lang="en-US" b="1" dirty="0" err="1">
                <a:latin typeface="Bahnschrift" panose="020B0502040204020203" pitchFamily="34" charset="0"/>
              </a:rPr>
              <a:t>mosoud</a:t>
            </a:r>
            <a:endParaRPr lang="en-US" b="1" dirty="0">
              <a:latin typeface="Bahnschrift" panose="020B0502040204020203" pitchFamily="34" charset="0"/>
            </a:endParaRPr>
          </a:p>
          <a:p>
            <a:r>
              <a:rPr lang="en-US" b="1" dirty="0">
                <a:latin typeface="Bahnschrift" panose="020B0502040204020203" pitchFamily="34" charset="0"/>
              </a:rPr>
              <a:t>User-Name: </a:t>
            </a:r>
            <a:r>
              <a:rPr lang="en-US" b="1" dirty="0" err="1">
                <a:latin typeface="Bahnschrift" panose="020B0502040204020203" pitchFamily="34" charset="0"/>
              </a:rPr>
              <a:t>omar</a:t>
            </a:r>
            <a:r>
              <a:rPr lang="en-US" b="1" dirty="0">
                <a:latin typeface="Bahnschrift" panose="020B0502040204020203" pitchFamily="34" charset="0"/>
              </a:rPr>
              <a:t> </a:t>
            </a:r>
            <a:r>
              <a:rPr lang="en-US" b="1" dirty="0" err="1">
                <a:latin typeface="Bahnschrift" panose="020B0502040204020203" pitchFamily="34" charset="0"/>
              </a:rPr>
              <a:t>mosoud</a:t>
            </a:r>
            <a:endParaRPr lang="en-US" b="1" dirty="0">
              <a:latin typeface="Bahnschrift" panose="020B0502040204020203" pitchFamily="34" charset="0"/>
            </a:endParaRPr>
          </a:p>
          <a:p>
            <a:r>
              <a:rPr lang="en-US" b="1" dirty="0">
                <a:latin typeface="Bahnschrift" panose="020B0502040204020203" pitchFamily="34" charset="0"/>
              </a:rPr>
              <a:t>Password: @mar2090</a:t>
            </a:r>
          </a:p>
        </p:txBody>
      </p:sp>
      <p:sp>
        <p:nvSpPr>
          <p:cNvPr id="7" name="TextBox 6">
            <a:extLst>
              <a:ext uri="{FF2B5EF4-FFF2-40B4-BE49-F238E27FC236}">
                <a16:creationId xmlns:a16="http://schemas.microsoft.com/office/drawing/2014/main" id="{E90CFCBC-A8A6-4AFF-5CD1-1947F81E7BF3}"/>
              </a:ext>
            </a:extLst>
          </p:cNvPr>
          <p:cNvSpPr txBox="1"/>
          <p:nvPr/>
        </p:nvSpPr>
        <p:spPr>
          <a:xfrm>
            <a:off x="7923217" y="2038508"/>
            <a:ext cx="4465637" cy="923330"/>
          </a:xfrm>
          <a:prstGeom prst="rect">
            <a:avLst/>
          </a:prstGeom>
          <a:noFill/>
        </p:spPr>
        <p:txBody>
          <a:bodyPr wrap="square">
            <a:spAutoFit/>
          </a:bodyPr>
          <a:lstStyle/>
          <a:p>
            <a:r>
              <a:rPr lang="en-US" b="1" dirty="0">
                <a:latin typeface="Bahnschrift" panose="020B0502040204020203" pitchFamily="34" charset="0"/>
              </a:rPr>
              <a:t>Name: Hassan Mustafa</a:t>
            </a:r>
          </a:p>
          <a:p>
            <a:r>
              <a:rPr lang="en-US" b="1" dirty="0">
                <a:latin typeface="Bahnschrift" panose="020B0502040204020203" pitchFamily="34" charset="0"/>
              </a:rPr>
              <a:t>User-Name: </a:t>
            </a:r>
            <a:r>
              <a:rPr lang="en-US" b="1" dirty="0" err="1">
                <a:latin typeface="Bahnschrift" panose="020B0502040204020203" pitchFamily="34" charset="0"/>
              </a:rPr>
              <a:t>hassan</a:t>
            </a:r>
            <a:r>
              <a:rPr lang="en-US" b="1" dirty="0">
                <a:latin typeface="Bahnschrift" panose="020B0502040204020203" pitchFamily="34" charset="0"/>
              </a:rPr>
              <a:t> </a:t>
            </a:r>
            <a:r>
              <a:rPr lang="en-US" b="1" dirty="0" err="1">
                <a:latin typeface="Bahnschrift" panose="020B0502040204020203" pitchFamily="34" charset="0"/>
              </a:rPr>
              <a:t>mustafa</a:t>
            </a:r>
            <a:endParaRPr lang="en-US" b="1" dirty="0">
              <a:latin typeface="Bahnschrift" panose="020B0502040204020203" pitchFamily="34" charset="0"/>
            </a:endParaRPr>
          </a:p>
          <a:p>
            <a:r>
              <a:rPr lang="en-US" b="1" dirty="0">
                <a:latin typeface="Bahnschrift" panose="020B0502040204020203" pitchFamily="34" charset="0"/>
              </a:rPr>
              <a:t>Password: H@ssan2090</a:t>
            </a:r>
          </a:p>
        </p:txBody>
      </p:sp>
      <p:sp>
        <p:nvSpPr>
          <p:cNvPr id="9" name="Content Placeholder 8">
            <a:extLst>
              <a:ext uri="{FF2B5EF4-FFF2-40B4-BE49-F238E27FC236}">
                <a16:creationId xmlns:a16="http://schemas.microsoft.com/office/drawing/2014/main" id="{7D09D4C7-7171-E738-3E4D-AE80B4466071}"/>
              </a:ext>
            </a:extLst>
          </p:cNvPr>
          <p:cNvSpPr>
            <a:spLocks noGrp="1"/>
          </p:cNvSpPr>
          <p:nvPr>
            <p:ph idx="1"/>
          </p:nvPr>
        </p:nvSpPr>
        <p:spPr>
          <a:xfrm>
            <a:off x="318392" y="3827126"/>
            <a:ext cx="5461435" cy="3192518"/>
          </a:xfrm>
        </p:spPr>
        <p:txBody>
          <a:bodyPr/>
          <a:lstStyle/>
          <a:p>
            <a:pPr marL="0" indent="0">
              <a:buNone/>
            </a:pPr>
            <a:r>
              <a:rPr lang="en-US" sz="4000" b="1" dirty="0">
                <a:solidFill>
                  <a:srgbClr val="7030A0"/>
                </a:solidFill>
              </a:rPr>
              <a:t>Group Policy</a:t>
            </a:r>
            <a:r>
              <a:rPr lang="en-US" sz="3200" b="1" dirty="0">
                <a:solidFill>
                  <a:srgbClr val="7030A0"/>
                </a:solidFill>
              </a:rPr>
              <a:t>:</a:t>
            </a:r>
          </a:p>
          <a:p>
            <a:pPr marL="514350" indent="-514350">
              <a:buFont typeface="+mj-lt"/>
              <a:buAutoNum type="arabicPeriod"/>
            </a:pPr>
            <a:r>
              <a:rPr lang="en-US" sz="3600" b="1" dirty="0"/>
              <a:t>USB Device Policies</a:t>
            </a:r>
          </a:p>
          <a:p>
            <a:pPr marL="514350" indent="-514350">
              <a:buFont typeface="+mj-lt"/>
              <a:buAutoNum type="arabicPeriod"/>
            </a:pPr>
            <a:r>
              <a:rPr lang="en-US" sz="3600" b="1" dirty="0"/>
              <a:t>Internet Access Policies</a:t>
            </a:r>
          </a:p>
          <a:p>
            <a:pPr marL="514350" indent="-514350">
              <a:buFont typeface="+mj-lt"/>
              <a:buAutoNum type="arabicPeriod"/>
            </a:pPr>
            <a:r>
              <a:rPr lang="en-US" sz="3600" b="1" dirty="0"/>
              <a:t>Hide all partitions </a:t>
            </a:r>
          </a:p>
          <a:p>
            <a:endParaRPr lang="en-US" dirty="0"/>
          </a:p>
        </p:txBody>
      </p:sp>
      <p:pic>
        <p:nvPicPr>
          <p:cNvPr id="3" name="Picture 2">
            <a:extLst>
              <a:ext uri="{FF2B5EF4-FFF2-40B4-BE49-F238E27FC236}">
                <a16:creationId xmlns:a16="http://schemas.microsoft.com/office/drawing/2014/main" id="{42CA6F7F-278E-25FD-47BE-4243C7F4770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8" name="Picture 7">
            <a:extLst>
              <a:ext uri="{FF2B5EF4-FFF2-40B4-BE49-F238E27FC236}">
                <a16:creationId xmlns:a16="http://schemas.microsoft.com/office/drawing/2014/main" id="{7829ED99-E70A-B558-98FA-E99E9567D0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10" name="Picture 9">
            <a:extLst>
              <a:ext uri="{FF2B5EF4-FFF2-40B4-BE49-F238E27FC236}">
                <a16:creationId xmlns:a16="http://schemas.microsoft.com/office/drawing/2014/main" id="{4EC3B2E1-3A5C-F67A-6799-E58ADF8D9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81027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ipe(left)">
                                      <p:cBhvr>
                                        <p:cTn id="26" dur="500"/>
                                        <p:tgtEl>
                                          <p:spTgt spid="9">
                                            <p:txEl>
                                              <p:pRg st="1" end="1"/>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wipe(left)">
                                      <p:cBhvr>
                                        <p:cTn id="30" dur="500"/>
                                        <p:tgtEl>
                                          <p:spTgt spid="9">
                                            <p:txEl>
                                              <p:pRg st="2" end="2"/>
                                            </p:txEl>
                                          </p:spTgt>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left)">
                                      <p:cBhvr>
                                        <p:cTn id="3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BA7-39B7-A5F7-2089-3BE2A4A5BF68}"/>
              </a:ext>
            </a:extLst>
          </p:cNvPr>
          <p:cNvSpPr>
            <a:spLocks noGrp="1"/>
          </p:cNvSpPr>
          <p:nvPr>
            <p:ph type="title"/>
          </p:nvPr>
        </p:nvSpPr>
        <p:spPr>
          <a:xfrm>
            <a:off x="369774" y="503158"/>
            <a:ext cx="5388429" cy="1325563"/>
          </a:xfrm>
        </p:spPr>
        <p:txBody>
          <a:bodyPr>
            <a:normAutofit/>
          </a:bodyPr>
          <a:lstStyle/>
          <a:p>
            <a:pPr marL="342900" indent="-342900">
              <a:buFont typeface="Arial" panose="020B0604020202020204" pitchFamily="34" charset="0"/>
              <a:buChar char="•"/>
            </a:pPr>
            <a:r>
              <a:rPr lang="en-US" sz="7200" b="1" dirty="0">
                <a:solidFill>
                  <a:srgbClr val="7030A0"/>
                </a:solidFill>
                <a:latin typeface="Bahnschrift" panose="020B0502040204020203" pitchFamily="34" charset="0"/>
              </a:rPr>
              <a:t>Employees</a:t>
            </a:r>
            <a:endParaRPr lang="en-US" sz="2400" b="1" dirty="0">
              <a:solidFill>
                <a:srgbClr val="7030A0"/>
              </a:solidFill>
              <a:latin typeface="Bahnschrift" panose="020B0502040204020203" pitchFamily="34" charset="0"/>
            </a:endParaRPr>
          </a:p>
        </p:txBody>
      </p:sp>
      <p:pic>
        <p:nvPicPr>
          <p:cNvPr id="5" name="Content Placeholder 4">
            <a:extLst>
              <a:ext uri="{FF2B5EF4-FFF2-40B4-BE49-F238E27FC236}">
                <a16:creationId xmlns:a16="http://schemas.microsoft.com/office/drawing/2014/main" id="{99D160C8-AB06-FDBC-710B-481B2333945B}"/>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69774" y="1662339"/>
            <a:ext cx="1766661" cy="1766661"/>
          </a:xfrm>
        </p:spPr>
      </p:pic>
      <p:pic>
        <p:nvPicPr>
          <p:cNvPr id="6" name="Content Placeholder 4">
            <a:extLst>
              <a:ext uri="{FF2B5EF4-FFF2-40B4-BE49-F238E27FC236}">
                <a16:creationId xmlns:a16="http://schemas.microsoft.com/office/drawing/2014/main" id="{D7054BD4-77E7-9C77-5D9F-F38A281EA28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96000" y="1662339"/>
            <a:ext cx="1766661" cy="1766661"/>
          </a:xfrm>
          <a:prstGeom prst="rect">
            <a:avLst/>
          </a:prstGeom>
        </p:spPr>
      </p:pic>
      <p:pic>
        <p:nvPicPr>
          <p:cNvPr id="7" name="Content Placeholder 4">
            <a:extLst>
              <a:ext uri="{FF2B5EF4-FFF2-40B4-BE49-F238E27FC236}">
                <a16:creationId xmlns:a16="http://schemas.microsoft.com/office/drawing/2014/main" id="{174D3E56-0A01-86BE-E359-FF003D9E59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96000" y="4742089"/>
            <a:ext cx="1766661" cy="1766661"/>
          </a:xfrm>
          <a:prstGeom prst="rect">
            <a:avLst/>
          </a:prstGeom>
        </p:spPr>
      </p:pic>
      <p:pic>
        <p:nvPicPr>
          <p:cNvPr id="8" name="Content Placeholder 4">
            <a:extLst>
              <a:ext uri="{FF2B5EF4-FFF2-40B4-BE49-F238E27FC236}">
                <a16:creationId xmlns:a16="http://schemas.microsoft.com/office/drawing/2014/main" id="{52C8ADB9-E2B0-D9CA-4743-7A57EDC26C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9774" y="4653189"/>
            <a:ext cx="1766661" cy="1766661"/>
          </a:xfrm>
          <a:prstGeom prst="rect">
            <a:avLst/>
          </a:prstGeom>
        </p:spPr>
      </p:pic>
      <p:sp>
        <p:nvSpPr>
          <p:cNvPr id="9" name="TextBox 8">
            <a:extLst>
              <a:ext uri="{FF2B5EF4-FFF2-40B4-BE49-F238E27FC236}">
                <a16:creationId xmlns:a16="http://schemas.microsoft.com/office/drawing/2014/main" id="{B13B1E2F-8EBC-1ABE-EA4F-2FB6D580FF26}"/>
              </a:ext>
            </a:extLst>
          </p:cNvPr>
          <p:cNvSpPr txBox="1"/>
          <p:nvPr/>
        </p:nvSpPr>
        <p:spPr>
          <a:xfrm>
            <a:off x="2222500" y="2084004"/>
            <a:ext cx="3117850" cy="923330"/>
          </a:xfrm>
          <a:prstGeom prst="rect">
            <a:avLst/>
          </a:prstGeom>
          <a:noFill/>
        </p:spPr>
        <p:txBody>
          <a:bodyPr wrap="square" rtlCol="0">
            <a:spAutoFit/>
          </a:bodyPr>
          <a:lstStyle/>
          <a:p>
            <a:r>
              <a:rPr lang="en-US" b="1" dirty="0">
                <a:latin typeface="Bahnschrift" panose="020B0502040204020203" pitchFamily="34" charset="0"/>
              </a:rPr>
              <a:t>Name: Omar </a:t>
            </a:r>
            <a:r>
              <a:rPr lang="en-US" b="1" dirty="0" err="1">
                <a:latin typeface="Bahnschrift" panose="020B0502040204020203" pitchFamily="34" charset="0"/>
              </a:rPr>
              <a:t>mosoud</a:t>
            </a:r>
            <a:endParaRPr lang="en-US" b="1" dirty="0">
              <a:latin typeface="Bahnschrift" panose="020B0502040204020203" pitchFamily="34" charset="0"/>
            </a:endParaRPr>
          </a:p>
          <a:p>
            <a:r>
              <a:rPr lang="en-US" b="1" dirty="0">
                <a:latin typeface="Bahnschrift" panose="020B0502040204020203" pitchFamily="34" charset="0"/>
              </a:rPr>
              <a:t>User-Name: </a:t>
            </a:r>
            <a:r>
              <a:rPr lang="en-US" b="1" dirty="0" err="1">
                <a:latin typeface="Bahnschrift" panose="020B0502040204020203" pitchFamily="34" charset="0"/>
              </a:rPr>
              <a:t>omar</a:t>
            </a:r>
            <a:r>
              <a:rPr lang="en-US" b="1" dirty="0">
                <a:latin typeface="Bahnschrift" panose="020B0502040204020203" pitchFamily="34" charset="0"/>
              </a:rPr>
              <a:t> </a:t>
            </a:r>
            <a:r>
              <a:rPr lang="en-US" b="1" dirty="0" err="1">
                <a:latin typeface="Bahnschrift" panose="020B0502040204020203" pitchFamily="34" charset="0"/>
              </a:rPr>
              <a:t>mosoud</a:t>
            </a:r>
            <a:endParaRPr lang="en-US" b="1" dirty="0">
              <a:latin typeface="Bahnschrift" panose="020B0502040204020203" pitchFamily="34" charset="0"/>
            </a:endParaRPr>
          </a:p>
          <a:p>
            <a:r>
              <a:rPr lang="en-US" b="1" dirty="0">
                <a:latin typeface="Bahnschrift" panose="020B0502040204020203" pitchFamily="34" charset="0"/>
              </a:rPr>
              <a:t>Password: @mar2090</a:t>
            </a:r>
          </a:p>
        </p:txBody>
      </p:sp>
      <p:sp>
        <p:nvSpPr>
          <p:cNvPr id="15" name="TextBox 14">
            <a:extLst>
              <a:ext uri="{FF2B5EF4-FFF2-40B4-BE49-F238E27FC236}">
                <a16:creationId xmlns:a16="http://schemas.microsoft.com/office/drawing/2014/main" id="{E7866A52-F652-C6C8-D76F-2240C9E5495E}"/>
              </a:ext>
            </a:extLst>
          </p:cNvPr>
          <p:cNvSpPr txBox="1"/>
          <p:nvPr/>
        </p:nvSpPr>
        <p:spPr>
          <a:xfrm>
            <a:off x="2136435" y="5163754"/>
            <a:ext cx="3546815" cy="923330"/>
          </a:xfrm>
          <a:prstGeom prst="rect">
            <a:avLst/>
          </a:prstGeom>
          <a:noFill/>
        </p:spPr>
        <p:txBody>
          <a:bodyPr wrap="square">
            <a:spAutoFit/>
          </a:bodyPr>
          <a:lstStyle/>
          <a:p>
            <a:r>
              <a:rPr lang="en-US" b="1" dirty="0">
                <a:latin typeface="Bahnschrift" panose="020B0502040204020203" pitchFamily="34" charset="0"/>
              </a:rPr>
              <a:t>Name: Momen El Sayed</a:t>
            </a:r>
          </a:p>
          <a:p>
            <a:r>
              <a:rPr lang="en-US" b="1" dirty="0">
                <a:latin typeface="Bahnschrift" panose="020B0502040204020203" pitchFamily="34" charset="0"/>
              </a:rPr>
              <a:t>User-Name: </a:t>
            </a:r>
            <a:r>
              <a:rPr lang="en-US" b="1" dirty="0" err="1">
                <a:latin typeface="Bahnschrift" panose="020B0502040204020203" pitchFamily="34" charset="0"/>
              </a:rPr>
              <a:t>momen</a:t>
            </a:r>
            <a:endParaRPr lang="en-US" b="1" dirty="0">
              <a:latin typeface="Bahnschrift" panose="020B0502040204020203" pitchFamily="34" charset="0"/>
            </a:endParaRPr>
          </a:p>
          <a:p>
            <a:r>
              <a:rPr lang="en-US" b="1" dirty="0">
                <a:latin typeface="Bahnschrift" panose="020B0502040204020203" pitchFamily="34" charset="0"/>
              </a:rPr>
              <a:t>Password: M@men2090</a:t>
            </a:r>
          </a:p>
        </p:txBody>
      </p:sp>
      <p:sp>
        <p:nvSpPr>
          <p:cNvPr id="17" name="TextBox 16">
            <a:extLst>
              <a:ext uri="{FF2B5EF4-FFF2-40B4-BE49-F238E27FC236}">
                <a16:creationId xmlns:a16="http://schemas.microsoft.com/office/drawing/2014/main" id="{4D2D2DB2-980A-3613-6FA9-47FF6644FB38}"/>
              </a:ext>
            </a:extLst>
          </p:cNvPr>
          <p:cNvSpPr txBox="1"/>
          <p:nvPr/>
        </p:nvSpPr>
        <p:spPr>
          <a:xfrm>
            <a:off x="7862661" y="2115911"/>
            <a:ext cx="4465637" cy="923330"/>
          </a:xfrm>
          <a:prstGeom prst="rect">
            <a:avLst/>
          </a:prstGeom>
          <a:noFill/>
        </p:spPr>
        <p:txBody>
          <a:bodyPr wrap="square">
            <a:spAutoFit/>
          </a:bodyPr>
          <a:lstStyle/>
          <a:p>
            <a:r>
              <a:rPr lang="en-US" b="1" dirty="0">
                <a:latin typeface="Bahnschrift" panose="020B0502040204020203" pitchFamily="34" charset="0"/>
              </a:rPr>
              <a:t>Name: Hassan Mustafa</a:t>
            </a:r>
          </a:p>
          <a:p>
            <a:r>
              <a:rPr lang="en-US" b="1" dirty="0">
                <a:latin typeface="Bahnschrift" panose="020B0502040204020203" pitchFamily="34" charset="0"/>
              </a:rPr>
              <a:t>User-Name: </a:t>
            </a:r>
            <a:r>
              <a:rPr lang="en-US" b="1" dirty="0" err="1">
                <a:latin typeface="Bahnschrift" panose="020B0502040204020203" pitchFamily="34" charset="0"/>
              </a:rPr>
              <a:t>hassan</a:t>
            </a:r>
            <a:r>
              <a:rPr lang="en-US" b="1" dirty="0">
                <a:latin typeface="Bahnschrift" panose="020B0502040204020203" pitchFamily="34" charset="0"/>
              </a:rPr>
              <a:t> </a:t>
            </a:r>
            <a:r>
              <a:rPr lang="en-US" b="1" dirty="0" err="1">
                <a:latin typeface="Bahnschrift" panose="020B0502040204020203" pitchFamily="34" charset="0"/>
              </a:rPr>
              <a:t>mustafa</a:t>
            </a:r>
            <a:endParaRPr lang="en-US" b="1" dirty="0">
              <a:latin typeface="Bahnschrift" panose="020B0502040204020203" pitchFamily="34" charset="0"/>
            </a:endParaRPr>
          </a:p>
          <a:p>
            <a:r>
              <a:rPr lang="en-US" b="1" dirty="0">
                <a:latin typeface="Bahnschrift" panose="020B0502040204020203" pitchFamily="34" charset="0"/>
              </a:rPr>
              <a:t>Password: H@ssan2090</a:t>
            </a:r>
          </a:p>
        </p:txBody>
      </p:sp>
      <p:sp>
        <p:nvSpPr>
          <p:cNvPr id="19" name="TextBox 18">
            <a:extLst>
              <a:ext uri="{FF2B5EF4-FFF2-40B4-BE49-F238E27FC236}">
                <a16:creationId xmlns:a16="http://schemas.microsoft.com/office/drawing/2014/main" id="{42573D08-D374-9B6B-CF94-A66B7E395D98}"/>
              </a:ext>
            </a:extLst>
          </p:cNvPr>
          <p:cNvSpPr txBox="1"/>
          <p:nvPr/>
        </p:nvSpPr>
        <p:spPr>
          <a:xfrm>
            <a:off x="7862661" y="5163754"/>
            <a:ext cx="3968750" cy="923330"/>
          </a:xfrm>
          <a:prstGeom prst="rect">
            <a:avLst/>
          </a:prstGeom>
          <a:noFill/>
        </p:spPr>
        <p:txBody>
          <a:bodyPr wrap="square">
            <a:spAutoFit/>
          </a:bodyPr>
          <a:lstStyle/>
          <a:p>
            <a:r>
              <a:rPr lang="en-US" b="1" dirty="0">
                <a:latin typeface="Bahnschrift" panose="020B0502040204020203" pitchFamily="34" charset="0"/>
              </a:rPr>
              <a:t>Name: Mohammed Ibrahim</a:t>
            </a:r>
          </a:p>
          <a:p>
            <a:r>
              <a:rPr lang="en-US" b="1" dirty="0">
                <a:latin typeface="Bahnschrift" panose="020B0502040204020203" pitchFamily="34" charset="0"/>
              </a:rPr>
              <a:t>User-Name: </a:t>
            </a:r>
            <a:r>
              <a:rPr lang="en-US" b="1" dirty="0" err="1">
                <a:latin typeface="Bahnschrift" panose="020B0502040204020203" pitchFamily="34" charset="0"/>
              </a:rPr>
              <a:t>mohammed</a:t>
            </a:r>
            <a:r>
              <a:rPr lang="en-US" b="1" dirty="0">
                <a:latin typeface="Bahnschrift" panose="020B0502040204020203" pitchFamily="34" charset="0"/>
              </a:rPr>
              <a:t> Ibrahim</a:t>
            </a:r>
          </a:p>
          <a:p>
            <a:r>
              <a:rPr lang="en-US" b="1" dirty="0">
                <a:latin typeface="Bahnschrift" panose="020B0502040204020203" pitchFamily="34" charset="0"/>
              </a:rPr>
              <a:t>Password: Moh@mmed2090</a:t>
            </a:r>
          </a:p>
        </p:txBody>
      </p:sp>
      <p:pic>
        <p:nvPicPr>
          <p:cNvPr id="3" name="Picture 2">
            <a:extLst>
              <a:ext uri="{FF2B5EF4-FFF2-40B4-BE49-F238E27FC236}">
                <a16:creationId xmlns:a16="http://schemas.microsoft.com/office/drawing/2014/main" id="{EB775B74-62A5-4215-EC54-89EBEF6A225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4" name="Picture 3">
            <a:extLst>
              <a:ext uri="{FF2B5EF4-FFF2-40B4-BE49-F238E27FC236}">
                <a16:creationId xmlns:a16="http://schemas.microsoft.com/office/drawing/2014/main" id="{25DCBCF5-514A-98B5-53DA-5648B7AF7A9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10" name="Picture 9">
            <a:extLst>
              <a:ext uri="{FF2B5EF4-FFF2-40B4-BE49-F238E27FC236}">
                <a16:creationId xmlns:a16="http://schemas.microsoft.com/office/drawing/2014/main" id="{868462A8-A0B6-DF14-A169-351401EC90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3300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par>
                                <p:cTn id="17" presetID="2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03BB-4034-2E28-554B-229503C53D90}"/>
              </a:ext>
            </a:extLst>
          </p:cNvPr>
          <p:cNvSpPr>
            <a:spLocks noGrp="1"/>
          </p:cNvSpPr>
          <p:nvPr>
            <p:ph type="title"/>
          </p:nvPr>
        </p:nvSpPr>
        <p:spPr>
          <a:xfrm>
            <a:off x="0" y="442911"/>
            <a:ext cx="10515600" cy="1325563"/>
          </a:xfrm>
        </p:spPr>
        <p:txBody>
          <a:bodyPr>
            <a:normAutofit/>
          </a:bodyPr>
          <a:lstStyle/>
          <a:p>
            <a:r>
              <a:rPr lang="en-US" sz="5400" b="1" dirty="0">
                <a:solidFill>
                  <a:srgbClr val="7030A0"/>
                </a:solidFill>
              </a:rPr>
              <a:t>Let’s Go To Technical Work</a:t>
            </a:r>
          </a:p>
        </p:txBody>
      </p:sp>
      <p:pic>
        <p:nvPicPr>
          <p:cNvPr id="5" name="Content Placeholder 4">
            <a:extLst>
              <a:ext uri="{FF2B5EF4-FFF2-40B4-BE49-F238E27FC236}">
                <a16:creationId xmlns:a16="http://schemas.microsoft.com/office/drawing/2014/main" id="{162DAA01-CB6D-688A-1721-EB305D1696FF}"/>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345530" y="1768474"/>
            <a:ext cx="7500939" cy="5000626"/>
          </a:xfrm>
        </p:spPr>
      </p:pic>
      <p:pic>
        <p:nvPicPr>
          <p:cNvPr id="3" name="Picture 2">
            <a:extLst>
              <a:ext uri="{FF2B5EF4-FFF2-40B4-BE49-F238E27FC236}">
                <a16:creationId xmlns:a16="http://schemas.microsoft.com/office/drawing/2014/main" id="{6F7A44CA-B35B-9314-FFA5-8086B011126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4" name="Picture 3">
            <a:extLst>
              <a:ext uri="{FF2B5EF4-FFF2-40B4-BE49-F238E27FC236}">
                <a16:creationId xmlns:a16="http://schemas.microsoft.com/office/drawing/2014/main" id="{314BF60A-88E1-F7B8-6D5A-606873F4BC4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473AB594-410E-9392-F6A4-3A67FD7411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1240535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79" y="489977"/>
            <a:ext cx="12107221" cy="6663983"/>
          </a:xfrm>
        </p:spPr>
        <p:txBody>
          <a:bodyPr>
            <a:normAutofit/>
          </a:bodyPr>
          <a:lstStyle/>
          <a:p>
            <a:r>
              <a:rPr lang="en-US" sz="2400" b="1" dirty="0">
                <a:solidFill>
                  <a:srgbClr val="7030A0"/>
                </a:solidFill>
                <a:latin typeface="Bahnschrift" panose="020B0502040204020203" pitchFamily="34" charset="0"/>
              </a:rPr>
              <a:t>Project Objectives</a:t>
            </a:r>
          </a:p>
          <a:p>
            <a:pPr marL="0" indent="0">
              <a:buNone/>
            </a:pPr>
            <a:r>
              <a:rPr lang="en-US" sz="2400" b="1" dirty="0">
                <a:solidFill>
                  <a:srgbClr val="7030A0"/>
                </a:solidFill>
                <a:latin typeface="Bahnschrift" panose="020B0502040204020203" pitchFamily="34" charset="0"/>
              </a:rPr>
              <a:t>1-</a:t>
            </a:r>
            <a:r>
              <a:rPr lang="en-US" sz="2400" dirty="0">
                <a:solidFill>
                  <a:srgbClr val="7030A0"/>
                </a:solidFill>
              </a:rPr>
              <a:t> </a:t>
            </a:r>
            <a:r>
              <a:rPr lang="en-US" sz="2400" dirty="0">
                <a:latin typeface="Bahnschrift" panose="020B0502040204020203" pitchFamily="34" charset="0"/>
              </a:rPr>
              <a:t>Using the concepts of systems management and the basics of information systems management to develop and build the infrastructure for the required place</a:t>
            </a:r>
          </a:p>
          <a:p>
            <a:pPr marL="0" indent="0">
              <a:buNone/>
            </a:pPr>
            <a:endParaRPr lang="en-US" sz="2400" dirty="0"/>
          </a:p>
          <a:p>
            <a:pPr marL="0" indent="0">
              <a:buNone/>
            </a:pPr>
            <a:r>
              <a:rPr lang="ar-SA" sz="2400" b="1" dirty="0">
                <a:solidFill>
                  <a:srgbClr val="7030A0"/>
                </a:solidFill>
                <a:latin typeface="Bahnschrift" panose="020B0502040204020203" pitchFamily="34" charset="0"/>
              </a:rPr>
              <a:t>2</a:t>
            </a:r>
            <a:r>
              <a:rPr lang="en-US" sz="2400" b="1" dirty="0">
                <a:solidFill>
                  <a:srgbClr val="7030A0"/>
                </a:solidFill>
                <a:latin typeface="Bahnschrift" panose="020B0502040204020203" pitchFamily="34" charset="0"/>
              </a:rPr>
              <a:t>-</a:t>
            </a:r>
            <a:r>
              <a:rPr lang="en-US" sz="2400" b="1" dirty="0">
                <a:solidFill>
                  <a:srgbClr val="7030A0"/>
                </a:solidFill>
              </a:rPr>
              <a:t> </a:t>
            </a:r>
            <a:r>
              <a:rPr lang="en-US" sz="2400" dirty="0">
                <a:latin typeface="Bahnschrift" panose="020B0502040204020203" pitchFamily="34" charset="0"/>
              </a:rPr>
              <a:t>Implementing solutions based on the constraints facing the system such as financial resources and the number of users, etc.</a:t>
            </a:r>
          </a:p>
          <a:p>
            <a:pPr marL="0" indent="0">
              <a:buNone/>
            </a:pPr>
            <a:endParaRPr lang="en-US" sz="2400" dirty="0"/>
          </a:p>
          <a:p>
            <a:pPr marL="0" indent="0">
              <a:buNone/>
            </a:pPr>
            <a:r>
              <a:rPr lang="ar-SA" sz="2400" b="1" dirty="0">
                <a:solidFill>
                  <a:srgbClr val="7030A0"/>
                </a:solidFill>
                <a:latin typeface="Bahnschrift" panose="020B0502040204020203" pitchFamily="34" charset="0"/>
              </a:rPr>
              <a:t>3</a:t>
            </a:r>
            <a:r>
              <a:rPr lang="en-US" sz="2400" b="1" dirty="0">
                <a:solidFill>
                  <a:srgbClr val="7030A0"/>
                </a:solidFill>
                <a:latin typeface="Bahnschrift" panose="020B0502040204020203" pitchFamily="34" charset="0"/>
              </a:rPr>
              <a:t>- </a:t>
            </a:r>
            <a:r>
              <a:rPr lang="en-US" sz="2400" dirty="0">
                <a:latin typeface="Bahnschrift" panose="020B0502040204020203" pitchFamily="34" charset="0"/>
              </a:rPr>
              <a:t>Applying the best solution for the system to facilitate work performance and ensure data security</a:t>
            </a:r>
          </a:p>
          <a:p>
            <a:pPr marL="0" indent="0">
              <a:buNone/>
            </a:pPr>
            <a:endParaRPr lang="en-US" sz="2400" dirty="0"/>
          </a:p>
          <a:p>
            <a:r>
              <a:rPr lang="en-US" sz="2400" b="1" dirty="0">
                <a:solidFill>
                  <a:srgbClr val="7030A0"/>
                </a:solidFill>
                <a:latin typeface="Bahnschrift" panose="020B0502040204020203" pitchFamily="34" charset="0"/>
              </a:rPr>
              <a:t>Project scope</a:t>
            </a:r>
          </a:p>
          <a:p>
            <a:pPr marL="0" indent="0">
              <a:buNone/>
            </a:pPr>
            <a:r>
              <a:rPr lang="en-US" sz="2400" dirty="0">
                <a:latin typeface="Bahnschrift" panose="020B0502040204020203" pitchFamily="34" charset="0"/>
              </a:rPr>
              <a:t>Developing the system infrastructure and preparing a special room server for it</a:t>
            </a:r>
          </a:p>
          <a:p>
            <a:pPr marL="0" indent="0">
              <a:buNone/>
            </a:pPr>
            <a:r>
              <a:rPr lang="en-US" sz="2400" dirty="0">
                <a:latin typeface="Bahnschrift" panose="020B0502040204020203" pitchFamily="34" charset="0"/>
              </a:rPr>
              <a:t>Providing data sharing with employees, each individually in his field and with specific powers, while providing complete data security and creating a backup system to ensure data retention</a:t>
            </a:r>
          </a:p>
          <a:p>
            <a:pPr marL="0" indent="0">
              <a:buNone/>
            </a:pPr>
            <a:endParaRPr lang="en-US" dirty="0"/>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489" y="235768"/>
            <a:ext cx="1967769" cy="665569"/>
          </a:xfrm>
          <a:prstGeom prst="rect">
            <a:avLst/>
          </a:prstGeom>
        </p:spPr>
      </p:pic>
      <p:pic>
        <p:nvPicPr>
          <p:cNvPr id="5" name="Picture 4">
            <a:extLst>
              <a:ext uri="{FF2B5EF4-FFF2-40B4-BE49-F238E27FC236}">
                <a16:creationId xmlns:a16="http://schemas.microsoft.com/office/drawing/2014/main" id="{0027D832-ED45-B0BF-49DF-0B35A651048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2" name="Picture 1">
            <a:extLst>
              <a:ext uri="{FF2B5EF4-FFF2-40B4-BE49-F238E27FC236}">
                <a16:creationId xmlns:a16="http://schemas.microsoft.com/office/drawing/2014/main" id="{F8B82B7B-DD09-4A91-C50A-C666754CA00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spTree>
    <p:extLst>
      <p:ext uri="{BB962C8B-B14F-4D97-AF65-F5344CB8AC3E}">
        <p14:creationId xmlns:p14="http://schemas.microsoft.com/office/powerpoint/2010/main" val="135895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up)">
                                      <p:cBhvr>
                                        <p:cTn id="27" dur="500"/>
                                        <p:tgtEl>
                                          <p:spTgt spid="3">
                                            <p:txEl>
                                              <p:pRg st="8" end="8"/>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up)">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72" y="361970"/>
            <a:ext cx="3890749" cy="827729"/>
          </a:xfrm>
        </p:spPr>
        <p:txBody>
          <a:bodyPr>
            <a:normAutofit fontScale="90000"/>
          </a:bodyPr>
          <a:lstStyle/>
          <a:p>
            <a:pPr marL="571500" indent="-571500">
              <a:buFont typeface="Arial" panose="020B0604020202020204" pitchFamily="34" charset="0"/>
              <a:buChar char="•"/>
            </a:pPr>
            <a:r>
              <a:rPr lang="en-US" sz="3600" b="1" dirty="0">
                <a:solidFill>
                  <a:srgbClr val="7030A0"/>
                </a:solidFill>
                <a:latin typeface="Bahnschrift" panose="020B0502040204020203" pitchFamily="34" charset="0"/>
              </a:rPr>
              <a:t>Introduction</a:t>
            </a:r>
            <a:br>
              <a:rPr lang="en-US" sz="3600" b="1" dirty="0">
                <a:solidFill>
                  <a:srgbClr val="7030A0"/>
                </a:solidFill>
                <a:latin typeface="Bahnschrift" panose="020B0502040204020203" pitchFamily="34" charset="0"/>
              </a:rPr>
            </a:br>
            <a:endParaRPr lang="en-US" sz="3600" b="1" dirty="0">
              <a:solidFill>
                <a:srgbClr val="7030A0"/>
              </a:solidFill>
              <a:latin typeface="Bahnschrift" panose="020B0502040204020203" pitchFamily="34" charset="0"/>
            </a:endParaRPr>
          </a:p>
        </p:txBody>
      </p:sp>
      <p:sp>
        <p:nvSpPr>
          <p:cNvPr id="3" name="Content Placeholder 2"/>
          <p:cNvSpPr>
            <a:spLocks noGrp="1"/>
          </p:cNvSpPr>
          <p:nvPr>
            <p:ph idx="1"/>
          </p:nvPr>
        </p:nvSpPr>
        <p:spPr>
          <a:xfrm>
            <a:off x="129655" y="1371601"/>
            <a:ext cx="11945838" cy="5368126"/>
          </a:xfrm>
        </p:spPr>
        <p:txBody>
          <a:bodyPr>
            <a:normAutofit/>
          </a:bodyPr>
          <a:lstStyle/>
          <a:p>
            <a:pPr marL="0" indent="0">
              <a:buNone/>
            </a:pPr>
            <a:r>
              <a:rPr lang="en-US" dirty="0">
                <a:latin typeface="Bahnschrift" panose="020B0502040204020203" pitchFamily="34" charset="0"/>
              </a:rPr>
              <a:t>This report outlines the improvements made to the IT infrastructure of the Civil Registry Government agency located in Alexandria, Egypt. The project aimed to enhance network security, improve system performance, and ensure compliance with government regulations. The agency was facing challenges such as outdated systems, lack of security protocols, and insufficient infrastructure to handle increasing demands.</a:t>
            </a:r>
          </a:p>
          <a:p>
            <a:pPr marL="0" indent="0">
              <a:buNone/>
            </a:pPr>
            <a:endParaRPr lang="en-US" dirty="0">
              <a:latin typeface="Bahnschrift" panose="020B0502040204020203" pitchFamily="34" charset="0"/>
            </a:endParaRPr>
          </a:p>
          <a:p>
            <a:pPr marL="0" indent="0">
              <a:buNone/>
            </a:pPr>
            <a:endParaRPr lang="en-US" dirty="0">
              <a:latin typeface="Bahnschrift" panose="020B0502040204020203" pitchFamily="34" charset="0"/>
            </a:endParaRPr>
          </a:p>
          <a:p>
            <a:pPr marL="0" indent="0">
              <a:buNone/>
            </a:pPr>
            <a:r>
              <a:rPr lang="en-US" dirty="0">
                <a:latin typeface="Bahnschrift" panose="020B0502040204020203" pitchFamily="34" charset="0"/>
              </a:rPr>
              <a:t>We implemented several changes using Windows Server and Windows 10 through Hyper-V. These changes focused on user management, file sharing, network security, and system policies. Additionally, network</a:t>
            </a:r>
          </a:p>
          <a:p>
            <a:endParaRPr lang="en-US" sz="3200" dirty="0">
              <a:latin typeface="Bahnschrift" panose="020B0502040204020203" pitchFamily="34" charset="0"/>
            </a:endParaRPr>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489" y="235768"/>
            <a:ext cx="1967769" cy="665569"/>
          </a:xfrm>
          <a:prstGeom prst="rect">
            <a:avLst/>
          </a:prstGeom>
        </p:spPr>
      </p:pic>
      <p:pic>
        <p:nvPicPr>
          <p:cNvPr id="5" name="Picture 4">
            <a:extLst>
              <a:ext uri="{FF2B5EF4-FFF2-40B4-BE49-F238E27FC236}">
                <a16:creationId xmlns:a16="http://schemas.microsoft.com/office/drawing/2014/main" id="{0027D832-ED45-B0BF-49DF-0B35A651048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66C238D0-0DCB-1EFF-42FE-A9D8FD54AE8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spTree>
    <p:extLst>
      <p:ext uri="{BB962C8B-B14F-4D97-AF65-F5344CB8AC3E}">
        <p14:creationId xmlns:p14="http://schemas.microsoft.com/office/powerpoint/2010/main" val="339222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07" y="679905"/>
            <a:ext cx="5125873" cy="665569"/>
          </a:xfrm>
        </p:spPr>
        <p:txBody>
          <a:bodyPr>
            <a:noAutofit/>
          </a:bodyPr>
          <a:lstStyle/>
          <a:p>
            <a:pPr marL="571500" indent="-571500">
              <a:buFont typeface="Arial" panose="020B0604020202020204" pitchFamily="34" charset="0"/>
              <a:buChar char="•"/>
            </a:pPr>
            <a:r>
              <a:rPr lang="en-US" sz="4000" b="1" dirty="0">
                <a:solidFill>
                  <a:srgbClr val="7030A0"/>
                </a:solidFill>
                <a:latin typeface="Bahnschrift" panose="020B0502040204020203" pitchFamily="34" charset="0"/>
              </a:rPr>
              <a:t>Scenario Overview </a:t>
            </a:r>
            <a:br>
              <a:rPr lang="en-US" sz="6000" dirty="0">
                <a:solidFill>
                  <a:srgbClr val="7030A0"/>
                </a:solidFill>
                <a:latin typeface="Bahnschrift" panose="020B0502040204020203" pitchFamily="34" charset="0"/>
              </a:rPr>
            </a:br>
            <a:endParaRPr lang="en-US" sz="6000" dirty="0">
              <a:solidFill>
                <a:srgbClr val="7030A0"/>
              </a:solidFill>
              <a:latin typeface="Bahnschrift" panose="020B0502040204020203" pitchFamily="34" charset="0"/>
            </a:endParaRPr>
          </a:p>
        </p:txBody>
      </p:sp>
      <p:sp>
        <p:nvSpPr>
          <p:cNvPr id="3" name="Content Placeholder 2"/>
          <p:cNvSpPr>
            <a:spLocks noGrp="1"/>
          </p:cNvSpPr>
          <p:nvPr>
            <p:ph idx="1"/>
          </p:nvPr>
        </p:nvSpPr>
        <p:spPr>
          <a:xfrm>
            <a:off x="116508" y="1345474"/>
            <a:ext cx="12075492" cy="5355772"/>
          </a:xfrm>
        </p:spPr>
        <p:txBody>
          <a:bodyPr>
            <a:normAutofit/>
          </a:bodyPr>
          <a:lstStyle/>
          <a:p>
            <a:pPr marL="0" indent="0">
              <a:buNone/>
            </a:pPr>
            <a:r>
              <a:rPr lang="en-US" sz="2400" b="1" dirty="0">
                <a:solidFill>
                  <a:srgbClr val="7030A0"/>
                </a:solidFill>
                <a:latin typeface="Bahnschrift" panose="020B0502040204020203" pitchFamily="34" charset="0"/>
              </a:rPr>
              <a:t>The Civil Registry Government </a:t>
            </a:r>
            <a:r>
              <a:rPr lang="en-US" sz="2400" dirty="0">
                <a:latin typeface="Bahnschrift" panose="020B0502040204020203" pitchFamily="34" charset="0"/>
              </a:rPr>
              <a:t>agency is responsible for issuing certificates and ID cards to the local population. The current infrastructure includes: </a:t>
            </a:r>
          </a:p>
          <a:p>
            <a:pPr marL="0" indent="0">
              <a:buNone/>
            </a:pPr>
            <a:r>
              <a:rPr lang="en-US" sz="2400" b="1" dirty="0">
                <a:solidFill>
                  <a:srgbClr val="7030A0"/>
                </a:solidFill>
                <a:latin typeface="Bahnschrift" panose="020B0502040204020203" pitchFamily="34" charset="0"/>
              </a:rPr>
              <a:t>Network: </a:t>
            </a:r>
            <a:r>
              <a:rPr lang="en-US" sz="2400" dirty="0">
                <a:latin typeface="Bahnschrift" panose="020B0502040204020203" pitchFamily="34" charset="0"/>
              </a:rPr>
              <a:t>One router with a visible SSID and no advanced security settings. </a:t>
            </a:r>
          </a:p>
          <a:p>
            <a:pPr marL="0" indent="0">
              <a:buNone/>
            </a:pPr>
            <a:r>
              <a:rPr lang="en-US" sz="2400" b="1" dirty="0">
                <a:solidFill>
                  <a:srgbClr val="7030A0"/>
                </a:solidFill>
                <a:latin typeface="Bahnschrift" panose="020B0502040204020203" pitchFamily="34" charset="0"/>
              </a:rPr>
              <a:t>Devices: </a:t>
            </a:r>
            <a:r>
              <a:rPr lang="en-US" sz="2400" dirty="0">
                <a:latin typeface="Bahnschrift" panose="020B0502040204020203" pitchFamily="34" charset="0"/>
              </a:rPr>
              <a:t>Two PCs used by a small number of employees. </a:t>
            </a:r>
          </a:p>
          <a:p>
            <a:pPr marL="0" indent="0">
              <a:buNone/>
            </a:pPr>
            <a:r>
              <a:rPr lang="en-US" sz="2400" b="1" dirty="0">
                <a:solidFill>
                  <a:srgbClr val="7030A0"/>
                </a:solidFill>
                <a:latin typeface="Bahnschrift" panose="020B0502040204020203" pitchFamily="34" charset="0"/>
              </a:rPr>
              <a:t>Servers: </a:t>
            </a:r>
            <a:r>
              <a:rPr lang="en-US" sz="2400" dirty="0">
                <a:latin typeface="Bahnschrift" panose="020B0502040204020203" pitchFamily="34" charset="0"/>
              </a:rPr>
              <a:t>Cloud-based database connections, but unsecured.</a:t>
            </a:r>
          </a:p>
          <a:p>
            <a:pPr marL="0" indent="0">
              <a:buNone/>
            </a:pPr>
            <a:r>
              <a:rPr lang="en-US" sz="2400" b="1" dirty="0">
                <a:solidFill>
                  <a:srgbClr val="7030A0"/>
                </a:solidFill>
                <a:latin typeface="Bahnschrift" panose="020B0502040204020203" pitchFamily="34" charset="0"/>
              </a:rPr>
              <a:t>Data Backup: </a:t>
            </a:r>
            <a:r>
              <a:rPr lang="en-US" sz="2400" dirty="0">
                <a:latin typeface="Bahnschrift" panose="020B0502040204020203" pitchFamily="34" charset="0"/>
              </a:rPr>
              <a:t>No backup system in place. </a:t>
            </a:r>
          </a:p>
          <a:p>
            <a:pPr marL="0" indent="0">
              <a:buNone/>
            </a:pPr>
            <a:r>
              <a:rPr lang="en-US" sz="2400" b="1" dirty="0">
                <a:solidFill>
                  <a:srgbClr val="7030A0"/>
                </a:solidFill>
                <a:latin typeface="Bahnschrift" panose="020B0502040204020203" pitchFamily="34" charset="0"/>
              </a:rPr>
              <a:t>Employees: </a:t>
            </a:r>
            <a:r>
              <a:rPr lang="en-US" sz="2400" dirty="0">
                <a:latin typeface="Bahnschrift" panose="020B0502040204020203" pitchFamily="34" charset="0"/>
              </a:rPr>
              <a:t>Eight employees, only three of whom use PCs. </a:t>
            </a:r>
          </a:p>
          <a:p>
            <a:pPr marL="0" indent="0">
              <a:buNone/>
            </a:pPr>
            <a:endParaRPr lang="en-US" sz="2400" dirty="0">
              <a:latin typeface="Bahnschrift" panose="020B0502040204020203" pitchFamily="34" charset="0"/>
            </a:endParaRPr>
          </a:p>
          <a:p>
            <a:pPr marL="0" indent="0">
              <a:buNone/>
            </a:pPr>
            <a:r>
              <a:rPr lang="en-US" sz="2400" b="1" dirty="0">
                <a:solidFill>
                  <a:srgbClr val="FF0000"/>
                </a:solidFill>
                <a:latin typeface="Bahnschrift" panose="020B0502040204020203" pitchFamily="34" charset="0"/>
              </a:rPr>
              <a:t>Our goal: </a:t>
            </a:r>
            <a:r>
              <a:rPr lang="en-US" sz="2400" dirty="0">
                <a:latin typeface="Bahnschrift" panose="020B0502040204020203" pitchFamily="34" charset="0"/>
              </a:rPr>
              <a:t>was to address security vulnerabilities, improve the IT infrastructure, and establish a scalable system for future needs. Additionally, implementing network components such as switches and firewalls was critical for enhanced performance and security.</a:t>
            </a:r>
          </a:p>
          <a:p>
            <a:endParaRPr lang="en-US" dirty="0">
              <a:latin typeface="Bahnschrift" panose="020B0502040204020203" pitchFamily="34" charset="0"/>
            </a:endParaRPr>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489" y="235768"/>
            <a:ext cx="1967769" cy="665569"/>
          </a:xfrm>
          <a:prstGeom prst="rect">
            <a:avLst/>
          </a:prstGeom>
        </p:spPr>
      </p:pic>
      <p:pic>
        <p:nvPicPr>
          <p:cNvPr id="5" name="Picture 4">
            <a:extLst>
              <a:ext uri="{FF2B5EF4-FFF2-40B4-BE49-F238E27FC236}">
                <a16:creationId xmlns:a16="http://schemas.microsoft.com/office/drawing/2014/main" id="{0027D832-ED45-B0BF-49DF-0B35A651048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66C238D0-0DCB-1EFF-42FE-A9D8FD54AE8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spTree>
    <p:extLst>
      <p:ext uri="{BB962C8B-B14F-4D97-AF65-F5344CB8AC3E}">
        <p14:creationId xmlns:p14="http://schemas.microsoft.com/office/powerpoint/2010/main" val="294855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02F3-C11C-5AA0-B68D-3EB8E9F210F9}"/>
              </a:ext>
            </a:extLst>
          </p:cNvPr>
          <p:cNvSpPr>
            <a:spLocks noGrp="1"/>
          </p:cNvSpPr>
          <p:nvPr>
            <p:ph type="title"/>
          </p:nvPr>
        </p:nvSpPr>
        <p:spPr>
          <a:xfrm>
            <a:off x="116507" y="180069"/>
            <a:ext cx="6596743" cy="1325563"/>
          </a:xfrm>
        </p:spPr>
        <p:txBody>
          <a:bodyPr>
            <a:normAutofit/>
          </a:bodyPr>
          <a:lstStyle/>
          <a:p>
            <a:pPr marL="571500" indent="-571500">
              <a:buFont typeface="Arial" panose="020B0604020202020204" pitchFamily="34" charset="0"/>
              <a:buChar char="•"/>
            </a:pPr>
            <a:r>
              <a:rPr lang="en-US" sz="3600" b="1" dirty="0">
                <a:solidFill>
                  <a:srgbClr val="7030A0"/>
                </a:solidFill>
                <a:latin typeface="Bahnschrift" panose="020B0502040204020203" pitchFamily="34" charset="0"/>
              </a:rPr>
              <a:t>Civil Registry Government</a:t>
            </a:r>
          </a:p>
        </p:txBody>
      </p:sp>
      <p:sp>
        <p:nvSpPr>
          <p:cNvPr id="6" name="TextBox 5">
            <a:extLst>
              <a:ext uri="{FF2B5EF4-FFF2-40B4-BE49-F238E27FC236}">
                <a16:creationId xmlns:a16="http://schemas.microsoft.com/office/drawing/2014/main" id="{CF9F94E9-ED63-4B00-A60D-D68DFDDCC01D}"/>
              </a:ext>
            </a:extLst>
          </p:cNvPr>
          <p:cNvSpPr txBox="1"/>
          <p:nvPr/>
        </p:nvSpPr>
        <p:spPr>
          <a:xfrm>
            <a:off x="200026" y="1348682"/>
            <a:ext cx="6170795" cy="5581784"/>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28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Current infrastructure:</a:t>
            </a:r>
          </a:p>
          <a:p>
            <a:pPr marL="514350" marR="0" indent="-514350">
              <a:lnSpc>
                <a:spcPct val="107000"/>
              </a:lnSpc>
              <a:spcBef>
                <a:spcPts val="0"/>
              </a:spcBef>
              <a:spcAft>
                <a:spcPts val="800"/>
              </a:spcAft>
              <a:buFont typeface="+mj-lt"/>
              <a:buAutoNum type="arabicPeriod"/>
            </a:pPr>
            <a:endParaRPr lang="en-US" sz="2800" dirty="0">
              <a:solidFill>
                <a:srgbClr val="7030A0"/>
              </a:solidFill>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Network: </a:t>
            </a:r>
            <a:r>
              <a:rPr lang="en-US" sz="2000" dirty="0">
                <a:effectLst/>
                <a:latin typeface="Bahnschrift" panose="020B0502040204020203" pitchFamily="34" charset="0"/>
                <a:ea typeface="Times New Roman" panose="02020603050405020304" pitchFamily="18" charset="0"/>
                <a:cs typeface="Arial" panose="020B0604020202020204" pitchFamily="34" charset="0"/>
              </a:rPr>
              <a:t>1-Router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(Shown-SSID)</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Devices: </a:t>
            </a:r>
            <a:r>
              <a:rPr lang="en-US" sz="2000" dirty="0">
                <a:effectLst/>
                <a:latin typeface="Bahnschrift" panose="020B0502040204020203" pitchFamily="34" charset="0"/>
                <a:ea typeface="Times New Roman" panose="02020603050405020304" pitchFamily="18" charset="0"/>
                <a:cs typeface="Arial" panose="020B0604020202020204" pitchFamily="34" charset="0"/>
              </a:rPr>
              <a:t>2-PC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r>
              <a:rPr lang="en-US" sz="2000" b="1" dirty="0" err="1">
                <a:effectLst/>
                <a:latin typeface="Bahnschrift" panose="020B0502040204020203" pitchFamily="34" charset="0"/>
                <a:ea typeface="Times New Roman" panose="02020603050405020304" pitchFamily="18" charset="0"/>
                <a:cs typeface="Arial" panose="020B0604020202020204" pitchFamily="34" charset="0"/>
              </a:rPr>
              <a:t>All_Valid</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Servers: </a:t>
            </a:r>
            <a:r>
              <a:rPr lang="en-US" sz="2000" dirty="0">
                <a:effectLst/>
                <a:latin typeface="Bahnschrift" panose="020B0502040204020203" pitchFamily="34" charset="0"/>
                <a:ea typeface="Times New Roman" panose="02020603050405020304" pitchFamily="18" charset="0"/>
                <a:cs typeface="Arial" panose="020B0604020202020204" pitchFamily="34" charset="0"/>
              </a:rPr>
              <a:t>Cloud Connections to data-base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r>
              <a:rPr lang="en-US" sz="2000" b="1" dirty="0" err="1">
                <a:effectLst/>
                <a:latin typeface="Bahnschrift" panose="020B0502040204020203" pitchFamily="34" charset="0"/>
                <a:ea typeface="Times New Roman" panose="02020603050405020304" pitchFamily="18" charset="0"/>
                <a:cs typeface="Arial" panose="020B0604020202020204" pitchFamily="34" charset="0"/>
              </a:rPr>
              <a:t>Not_Secure_Connection</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Employees: </a:t>
            </a:r>
            <a:r>
              <a:rPr lang="en-US" sz="2000" dirty="0">
                <a:effectLst/>
                <a:latin typeface="Bahnschrift" panose="020B0502040204020203" pitchFamily="34" charset="0"/>
                <a:ea typeface="Times New Roman" panose="02020603050405020304" pitchFamily="18" charset="0"/>
                <a:cs typeface="Arial" panose="020B0604020202020204" pitchFamily="34" charset="0"/>
              </a:rPr>
              <a:t>8-</a:t>
            </a:r>
            <a:r>
              <a:rPr lang="en-US" sz="2000" dirty="0">
                <a:effectLst/>
                <a:latin typeface="Bahnschrift" panose="020B0502040204020203" pitchFamily="34" charset="0"/>
                <a:ea typeface="Calibri" panose="020F0502020204030204" pitchFamily="34" charset="0"/>
                <a:cs typeface="Arial" panose="020B0604020202020204" pitchFamily="34" charset="0"/>
              </a:rPr>
              <a:t> </a:t>
            </a:r>
            <a:r>
              <a:rPr lang="en-US" sz="2000" dirty="0">
                <a:effectLst/>
                <a:latin typeface="Bahnschrift" panose="020B0502040204020203" pitchFamily="34" charset="0"/>
                <a:ea typeface="Times New Roman" panose="02020603050405020304" pitchFamily="18" charset="0"/>
                <a:cs typeface="Arial" panose="020B0604020202020204" pitchFamily="34" charset="0"/>
              </a:rPr>
              <a:t>Employees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(3-Use-PC)</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Server Room: </a:t>
            </a:r>
            <a:r>
              <a:rPr lang="en-US" sz="2000" dirty="0">
                <a:effectLst/>
                <a:latin typeface="Bahnschrift" panose="020B0502040204020203" pitchFamily="34" charset="0"/>
                <a:ea typeface="Times New Roman" panose="02020603050405020304" pitchFamily="18" charset="0"/>
                <a:cs typeface="Arial" panose="020B0604020202020204" pitchFamily="34" charset="0"/>
              </a:rPr>
              <a:t>Not have any one</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2000" b="1" dirty="0" err="1">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Data_backup</a:t>
            </a: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 </a:t>
            </a:r>
            <a:r>
              <a:rPr lang="en-US" sz="2000" dirty="0">
                <a:effectLst/>
                <a:latin typeface="Bahnschrift" panose="020B0502040204020203" pitchFamily="34" charset="0"/>
                <a:ea typeface="Times New Roman" panose="02020603050405020304" pitchFamily="18" charset="0"/>
                <a:cs typeface="Arial" panose="020B0604020202020204" pitchFamily="34" charset="0"/>
              </a:rPr>
              <a:t>No Data backup</a:t>
            </a: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endParaRPr lang="en-US" sz="2000" b="1" dirty="0">
              <a:latin typeface="Bahnschrift" panose="020B0502040204020203" pitchFamily="34" charset="0"/>
            </a:endParaRPr>
          </a:p>
        </p:txBody>
      </p:sp>
      <p:pic>
        <p:nvPicPr>
          <p:cNvPr id="12" name="Content Placeholder 11">
            <a:extLst>
              <a:ext uri="{FF2B5EF4-FFF2-40B4-BE49-F238E27FC236}">
                <a16:creationId xmlns:a16="http://schemas.microsoft.com/office/drawing/2014/main" id="{3C6DF007-E3E6-68E6-FD66-F14BD9BD2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7011" y="2211677"/>
            <a:ext cx="4719464" cy="3147883"/>
          </a:xfrm>
        </p:spPr>
      </p:pic>
      <p:pic>
        <p:nvPicPr>
          <p:cNvPr id="14" name="Picture 13">
            <a:extLst>
              <a:ext uri="{FF2B5EF4-FFF2-40B4-BE49-F238E27FC236}">
                <a16:creationId xmlns:a16="http://schemas.microsoft.com/office/drawing/2014/main" id="{32E002EC-1BF0-8CF7-5264-8087F60F49B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82188" y="1656041"/>
            <a:ext cx="6596743" cy="5097482"/>
          </a:xfrm>
          <a:prstGeom prst="rect">
            <a:avLst/>
          </a:prstGeom>
        </p:spPr>
      </p:pic>
      <p:pic>
        <p:nvPicPr>
          <p:cNvPr id="9" name="Picture 8">
            <a:extLst>
              <a:ext uri="{FF2B5EF4-FFF2-40B4-BE49-F238E27FC236}">
                <a16:creationId xmlns:a16="http://schemas.microsoft.com/office/drawing/2014/main" id="{66C238D0-0DCB-1EFF-42FE-A9D8FD54AE8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13" name="Picture 12">
            <a:extLst>
              <a:ext uri="{FF2B5EF4-FFF2-40B4-BE49-F238E27FC236}">
                <a16:creationId xmlns:a16="http://schemas.microsoft.com/office/drawing/2014/main" id="{0027D832-ED45-B0BF-49DF-0B35A651048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34463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left)">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wipe(left)">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wipe(left)">
                                      <p:cBhvr>
                                        <p:cTn id="22" dur="500"/>
                                        <p:tgtEl>
                                          <p:spTgt spid="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wipe(left)">
                                      <p:cBhvr>
                                        <p:cTn id="27" dur="500"/>
                                        <p:tgtEl>
                                          <p:spTgt spid="6">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wipe(left)">
                                      <p:cBhvr>
                                        <p:cTn id="32" dur="5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39E7-C6E0-1C9E-28BE-7ADD8E23FEAE}"/>
              </a:ext>
            </a:extLst>
          </p:cNvPr>
          <p:cNvSpPr>
            <a:spLocks noGrp="1"/>
          </p:cNvSpPr>
          <p:nvPr>
            <p:ph type="title"/>
          </p:nvPr>
        </p:nvSpPr>
        <p:spPr>
          <a:xfrm>
            <a:off x="0" y="180069"/>
            <a:ext cx="7042245" cy="1325563"/>
          </a:xfrm>
        </p:spPr>
        <p:txBody>
          <a:bodyPr>
            <a:normAutofit/>
          </a:bodyPr>
          <a:lstStyle/>
          <a:p>
            <a:pPr marL="457200" indent="-457200">
              <a:buFont typeface="Arial" panose="020B0604020202020204" pitchFamily="34" charset="0"/>
              <a:buChar char="•"/>
            </a:pPr>
            <a:r>
              <a:rPr lang="en-US" sz="3600" b="1" dirty="0">
                <a:solidFill>
                  <a:srgbClr val="7030A0"/>
                </a:solidFill>
                <a:latin typeface="Bahnschrift" panose="020B0502040204020203" pitchFamily="34" charset="0"/>
              </a:rPr>
              <a:t>Recommended infrastructure:</a:t>
            </a:r>
          </a:p>
        </p:txBody>
      </p:sp>
      <p:sp>
        <p:nvSpPr>
          <p:cNvPr id="9" name="TextBox 8">
            <a:extLst>
              <a:ext uri="{FF2B5EF4-FFF2-40B4-BE49-F238E27FC236}">
                <a16:creationId xmlns:a16="http://schemas.microsoft.com/office/drawing/2014/main" id="{B2520ED6-224D-8F45-31C6-20F72BDEB844}"/>
              </a:ext>
            </a:extLst>
          </p:cNvPr>
          <p:cNvSpPr txBox="1"/>
          <p:nvPr/>
        </p:nvSpPr>
        <p:spPr>
          <a:xfrm>
            <a:off x="52466" y="1685106"/>
            <a:ext cx="5733971" cy="4876463"/>
          </a:xfrm>
          <a:prstGeom prst="rect">
            <a:avLst/>
          </a:prstGeom>
          <a:noFill/>
        </p:spPr>
        <p:txBody>
          <a:bodyPr wrap="square">
            <a:spAutoFit/>
          </a:bodyPr>
          <a:lstStyle/>
          <a:p>
            <a:pPr marL="457200" marR="0" lvl="0" indent="-457200" rtl="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Network: </a:t>
            </a:r>
            <a:r>
              <a:rPr lang="en-US" sz="2000" dirty="0">
                <a:effectLst/>
                <a:latin typeface="Bahnschrift" panose="020B0502040204020203" pitchFamily="34" charset="0"/>
                <a:ea typeface="Times New Roman" panose="02020603050405020304" pitchFamily="18" charset="0"/>
                <a:cs typeface="Arial" panose="020B0604020202020204" pitchFamily="34" charset="0"/>
              </a:rPr>
              <a:t>1-Router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(Hide-SSID) </a:t>
            </a:r>
            <a:r>
              <a:rPr lang="en-US" sz="2000" dirty="0">
                <a:effectLst/>
                <a:latin typeface="Bahnschrift" panose="020B0502040204020203" pitchFamily="34" charset="0"/>
                <a:ea typeface="Times New Roman" panose="02020603050405020304" pitchFamily="18" charset="0"/>
                <a:cs typeface="Arial" panose="020B0604020202020204" pitchFamily="34" charset="0"/>
              </a:rPr>
              <a:t>+1-Switch</a:t>
            </a:r>
          </a:p>
          <a:p>
            <a:pPr marL="457200" marR="0" lvl="0" indent="-457200" rtl="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Devices: </a:t>
            </a:r>
            <a:r>
              <a:rPr lang="en-US" sz="2000" dirty="0">
                <a:effectLst/>
                <a:latin typeface="Bahnschrift" panose="020B0502040204020203" pitchFamily="34" charset="0"/>
                <a:ea typeface="Times New Roman" panose="02020603050405020304" pitchFamily="18" charset="0"/>
                <a:cs typeface="Arial" panose="020B0604020202020204" pitchFamily="34" charset="0"/>
              </a:rPr>
              <a:t>4-PC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r>
              <a:rPr lang="en-US" sz="2000" b="1" dirty="0" err="1">
                <a:effectLst/>
                <a:latin typeface="Bahnschrift" panose="020B0502040204020203" pitchFamily="34" charset="0"/>
                <a:ea typeface="Times New Roman" panose="02020603050405020304" pitchFamily="18" charset="0"/>
                <a:cs typeface="Arial" panose="020B0604020202020204" pitchFamily="34" charset="0"/>
              </a:rPr>
              <a:t>Limited_Access</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p>
          <a:p>
            <a:pPr marL="457200" marR="0" lvl="0" indent="-457200">
              <a:lnSpc>
                <a:spcPct val="107000"/>
              </a:lnSpc>
              <a:spcBef>
                <a:spcPts val="0"/>
              </a:spcBef>
              <a:spcAft>
                <a:spcPts val="0"/>
              </a:spcAft>
              <a:buFont typeface="+mj-lt"/>
              <a:buAutoNum type="arabicPeriod"/>
            </a:pPr>
            <a:endParaRPr lang="en-US" sz="2000" b="1" dirty="0">
              <a:effectLst/>
              <a:latin typeface="Bahnschrift" panose="020B0502040204020203" pitchFamily="34" charset="0"/>
              <a:ea typeface="Times New Roman" panose="02020603050405020304" pitchFamily="18" charset="0"/>
              <a:cs typeface="Arial" panose="020B0604020202020204" pitchFamily="34" charset="0"/>
            </a:endParaRPr>
          </a:p>
          <a:p>
            <a:pPr marL="457200" marR="0" lvl="0" indent="-4572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Servers( AD+ FS): </a:t>
            </a:r>
            <a:r>
              <a:rPr lang="en-US" sz="2000" dirty="0">
                <a:effectLst/>
                <a:latin typeface="Bahnschrift" panose="020B0502040204020203" pitchFamily="34" charset="0"/>
                <a:ea typeface="Times New Roman" panose="02020603050405020304" pitchFamily="18" charset="0"/>
                <a:cs typeface="Arial" panose="020B0604020202020204" pitchFamily="34" charset="0"/>
              </a:rPr>
              <a:t>Server Bult in Civil Registry Government Go to Cloud Connections to data-base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r>
              <a:rPr lang="en-US" sz="2000" b="1" dirty="0" err="1">
                <a:effectLst/>
                <a:latin typeface="Bahnschrift" panose="020B0502040204020203" pitchFamily="34" charset="0"/>
                <a:ea typeface="Times New Roman" panose="02020603050405020304" pitchFamily="18" charset="0"/>
                <a:cs typeface="Arial" panose="020B0604020202020204" pitchFamily="34" charset="0"/>
              </a:rPr>
              <a:t>Secure_Connection</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Employees</a:t>
            </a:r>
            <a:r>
              <a:rPr lang="en-US" sz="2000" b="1" dirty="0">
                <a:solidFill>
                  <a:schemeClr val="accent1"/>
                </a:solidFill>
                <a:effectLst/>
                <a:latin typeface="Bahnschrift" panose="020B0502040204020203" pitchFamily="34" charset="0"/>
                <a:ea typeface="Times New Roman" panose="02020603050405020304" pitchFamily="18" charset="0"/>
                <a:cs typeface="Arial" panose="020B0604020202020204" pitchFamily="34" charset="0"/>
              </a:rPr>
              <a:t>: </a:t>
            </a:r>
            <a:r>
              <a:rPr lang="en-US" sz="2000" dirty="0">
                <a:effectLst/>
                <a:latin typeface="Bahnschrift" panose="020B0502040204020203" pitchFamily="34" charset="0"/>
                <a:ea typeface="Times New Roman" panose="02020603050405020304" pitchFamily="18" charset="0"/>
                <a:cs typeface="Arial" panose="020B0604020202020204" pitchFamily="34" charset="0"/>
              </a:rPr>
              <a:t>8-</a:t>
            </a:r>
            <a:r>
              <a:rPr lang="en-US" sz="2000" dirty="0">
                <a:effectLst/>
                <a:latin typeface="Bahnschrift" panose="020B0502040204020203" pitchFamily="34" charset="0"/>
                <a:ea typeface="Calibri" panose="020F0502020204030204" pitchFamily="34" charset="0"/>
                <a:cs typeface="Arial" panose="020B0604020202020204" pitchFamily="34" charset="0"/>
              </a:rPr>
              <a:t> </a:t>
            </a:r>
            <a:r>
              <a:rPr lang="en-US" sz="2000" dirty="0">
                <a:effectLst/>
                <a:latin typeface="Bahnschrift" panose="020B0502040204020203" pitchFamily="34" charset="0"/>
                <a:ea typeface="Times New Roman" panose="02020603050405020304" pitchFamily="18" charset="0"/>
                <a:cs typeface="Arial" panose="020B0604020202020204" pitchFamily="34" charset="0"/>
              </a:rPr>
              <a:t>Employees </a:t>
            </a:r>
            <a:r>
              <a:rPr lang="en-US" sz="2000" b="1" dirty="0">
                <a:effectLst/>
                <a:latin typeface="Bahnschrift" panose="020B0502040204020203" pitchFamily="34" charset="0"/>
                <a:ea typeface="Times New Roman" panose="02020603050405020304" pitchFamily="18" charset="0"/>
                <a:cs typeface="Arial" panose="020B0604020202020204" pitchFamily="34" charset="0"/>
              </a:rPr>
              <a:t>(4-Use-PC)</a:t>
            </a:r>
          </a:p>
          <a:p>
            <a:pPr marL="457200" marR="0" lvl="0" indent="-457200">
              <a:lnSpc>
                <a:spcPct val="107000"/>
              </a:lnSpc>
              <a:spcBef>
                <a:spcPts val="0"/>
              </a:spcBef>
              <a:spcAft>
                <a:spcPts val="0"/>
              </a:spcAft>
              <a:buFont typeface="+mj-lt"/>
              <a:buAutoNum type="arabicPeriod"/>
            </a:pPr>
            <a:endParaRPr lang="en-US" sz="2000" dirty="0">
              <a:effectLst/>
              <a:latin typeface="Bahnschrift" panose="020B0502040204020203" pitchFamily="34" charset="0"/>
              <a:ea typeface="Calibri" panose="020F0502020204030204" pitchFamily="34" charset="0"/>
              <a:cs typeface="Arial" panose="020B0604020202020204" pitchFamily="34" charset="0"/>
            </a:endParaRPr>
          </a:p>
          <a:p>
            <a:pPr marL="457200" indent="-457200">
              <a:buFont typeface="+mj-lt"/>
              <a:buAutoNum type="arabicPeriod"/>
            </a:pP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Server Room: </a:t>
            </a:r>
            <a:r>
              <a:rPr lang="en-US" dirty="0">
                <a:latin typeface="Bahnschrift" panose="020B0502040204020203" pitchFamily="34" charset="0"/>
              </a:rPr>
              <a:t>Build a server room to install, set up and </a:t>
            </a:r>
            <a:r>
              <a:rPr lang="ar-EG" dirty="0">
                <a:latin typeface="Bahnschrift" panose="020B0502040204020203" pitchFamily="34" charset="0"/>
              </a:rPr>
              <a:t>  </a:t>
            </a:r>
            <a:r>
              <a:rPr lang="en-US" dirty="0">
                <a:latin typeface="Bahnschrift" panose="020B0502040204020203" pitchFamily="34" charset="0"/>
              </a:rPr>
              <a:t>manage servers</a:t>
            </a:r>
          </a:p>
          <a:p>
            <a:pPr marL="342900" indent="-342900">
              <a:buFont typeface="+mj-lt"/>
              <a:buAutoNum type="arabicPeriod"/>
            </a:pPr>
            <a:endParaRPr lang="en-US" dirty="0">
              <a:latin typeface="Bahnschrift" panose="020B0502040204020203" pitchFamily="34" charset="0"/>
            </a:endParaRPr>
          </a:p>
          <a:p>
            <a:pPr marL="457200" marR="0" lvl="0" indent="-457200">
              <a:lnSpc>
                <a:spcPct val="107000"/>
              </a:lnSpc>
              <a:spcBef>
                <a:spcPts val="0"/>
              </a:spcBef>
              <a:spcAft>
                <a:spcPts val="800"/>
              </a:spcAft>
              <a:buFont typeface="+mj-lt"/>
              <a:buAutoNum type="arabicPeriod"/>
            </a:pPr>
            <a:r>
              <a:rPr lang="en-US" sz="2000" b="1" dirty="0" err="1">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Data_backup</a:t>
            </a:r>
            <a:r>
              <a:rPr lang="en-US" sz="2000" b="1" dirty="0">
                <a:solidFill>
                  <a:srgbClr val="7030A0"/>
                </a:solidFill>
                <a:effectLst/>
                <a:latin typeface="Bahnschrift" panose="020B0502040204020203" pitchFamily="34" charset="0"/>
                <a:ea typeface="Times New Roman" panose="02020603050405020304" pitchFamily="18" charset="0"/>
                <a:cs typeface="Arial" panose="020B0604020202020204" pitchFamily="34" charset="0"/>
              </a:rPr>
              <a:t>: </a:t>
            </a:r>
            <a:r>
              <a:rPr lang="en-US" sz="2000" dirty="0">
                <a:effectLst/>
                <a:latin typeface="Bahnschrift" panose="020B0502040204020203" pitchFamily="34" charset="0"/>
                <a:ea typeface="Times New Roman" panose="02020603050405020304" pitchFamily="18" charset="0"/>
                <a:cs typeface="Arial" panose="020B0604020202020204" pitchFamily="34" charset="0"/>
              </a:rPr>
              <a:t>Make </a:t>
            </a:r>
            <a:r>
              <a:rPr lang="en-US" sz="2000" dirty="0" err="1">
                <a:effectLst/>
                <a:latin typeface="Bahnschrift" panose="020B0502040204020203" pitchFamily="34" charset="0"/>
                <a:ea typeface="Times New Roman" panose="02020603050405020304" pitchFamily="18" charset="0"/>
                <a:cs typeface="Arial" panose="020B0604020202020204" pitchFamily="34" charset="0"/>
              </a:rPr>
              <a:t>incremintal</a:t>
            </a:r>
            <a:r>
              <a:rPr lang="en-US" sz="2000" dirty="0">
                <a:effectLst/>
                <a:latin typeface="Bahnschrift" panose="020B0502040204020203" pitchFamily="34" charset="0"/>
                <a:ea typeface="Times New Roman" panose="02020603050405020304" pitchFamily="18" charset="0"/>
                <a:cs typeface="Arial" panose="020B0604020202020204" pitchFamily="34" charset="0"/>
              </a:rPr>
              <a:t> backup</a:t>
            </a:r>
            <a:endParaRPr lang="en-US" sz="2000" dirty="0">
              <a:effectLst/>
              <a:latin typeface="Bahnschrift" panose="020B0502040204020203" pitchFamily="34" charset="0"/>
              <a:ea typeface="Calibri" panose="020F0502020204030204" pitchFamily="34" charset="0"/>
              <a:cs typeface="Arial" panose="020B0604020202020204" pitchFamily="34" charset="0"/>
            </a:endParaRPr>
          </a:p>
        </p:txBody>
      </p:sp>
      <p:pic>
        <p:nvPicPr>
          <p:cNvPr id="19" name="Content Placeholder 18">
            <a:extLst>
              <a:ext uri="{FF2B5EF4-FFF2-40B4-BE49-F238E27FC236}">
                <a16:creationId xmlns:a16="http://schemas.microsoft.com/office/drawing/2014/main" id="{1D4A9530-F4BE-8B2A-BAA0-579AE8A55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8886" y="1827561"/>
            <a:ext cx="6334125" cy="3568224"/>
          </a:xfrm>
        </p:spPr>
      </p:pic>
      <p:pic>
        <p:nvPicPr>
          <p:cNvPr id="21" name="Picture 20">
            <a:extLst>
              <a:ext uri="{FF2B5EF4-FFF2-40B4-BE49-F238E27FC236}">
                <a16:creationId xmlns:a16="http://schemas.microsoft.com/office/drawing/2014/main" id="{262C1725-62C1-8A15-F0E7-5FF833531612}"/>
              </a:ext>
            </a:extLst>
          </p:cNvPr>
          <p:cNvPicPr>
            <a:picLocks noChangeAspect="1"/>
          </p:cNvPicPr>
          <p:nvPr/>
        </p:nvPicPr>
        <p:blipFill>
          <a:blip r:embed="rId3"/>
          <a:stretch>
            <a:fillRect/>
          </a:stretch>
        </p:blipFill>
        <p:spPr>
          <a:xfrm>
            <a:off x="5718885" y="1381139"/>
            <a:ext cx="6334125" cy="4905375"/>
          </a:xfrm>
          <a:prstGeom prst="rect">
            <a:avLst/>
          </a:prstGeom>
        </p:spPr>
      </p:pic>
      <p:pic>
        <p:nvPicPr>
          <p:cNvPr id="3" name="Picture 2">
            <a:extLst>
              <a:ext uri="{FF2B5EF4-FFF2-40B4-BE49-F238E27FC236}">
                <a16:creationId xmlns:a16="http://schemas.microsoft.com/office/drawing/2014/main" id="{5CE7214E-1FF3-F7F6-B5C9-ACA85961DBF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4" name="Picture 3">
            <a:extLst>
              <a:ext uri="{FF2B5EF4-FFF2-40B4-BE49-F238E27FC236}">
                <a16:creationId xmlns:a16="http://schemas.microsoft.com/office/drawing/2014/main" id="{B3F7502A-5BFA-2928-99BA-05F0E399C48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5" name="Picture 4">
            <a:extLst>
              <a:ext uri="{FF2B5EF4-FFF2-40B4-BE49-F238E27FC236}">
                <a16:creationId xmlns:a16="http://schemas.microsoft.com/office/drawing/2014/main" id="{F6613988-F25C-6F42-B19D-9C6F5F98DA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spTree>
    <p:extLst>
      <p:ext uri="{BB962C8B-B14F-4D97-AF65-F5344CB8AC3E}">
        <p14:creationId xmlns:p14="http://schemas.microsoft.com/office/powerpoint/2010/main" val="264408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left)">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wipe(left)">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wipe(left)">
                                      <p:cBhvr>
                                        <p:cTn id="32" dur="500"/>
                                        <p:tgtEl>
                                          <p:spTgt spid="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07" y="163603"/>
            <a:ext cx="5731559" cy="1325563"/>
          </a:xfrm>
        </p:spPr>
        <p:txBody>
          <a:bodyPr>
            <a:normAutofit/>
          </a:bodyPr>
          <a:lstStyle/>
          <a:p>
            <a:pPr marL="685800" indent="-685800">
              <a:buFont typeface="Arial" panose="020B0604020202020204" pitchFamily="34" charset="0"/>
              <a:buChar char="•"/>
            </a:pPr>
            <a:r>
              <a:rPr lang="en-US" sz="4800" b="1" dirty="0">
                <a:solidFill>
                  <a:srgbClr val="7030A0"/>
                </a:solidFill>
                <a:latin typeface="Bahnschrift" panose="020B0502040204020203" pitchFamily="34" charset="0"/>
              </a:rPr>
              <a:t>Active Directory</a:t>
            </a:r>
          </a:p>
        </p:txBody>
      </p:sp>
      <p:sp>
        <p:nvSpPr>
          <p:cNvPr id="3" name="Content Placeholder 2"/>
          <p:cNvSpPr>
            <a:spLocks noGrp="1"/>
          </p:cNvSpPr>
          <p:nvPr>
            <p:ph idx="1"/>
          </p:nvPr>
        </p:nvSpPr>
        <p:spPr>
          <a:xfrm>
            <a:off x="47767" y="1235122"/>
            <a:ext cx="7649570" cy="5568286"/>
          </a:xfrm>
        </p:spPr>
        <p:txBody>
          <a:bodyPr>
            <a:normAutofit fontScale="77500" lnSpcReduction="20000"/>
          </a:bodyPr>
          <a:lstStyle/>
          <a:p>
            <a:pPr marL="0" indent="0">
              <a:buNone/>
            </a:pPr>
            <a:r>
              <a:rPr lang="en-US" dirty="0">
                <a:solidFill>
                  <a:srgbClr val="FF0000"/>
                </a:solidFill>
                <a:latin typeface="Bahnschrift" panose="020B0502040204020203" pitchFamily="34" charset="0"/>
              </a:rPr>
              <a:t>What is Active Directory?</a:t>
            </a:r>
          </a:p>
          <a:p>
            <a:pPr marL="0" indent="0">
              <a:buNone/>
            </a:pPr>
            <a:r>
              <a:rPr lang="en-US" dirty="0">
                <a:latin typeface="Bahnschrift" panose="020B0502040204020203" pitchFamily="34" charset="0"/>
              </a:rPr>
              <a:t>Active Directory (</a:t>
            </a:r>
            <a:r>
              <a:rPr lang="en-US" dirty="0">
                <a:solidFill>
                  <a:srgbClr val="FF0000"/>
                </a:solidFill>
                <a:latin typeface="Bahnschrift" panose="020B0502040204020203" pitchFamily="34" charset="0"/>
              </a:rPr>
              <a:t>AD</a:t>
            </a:r>
            <a:r>
              <a:rPr lang="en-US" dirty="0">
                <a:latin typeface="Bahnschrift" panose="020B0502040204020203" pitchFamily="34" charset="0"/>
              </a:rPr>
              <a:t>) is a database and set of services that connect users with the network resources they need to get their work done.</a:t>
            </a:r>
          </a:p>
          <a:p>
            <a:pPr marL="0" indent="0">
              <a:buNone/>
            </a:pPr>
            <a:r>
              <a:rPr lang="en-US" dirty="0">
                <a:latin typeface="Bahnschrift" panose="020B0502040204020203" pitchFamily="34" charset="0"/>
              </a:rPr>
              <a:t> </a:t>
            </a:r>
          </a:p>
          <a:p>
            <a:pPr marL="0" indent="0">
              <a:buNone/>
            </a:pPr>
            <a:r>
              <a:rPr lang="en-US" dirty="0">
                <a:latin typeface="Bahnschrift" panose="020B0502040204020203" pitchFamily="34" charset="0"/>
              </a:rPr>
              <a:t>The database (</a:t>
            </a:r>
            <a:r>
              <a:rPr lang="en-US" dirty="0">
                <a:solidFill>
                  <a:srgbClr val="FF0000"/>
                </a:solidFill>
                <a:latin typeface="Bahnschrift" panose="020B0502040204020203" pitchFamily="34" charset="0"/>
              </a:rPr>
              <a:t>or directory</a:t>
            </a:r>
            <a:r>
              <a:rPr lang="en-US" dirty="0">
                <a:latin typeface="Bahnschrift" panose="020B0502040204020203" pitchFamily="34" charset="0"/>
              </a:rPr>
              <a:t>) contains critical information about your environment, including what users and computers there are and who’s allowed to do what. For example, the database might list 100 user accounts with details like each person’s job title, phone number and password. It will also record their permissions.</a:t>
            </a:r>
          </a:p>
          <a:p>
            <a:pPr marL="0" indent="0">
              <a:buNone/>
            </a:pPr>
            <a:r>
              <a:rPr lang="en-US" dirty="0">
                <a:latin typeface="Bahnschrift" panose="020B0502040204020203" pitchFamily="34" charset="0"/>
              </a:rPr>
              <a:t> </a:t>
            </a:r>
          </a:p>
          <a:p>
            <a:pPr marL="0" indent="0">
              <a:buNone/>
            </a:pPr>
            <a:r>
              <a:rPr lang="en-US" dirty="0">
                <a:latin typeface="Bahnschrift" panose="020B0502040204020203" pitchFamily="34" charset="0"/>
              </a:rPr>
              <a:t>The services control much of the activity that goes on in your IT environment. In particular, they make sure each person is who they claim to be (</a:t>
            </a:r>
            <a:r>
              <a:rPr lang="en-US" dirty="0">
                <a:solidFill>
                  <a:srgbClr val="FF0000"/>
                </a:solidFill>
                <a:latin typeface="Bahnschrift" panose="020B0502040204020203" pitchFamily="34" charset="0"/>
              </a:rPr>
              <a:t>authentication</a:t>
            </a:r>
            <a:r>
              <a:rPr lang="en-US" dirty="0">
                <a:latin typeface="Bahnschrift" panose="020B0502040204020203" pitchFamily="34" charset="0"/>
              </a:rPr>
              <a:t>), usually by checking the user ID and password they enter, and allow them to access only the data they’re allowed to use (</a:t>
            </a:r>
            <a:r>
              <a:rPr lang="en-US" dirty="0">
                <a:solidFill>
                  <a:srgbClr val="FF0000"/>
                </a:solidFill>
                <a:latin typeface="Bahnschrift" panose="020B0502040204020203" pitchFamily="34" charset="0"/>
              </a:rPr>
              <a:t>authorization</a:t>
            </a:r>
            <a:r>
              <a:rPr lang="en-US" dirty="0">
                <a:latin typeface="Bahnschrift" panose="020B0502040204020203" pitchFamily="34" charset="0"/>
              </a:rPr>
              <a:t>).</a:t>
            </a:r>
          </a:p>
          <a:p>
            <a:endParaRPr lang="en-US" dirty="0">
              <a:latin typeface="Bahnschrift" panose="020B0502040204020203" pitchFamily="34" charset="0"/>
            </a:endParaRPr>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pic>
        <p:nvPicPr>
          <p:cNvPr id="5" name="Picture 4">
            <a:extLst>
              <a:ext uri="{FF2B5EF4-FFF2-40B4-BE49-F238E27FC236}">
                <a16:creationId xmlns:a16="http://schemas.microsoft.com/office/drawing/2014/main" id="{B3F7502A-5BFA-2928-99BA-05F0E399C4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5CE7214E-1FF3-F7F6-B5C9-ACA85961DBF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0876" y="1875745"/>
            <a:ext cx="4284617" cy="3244896"/>
          </a:xfrm>
          <a:prstGeom prst="rect">
            <a:avLst/>
          </a:prstGeom>
        </p:spPr>
      </p:pic>
    </p:spTree>
    <p:extLst>
      <p:ext uri="{BB962C8B-B14F-4D97-AF65-F5344CB8AC3E}">
        <p14:creationId xmlns:p14="http://schemas.microsoft.com/office/powerpoint/2010/main" val="95164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07" y="162245"/>
            <a:ext cx="4743734" cy="1447913"/>
          </a:xfrm>
        </p:spPr>
        <p:txBody>
          <a:bodyPr>
            <a:normAutofit/>
          </a:bodyPr>
          <a:lstStyle/>
          <a:p>
            <a:pPr marL="342900" indent="-342900">
              <a:buFont typeface="Arial" panose="020B0604020202020204" pitchFamily="34" charset="0"/>
              <a:buChar char="•"/>
            </a:pPr>
            <a:r>
              <a:rPr lang="en-US" sz="5400" b="1" dirty="0">
                <a:solidFill>
                  <a:srgbClr val="7030A0"/>
                </a:solidFill>
                <a:latin typeface="Bahnschrift" panose="020B0502040204020203" pitchFamily="34" charset="0"/>
              </a:rPr>
              <a:t>Group Policy</a:t>
            </a:r>
            <a:endParaRPr lang="en-US" sz="5400" dirty="0">
              <a:solidFill>
                <a:srgbClr val="7030A0"/>
              </a:solidFill>
              <a:latin typeface="Bahnschrift" panose="020B0502040204020203" pitchFamily="34" charset="0"/>
            </a:endParaRPr>
          </a:p>
        </p:txBody>
      </p:sp>
      <p:sp>
        <p:nvSpPr>
          <p:cNvPr id="3" name="Content Placeholder 2"/>
          <p:cNvSpPr>
            <a:spLocks noGrp="1"/>
          </p:cNvSpPr>
          <p:nvPr>
            <p:ph idx="1"/>
          </p:nvPr>
        </p:nvSpPr>
        <p:spPr>
          <a:xfrm>
            <a:off x="116507" y="1345474"/>
            <a:ext cx="7751427" cy="5451111"/>
          </a:xfrm>
        </p:spPr>
        <p:txBody>
          <a:bodyPr>
            <a:normAutofit fontScale="77500" lnSpcReduction="20000"/>
          </a:bodyPr>
          <a:lstStyle/>
          <a:p>
            <a:pPr marL="0" indent="0">
              <a:buNone/>
            </a:pPr>
            <a:r>
              <a:rPr lang="en-US" dirty="0">
                <a:solidFill>
                  <a:srgbClr val="FF0000"/>
                </a:solidFill>
                <a:latin typeface="Bahnschrift" panose="020B0502040204020203" pitchFamily="34" charset="0"/>
              </a:rPr>
              <a:t>What is Group Policy?</a:t>
            </a:r>
          </a:p>
          <a:p>
            <a:pPr marL="0" indent="0">
              <a:buNone/>
            </a:pPr>
            <a:r>
              <a:rPr lang="en-US" dirty="0">
                <a:latin typeface="Bahnschrift" panose="020B0502040204020203" pitchFamily="34" charset="0"/>
              </a:rPr>
              <a:t>Group Policy is a management feature in Microsoft's Active Directory (</a:t>
            </a:r>
            <a:r>
              <a:rPr lang="en-US" dirty="0">
                <a:solidFill>
                  <a:srgbClr val="FF0000"/>
                </a:solidFill>
                <a:latin typeface="Bahnschrift" panose="020B0502040204020203" pitchFamily="34" charset="0"/>
                <a:hlinkClick r:id="rId2">
                  <a:extLst>
                    <a:ext uri="{A12FA001-AC4F-418D-AE19-62706E023703}">
                      <ahyp:hlinkClr xmlns:ahyp="http://schemas.microsoft.com/office/drawing/2018/hyperlinkcolor" val="tx"/>
                    </a:ext>
                  </a:extLst>
                </a:hlinkClick>
              </a:rPr>
              <a:t>AD</a:t>
            </a:r>
            <a:r>
              <a:rPr lang="en-US" dirty="0">
                <a:latin typeface="Bahnschrift" panose="020B0502040204020203" pitchFamily="34" charset="0"/>
              </a:rPr>
              <a:t>) that enables network and system administrators to configure and assign user and computer settings in an AD environment. Group Policy provides a centralized, policy-based approach to </a:t>
            </a:r>
            <a:r>
              <a:rPr lang="en-US" dirty="0">
                <a:solidFill>
                  <a:srgbClr val="FF0000"/>
                </a:solidFill>
                <a:latin typeface="Bahnschrift" panose="020B0502040204020203" pitchFamily="34" charset="0"/>
                <a:hlinkClick r:id="rId3">
                  <a:extLst>
                    <a:ext uri="{A12FA001-AC4F-418D-AE19-62706E023703}">
                      <ahyp:hlinkClr xmlns:ahyp="http://schemas.microsoft.com/office/drawing/2018/hyperlinkcolor" val="tx"/>
                    </a:ext>
                  </a:extLst>
                </a:hlinkClick>
              </a:rPr>
              <a:t>system</a:t>
            </a:r>
            <a:r>
              <a:rPr lang="en-US" u="sng" dirty="0">
                <a:solidFill>
                  <a:srgbClr val="0563C1"/>
                </a:solidFill>
                <a:latin typeface="Bahnschrift" panose="020B0502040204020203" pitchFamily="34" charset="0"/>
                <a:hlinkClick r:id="rId3">
                  <a:extLst>
                    <a:ext uri="{A12FA001-AC4F-418D-AE19-62706E023703}">
                      <ahyp:hlinkClr xmlns:ahyp="http://schemas.microsoft.com/office/drawing/2018/hyperlinkcolor" val="tx"/>
                    </a:ext>
                  </a:extLst>
                </a:hlinkClick>
              </a:rPr>
              <a:t> </a:t>
            </a:r>
            <a:r>
              <a:rPr lang="en-US" u="sng" dirty="0">
                <a:solidFill>
                  <a:srgbClr val="FF0000"/>
                </a:solidFill>
                <a:latin typeface="Bahnschrift" panose="020B0502040204020203" pitchFamily="34" charset="0"/>
                <a:hlinkClick r:id="rId3">
                  <a:extLst>
                    <a:ext uri="{A12FA001-AC4F-418D-AE19-62706E023703}">
                      <ahyp:hlinkClr xmlns:ahyp="http://schemas.microsoft.com/office/drawing/2018/hyperlinkcolor" val="tx"/>
                    </a:ext>
                  </a:extLst>
                </a:hlinkClick>
              </a:rPr>
              <a:t>management</a:t>
            </a:r>
            <a:r>
              <a:rPr lang="en-US" dirty="0">
                <a:latin typeface="Bahnschrift" panose="020B0502040204020203" pitchFamily="34" charset="0"/>
              </a:rPr>
              <a:t> that can be applied at different AD container levels, such as </a:t>
            </a:r>
            <a:r>
              <a:rPr lang="en-US" u="sng" dirty="0">
                <a:solidFill>
                  <a:srgbClr val="FF0000"/>
                </a:solidFill>
                <a:latin typeface="Bahnschrift" panose="020B0502040204020203" pitchFamily="34" charset="0"/>
                <a:hlinkClick r:id="rId4">
                  <a:extLst>
                    <a:ext uri="{A12FA001-AC4F-418D-AE19-62706E023703}">
                      <ahyp:hlinkClr xmlns:ahyp="http://schemas.microsoft.com/office/drawing/2018/hyperlinkcolor" val="tx"/>
                    </a:ext>
                  </a:extLst>
                </a:hlinkClick>
              </a:rPr>
              <a:t>domains</a:t>
            </a:r>
            <a:r>
              <a:rPr lang="en-US" dirty="0">
                <a:latin typeface="Bahnschrift" panose="020B0502040204020203" pitchFamily="34" charset="0"/>
              </a:rPr>
              <a:t>, sites or organizational units (</a:t>
            </a:r>
            <a:r>
              <a:rPr lang="en-US" u="sng" dirty="0">
                <a:solidFill>
                  <a:srgbClr val="FF0000"/>
                </a:solidFill>
                <a:latin typeface="Bahnschrift" panose="020B0502040204020203" pitchFamily="34" charset="0"/>
                <a:hlinkClick r:id="rId5">
                  <a:extLst>
                    <a:ext uri="{A12FA001-AC4F-418D-AE19-62706E023703}">
                      <ahyp:hlinkClr xmlns:ahyp="http://schemas.microsoft.com/office/drawing/2018/hyperlinkcolor" val="tx"/>
                    </a:ext>
                  </a:extLst>
                </a:hlinkClick>
              </a:rPr>
              <a:t>OUs</a:t>
            </a:r>
            <a:r>
              <a:rPr lang="en-US" dirty="0">
                <a:latin typeface="Bahnschrift" panose="020B0502040204020203" pitchFamily="34" charset="0"/>
              </a:rPr>
              <a:t>).</a:t>
            </a:r>
          </a:p>
          <a:p>
            <a:pPr marL="0" indent="0">
              <a:buNone/>
            </a:pPr>
            <a:r>
              <a:rPr lang="en-US" dirty="0">
                <a:latin typeface="Bahnschrift" panose="020B0502040204020203" pitchFamily="34" charset="0"/>
              </a:rPr>
              <a:t>Group Policy is often viewed as a security tool, and certainly a large portion of the settings apply to user and computer security. However, Group Policy also offers a variety of other options. For example, administrators can configure settings related to </a:t>
            </a:r>
            <a:r>
              <a:rPr lang="en-US" u="sng" dirty="0">
                <a:solidFill>
                  <a:srgbClr val="FF0000"/>
                </a:solidFill>
                <a:latin typeface="Bahnschrift" panose="020B0502040204020203" pitchFamily="34" charset="0"/>
                <a:hlinkClick r:id="rId6">
                  <a:extLst>
                    <a:ext uri="{A12FA001-AC4F-418D-AE19-62706E023703}">
                      <ahyp:hlinkClr xmlns:ahyp="http://schemas.microsoft.com/office/drawing/2018/hyperlinkcolor" val="tx"/>
                    </a:ext>
                  </a:extLst>
                </a:hlinkClick>
              </a:rPr>
              <a:t>driver</a:t>
            </a:r>
            <a:r>
              <a:rPr lang="en-US" dirty="0">
                <a:solidFill>
                  <a:srgbClr val="FF0000"/>
                </a:solidFill>
                <a:latin typeface="Bahnschrift" panose="020B0502040204020203" pitchFamily="34" charset="0"/>
              </a:rPr>
              <a:t> </a:t>
            </a:r>
            <a:r>
              <a:rPr lang="en-US" dirty="0">
                <a:latin typeface="Bahnschrift" panose="020B0502040204020203" pitchFamily="34" charset="0"/>
              </a:rPr>
              <a:t>installation, folder redirection, </a:t>
            </a:r>
            <a:r>
              <a:rPr lang="en-US" u="sng" dirty="0">
                <a:solidFill>
                  <a:srgbClr val="FF0000"/>
                </a:solidFill>
                <a:latin typeface="Bahnschrift" panose="020B0502040204020203" pitchFamily="34" charset="0"/>
                <a:hlinkClick r:id="rId7">
                  <a:extLst>
                    <a:ext uri="{A12FA001-AC4F-418D-AE19-62706E023703}">
                      <ahyp:hlinkClr xmlns:ahyp="http://schemas.microsoft.com/office/drawing/2018/hyperlinkcolor" val="tx"/>
                    </a:ext>
                  </a:extLst>
                </a:hlinkClick>
              </a:rPr>
              <a:t>network connections</a:t>
            </a:r>
            <a:r>
              <a:rPr lang="en-US" dirty="0">
                <a:latin typeface="Bahnschrift" panose="020B0502040204020203" pitchFamily="34" charset="0"/>
              </a:rPr>
              <a:t>, shared folders, logon scripts, printers and much more.</a:t>
            </a:r>
          </a:p>
          <a:p>
            <a:pPr marL="0" indent="0">
              <a:buNone/>
            </a:pPr>
            <a:r>
              <a:rPr lang="en-US" dirty="0">
                <a:latin typeface="Bahnschrift" panose="020B0502040204020203" pitchFamily="34" charset="0"/>
              </a:rPr>
              <a:t>Group Policy settings are specific to either users or computers. Computer settings are applied when a computer starts up, and user settings are applied when a user logs onto the system. Computer settings take precedence over user settings.</a:t>
            </a:r>
          </a:p>
          <a:p>
            <a:endParaRPr lang="en-US" dirty="0">
              <a:latin typeface="Bahnschrift" panose="020B0502040204020203" pitchFamily="34" charset="0"/>
            </a:endParaRPr>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pic>
        <p:nvPicPr>
          <p:cNvPr id="5" name="Picture 4">
            <a:extLst>
              <a:ext uri="{FF2B5EF4-FFF2-40B4-BE49-F238E27FC236}">
                <a16:creationId xmlns:a16="http://schemas.microsoft.com/office/drawing/2014/main" id="{B3F7502A-5BFA-2928-99BA-05F0E399C48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5CE7214E-1FF3-F7F6-B5C9-ACA85961DBF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20038" y="1958454"/>
            <a:ext cx="4233061" cy="2532508"/>
          </a:xfrm>
          <a:prstGeom prst="rect">
            <a:avLst/>
          </a:prstGeom>
        </p:spPr>
      </p:pic>
    </p:spTree>
    <p:extLst>
      <p:ext uri="{BB962C8B-B14F-4D97-AF65-F5344CB8AC3E}">
        <p14:creationId xmlns:p14="http://schemas.microsoft.com/office/powerpoint/2010/main" val="69029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02" y="180069"/>
            <a:ext cx="5473890" cy="1325563"/>
          </a:xfrm>
        </p:spPr>
        <p:txBody>
          <a:bodyPr>
            <a:normAutofit/>
          </a:bodyPr>
          <a:lstStyle/>
          <a:p>
            <a:pPr marL="342900" indent="-342900">
              <a:buFont typeface="Arial" panose="020B0604020202020204" pitchFamily="34" charset="0"/>
              <a:buChar char="•"/>
            </a:pPr>
            <a:r>
              <a:rPr lang="en-US" sz="5400" b="1" dirty="0">
                <a:solidFill>
                  <a:srgbClr val="7030A0"/>
                </a:solidFill>
                <a:latin typeface="Bahnschrift" panose="020B0502040204020203" pitchFamily="34" charset="0"/>
              </a:rPr>
              <a:t>Backup solution</a:t>
            </a:r>
          </a:p>
        </p:txBody>
      </p:sp>
      <p:sp>
        <p:nvSpPr>
          <p:cNvPr id="3" name="Content Placeholder 2"/>
          <p:cNvSpPr>
            <a:spLocks noGrp="1"/>
          </p:cNvSpPr>
          <p:nvPr>
            <p:ph idx="1"/>
          </p:nvPr>
        </p:nvSpPr>
        <p:spPr>
          <a:xfrm>
            <a:off x="67102" y="2548957"/>
            <a:ext cx="8489069" cy="2391533"/>
          </a:xfrm>
        </p:spPr>
        <p:txBody>
          <a:bodyPr>
            <a:normAutofit/>
          </a:bodyPr>
          <a:lstStyle/>
          <a:p>
            <a:pPr marL="0" indent="0">
              <a:buNone/>
            </a:pPr>
            <a:r>
              <a:rPr lang="en-US" sz="2600" dirty="0">
                <a:solidFill>
                  <a:srgbClr val="FF0000"/>
                </a:solidFill>
                <a:latin typeface="Bahnschrift" panose="020B0502040204020203" pitchFamily="34" charset="0"/>
              </a:rPr>
              <a:t>What Is Windows Server Incremental Backup and How Does It Work?</a:t>
            </a:r>
          </a:p>
          <a:p>
            <a:pPr marL="0" indent="0">
              <a:buNone/>
            </a:pPr>
            <a:r>
              <a:rPr lang="en-US" sz="2600" dirty="0">
                <a:latin typeface="Bahnschrift" panose="020B0502040204020203" pitchFamily="34" charset="0"/>
              </a:rPr>
              <a:t>Incremental backup is a type of backup that only includes the changed or newly created files into the backup since the latest backup was taken before.</a:t>
            </a:r>
          </a:p>
          <a:p>
            <a:endParaRPr lang="en-US" dirty="0">
              <a:latin typeface="Bahnschrift" panose="020B0502040204020203" pitchFamily="34" charset="0"/>
            </a:endParaRPr>
          </a:p>
        </p:txBody>
      </p:sp>
      <p:pic>
        <p:nvPicPr>
          <p:cNvPr id="4" name="Picture 3">
            <a:extLst>
              <a:ext uri="{FF2B5EF4-FFF2-40B4-BE49-F238E27FC236}">
                <a16:creationId xmlns:a16="http://schemas.microsoft.com/office/drawing/2014/main" id="{41E4181E-472D-1353-BBFE-57618C3D5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180" y="242775"/>
            <a:ext cx="1967769" cy="665569"/>
          </a:xfrm>
          <a:prstGeom prst="rect">
            <a:avLst/>
          </a:prstGeom>
        </p:spPr>
      </p:pic>
      <p:pic>
        <p:nvPicPr>
          <p:cNvPr id="5" name="Picture 4">
            <a:extLst>
              <a:ext uri="{FF2B5EF4-FFF2-40B4-BE49-F238E27FC236}">
                <a16:creationId xmlns:a16="http://schemas.microsoft.com/office/drawing/2014/main" id="{B3F7502A-5BFA-2928-99BA-05F0E399C4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081047" y="118273"/>
            <a:ext cx="1737864" cy="839968"/>
          </a:xfrm>
          <a:prstGeom prst="rect">
            <a:avLst/>
          </a:prstGeom>
        </p:spPr>
      </p:pic>
      <p:pic>
        <p:nvPicPr>
          <p:cNvPr id="6" name="Picture 5">
            <a:extLst>
              <a:ext uri="{FF2B5EF4-FFF2-40B4-BE49-F238E27FC236}">
                <a16:creationId xmlns:a16="http://schemas.microsoft.com/office/drawing/2014/main" id="{5CE7214E-1FF3-F7F6-B5C9-ACA85961DBF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175156" y="180069"/>
            <a:ext cx="900337" cy="8277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254" y="1723696"/>
            <a:ext cx="3893660" cy="3765879"/>
          </a:xfrm>
          <a:prstGeom prst="rect">
            <a:avLst/>
          </a:prstGeom>
        </p:spPr>
      </p:pic>
    </p:spTree>
    <p:extLst>
      <p:ext uri="{BB962C8B-B14F-4D97-AF65-F5344CB8AC3E}">
        <p14:creationId xmlns:p14="http://schemas.microsoft.com/office/powerpoint/2010/main" val="346256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989</Words>
  <Application>Microsoft Office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vt:lpstr>
      <vt:lpstr>Calibri</vt:lpstr>
      <vt:lpstr>Calibri Light</vt:lpstr>
      <vt:lpstr>Office Theme</vt:lpstr>
      <vt:lpstr>PowerPoint Presentation</vt:lpstr>
      <vt:lpstr>PowerPoint Presentation</vt:lpstr>
      <vt:lpstr>Introduction </vt:lpstr>
      <vt:lpstr>Scenario Overview  </vt:lpstr>
      <vt:lpstr>Civil Registry Government</vt:lpstr>
      <vt:lpstr>Recommended infrastructure:</vt:lpstr>
      <vt:lpstr>Active Directory</vt:lpstr>
      <vt:lpstr>Group Policy</vt:lpstr>
      <vt:lpstr>Backup solution</vt:lpstr>
      <vt:lpstr>ID-Section</vt:lpstr>
      <vt:lpstr>Certificates-Section</vt:lpstr>
      <vt:lpstr>Employees</vt:lpstr>
      <vt:lpstr>Let’s Go To Technical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Moamen ElSayed abdelNabi Mohamed Qenawy</dc:creator>
  <cp:lastModifiedBy>Moamen ElSayed abdelNabi Mohamed Qenawy</cp:lastModifiedBy>
  <cp:revision>22</cp:revision>
  <dcterms:created xsi:type="dcterms:W3CDTF">2024-09-15T16:00:18Z</dcterms:created>
  <dcterms:modified xsi:type="dcterms:W3CDTF">2024-10-05T13:21:06Z</dcterms:modified>
</cp:coreProperties>
</file>