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9"/>
  </p:notesMasterIdLst>
  <p:handoutMasterIdLst>
    <p:handoutMasterId r:id="rId60"/>
  </p:handoutMasterIdLst>
  <p:sldIdLst>
    <p:sldId id="266" r:id="rId2"/>
    <p:sldId id="257" r:id="rId3"/>
    <p:sldId id="268" r:id="rId4"/>
    <p:sldId id="289" r:id="rId5"/>
    <p:sldId id="291" r:id="rId6"/>
    <p:sldId id="260" r:id="rId7"/>
    <p:sldId id="293" r:id="rId8"/>
    <p:sldId id="295" r:id="rId9"/>
    <p:sldId id="297" r:id="rId10"/>
    <p:sldId id="294" r:id="rId11"/>
    <p:sldId id="345" r:id="rId12"/>
    <p:sldId id="300" r:id="rId13"/>
    <p:sldId id="301" r:id="rId14"/>
    <p:sldId id="340" r:id="rId15"/>
    <p:sldId id="302" r:id="rId16"/>
    <p:sldId id="303" r:id="rId17"/>
    <p:sldId id="270" r:id="rId18"/>
    <p:sldId id="271" r:id="rId19"/>
    <p:sldId id="272" r:id="rId20"/>
    <p:sldId id="273" r:id="rId21"/>
    <p:sldId id="298" r:id="rId22"/>
    <p:sldId id="274" r:id="rId23"/>
    <p:sldId id="292" r:id="rId24"/>
    <p:sldId id="275" r:id="rId25"/>
    <p:sldId id="276" r:id="rId26"/>
    <p:sldId id="277" r:id="rId27"/>
    <p:sldId id="341" r:id="rId28"/>
    <p:sldId id="299" r:id="rId29"/>
    <p:sldId id="304" r:id="rId30"/>
    <p:sldId id="306" r:id="rId31"/>
    <p:sldId id="308" r:id="rId32"/>
    <p:sldId id="325" r:id="rId33"/>
    <p:sldId id="326" r:id="rId34"/>
    <p:sldId id="324" r:id="rId35"/>
    <p:sldId id="328" r:id="rId36"/>
    <p:sldId id="329" r:id="rId37"/>
    <p:sldId id="330" r:id="rId38"/>
    <p:sldId id="342" r:id="rId39"/>
    <p:sldId id="331" r:id="rId40"/>
    <p:sldId id="309" r:id="rId41"/>
    <p:sldId id="332" r:id="rId42"/>
    <p:sldId id="333" r:id="rId43"/>
    <p:sldId id="313" r:id="rId44"/>
    <p:sldId id="314" r:id="rId45"/>
    <p:sldId id="335" r:id="rId46"/>
    <p:sldId id="316" r:id="rId47"/>
    <p:sldId id="317" r:id="rId48"/>
    <p:sldId id="320" r:id="rId49"/>
    <p:sldId id="321" r:id="rId50"/>
    <p:sldId id="336" r:id="rId51"/>
    <p:sldId id="337" r:id="rId52"/>
    <p:sldId id="338" r:id="rId53"/>
    <p:sldId id="339" r:id="rId54"/>
    <p:sldId id="343" r:id="rId55"/>
    <p:sldId id="344" r:id="rId56"/>
    <p:sldId id="346" r:id="rId57"/>
    <p:sldId id="290"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3190" autoAdjust="0"/>
  </p:normalViewPr>
  <p:slideViewPr>
    <p:cSldViewPr>
      <p:cViewPr varScale="1">
        <p:scale>
          <a:sx n="84" d="100"/>
          <a:sy n="84" d="100"/>
        </p:scale>
        <p:origin x="993"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5DEB03-E090-4373-B706-468E799899FF}" type="datetimeFigureOut">
              <a:rPr lang="en-US" smtClean="0"/>
              <a:pPr/>
              <a:t>2/22/2023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6D9F93-909F-4141-A7CF-C2DC1D716695}" type="slidenum">
              <a:rPr lang="en-US" smtClean="0"/>
              <a:pPr/>
              <a:t>‹#›</a:t>
            </a:fld>
            <a:endParaRPr lang="en-US"/>
          </a:p>
        </p:txBody>
      </p:sp>
    </p:spTree>
    <p:extLst>
      <p:ext uri="{BB962C8B-B14F-4D97-AF65-F5344CB8AC3E}">
        <p14:creationId xmlns:p14="http://schemas.microsoft.com/office/powerpoint/2010/main" val="14808086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C8AE7-6413-4430-9123-6C2E9B1CD732}" type="datetimeFigureOut">
              <a:rPr lang="en-US" smtClean="0"/>
              <a:pPr/>
              <a:t>2/22/2023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42BE2-83AA-45C7-88D2-6BE654433A2D}" type="slidenum">
              <a:rPr lang="en-US" smtClean="0"/>
              <a:pPr/>
              <a:t>‹#›</a:t>
            </a:fld>
            <a:endParaRPr lang="en-US"/>
          </a:p>
        </p:txBody>
      </p:sp>
    </p:spTree>
    <p:extLst>
      <p:ext uri="{BB962C8B-B14F-4D97-AF65-F5344CB8AC3E}">
        <p14:creationId xmlns:p14="http://schemas.microsoft.com/office/powerpoint/2010/main" val="23459702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342BE2-83AA-45C7-88D2-6BE654433A2D}" type="slidenum">
              <a:rPr lang="en-US" smtClean="0"/>
              <a:pPr/>
              <a:t>2</a:t>
            </a:fld>
            <a:endParaRPr lang="en-US"/>
          </a:p>
        </p:txBody>
      </p:sp>
    </p:spTree>
    <p:extLst>
      <p:ext uri="{BB962C8B-B14F-4D97-AF65-F5344CB8AC3E}">
        <p14:creationId xmlns:p14="http://schemas.microsoft.com/office/powerpoint/2010/main" val="300973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42BE2-83AA-45C7-88D2-6BE654433A2D}" type="slidenum">
              <a:rPr lang="en-US" smtClean="0"/>
              <a:pPr/>
              <a:t>3</a:t>
            </a:fld>
            <a:endParaRPr lang="en-US"/>
          </a:p>
        </p:txBody>
      </p:sp>
    </p:spTree>
    <p:extLst>
      <p:ext uri="{BB962C8B-B14F-4D97-AF65-F5344CB8AC3E}">
        <p14:creationId xmlns:p14="http://schemas.microsoft.com/office/powerpoint/2010/main" val="178513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342BE2-83AA-45C7-88D2-6BE654433A2D}" type="slidenum">
              <a:rPr lang="en-US" smtClean="0"/>
              <a:pPr/>
              <a:t>5</a:t>
            </a:fld>
            <a:endParaRPr lang="en-US"/>
          </a:p>
        </p:txBody>
      </p:sp>
    </p:spTree>
    <p:extLst>
      <p:ext uri="{BB962C8B-B14F-4D97-AF65-F5344CB8AC3E}">
        <p14:creationId xmlns:p14="http://schemas.microsoft.com/office/powerpoint/2010/main" val="368457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42BE2-83AA-45C7-88D2-6BE654433A2D}" type="slidenum">
              <a:rPr lang="en-US" smtClean="0"/>
              <a:pPr/>
              <a:t>17</a:t>
            </a:fld>
            <a:endParaRPr lang="en-US"/>
          </a:p>
        </p:txBody>
      </p:sp>
    </p:spTree>
    <p:extLst>
      <p:ext uri="{BB962C8B-B14F-4D97-AF65-F5344CB8AC3E}">
        <p14:creationId xmlns:p14="http://schemas.microsoft.com/office/powerpoint/2010/main" val="33626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All of them have a few NLP-applications or functions — to understand speech is only half of the path and another one naturally is to give a response.</a:t>
            </a:r>
          </a:p>
          <a:p>
            <a:endParaRPr lang="en-US" dirty="0"/>
          </a:p>
        </p:txBody>
      </p:sp>
      <p:sp>
        <p:nvSpPr>
          <p:cNvPr id="4" name="Slide Number Placeholder 3"/>
          <p:cNvSpPr>
            <a:spLocks noGrp="1"/>
          </p:cNvSpPr>
          <p:nvPr>
            <p:ph type="sldNum" sz="quarter" idx="10"/>
          </p:nvPr>
        </p:nvSpPr>
        <p:spPr/>
        <p:txBody>
          <a:bodyPr/>
          <a:lstStyle/>
          <a:p>
            <a:fld id="{BB342BE2-83AA-45C7-88D2-6BE654433A2D}"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342BE2-83AA-45C7-88D2-6BE654433A2D}"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a:t>
            </a:r>
          </a:p>
        </p:txBody>
      </p:sp>
      <p:sp>
        <p:nvSpPr>
          <p:cNvPr id="4" name="Slide Number Placeholder 3"/>
          <p:cNvSpPr>
            <a:spLocks noGrp="1"/>
          </p:cNvSpPr>
          <p:nvPr>
            <p:ph type="sldNum" sz="quarter" idx="5"/>
          </p:nvPr>
        </p:nvSpPr>
        <p:spPr/>
        <p:txBody>
          <a:bodyPr/>
          <a:lstStyle/>
          <a:p>
            <a:fld id="{BB342BE2-83AA-45C7-88D2-6BE654433A2D}" type="slidenum">
              <a:rPr lang="en-US" smtClean="0"/>
              <a:pPr/>
              <a:t>38</a:t>
            </a:fld>
            <a:endParaRPr lang="en-US"/>
          </a:p>
        </p:txBody>
      </p:sp>
    </p:spTree>
    <p:extLst>
      <p:ext uri="{BB962C8B-B14F-4D97-AF65-F5344CB8AC3E}">
        <p14:creationId xmlns:p14="http://schemas.microsoft.com/office/powerpoint/2010/main" val="81996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42BE2-83AA-45C7-88D2-6BE654433A2D}" type="slidenum">
              <a:rPr lang="en-US" smtClean="0"/>
              <a:pPr/>
              <a:t>57</a:t>
            </a:fld>
            <a:endParaRPr lang="en-US"/>
          </a:p>
        </p:txBody>
      </p:sp>
    </p:spTree>
    <p:extLst>
      <p:ext uri="{BB962C8B-B14F-4D97-AF65-F5344CB8AC3E}">
        <p14:creationId xmlns:p14="http://schemas.microsoft.com/office/powerpoint/2010/main" val="20418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7F03F31-C960-42EF-B16C-14488C8B9739}" type="datetime1">
              <a:rPr lang="en-US" smtClean="0"/>
              <a:pPr/>
              <a:t>2/22/2023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8CE24A-078A-40CF-9A3C-9C4EA4E9132A}" type="datetime1">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FEF28-3A56-4ACD-89BE-1D7C49CD890E}" type="datetime1">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B3B045D-B857-4F82-8932-CD1D8408703A}" type="datetime1">
              <a:rPr lang="en-US" smtClean="0"/>
              <a:pPr/>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EE3FE8C-8FFA-4A0F-A4D7-6F373C7536C6}" type="datetime1">
              <a:rPr lang="en-US" smtClean="0"/>
              <a:pPr/>
              <a:t>2/22/2023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F32C9C4-AB15-423B-B79A-5360B875BAF8}" type="datetime1">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2EC90DD-2A5D-4506-B378-31F6C307DC05}" type="datetime1">
              <a:rPr lang="en-US" smtClean="0"/>
              <a:pPr/>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29814EE-01CB-4497-A3A7-4B8C778B1456}" type="datetime1">
              <a:rPr lang="en-US" smtClean="0"/>
              <a:pPr/>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09AE4-EC3C-452C-89C6-9641C30D3E50}" type="datetime1">
              <a:rPr lang="en-US" smtClean="0"/>
              <a:pPr/>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D270042-57E6-4E62-AF6E-D7875F838097}" type="datetime1">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647C062-5F26-4358-9743-273B846A0040}" type="datetime1">
              <a:rPr lang="en-US" smtClean="0"/>
              <a:pPr/>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4357423-BB20-425B-8AC8-FF961D24FFDC}" type="datetime1">
              <a:rPr lang="en-US" smtClean="0"/>
              <a:pPr/>
              <a:t>2/22/2023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morioh.com/p/d596d2d4444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1A8-0EE2-44DC-80A0-A0237E09B01E}"/>
              </a:ext>
            </a:extLst>
          </p:cNvPr>
          <p:cNvSpPr>
            <a:spLocks noGrp="1"/>
          </p:cNvSpPr>
          <p:nvPr>
            <p:ph type="ctrTitle"/>
          </p:nvPr>
        </p:nvSpPr>
        <p:spPr>
          <a:xfrm>
            <a:off x="1143000" y="3886200"/>
            <a:ext cx="7711440" cy="914400"/>
          </a:xfrm>
        </p:spPr>
        <p:txBody>
          <a:bodyPr>
            <a:normAutofit/>
          </a:bodyPr>
          <a:lstStyle/>
          <a:p>
            <a:pPr algn="ctr"/>
            <a:r>
              <a:rPr lang="en-US" sz="4800" b="1" dirty="0">
                <a:latin typeface="Times New Roman" pitchFamily="18" charset="0"/>
                <a:cs typeface="Times New Roman" pitchFamily="18" charset="0"/>
              </a:rPr>
              <a:t>Computer </a:t>
            </a:r>
            <a:r>
              <a:rPr lang="en-US" sz="4800" b="1" dirty="0" err="1">
                <a:latin typeface="Times New Roman" pitchFamily="18" charset="0"/>
                <a:cs typeface="Times New Roman" pitchFamily="18" charset="0"/>
              </a:rPr>
              <a:t>Arabization</a:t>
            </a:r>
            <a:endParaRPr lang="en-US" sz="5000" b="1" dirty="0">
              <a:latin typeface="Times New Roman" pitchFamily="18" charset="0"/>
              <a:cs typeface="Times New Roman" pitchFamily="18" charset="0"/>
            </a:endParaRPr>
          </a:p>
        </p:txBody>
      </p:sp>
      <p:sp>
        <p:nvSpPr>
          <p:cNvPr id="3" name="TextBox 2"/>
          <p:cNvSpPr txBox="1"/>
          <p:nvPr/>
        </p:nvSpPr>
        <p:spPr>
          <a:xfrm>
            <a:off x="1143000" y="5191780"/>
            <a:ext cx="7315200" cy="461665"/>
          </a:xfrm>
          <a:prstGeom prst="rect">
            <a:avLst/>
          </a:prstGeom>
          <a:noFill/>
        </p:spPr>
        <p:txBody>
          <a:bodyPr wrap="square" rtlCol="0">
            <a:spAutoFit/>
          </a:bodyPr>
          <a:lstStyle/>
          <a:p>
            <a:pPr algn="ctr"/>
            <a:r>
              <a:rPr lang="en-US" sz="2400" b="1" dirty="0" err="1">
                <a:latin typeface="Times New Roman" pitchFamily="18" charset="0"/>
                <a:ea typeface="Batang"/>
                <a:cs typeface="Times New Roman" pitchFamily="18" charset="0"/>
              </a:rPr>
              <a:t>Marwa</a:t>
            </a:r>
            <a:r>
              <a:rPr lang="en-US" sz="2400" b="1" dirty="0">
                <a:latin typeface="Times New Roman" pitchFamily="18" charset="0"/>
                <a:ea typeface="Batang"/>
                <a:cs typeface="Times New Roman" pitchFamily="18" charset="0"/>
              </a:rPr>
              <a:t> F. Mohamed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65349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Project Evaluation </a:t>
            </a:r>
          </a:p>
        </p:txBody>
      </p:sp>
      <p:graphicFrame>
        <p:nvGraphicFramePr>
          <p:cNvPr id="4" name="Content Placeholder 3"/>
          <p:cNvGraphicFramePr>
            <a:graphicFrameLocks noGrp="1"/>
          </p:cNvGraphicFramePr>
          <p:nvPr>
            <p:ph sz="quarter" idx="1"/>
          </p:nvPr>
        </p:nvGraphicFramePr>
        <p:xfrm>
          <a:off x="533400" y="1295400"/>
          <a:ext cx="7848600" cy="4754118"/>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20002"/>
                    </a:ext>
                  </a:extLst>
                </a:gridCol>
                <a:gridCol w="4267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93979">
                <a:tc rowSpan="4">
                  <a:txBody>
                    <a:bodyPr/>
                    <a:lstStyle/>
                    <a:p>
                      <a:r>
                        <a:rPr lang="en-US" sz="2700" b="1" dirty="0">
                          <a:latin typeface="Times New Roman" pitchFamily="18" charset="0"/>
                          <a:cs typeface="Times New Roman" pitchFamily="18" charset="0"/>
                        </a:rPr>
                        <a:t>Documentation </a:t>
                      </a:r>
                    </a:p>
                  </a:txBody>
                  <a:tcPr/>
                </a:tc>
                <a:tc>
                  <a:txBody>
                    <a:bodyPr/>
                    <a:lstStyle/>
                    <a:p>
                      <a:r>
                        <a:rPr lang="en-US" sz="2700" b="0" dirty="0">
                          <a:latin typeface="Times New Roman" pitchFamily="18" charset="0"/>
                          <a:cs typeface="Times New Roman" pitchFamily="18" charset="0"/>
                        </a:rPr>
                        <a:t>Definition </a:t>
                      </a:r>
                    </a:p>
                  </a:txBody>
                  <a:tcPr/>
                </a:tc>
                <a:tc>
                  <a:txBody>
                    <a:bodyPr/>
                    <a:lstStyle/>
                    <a:p>
                      <a:r>
                        <a:rPr lang="en-US" sz="2700" b="0" dirty="0">
                          <a:solidFill>
                            <a:srgbClr val="0070C0"/>
                          </a:solidFill>
                          <a:latin typeface="Times New Roman" pitchFamily="18" charset="0"/>
                          <a:cs typeface="Times New Roman" pitchFamily="18" charset="0"/>
                        </a:rPr>
                        <a:t>2</a:t>
                      </a:r>
                    </a:p>
                  </a:txBody>
                  <a:tcPr/>
                </a:tc>
                <a:extLst>
                  <a:ext uri="{0D108BD9-81ED-4DB2-BD59-A6C34878D82A}">
                    <a16:rowId xmlns:a16="http://schemas.microsoft.com/office/drawing/2014/main" val="10000"/>
                  </a:ext>
                </a:extLst>
              </a:tr>
              <a:tr h="1317243">
                <a:tc vMerge="1">
                  <a:txBody>
                    <a:bodyPr/>
                    <a:lstStyle/>
                    <a:p>
                      <a:endParaRPr lang="en-US" sz="2800" b="1" dirty="0">
                        <a:latin typeface="Times" pitchFamily="18" charset="0"/>
                        <a:cs typeface="Times"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Challenges of Arabic with this APP</a:t>
                      </a:r>
                    </a:p>
                    <a:p>
                      <a:endParaRPr lang="en-US" sz="2700" b="0" dirty="0">
                        <a:latin typeface="Times New Roman" pitchFamily="18" charset="0"/>
                        <a:cs typeface="Times New Roman" pitchFamily="18" charset="0"/>
                      </a:endParaRPr>
                    </a:p>
                  </a:txBody>
                  <a:tcPr/>
                </a:tc>
                <a:tc>
                  <a:txBody>
                    <a:bodyPr/>
                    <a:lstStyle/>
                    <a:p>
                      <a:r>
                        <a:rPr lang="en-US" sz="2700" b="0" dirty="0">
                          <a:solidFill>
                            <a:srgbClr val="0070C0"/>
                          </a:solidFill>
                          <a:latin typeface="Times New Roman" pitchFamily="18" charset="0"/>
                          <a:cs typeface="Times New Roman" pitchFamily="18" charset="0"/>
                        </a:rPr>
                        <a:t>3</a:t>
                      </a:r>
                    </a:p>
                  </a:txBody>
                  <a:tcPr/>
                </a:tc>
                <a:extLst>
                  <a:ext uri="{0D108BD9-81ED-4DB2-BD59-A6C34878D82A}">
                    <a16:rowId xmlns:a16="http://schemas.microsoft.com/office/drawing/2014/main" val="10001"/>
                  </a:ext>
                </a:extLst>
              </a:tr>
              <a:tr h="593979">
                <a:tc vMerge="1">
                  <a:txBody>
                    <a:bodyPr/>
                    <a:lstStyle/>
                    <a:p>
                      <a:endParaRPr lang="en-US" sz="2800" b="1" dirty="0">
                        <a:latin typeface="Times" pitchFamily="18" charset="0"/>
                        <a:cs typeface="Times"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Related 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(at least 3)</a:t>
                      </a:r>
                    </a:p>
                    <a:p>
                      <a:endParaRPr lang="en-US" sz="2700" b="0" dirty="0">
                        <a:latin typeface="Times New Roman" pitchFamily="18" charset="0"/>
                        <a:cs typeface="Times New Roman" pitchFamily="18" charset="0"/>
                      </a:endParaRPr>
                    </a:p>
                  </a:txBody>
                  <a:tcPr/>
                </a:tc>
                <a:tc>
                  <a:txBody>
                    <a:bodyPr/>
                    <a:lstStyle/>
                    <a:p>
                      <a:r>
                        <a:rPr lang="en-US" sz="2700" b="0" dirty="0">
                          <a:solidFill>
                            <a:srgbClr val="0070C0"/>
                          </a:solidFill>
                          <a:latin typeface="Times New Roman" pitchFamily="18" charset="0"/>
                          <a:cs typeface="Times New Roman" pitchFamily="18" charset="0"/>
                        </a:rPr>
                        <a:t>3</a:t>
                      </a:r>
                    </a:p>
                  </a:txBody>
                  <a:tcPr/>
                </a:tc>
                <a:extLst>
                  <a:ext uri="{0D108BD9-81ED-4DB2-BD59-A6C34878D82A}">
                    <a16:rowId xmlns:a16="http://schemas.microsoft.com/office/drawing/2014/main" val="10002"/>
                  </a:ext>
                </a:extLst>
              </a:tr>
              <a:tr h="593979">
                <a:tc vMerge="1">
                  <a:txBody>
                    <a:bodyPr/>
                    <a:lstStyle/>
                    <a:p>
                      <a:endParaRPr lang="en-US" sz="2800" b="1" dirty="0">
                        <a:latin typeface="Times" pitchFamily="18" charset="0"/>
                        <a:cs typeface="Times"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future work  </a:t>
                      </a:r>
                    </a:p>
                    <a:p>
                      <a:endParaRPr lang="en-US" sz="2700" b="0" dirty="0">
                        <a:latin typeface="Times New Roman" pitchFamily="18" charset="0"/>
                        <a:cs typeface="Times New Roman" pitchFamily="18" charset="0"/>
                      </a:endParaRPr>
                    </a:p>
                  </a:txBody>
                  <a:tcPr/>
                </a:tc>
                <a:tc>
                  <a:txBody>
                    <a:bodyPr/>
                    <a:lstStyle/>
                    <a:p>
                      <a:r>
                        <a:rPr lang="en-US" sz="2700" b="0" dirty="0">
                          <a:solidFill>
                            <a:srgbClr val="0070C0"/>
                          </a:solidFill>
                          <a:latin typeface="Times New Roman" pitchFamily="18" charset="0"/>
                          <a:cs typeface="Times New Roman" pitchFamily="18" charset="0"/>
                        </a:rPr>
                        <a:t>2</a:t>
                      </a:r>
                    </a:p>
                  </a:txBody>
                  <a:tcPr/>
                </a:tc>
                <a:extLst>
                  <a:ext uri="{0D108BD9-81ED-4DB2-BD59-A6C34878D82A}">
                    <a16:rowId xmlns:a16="http://schemas.microsoft.com/office/drawing/2014/main" val="10003"/>
                  </a:ext>
                </a:extLst>
              </a:tr>
              <a:tr h="593979">
                <a:tc>
                  <a:txBody>
                    <a:bodyPr/>
                    <a:lstStyle/>
                    <a:p>
                      <a:r>
                        <a:rPr lang="en-US" sz="2700" b="1" dirty="0">
                          <a:latin typeface="Times New Roman" pitchFamily="18" charset="0"/>
                          <a:cs typeface="Times New Roman" pitchFamily="18" charset="0"/>
                        </a:rPr>
                        <a:t>Implementation </a:t>
                      </a:r>
                    </a:p>
                  </a:txBody>
                  <a:tcPr/>
                </a:tc>
                <a:tc>
                  <a:txBody>
                    <a:bodyPr/>
                    <a:lstStyle/>
                    <a:p>
                      <a:endParaRPr lang="en-US" sz="2700" b="0" dirty="0">
                        <a:latin typeface="Times New Roman" pitchFamily="18" charset="0"/>
                        <a:cs typeface="Times New Roman" pitchFamily="18" charset="0"/>
                      </a:endParaRPr>
                    </a:p>
                  </a:txBody>
                  <a:tcPr/>
                </a:tc>
                <a:tc>
                  <a:txBody>
                    <a:bodyPr/>
                    <a:lstStyle/>
                    <a:p>
                      <a:r>
                        <a:rPr lang="en-US" sz="2700" b="0" dirty="0">
                          <a:solidFill>
                            <a:srgbClr val="0070C0"/>
                          </a:solidFill>
                          <a:latin typeface="Times New Roman" pitchFamily="18" charset="0"/>
                          <a:cs typeface="Times New Roman" pitchFamily="18" charset="0"/>
                        </a:rPr>
                        <a:t>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067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6000" b="1" dirty="0">
                <a:solidFill>
                  <a:schemeClr val="tx1"/>
                </a:solidFill>
                <a:latin typeface="Times New Roman" pitchFamily="18" charset="0"/>
                <a:cs typeface="Times New Roman" pitchFamily="18" charset="0"/>
              </a:rPr>
              <a:t>NLP</a:t>
            </a:r>
          </a:p>
        </p:txBody>
      </p:sp>
    </p:spTree>
    <p:extLst>
      <p:ext uri="{BB962C8B-B14F-4D97-AF65-F5344CB8AC3E}">
        <p14:creationId xmlns:p14="http://schemas.microsoft.com/office/powerpoint/2010/main" val="147932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Natural language processing (NLP)</a:t>
            </a:r>
            <a:endParaRPr lang="en-US" dirty="0"/>
          </a:p>
        </p:txBody>
      </p:sp>
      <p:sp>
        <p:nvSpPr>
          <p:cNvPr id="3" name="Content Placeholder 2"/>
          <p:cNvSpPr>
            <a:spLocks noGrp="1"/>
          </p:cNvSpPr>
          <p:nvPr>
            <p:ph sz="quarter" idx="1"/>
          </p:nvPr>
        </p:nvSpPr>
        <p:spPr>
          <a:xfrm>
            <a:off x="381000" y="1143000"/>
            <a:ext cx="8458200" cy="5181600"/>
          </a:xfrm>
        </p:spPr>
        <p:txBody>
          <a:bodyPr>
            <a:normAutofit/>
          </a:bodyPr>
          <a:lstStyle/>
          <a:p>
            <a:pPr algn="just">
              <a:lnSpc>
                <a:spcPct val="150000"/>
              </a:lnSpc>
            </a:pPr>
            <a:r>
              <a:rPr lang="en-US" b="1" dirty="0">
                <a:solidFill>
                  <a:srgbClr val="0070C0"/>
                </a:solidFill>
                <a:latin typeface="Times New Roman" pitchFamily="18" charset="0"/>
                <a:cs typeface="Times New Roman" pitchFamily="18" charset="0"/>
              </a:rPr>
              <a:t>NLP’s</a:t>
            </a:r>
            <a:r>
              <a:rPr lang="en-US" dirty="0">
                <a:latin typeface="Times New Roman" pitchFamily="18" charset="0"/>
                <a:cs typeface="Times New Roman" pitchFamily="18" charset="0"/>
              </a:rPr>
              <a:t> general task is to make a </a:t>
            </a:r>
            <a:r>
              <a:rPr lang="en-US" dirty="0">
                <a:solidFill>
                  <a:srgbClr val="0070C0"/>
                </a:solidFill>
                <a:latin typeface="Times New Roman" pitchFamily="18" charset="0"/>
                <a:cs typeface="Times New Roman" pitchFamily="18" charset="0"/>
              </a:rPr>
              <a:t>computer understand written language in the form of words, sentences, or paragraphs</a:t>
            </a: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NLP is for </a:t>
            </a:r>
            <a:r>
              <a:rPr lang="en-US" dirty="0">
                <a:solidFill>
                  <a:srgbClr val="0070C0"/>
                </a:solidFill>
                <a:latin typeface="Times New Roman" pitchFamily="18" charset="0"/>
                <a:cs typeface="Times New Roman" pitchFamily="18" charset="0"/>
              </a:rPr>
              <a:t>machines and computers </a:t>
            </a:r>
            <a:r>
              <a:rPr lang="en-US" dirty="0">
                <a:latin typeface="Times New Roman" pitchFamily="18" charset="0"/>
                <a:cs typeface="Times New Roman" pitchFamily="18" charset="0"/>
              </a:rPr>
              <a:t>to be able to successfully accomplish tasks concerning natural language. </a:t>
            </a:r>
          </a:p>
          <a:p>
            <a:pPr algn="just">
              <a:lnSpc>
                <a:spcPct val="150000"/>
              </a:lnSpc>
            </a:pPr>
            <a:r>
              <a:rPr lang="en-US" dirty="0">
                <a:latin typeface="Times New Roman" pitchFamily="18" charset="0"/>
                <a:cs typeface="Times New Roman" pitchFamily="18" charset="0"/>
              </a:rPr>
              <a:t>Natural language refers to any </a:t>
            </a:r>
            <a:r>
              <a:rPr lang="en-US" dirty="0">
                <a:solidFill>
                  <a:srgbClr val="0070C0"/>
                </a:solidFill>
                <a:latin typeface="Times New Roman" pitchFamily="18" charset="0"/>
                <a:cs typeface="Times New Roman" pitchFamily="18" charset="0"/>
              </a:rPr>
              <a:t>human language </a:t>
            </a:r>
            <a:r>
              <a:rPr lang="en-US" dirty="0">
                <a:latin typeface="Times New Roman" pitchFamily="18" charset="0"/>
                <a:cs typeface="Times New Roman" pitchFamily="18" charset="0"/>
              </a:rPr>
              <a:t>that was developed through </a:t>
            </a:r>
            <a:r>
              <a:rPr lang="en-US" dirty="0">
                <a:solidFill>
                  <a:srgbClr val="0070C0"/>
                </a:solidFill>
                <a:latin typeface="Times New Roman" pitchFamily="18" charset="0"/>
                <a:cs typeface="Times New Roman" pitchFamily="18" charset="0"/>
              </a:rPr>
              <a:t>natural circumstances</a:t>
            </a:r>
            <a:r>
              <a:rPr lang="en-US" dirty="0">
                <a:latin typeface="Times New Roman" pitchFamily="18" charset="0"/>
                <a:cs typeface="Times New Roman" pitchFamily="18" charset="0"/>
              </a:rPr>
              <a:t> and follows a specific </a:t>
            </a:r>
            <a:r>
              <a:rPr lang="en-US" dirty="0">
                <a:solidFill>
                  <a:srgbClr val="0070C0"/>
                </a:solidFill>
                <a:latin typeface="Times New Roman" pitchFamily="18" charset="0"/>
                <a:cs typeface="Times New Roman" pitchFamily="18" charset="0"/>
              </a:rPr>
              <a:t>syntactic and semantic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Times New Roman" pitchFamily="18" charset="0"/>
                <a:cs typeface="Times New Roman" pitchFamily="18" charset="0"/>
              </a:rPr>
              <a:t>Hapke</a:t>
            </a:r>
            <a:r>
              <a:rPr lang="en-US" dirty="0">
                <a:latin typeface="Times New Roman" pitchFamily="18" charset="0"/>
                <a:cs typeface="Times New Roman" pitchFamily="18" charset="0"/>
              </a:rPr>
              <a:t> et al. (2019) defines NLP as:</a:t>
            </a:r>
          </a:p>
        </p:txBody>
      </p:sp>
      <p:sp>
        <p:nvSpPr>
          <p:cNvPr id="3" name="Content Placeholder 2"/>
          <p:cNvSpPr>
            <a:spLocks noGrp="1"/>
          </p:cNvSpPr>
          <p:nvPr>
            <p:ph sz="quarter" idx="1"/>
          </p:nvPr>
        </p:nvSpPr>
        <p:spPr>
          <a:xfrm>
            <a:off x="457200" y="1219200"/>
            <a:ext cx="8305800" cy="5105400"/>
          </a:xfrm>
        </p:spPr>
        <p:txBody>
          <a:bodyPr>
            <a:normAutofit fontScale="92500"/>
          </a:bodyPr>
          <a:lstStyle/>
          <a:p>
            <a:pPr algn="just">
              <a:lnSpc>
                <a:spcPct val="150000"/>
              </a:lnSpc>
            </a:pPr>
            <a:r>
              <a:rPr lang="en-US" dirty="0">
                <a:latin typeface="Times New Roman" pitchFamily="18" charset="0"/>
                <a:cs typeface="Times New Roman" pitchFamily="18" charset="0"/>
              </a:rPr>
              <a:t>an </a:t>
            </a:r>
            <a:r>
              <a:rPr lang="en-US" dirty="0">
                <a:solidFill>
                  <a:srgbClr val="0070C0"/>
                </a:solidFill>
                <a:latin typeface="Times New Roman" pitchFamily="18" charset="0"/>
                <a:cs typeface="Times New Roman" pitchFamily="18" charset="0"/>
              </a:rPr>
              <a:t>area of research in computer science and artificial intelligence (AI) </a:t>
            </a:r>
            <a:r>
              <a:rPr lang="en-US" dirty="0">
                <a:latin typeface="Times New Roman" pitchFamily="18" charset="0"/>
                <a:cs typeface="Times New Roman" pitchFamily="18" charset="0"/>
              </a:rPr>
              <a:t>concerned with </a:t>
            </a:r>
            <a:r>
              <a:rPr lang="en-US" dirty="0">
                <a:solidFill>
                  <a:srgbClr val="0070C0"/>
                </a:solidFill>
                <a:latin typeface="Times New Roman" pitchFamily="18" charset="0"/>
                <a:cs typeface="Times New Roman" pitchFamily="18" charset="0"/>
              </a:rPr>
              <a:t>processing natural languages </a:t>
            </a:r>
            <a:r>
              <a:rPr lang="en-US" dirty="0">
                <a:latin typeface="Times New Roman" pitchFamily="18" charset="0"/>
                <a:cs typeface="Times New Roman" pitchFamily="18" charset="0"/>
              </a:rPr>
              <a:t>such as </a:t>
            </a:r>
            <a:r>
              <a:rPr lang="en-US" dirty="0">
                <a:solidFill>
                  <a:srgbClr val="0070C0"/>
                </a:solidFill>
                <a:latin typeface="Times New Roman" pitchFamily="18" charset="0"/>
                <a:cs typeface="Times New Roman" pitchFamily="18" charset="0"/>
              </a:rPr>
              <a:t>English or Mandarin</a:t>
            </a: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This processing generally involves </a:t>
            </a:r>
            <a:r>
              <a:rPr lang="en-US" dirty="0">
                <a:solidFill>
                  <a:srgbClr val="0070C0"/>
                </a:solidFill>
                <a:latin typeface="Times New Roman" pitchFamily="18" charset="0"/>
                <a:cs typeface="Times New Roman" pitchFamily="18" charset="0"/>
              </a:rPr>
              <a:t>translating natural  language into data (numbers) </a:t>
            </a:r>
            <a:r>
              <a:rPr lang="en-US" dirty="0">
                <a:latin typeface="Times New Roman" pitchFamily="18" charset="0"/>
                <a:cs typeface="Times New Roman" pitchFamily="18" charset="0"/>
              </a:rPr>
              <a:t>that a </a:t>
            </a:r>
            <a:r>
              <a:rPr lang="en-US" dirty="0">
                <a:solidFill>
                  <a:srgbClr val="0070C0"/>
                </a:solidFill>
                <a:latin typeface="Times New Roman" pitchFamily="18" charset="0"/>
                <a:cs typeface="Times New Roman" pitchFamily="18" charset="0"/>
              </a:rPr>
              <a:t>computer can use to learn </a:t>
            </a:r>
            <a:r>
              <a:rPr lang="en-US" dirty="0">
                <a:latin typeface="Times New Roman" pitchFamily="18" charset="0"/>
                <a:cs typeface="Times New Roman" pitchFamily="18" charset="0"/>
              </a:rPr>
              <a:t>about the world. </a:t>
            </a:r>
          </a:p>
          <a:p>
            <a:pPr algn="just">
              <a:lnSpc>
                <a:spcPct val="150000"/>
              </a:lnSpc>
            </a:pPr>
            <a:r>
              <a:rPr lang="en-US" dirty="0">
                <a:latin typeface="Times New Roman" pitchFamily="18" charset="0"/>
                <a:cs typeface="Times New Roman" pitchFamily="18" charset="0"/>
              </a:rPr>
              <a:t>And this </a:t>
            </a:r>
            <a:r>
              <a:rPr lang="en-US" dirty="0">
                <a:solidFill>
                  <a:srgbClr val="0070C0"/>
                </a:solidFill>
                <a:latin typeface="Times New Roman" pitchFamily="18" charset="0"/>
                <a:cs typeface="Times New Roman" pitchFamily="18" charset="0"/>
              </a:rPr>
              <a:t>understanding of the world </a:t>
            </a:r>
            <a:r>
              <a:rPr lang="en-US" dirty="0">
                <a:latin typeface="Times New Roman" pitchFamily="18" charset="0"/>
                <a:cs typeface="Times New Roman" pitchFamily="18" charset="0"/>
              </a:rPr>
              <a:t>is sometimes used to generate </a:t>
            </a:r>
            <a:r>
              <a:rPr lang="en-US" dirty="0">
                <a:solidFill>
                  <a:srgbClr val="0070C0"/>
                </a:solidFill>
                <a:latin typeface="Times New Roman" pitchFamily="18" charset="0"/>
                <a:cs typeface="Times New Roman" pitchFamily="18" charset="0"/>
              </a:rPr>
              <a:t>natural language text that reflects that understanding.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1059-F486-5719-F3DC-9D2D9DA36967}"/>
              </a:ext>
            </a:extLst>
          </p:cNvPr>
          <p:cNvSpPr>
            <a:spLocks noGrp="1"/>
          </p:cNvSpPr>
          <p:nvPr>
            <p:ph type="title"/>
          </p:nvPr>
        </p:nvSpPr>
        <p:spPr/>
        <p:txBody>
          <a:bodyPr/>
          <a:lstStyle/>
          <a:p>
            <a:r>
              <a:rPr lang="en-US" b="1" i="0" dirty="0">
                <a:solidFill>
                  <a:srgbClr val="555555"/>
                </a:solidFill>
                <a:effectLst/>
                <a:latin typeface="Times" panose="02020603050405020304" pitchFamily="18" charset="0"/>
                <a:cs typeface="Times" panose="02020603050405020304" pitchFamily="18" charset="0"/>
              </a:rPr>
              <a:t>Natural Language Generation (NLG)</a:t>
            </a:r>
            <a:endParaRPr lang="en-US" b="1"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1D2DB841-8C0F-8220-0467-70B6B0293AB1}"/>
              </a:ext>
            </a:extLst>
          </p:cNvPr>
          <p:cNvSpPr>
            <a:spLocks noGrp="1"/>
          </p:cNvSpPr>
          <p:nvPr>
            <p:ph sz="quarter" idx="1"/>
          </p:nvPr>
        </p:nvSpPr>
        <p:spPr>
          <a:xfrm>
            <a:off x="457200" y="1219200"/>
            <a:ext cx="8229600" cy="5105400"/>
          </a:xfrm>
        </p:spPr>
        <p:txBody>
          <a:bodyPr>
            <a:normAutofit fontScale="92500" lnSpcReduction="10000"/>
          </a:bodyPr>
          <a:lstStyle/>
          <a:p>
            <a:pPr algn="just">
              <a:lnSpc>
                <a:spcPct val="150000"/>
              </a:lnSpc>
            </a:pPr>
            <a:r>
              <a:rPr lang="en-US" b="1" i="0" dirty="0">
                <a:solidFill>
                  <a:srgbClr val="0070C0"/>
                </a:solidFill>
                <a:effectLst/>
                <a:latin typeface="Times" panose="02020603050405020304" pitchFamily="18" charset="0"/>
                <a:cs typeface="Times" panose="02020603050405020304" pitchFamily="18" charset="0"/>
              </a:rPr>
              <a:t>Natural Language Generation (NLG), </a:t>
            </a:r>
            <a:r>
              <a:rPr lang="en-US" b="0" i="0" dirty="0">
                <a:solidFill>
                  <a:srgbClr val="555555"/>
                </a:solidFill>
                <a:effectLst/>
                <a:latin typeface="Times" panose="02020603050405020304" pitchFamily="18" charset="0"/>
                <a:cs typeface="Times" panose="02020603050405020304" pitchFamily="18" charset="0"/>
              </a:rPr>
              <a:t>a </a:t>
            </a:r>
            <a:r>
              <a:rPr lang="en-US" b="0" i="0" dirty="0">
                <a:solidFill>
                  <a:srgbClr val="0070C0"/>
                </a:solidFill>
                <a:effectLst/>
                <a:latin typeface="Times" panose="02020603050405020304" pitchFamily="18" charset="0"/>
                <a:cs typeface="Times" panose="02020603050405020304" pitchFamily="18" charset="0"/>
              </a:rPr>
              <a:t>subcategory</a:t>
            </a:r>
            <a:r>
              <a:rPr lang="en-US" b="0" i="0" dirty="0">
                <a:solidFill>
                  <a:srgbClr val="555555"/>
                </a:solidFill>
                <a:effectLst/>
                <a:latin typeface="Times" panose="02020603050405020304" pitchFamily="18" charset="0"/>
                <a:cs typeface="Times" panose="02020603050405020304" pitchFamily="18" charset="0"/>
              </a:rPr>
              <a:t> of </a:t>
            </a:r>
            <a:r>
              <a:rPr lang="en-US" b="1" i="0" dirty="0">
                <a:solidFill>
                  <a:srgbClr val="0070C0"/>
                </a:solidFill>
                <a:effectLst/>
                <a:latin typeface="Times" panose="02020603050405020304" pitchFamily="18" charset="0"/>
                <a:cs typeface="Times" panose="02020603050405020304" pitchFamily="18" charset="0"/>
              </a:rPr>
              <a:t>Natural Language Processing (NLP), </a:t>
            </a:r>
            <a:r>
              <a:rPr lang="en-US" b="0" i="0" dirty="0">
                <a:solidFill>
                  <a:srgbClr val="555555"/>
                </a:solidFill>
                <a:effectLst/>
                <a:latin typeface="Times" panose="02020603050405020304" pitchFamily="18" charset="0"/>
                <a:cs typeface="Times" panose="02020603050405020304" pitchFamily="18" charset="0"/>
              </a:rPr>
              <a:t>is a software process that automatically </a:t>
            </a:r>
            <a:r>
              <a:rPr lang="en-US" b="1" i="0" dirty="0">
                <a:solidFill>
                  <a:srgbClr val="00B050"/>
                </a:solidFill>
                <a:effectLst/>
                <a:latin typeface="Times" panose="02020603050405020304" pitchFamily="18" charset="0"/>
                <a:cs typeface="Times" panose="02020603050405020304" pitchFamily="18" charset="0"/>
              </a:rPr>
              <a:t>transforms structured data</a:t>
            </a:r>
            <a:r>
              <a:rPr lang="en-US" b="0" i="0" dirty="0">
                <a:solidFill>
                  <a:srgbClr val="00B050"/>
                </a:solidFill>
                <a:effectLst/>
                <a:latin typeface="Times" panose="02020603050405020304" pitchFamily="18" charset="0"/>
                <a:cs typeface="Times" panose="02020603050405020304" pitchFamily="18" charset="0"/>
              </a:rPr>
              <a:t> </a:t>
            </a:r>
            <a:r>
              <a:rPr lang="en-US" b="0" i="0" dirty="0">
                <a:solidFill>
                  <a:srgbClr val="555555"/>
                </a:solidFill>
                <a:effectLst/>
                <a:latin typeface="Times" panose="02020603050405020304" pitchFamily="18" charset="0"/>
                <a:cs typeface="Times" panose="02020603050405020304" pitchFamily="18" charset="0"/>
              </a:rPr>
              <a:t>into </a:t>
            </a:r>
            <a:r>
              <a:rPr lang="en-US" b="1" i="0" dirty="0">
                <a:solidFill>
                  <a:srgbClr val="00B050"/>
                </a:solidFill>
                <a:effectLst/>
                <a:latin typeface="Times" panose="02020603050405020304" pitchFamily="18" charset="0"/>
                <a:cs typeface="Times" panose="02020603050405020304" pitchFamily="18" charset="0"/>
              </a:rPr>
              <a:t>human-readable text. </a:t>
            </a:r>
          </a:p>
          <a:p>
            <a:pPr algn="just">
              <a:lnSpc>
                <a:spcPct val="150000"/>
              </a:lnSpc>
            </a:pPr>
            <a:r>
              <a:rPr lang="en-US" b="0" i="0" dirty="0">
                <a:solidFill>
                  <a:srgbClr val="555555"/>
                </a:solidFill>
                <a:effectLst/>
                <a:latin typeface="Times" panose="02020603050405020304" pitchFamily="18" charset="0"/>
                <a:cs typeface="Times" panose="02020603050405020304" pitchFamily="18" charset="0"/>
              </a:rPr>
              <a:t>Using NLG, businesses can generate thousands of pages of data-driven narratives in minutes using the right data in the right format.</a:t>
            </a:r>
          </a:p>
          <a:p>
            <a:pPr algn="just">
              <a:lnSpc>
                <a:spcPct val="150000"/>
              </a:lnSpc>
            </a:pPr>
            <a:r>
              <a:rPr lang="en-US" b="0" i="0" dirty="0">
                <a:solidFill>
                  <a:srgbClr val="555555"/>
                </a:solidFill>
                <a:effectLst/>
                <a:latin typeface="Times" panose="02020603050405020304" pitchFamily="18" charset="0"/>
                <a:cs typeface="Times" panose="02020603050405020304" pitchFamily="18" charset="0"/>
              </a:rPr>
              <a:t>NLG is a subcategory of </a:t>
            </a:r>
            <a:r>
              <a:rPr lang="en-US" b="1" i="0" dirty="0">
                <a:solidFill>
                  <a:srgbClr val="0070C0"/>
                </a:solidFill>
                <a:effectLst/>
                <a:latin typeface="Times" panose="02020603050405020304" pitchFamily="18" charset="0"/>
                <a:cs typeface="Times" panose="02020603050405020304" pitchFamily="18" charset="0"/>
              </a:rPr>
              <a:t>content automation </a:t>
            </a:r>
            <a:r>
              <a:rPr lang="en-US" b="0" i="0" dirty="0">
                <a:solidFill>
                  <a:srgbClr val="555555"/>
                </a:solidFill>
                <a:effectLst/>
                <a:latin typeface="Times" panose="02020603050405020304" pitchFamily="18" charset="0"/>
                <a:cs typeface="Times" panose="02020603050405020304" pitchFamily="18" charset="0"/>
              </a:rPr>
              <a:t>focused on text automation.</a:t>
            </a:r>
          </a:p>
          <a:p>
            <a:endParaRPr lang="en-US" dirty="0"/>
          </a:p>
        </p:txBody>
      </p:sp>
    </p:spTree>
    <p:extLst>
      <p:ext uri="{BB962C8B-B14F-4D97-AF65-F5344CB8AC3E}">
        <p14:creationId xmlns:p14="http://schemas.microsoft.com/office/powerpoint/2010/main" val="366326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Natural Language Understanding (NLU) </a:t>
            </a:r>
          </a:p>
        </p:txBody>
      </p:sp>
      <p:sp>
        <p:nvSpPr>
          <p:cNvPr id="3" name="Content Placeholder 2"/>
          <p:cNvSpPr>
            <a:spLocks noGrp="1"/>
          </p:cNvSpPr>
          <p:nvPr>
            <p:ph sz="quarter" idx="1"/>
          </p:nvPr>
        </p:nvSpPr>
        <p:spPr>
          <a:xfrm>
            <a:off x="457200" y="1219200"/>
            <a:ext cx="8229600" cy="5105400"/>
          </a:xfrm>
        </p:spPr>
        <p:txBody>
          <a:bodyPr>
            <a:normAutofit/>
          </a:bodyPr>
          <a:lstStyle/>
          <a:p>
            <a:pPr algn="just">
              <a:lnSpc>
                <a:spcPct val="200000"/>
              </a:lnSpc>
            </a:pPr>
            <a:r>
              <a:rPr lang="en-US" b="1" dirty="0">
                <a:solidFill>
                  <a:srgbClr val="0070C0"/>
                </a:solidFill>
                <a:latin typeface="Times New Roman" pitchFamily="18" charset="0"/>
                <a:cs typeface="Times New Roman" pitchFamily="18" charset="0"/>
              </a:rPr>
              <a:t>Natural language understanding (NLU) </a:t>
            </a:r>
            <a:r>
              <a:rPr lang="en-US" dirty="0">
                <a:latin typeface="Times New Roman" pitchFamily="18" charset="0"/>
                <a:cs typeface="Times New Roman" pitchFamily="18" charset="0"/>
              </a:rPr>
              <a:t>is a </a:t>
            </a:r>
            <a:r>
              <a:rPr lang="en-US" dirty="0">
                <a:solidFill>
                  <a:srgbClr val="0070C0"/>
                </a:solidFill>
                <a:latin typeface="Times New Roman" pitchFamily="18" charset="0"/>
                <a:cs typeface="Times New Roman" pitchFamily="18" charset="0"/>
              </a:rPr>
              <a:t>subfield</a:t>
            </a:r>
            <a:r>
              <a:rPr lang="en-US" dirty="0">
                <a:latin typeface="Times New Roman" pitchFamily="18" charset="0"/>
                <a:cs typeface="Times New Roman" pitchFamily="18" charset="0"/>
              </a:rPr>
              <a:t> of natural language processing </a:t>
            </a:r>
            <a:r>
              <a:rPr lang="en-US" b="1" dirty="0">
                <a:solidFill>
                  <a:srgbClr val="0070C0"/>
                </a:solidFill>
                <a:latin typeface="Times New Roman" pitchFamily="18" charset="0"/>
                <a:cs typeface="Times New Roman" pitchFamily="18" charset="0"/>
              </a:rPr>
              <a:t>(NLP), </a:t>
            </a:r>
            <a:r>
              <a:rPr lang="en-US" dirty="0">
                <a:latin typeface="Times New Roman" pitchFamily="18" charset="0"/>
                <a:cs typeface="Times New Roman" pitchFamily="18" charset="0"/>
              </a:rPr>
              <a:t>which involves </a:t>
            </a:r>
            <a:r>
              <a:rPr lang="en-US" b="1" dirty="0">
                <a:solidFill>
                  <a:srgbClr val="00B050"/>
                </a:solidFill>
                <a:latin typeface="Times New Roman" pitchFamily="18" charset="0"/>
                <a:cs typeface="Times New Roman" pitchFamily="18" charset="0"/>
              </a:rPr>
              <a:t>transforming human language </a:t>
            </a:r>
            <a:r>
              <a:rPr lang="en-US" dirty="0">
                <a:latin typeface="Times New Roman" pitchFamily="18" charset="0"/>
                <a:cs typeface="Times New Roman" pitchFamily="18" charset="0"/>
              </a:rPr>
              <a:t>into a </a:t>
            </a:r>
            <a:r>
              <a:rPr lang="en-US" b="1" dirty="0">
                <a:solidFill>
                  <a:srgbClr val="00B050"/>
                </a:solidFill>
                <a:latin typeface="Times New Roman" pitchFamily="18" charset="0"/>
                <a:cs typeface="Times New Roman" pitchFamily="18" charset="0"/>
              </a:rPr>
              <a:t>machine-readable format.</a:t>
            </a:r>
          </a:p>
          <a:p>
            <a:pPr algn="just">
              <a:lnSpc>
                <a:spcPct val="200000"/>
              </a:lnSpc>
            </a:pPr>
            <a:r>
              <a:rPr lang="en-US" dirty="0">
                <a:solidFill>
                  <a:srgbClr val="0070C0"/>
                </a:solidFill>
                <a:latin typeface="Times New Roman" pitchFamily="18" charset="0"/>
                <a:cs typeface="Times New Roman" pitchFamily="18" charset="0"/>
              </a:rPr>
              <a:t>NLP covers all areas of communication between humans and computers,</a:t>
            </a:r>
            <a:r>
              <a:rPr lang="en-US" dirty="0">
                <a:latin typeface="Times New Roman" pitchFamily="18" charset="0"/>
                <a:cs typeface="Times New Roman" pitchFamily="18" charset="0"/>
              </a:rPr>
              <a:t> from input to processing to response.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NLP and Natural Language Understanding (NLU) </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304800" y="1143000"/>
            <a:ext cx="8549523" cy="493386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Times New Roman" pitchFamily="18" charset="0"/>
                <a:cs typeface="Times New Roman" pitchFamily="18" charset="0"/>
              </a:rPr>
              <a:t>NLP Applications </a:t>
            </a:r>
          </a:p>
        </p:txBody>
      </p:sp>
      <p:sp>
        <p:nvSpPr>
          <p:cNvPr id="3" name="Content Placeholder 2"/>
          <p:cNvSpPr>
            <a:spLocks noGrp="1"/>
          </p:cNvSpPr>
          <p:nvPr>
            <p:ph sz="quarter" idx="1"/>
          </p:nvPr>
        </p:nvSpPr>
        <p:spPr>
          <a:xfrm>
            <a:off x="457200" y="1219200"/>
            <a:ext cx="8229600" cy="5181600"/>
          </a:xfrm>
        </p:spPr>
        <p:txBody>
          <a:bodyPr>
            <a:normAutofit fontScale="70000" lnSpcReduction="20000"/>
          </a:bodyPr>
          <a:lstStyle/>
          <a:p>
            <a:pPr marL="514350" indent="-514350">
              <a:lnSpc>
                <a:spcPct val="150000"/>
              </a:lnSpc>
              <a:buFont typeface="+mj-lt"/>
              <a:buAutoNum type="arabicPeriod"/>
            </a:pPr>
            <a:r>
              <a:rPr lang="en-US" sz="3000" dirty="0">
                <a:latin typeface="Times New Roman" pitchFamily="18" charset="0"/>
                <a:cs typeface="Times New Roman" pitchFamily="18" charset="0"/>
              </a:rPr>
              <a:t> Machine Translation</a:t>
            </a:r>
            <a:endParaRPr lang="ar-EG" sz="3000" dirty="0">
              <a:latin typeface="Times New Roman" pitchFamily="18" charset="0"/>
              <a:cs typeface="Times New Roman" pitchFamily="18" charset="0"/>
            </a:endParaRPr>
          </a:p>
          <a:p>
            <a:pPr marL="514350" indent="-514350">
              <a:lnSpc>
                <a:spcPct val="150000"/>
              </a:lnSpc>
              <a:buFont typeface="+mj-lt"/>
              <a:buAutoNum type="arabicPeriod"/>
            </a:pPr>
            <a:r>
              <a:rPr lang="en-US" sz="3000" dirty="0">
                <a:latin typeface="Times New Roman" pitchFamily="18" charset="0"/>
                <a:cs typeface="Times New Roman" pitchFamily="18" charset="0"/>
              </a:rPr>
              <a:t>Speech Recognition</a:t>
            </a:r>
            <a:endParaRPr lang="ar-EG" sz="3000" dirty="0">
              <a:latin typeface="Times New Roman" pitchFamily="18" charset="0"/>
              <a:cs typeface="Times New Roman" pitchFamily="18" charset="0"/>
            </a:endParaRPr>
          </a:p>
          <a:p>
            <a:pPr marL="514350" indent="-514350">
              <a:lnSpc>
                <a:spcPct val="150000"/>
              </a:lnSpc>
              <a:buFont typeface="+mj-lt"/>
              <a:buAutoNum type="arabicPeriod"/>
            </a:pPr>
            <a:r>
              <a:rPr lang="en-US" sz="3000" dirty="0">
                <a:latin typeface="Times New Roman" pitchFamily="18" charset="0"/>
                <a:cs typeface="Times New Roman" pitchFamily="18" charset="0"/>
              </a:rPr>
              <a:t>Sentiment Analysis</a:t>
            </a:r>
            <a:endParaRPr lang="ar-EG" sz="3000" dirty="0">
              <a:latin typeface="Times New Roman" pitchFamily="18" charset="0"/>
              <a:cs typeface="Times New Roman" pitchFamily="18" charset="0"/>
            </a:endParaRPr>
          </a:p>
          <a:p>
            <a:pPr marL="514350" indent="-514350">
              <a:lnSpc>
                <a:spcPct val="150000"/>
              </a:lnSpc>
              <a:buFont typeface="+mj-lt"/>
              <a:buAutoNum type="arabicPeriod"/>
            </a:pPr>
            <a:r>
              <a:rPr lang="en-US" sz="3000" dirty="0">
                <a:latin typeface="Times New Roman" pitchFamily="18" charset="0"/>
                <a:cs typeface="Times New Roman" pitchFamily="18" charset="0"/>
              </a:rPr>
              <a:t>Question Answering</a:t>
            </a:r>
            <a:endParaRPr lang="ar-EG" sz="3000" dirty="0">
              <a:latin typeface="Times New Roman" pitchFamily="18" charset="0"/>
              <a:cs typeface="Times New Roman" pitchFamily="18" charset="0"/>
            </a:endParaRPr>
          </a:p>
          <a:p>
            <a:pPr marL="514350" indent="-514350">
              <a:lnSpc>
                <a:spcPct val="150000"/>
              </a:lnSpc>
              <a:buFont typeface="+mj-lt"/>
              <a:buAutoNum type="arabicPeriod"/>
            </a:pPr>
            <a:r>
              <a:rPr lang="en-US" sz="3000" dirty="0">
                <a:latin typeface="Times New Roman" pitchFamily="18" charset="0"/>
                <a:cs typeface="Times New Roman" pitchFamily="18" charset="0"/>
              </a:rPr>
              <a:t>Text Classification</a:t>
            </a:r>
            <a:endParaRPr lang="ar-EG" sz="3000" dirty="0">
              <a:latin typeface="Times New Roman" pitchFamily="18" charset="0"/>
              <a:cs typeface="Times New Roman" pitchFamily="18" charset="0"/>
            </a:endParaRPr>
          </a:p>
          <a:p>
            <a:pPr marL="514350" indent="-514350">
              <a:lnSpc>
                <a:spcPct val="150000"/>
              </a:lnSpc>
              <a:buFont typeface="+mj-lt"/>
              <a:buAutoNum type="arabicPeriod"/>
            </a:pPr>
            <a:r>
              <a:rPr lang="en-US" sz="3000" dirty="0">
                <a:latin typeface="Times New Roman" pitchFamily="18" charset="0"/>
                <a:cs typeface="Times New Roman" pitchFamily="18" charset="0"/>
              </a:rPr>
              <a:t>Character Recognition</a:t>
            </a:r>
            <a:endParaRPr lang="ar-EG" sz="3000" dirty="0">
              <a:latin typeface="Times New Roman" pitchFamily="18" charset="0"/>
              <a:cs typeface="Times New Roman" pitchFamily="18" charset="0"/>
            </a:endParaRPr>
          </a:p>
          <a:p>
            <a:pPr marL="514350" indent="-514350">
              <a:lnSpc>
                <a:spcPct val="150000"/>
              </a:lnSpc>
              <a:buFont typeface="+mj-lt"/>
              <a:buAutoNum type="arabicPeriod"/>
            </a:pPr>
            <a:r>
              <a:rPr lang="en-US" sz="3000" dirty="0">
                <a:latin typeface="Times New Roman" pitchFamily="18" charset="0"/>
                <a:cs typeface="Times New Roman" pitchFamily="18" charset="0"/>
              </a:rPr>
              <a:t>Spell Checking</a:t>
            </a:r>
          </a:p>
          <a:p>
            <a:pPr algn="l"/>
            <a:r>
              <a:rPr lang="en-US" sz="3000" dirty="0">
                <a:latin typeface="Times New Roman" pitchFamily="18" charset="0"/>
                <a:cs typeface="Times New Roman" pitchFamily="18" charset="0"/>
              </a:rPr>
              <a:t>Automatic Summarization</a:t>
            </a:r>
          </a:p>
          <a:p>
            <a:br>
              <a:rPr lang="en-US" sz="2000" dirty="0"/>
            </a:br>
            <a:endParaRPr lang="en-US" sz="3000" dirty="0">
              <a:latin typeface="Times New Roman" pitchFamily="18" charset="0"/>
              <a:cs typeface="Times New Roman" pitchFamily="18" charset="0"/>
            </a:endParaRPr>
          </a:p>
          <a:p>
            <a:pPr marL="0" indent="0">
              <a:buNone/>
            </a:pPr>
            <a:br>
              <a:rPr lang="en-US" dirty="0"/>
            </a:br>
            <a:endParaRPr lang="en-US" dirty="0"/>
          </a:p>
        </p:txBody>
      </p:sp>
    </p:spTree>
    <p:extLst>
      <p:ext uri="{BB962C8B-B14F-4D97-AF65-F5344CB8AC3E}">
        <p14:creationId xmlns:p14="http://schemas.microsoft.com/office/powerpoint/2010/main" val="347017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Machine Translation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gn="just">
              <a:lnSpc>
                <a:spcPct val="150000"/>
              </a:lnSpc>
            </a:pPr>
            <a:r>
              <a:rPr lang="en-US" sz="2800" dirty="0">
                <a:latin typeface="Times New Roman" pitchFamily="18" charset="0"/>
                <a:cs typeface="Times New Roman" pitchFamily="18" charset="0"/>
              </a:rPr>
              <a:t>Everyone knows what is a </a:t>
            </a:r>
            <a:r>
              <a:rPr lang="en-US" sz="2800" dirty="0">
                <a:solidFill>
                  <a:srgbClr val="0070C0"/>
                </a:solidFill>
                <a:latin typeface="Times New Roman" pitchFamily="18" charset="0"/>
                <a:cs typeface="Times New Roman" pitchFamily="18" charset="0"/>
              </a:rPr>
              <a:t>manual translation </a:t>
            </a:r>
            <a:r>
              <a:rPr lang="en-US" sz="2800" dirty="0">
                <a:latin typeface="Times New Roman" pitchFamily="18" charset="0"/>
                <a:cs typeface="Times New Roman" pitchFamily="18" charset="0"/>
              </a:rPr>
              <a:t>— we translate information from one language into another. </a:t>
            </a:r>
          </a:p>
          <a:p>
            <a:pPr algn="just">
              <a:lnSpc>
                <a:spcPct val="150000"/>
              </a:lnSpc>
            </a:pPr>
            <a:r>
              <a:rPr lang="en-US" sz="2800" dirty="0">
                <a:latin typeface="Times New Roman" pitchFamily="18" charset="0"/>
                <a:cs typeface="Times New Roman" pitchFamily="18" charset="0"/>
              </a:rPr>
              <a:t>When the same thing is done by a machine, we deal with “Machine” Translation. </a:t>
            </a:r>
          </a:p>
          <a:p>
            <a:pPr algn="just">
              <a:lnSpc>
                <a:spcPct val="150000"/>
              </a:lnSpc>
            </a:pPr>
            <a:r>
              <a:rPr lang="en-US" sz="2800" dirty="0">
                <a:latin typeface="Times New Roman" pitchFamily="18" charset="0"/>
                <a:cs typeface="Times New Roman" pitchFamily="18" charset="0"/>
              </a:rPr>
              <a:t>The idea behind MT is simple — to develop computer algorithms to allow automatically translation without any human intervention. </a:t>
            </a:r>
          </a:p>
          <a:p>
            <a:pPr algn="just">
              <a:lnSpc>
                <a:spcPct val="150000"/>
              </a:lnSpc>
            </a:pPr>
            <a:r>
              <a:rPr lang="en-US" sz="2800" dirty="0">
                <a:latin typeface="Times New Roman" pitchFamily="18" charset="0"/>
                <a:cs typeface="Times New Roman" pitchFamily="18" charset="0"/>
              </a:rPr>
              <a:t>The best-known application is probably </a:t>
            </a:r>
            <a:r>
              <a:rPr lang="en-US" sz="2800" b="1" dirty="0">
                <a:solidFill>
                  <a:srgbClr val="0070C0"/>
                </a:solidFill>
                <a:latin typeface="Times New Roman" pitchFamily="18" charset="0"/>
                <a:cs typeface="Times New Roman" pitchFamily="18" charset="0"/>
              </a:rPr>
              <a:t>Google Translate</a:t>
            </a:r>
            <a:r>
              <a:rPr lang="en-US" sz="2800"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9538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Speech Recognition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lgn="just">
              <a:lnSpc>
                <a:spcPct val="150000"/>
              </a:lnSpc>
            </a:pPr>
            <a:r>
              <a:rPr lang="en-US" sz="2800" dirty="0">
                <a:latin typeface="Times New Roman" pitchFamily="18" charset="0"/>
                <a:cs typeface="Times New Roman" pitchFamily="18" charset="0"/>
              </a:rPr>
              <a:t>Is the ability of </a:t>
            </a:r>
            <a:r>
              <a:rPr lang="en-US" sz="2800" dirty="0">
                <a:solidFill>
                  <a:srgbClr val="0070C0"/>
                </a:solidFill>
                <a:latin typeface="Times New Roman" pitchFamily="18" charset="0"/>
                <a:cs typeface="Times New Roman" pitchFamily="18" charset="0"/>
              </a:rPr>
              <a:t>a machine or program </a:t>
            </a:r>
            <a:r>
              <a:rPr lang="en-US" sz="2800" dirty="0">
                <a:latin typeface="Times New Roman" pitchFamily="18" charset="0"/>
                <a:cs typeface="Times New Roman" pitchFamily="18" charset="0"/>
              </a:rPr>
              <a:t>to identify words and phrases </a:t>
            </a:r>
            <a:r>
              <a:rPr lang="en-US" sz="2800" dirty="0">
                <a:solidFill>
                  <a:srgbClr val="0070C0"/>
                </a:solidFill>
                <a:latin typeface="Times New Roman" pitchFamily="18" charset="0"/>
                <a:cs typeface="Times New Roman" pitchFamily="18" charset="0"/>
              </a:rPr>
              <a:t>in spoken language</a:t>
            </a:r>
            <a:r>
              <a:rPr lang="en-US" sz="2800" dirty="0">
                <a:latin typeface="Times New Roman" pitchFamily="18" charset="0"/>
                <a:cs typeface="Times New Roman" pitchFamily="18" charset="0"/>
              </a:rPr>
              <a:t> and convert them to </a:t>
            </a:r>
            <a:r>
              <a:rPr lang="en-US" sz="2800" dirty="0">
                <a:solidFill>
                  <a:srgbClr val="0070C0"/>
                </a:solidFill>
                <a:latin typeface="Times New Roman" pitchFamily="18" charset="0"/>
                <a:cs typeface="Times New Roman" pitchFamily="18" charset="0"/>
              </a:rPr>
              <a:t>a machine-readable format.</a:t>
            </a:r>
          </a:p>
          <a:p>
            <a:pPr algn="just">
              <a:lnSpc>
                <a:spcPct val="150000"/>
              </a:lnSpc>
            </a:pPr>
            <a:endParaRPr lang="en-US" sz="2800" dirty="0">
              <a:latin typeface="Times New Roman" pitchFamily="18" charset="0"/>
              <a:cs typeface="Times New Roman" pitchFamily="18" charset="0"/>
            </a:endParaRPr>
          </a:p>
          <a:p>
            <a:pPr algn="just">
              <a:lnSpc>
                <a:spcPct val="150000"/>
              </a:lnSpc>
            </a:pPr>
            <a:r>
              <a:rPr lang="en-US" sz="2800" b="1" dirty="0">
                <a:latin typeface="Times New Roman" pitchFamily="18" charset="0"/>
                <a:cs typeface="Times New Roman" pitchFamily="18" charset="0"/>
              </a:rPr>
              <a:t>Applications </a:t>
            </a:r>
          </a:p>
          <a:p>
            <a:pPr lvl="1" algn="just">
              <a:lnSpc>
                <a:spcPct val="150000"/>
              </a:lnSpc>
            </a:pPr>
            <a:r>
              <a:rPr lang="en-US" sz="2500" dirty="0">
                <a:solidFill>
                  <a:schemeClr val="tx1"/>
                </a:solidFill>
                <a:latin typeface="Times New Roman" pitchFamily="18" charset="0"/>
                <a:cs typeface="Times New Roman" pitchFamily="18" charset="0"/>
              </a:rPr>
              <a:t>virtual assistance</a:t>
            </a:r>
          </a:p>
          <a:p>
            <a:pPr lvl="1" algn="just">
              <a:lnSpc>
                <a:spcPct val="150000"/>
              </a:lnSpc>
            </a:pPr>
            <a:r>
              <a:rPr lang="en-US" sz="2500" dirty="0">
                <a:solidFill>
                  <a:schemeClr val="tx1"/>
                </a:solidFill>
                <a:latin typeface="Times New Roman" pitchFamily="18" charset="0"/>
                <a:cs typeface="Times New Roman" pitchFamily="18" charset="0"/>
              </a:rPr>
              <a:t> video games</a:t>
            </a:r>
          </a:p>
        </p:txBody>
      </p:sp>
    </p:spTree>
    <p:extLst>
      <p:ext uri="{BB962C8B-B14F-4D97-AF65-F5344CB8AC3E}">
        <p14:creationId xmlns:p14="http://schemas.microsoft.com/office/powerpoint/2010/main" val="322952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rgbClr val="0070C0"/>
                </a:solidFill>
                <a:latin typeface="Times New Roman" pitchFamily="18" charset="0"/>
                <a:cs typeface="Times New Roman" pitchFamily="18" charset="0"/>
              </a:rPr>
              <a:t>Agenda </a:t>
            </a:r>
          </a:p>
        </p:txBody>
      </p:sp>
      <p:sp>
        <p:nvSpPr>
          <p:cNvPr id="3" name="Content Placeholder 2"/>
          <p:cNvSpPr>
            <a:spLocks noGrp="1"/>
          </p:cNvSpPr>
          <p:nvPr>
            <p:ph sz="quarter" idx="1"/>
          </p:nvPr>
        </p:nvSpPr>
        <p:spPr>
          <a:xfrm>
            <a:off x="457200" y="1219200"/>
            <a:ext cx="8229600" cy="4937760"/>
          </a:xfrm>
        </p:spPr>
        <p:txBody>
          <a:bodyPr>
            <a:normAutofit/>
          </a:bodyPr>
          <a:lstStyle/>
          <a:p>
            <a:pPr>
              <a:lnSpc>
                <a:spcPct val="150000"/>
              </a:lnSpc>
            </a:pPr>
            <a:r>
              <a:rPr lang="en-US" sz="2800" dirty="0">
                <a:latin typeface="Times New Roman" pitchFamily="18" charset="0"/>
                <a:cs typeface="Times New Roman" pitchFamily="18" charset="0"/>
              </a:rPr>
              <a:t> Introduction</a:t>
            </a:r>
          </a:p>
          <a:p>
            <a:pPr>
              <a:lnSpc>
                <a:spcPct val="150000"/>
              </a:lnSpc>
            </a:pPr>
            <a:r>
              <a:rPr lang="en-US" sz="2800" dirty="0">
                <a:latin typeface="Times New Roman" pitchFamily="18" charset="0"/>
                <a:cs typeface="Times New Roman" pitchFamily="18" charset="0"/>
              </a:rPr>
              <a:t>Course Objectives</a:t>
            </a:r>
          </a:p>
          <a:p>
            <a:pPr>
              <a:lnSpc>
                <a:spcPct val="150000"/>
              </a:lnSpc>
            </a:pPr>
            <a:r>
              <a:rPr lang="en-US" sz="2800" dirty="0">
                <a:latin typeface="Times New Roman" pitchFamily="18" charset="0"/>
                <a:cs typeface="Times New Roman" pitchFamily="18" charset="0"/>
              </a:rPr>
              <a:t>Course Content </a:t>
            </a:r>
          </a:p>
          <a:p>
            <a:pPr>
              <a:lnSpc>
                <a:spcPct val="150000"/>
              </a:lnSpc>
            </a:pPr>
            <a:r>
              <a:rPr lang="en-US" sz="2800" dirty="0">
                <a:latin typeface="Times New Roman" pitchFamily="18" charset="0"/>
                <a:cs typeface="Times New Roman" pitchFamily="18" charset="0"/>
              </a:rPr>
              <a:t>Course Evaluation</a:t>
            </a:r>
          </a:p>
          <a:p>
            <a:pPr>
              <a:lnSpc>
                <a:spcPct val="150000"/>
              </a:lnSpc>
            </a:pPr>
            <a:r>
              <a:rPr lang="en-US" sz="2800" dirty="0">
                <a:latin typeface="Times New Roman" pitchFamily="18" charset="0"/>
                <a:cs typeface="Times New Roman" pitchFamily="18" charset="0"/>
              </a:rPr>
              <a:t>Projects</a:t>
            </a:r>
            <a:endParaRPr lang="ar-EG" sz="2800" dirty="0">
              <a:latin typeface="Times New Roman" pitchFamily="18" charset="0"/>
              <a:cs typeface="Times New Roman" pitchFamily="18" charset="0"/>
            </a:endParaRPr>
          </a:p>
          <a:p>
            <a:pPr>
              <a:lnSpc>
                <a:spcPct val="150000"/>
              </a:lnSpc>
            </a:pPr>
            <a:r>
              <a:rPr lang="en-US" sz="2800" dirty="0">
                <a:latin typeface="Times New Roman" pitchFamily="18" charset="0"/>
                <a:cs typeface="Times New Roman" pitchFamily="18" charset="0"/>
              </a:rPr>
              <a:t>NLP</a:t>
            </a:r>
          </a:p>
          <a:p>
            <a:pPr marL="0" indent="0">
              <a:buNone/>
            </a:pPr>
            <a:endParaRPr lang="en-US" sz="2800" dirty="0">
              <a:latin typeface="Times New Roman" pitchFamily="18" charset="0"/>
              <a:cs typeface="Times New Roman" pitchFamily="18" charset="0"/>
            </a:endParaRPr>
          </a:p>
          <a:p>
            <a:endParaRPr lang="en-US" b="1"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Sentiment Analysis</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200000"/>
              </a:lnSpc>
            </a:pPr>
            <a:r>
              <a:rPr lang="en-US" dirty="0">
                <a:latin typeface="Times New Roman" pitchFamily="18" charset="0"/>
                <a:cs typeface="Times New Roman" pitchFamily="18" charset="0"/>
              </a:rPr>
              <a:t>Also known as </a:t>
            </a:r>
            <a:r>
              <a:rPr lang="en-US" dirty="0">
                <a:solidFill>
                  <a:srgbClr val="0070C0"/>
                </a:solidFill>
                <a:latin typeface="Times New Roman" pitchFamily="18" charset="0"/>
                <a:cs typeface="Times New Roman" pitchFamily="18" charset="0"/>
              </a:rPr>
              <a:t>opinion mining.</a:t>
            </a:r>
          </a:p>
          <a:p>
            <a:pPr algn="just">
              <a:lnSpc>
                <a:spcPct val="200000"/>
              </a:lnSpc>
            </a:pPr>
            <a:r>
              <a:rPr lang="en-US" dirty="0">
                <a:latin typeface="Times New Roman" pitchFamily="18" charset="0"/>
                <a:cs typeface="Times New Roman" pitchFamily="18" charset="0"/>
              </a:rPr>
              <a:t>Is an interesting type of </a:t>
            </a:r>
            <a:r>
              <a:rPr lang="en-US" dirty="0">
                <a:solidFill>
                  <a:srgbClr val="0070C0"/>
                </a:solidFill>
                <a:latin typeface="Times New Roman" pitchFamily="18" charset="0"/>
                <a:cs typeface="Times New Roman" pitchFamily="18" charset="0"/>
              </a:rPr>
              <a:t>data mining </a:t>
            </a:r>
            <a:r>
              <a:rPr lang="en-US" dirty="0">
                <a:latin typeface="Times New Roman" pitchFamily="18" charset="0"/>
                <a:cs typeface="Times New Roman" pitchFamily="18" charset="0"/>
              </a:rPr>
              <a:t>that measures the inclination of people’s opinions. </a:t>
            </a:r>
          </a:p>
          <a:p>
            <a:pPr algn="just">
              <a:lnSpc>
                <a:spcPct val="200000"/>
              </a:lnSpc>
            </a:pPr>
            <a:r>
              <a:rPr lang="en-US" dirty="0">
                <a:latin typeface="Times New Roman" pitchFamily="18" charset="0"/>
                <a:cs typeface="Times New Roman" pitchFamily="18" charset="0"/>
              </a:rPr>
              <a:t>The task of this analysis is to </a:t>
            </a:r>
            <a:r>
              <a:rPr lang="en-US" dirty="0">
                <a:solidFill>
                  <a:srgbClr val="0070C0"/>
                </a:solidFill>
                <a:latin typeface="Times New Roman" pitchFamily="18" charset="0"/>
                <a:cs typeface="Times New Roman" pitchFamily="18" charset="0"/>
              </a:rPr>
              <a:t>identify subjective information in the text. </a:t>
            </a:r>
          </a:p>
          <a:p>
            <a:pPr marL="0" indent="0">
              <a:buNone/>
            </a:pPr>
            <a:endParaRPr lang="en-US" dirty="0"/>
          </a:p>
        </p:txBody>
      </p:sp>
    </p:spTree>
    <p:extLst>
      <p:ext uri="{BB962C8B-B14F-4D97-AF65-F5344CB8AC3E}">
        <p14:creationId xmlns:p14="http://schemas.microsoft.com/office/powerpoint/2010/main" val="89211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Sentiment Analysis</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200000"/>
              </a:lnSpc>
            </a:pPr>
            <a:r>
              <a:rPr lang="en-US" dirty="0">
                <a:latin typeface="Times New Roman" pitchFamily="18" charset="0"/>
                <a:cs typeface="Times New Roman" pitchFamily="18" charset="0"/>
              </a:rPr>
              <a:t>For example: </a:t>
            </a:r>
          </a:p>
          <a:p>
            <a:pPr lvl="1" algn="just">
              <a:lnSpc>
                <a:spcPct val="150000"/>
              </a:lnSpc>
            </a:pPr>
            <a:r>
              <a:rPr lang="en-US" dirty="0">
                <a:solidFill>
                  <a:schemeClr val="tx1"/>
                </a:solidFill>
                <a:latin typeface="Times New Roman" pitchFamily="18" charset="0"/>
                <a:cs typeface="Times New Roman" pitchFamily="18" charset="0"/>
              </a:rPr>
              <a:t>this can be a </a:t>
            </a:r>
            <a:r>
              <a:rPr lang="en-US" b="1" dirty="0">
                <a:solidFill>
                  <a:srgbClr val="0070C0"/>
                </a:solidFill>
                <a:latin typeface="Times New Roman" pitchFamily="18" charset="0"/>
                <a:cs typeface="Times New Roman" pitchFamily="18" charset="0"/>
              </a:rPr>
              <a:t>movie review, </a:t>
            </a:r>
            <a:r>
              <a:rPr lang="en-US" dirty="0">
                <a:solidFill>
                  <a:schemeClr val="tx1"/>
                </a:solidFill>
                <a:latin typeface="Times New Roman" pitchFamily="18" charset="0"/>
                <a:cs typeface="Times New Roman" pitchFamily="18" charset="0"/>
              </a:rPr>
              <a:t>or an emotional state caused by this movie. </a:t>
            </a:r>
          </a:p>
          <a:p>
            <a:pPr lvl="1" algn="just">
              <a:lnSpc>
                <a:spcPct val="150000"/>
              </a:lnSpc>
            </a:pPr>
            <a:r>
              <a:rPr lang="en-US" dirty="0">
                <a:solidFill>
                  <a:schemeClr val="tx1"/>
                </a:solidFill>
                <a:latin typeface="Times New Roman" pitchFamily="18" charset="0"/>
                <a:cs typeface="Times New Roman" pitchFamily="18" charset="0"/>
              </a:rPr>
              <a:t>Why do we need this? Companies use sentiment analysis to keep abreast of their reputation.</a:t>
            </a:r>
          </a:p>
          <a:p>
            <a:pPr lvl="1" algn="just">
              <a:lnSpc>
                <a:spcPct val="150000"/>
              </a:lnSpc>
            </a:pPr>
            <a:r>
              <a:rPr lang="en-US" dirty="0">
                <a:solidFill>
                  <a:schemeClr val="tx1"/>
                </a:solidFill>
                <a:latin typeface="Times New Roman" pitchFamily="18" charset="0"/>
                <a:cs typeface="Times New Roman" pitchFamily="18" charset="0"/>
              </a:rPr>
              <a:t>Sentiment analysis helps to check whether </a:t>
            </a:r>
            <a:r>
              <a:rPr lang="en-US" b="1" dirty="0">
                <a:solidFill>
                  <a:srgbClr val="0070C0"/>
                </a:solidFill>
                <a:latin typeface="Times New Roman" pitchFamily="18" charset="0"/>
                <a:cs typeface="Times New Roman" pitchFamily="18" charset="0"/>
              </a:rPr>
              <a:t>customers are satisfied with goods or services</a:t>
            </a:r>
            <a:r>
              <a:rPr lang="en-US" dirty="0">
                <a:latin typeface="Times New Roman" pitchFamily="18" charset="0"/>
                <a:cs typeface="Times New Roman" pitchFamily="18" charset="0"/>
              </a:rPr>
              <a:t>.</a:t>
            </a:r>
          </a:p>
          <a:p>
            <a:pPr marL="0" indent="0">
              <a:buNone/>
            </a:pPr>
            <a:endParaRPr lang="en-US" dirty="0"/>
          </a:p>
        </p:txBody>
      </p:sp>
    </p:spTree>
    <p:extLst>
      <p:ext uri="{BB962C8B-B14F-4D97-AF65-F5344CB8AC3E}">
        <p14:creationId xmlns:p14="http://schemas.microsoft.com/office/powerpoint/2010/main" val="89211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Question Answering</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19200"/>
            <a:ext cx="8229600" cy="5105400"/>
          </a:xfrm>
        </p:spPr>
        <p:txBody>
          <a:bodyPr>
            <a:normAutofit lnSpcReduction="10000"/>
          </a:bodyPr>
          <a:lstStyle/>
          <a:p>
            <a:pPr algn="just">
              <a:lnSpc>
                <a:spcPct val="150000"/>
              </a:lnSpc>
            </a:pPr>
            <a:r>
              <a:rPr lang="en-US" sz="2800" dirty="0">
                <a:latin typeface="Times New Roman" pitchFamily="18" charset="0"/>
                <a:cs typeface="Times New Roman" pitchFamily="18" charset="0"/>
              </a:rPr>
              <a:t>is concerned with </a:t>
            </a:r>
            <a:r>
              <a:rPr lang="en-US" sz="2800" dirty="0">
                <a:solidFill>
                  <a:srgbClr val="0070C0"/>
                </a:solidFill>
                <a:latin typeface="Times New Roman" pitchFamily="18" charset="0"/>
                <a:cs typeface="Times New Roman" pitchFamily="18" charset="0"/>
              </a:rPr>
              <a:t>building systems </a:t>
            </a:r>
            <a:r>
              <a:rPr lang="en-US" sz="2800" dirty="0">
                <a:latin typeface="Times New Roman" pitchFamily="18" charset="0"/>
                <a:cs typeface="Times New Roman" pitchFamily="18" charset="0"/>
              </a:rPr>
              <a:t>that automatically </a:t>
            </a:r>
            <a:r>
              <a:rPr lang="en-US" sz="2800" dirty="0">
                <a:solidFill>
                  <a:srgbClr val="0070C0"/>
                </a:solidFill>
                <a:latin typeface="Times New Roman" pitchFamily="18" charset="0"/>
                <a:cs typeface="Times New Roman" pitchFamily="18" charset="0"/>
              </a:rPr>
              <a:t>answer questions </a:t>
            </a:r>
            <a:r>
              <a:rPr lang="en-US" sz="2800" dirty="0">
                <a:latin typeface="Times New Roman" pitchFamily="18" charset="0"/>
                <a:cs typeface="Times New Roman" pitchFamily="18" charset="0"/>
              </a:rPr>
              <a:t>posed by humans in a natural language. </a:t>
            </a:r>
          </a:p>
          <a:p>
            <a:pPr algn="just">
              <a:lnSpc>
                <a:spcPct val="150000"/>
              </a:lnSpc>
            </a:pPr>
            <a:r>
              <a:rPr lang="en-US" sz="2800" b="1" dirty="0">
                <a:latin typeface="Times New Roman" pitchFamily="18" charset="0"/>
                <a:cs typeface="Times New Roman" pitchFamily="18" charset="0"/>
              </a:rPr>
              <a:t>Examples</a:t>
            </a:r>
            <a:r>
              <a:rPr lang="en-US" sz="2800" dirty="0">
                <a:latin typeface="Times New Roman" pitchFamily="18" charset="0"/>
                <a:cs typeface="Times New Roman" pitchFamily="18" charset="0"/>
              </a:rPr>
              <a:t> of Question-Answering applications: </a:t>
            </a:r>
          </a:p>
          <a:p>
            <a:pPr lvl="1" algn="just">
              <a:lnSpc>
                <a:spcPct val="150000"/>
              </a:lnSpc>
            </a:pPr>
            <a:r>
              <a:rPr lang="en-US" sz="2500" b="1" dirty="0" err="1">
                <a:solidFill>
                  <a:srgbClr val="0070C0"/>
                </a:solidFill>
                <a:latin typeface="Times New Roman" pitchFamily="18" charset="0"/>
                <a:cs typeface="Times New Roman" pitchFamily="18" charset="0"/>
              </a:rPr>
              <a:t>Siri</a:t>
            </a:r>
            <a:r>
              <a:rPr lang="en-US" sz="2500" b="1" dirty="0">
                <a:solidFill>
                  <a:srgbClr val="0070C0"/>
                </a:solidFill>
                <a:latin typeface="Times New Roman" pitchFamily="18" charset="0"/>
                <a:cs typeface="Times New Roman" pitchFamily="18" charset="0"/>
              </a:rPr>
              <a:t>, </a:t>
            </a:r>
          </a:p>
          <a:p>
            <a:pPr lvl="1" algn="just">
              <a:lnSpc>
                <a:spcPct val="150000"/>
              </a:lnSpc>
            </a:pPr>
            <a:r>
              <a:rPr lang="en-US" sz="2500" b="1" dirty="0">
                <a:solidFill>
                  <a:srgbClr val="0070C0"/>
                </a:solidFill>
                <a:latin typeface="Times New Roman" pitchFamily="18" charset="0"/>
                <a:cs typeface="Times New Roman" pitchFamily="18" charset="0"/>
              </a:rPr>
              <a:t>OK Google, </a:t>
            </a:r>
          </a:p>
          <a:p>
            <a:pPr lvl="1" algn="just">
              <a:lnSpc>
                <a:spcPct val="150000"/>
              </a:lnSpc>
            </a:pPr>
            <a:r>
              <a:rPr lang="en-US" sz="2500" b="1" dirty="0">
                <a:solidFill>
                  <a:srgbClr val="0070C0"/>
                </a:solidFill>
                <a:latin typeface="Times New Roman" pitchFamily="18" charset="0"/>
                <a:cs typeface="Times New Roman" pitchFamily="18" charset="0"/>
              </a:rPr>
              <a:t>chat boxes </a:t>
            </a:r>
          </a:p>
          <a:p>
            <a:pPr lvl="1" algn="just">
              <a:lnSpc>
                <a:spcPct val="150000"/>
              </a:lnSpc>
            </a:pPr>
            <a:r>
              <a:rPr lang="en-US" sz="2500" b="1" dirty="0">
                <a:solidFill>
                  <a:srgbClr val="0070C0"/>
                </a:solidFill>
                <a:latin typeface="Times New Roman" pitchFamily="18" charset="0"/>
                <a:cs typeface="Times New Roman" pitchFamily="18" charset="0"/>
              </a:rPr>
              <a:t>virtual assistants</a:t>
            </a:r>
            <a:r>
              <a:rPr lang="en-US" sz="2500" dirty="0">
                <a:latin typeface="Times New Roman" pitchFamily="18" charset="0"/>
                <a:cs typeface="Times New Roman" pitchFamily="18" charset="0"/>
              </a:rPr>
              <a:t>. </a:t>
            </a:r>
          </a:p>
        </p:txBody>
      </p:sp>
    </p:spTree>
    <p:extLst>
      <p:ext uri="{BB962C8B-B14F-4D97-AF65-F5344CB8AC3E}">
        <p14:creationId xmlns:p14="http://schemas.microsoft.com/office/powerpoint/2010/main" val="355147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wa Fikry\Desktop\Siri_on_i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
            <a:ext cx="3720160" cy="65926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wa Fikry\Desktop\screen-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4584" y="76201"/>
            <a:ext cx="3714146" cy="660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84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Text Classification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8229600" cy="5410200"/>
          </a:xfrm>
        </p:spPr>
        <p:txBody>
          <a:bodyPr>
            <a:normAutofit fontScale="25000" lnSpcReduction="20000"/>
          </a:bodyPr>
          <a:lstStyle/>
          <a:p>
            <a:pPr algn="just">
              <a:lnSpc>
                <a:spcPct val="170000"/>
              </a:lnSpc>
            </a:pPr>
            <a:r>
              <a:rPr lang="en-US" sz="11200" dirty="0">
                <a:latin typeface="Times New Roman" pitchFamily="18" charset="0"/>
                <a:cs typeface="Times New Roman" pitchFamily="18" charset="0"/>
              </a:rPr>
              <a:t>Is the task of </a:t>
            </a:r>
            <a:r>
              <a:rPr lang="en-US" sz="11200" dirty="0">
                <a:solidFill>
                  <a:srgbClr val="0070C0"/>
                </a:solidFill>
                <a:latin typeface="Times New Roman" pitchFamily="18" charset="0"/>
                <a:cs typeface="Times New Roman" pitchFamily="18" charset="0"/>
              </a:rPr>
              <a:t>automatic sorting </a:t>
            </a:r>
            <a:r>
              <a:rPr lang="en-US" sz="11200" dirty="0">
                <a:latin typeface="Times New Roman" pitchFamily="18" charset="0"/>
                <a:cs typeface="Times New Roman" pitchFamily="18" charset="0"/>
              </a:rPr>
              <a:t>of a set of </a:t>
            </a:r>
            <a:r>
              <a:rPr lang="en-US" sz="11200" dirty="0">
                <a:solidFill>
                  <a:srgbClr val="0070C0"/>
                </a:solidFill>
                <a:latin typeface="Times New Roman" pitchFamily="18" charset="0"/>
                <a:cs typeface="Times New Roman" pitchFamily="18" charset="0"/>
              </a:rPr>
              <a:t>documents or text </a:t>
            </a:r>
            <a:r>
              <a:rPr lang="en-US" sz="11200" dirty="0">
                <a:latin typeface="Times New Roman" pitchFamily="18" charset="0"/>
                <a:cs typeface="Times New Roman" pitchFamily="18" charset="0"/>
              </a:rPr>
              <a:t>scripts into </a:t>
            </a:r>
            <a:r>
              <a:rPr lang="en-US" sz="11200" dirty="0">
                <a:solidFill>
                  <a:srgbClr val="0070C0"/>
                </a:solidFill>
                <a:latin typeface="Times New Roman" pitchFamily="18" charset="0"/>
                <a:cs typeface="Times New Roman" pitchFamily="18" charset="0"/>
              </a:rPr>
              <a:t>categories</a:t>
            </a:r>
            <a:r>
              <a:rPr lang="en-US" sz="11200" dirty="0">
                <a:latin typeface="Times New Roman" pitchFamily="18" charset="0"/>
                <a:cs typeface="Times New Roman" pitchFamily="18" charset="0"/>
              </a:rPr>
              <a:t> from </a:t>
            </a:r>
            <a:r>
              <a:rPr lang="en-US" sz="11200" b="1" dirty="0">
                <a:solidFill>
                  <a:srgbClr val="0070C0"/>
                </a:solidFill>
                <a:latin typeface="Times New Roman" pitchFamily="18" charset="0"/>
                <a:cs typeface="Times New Roman" pitchFamily="18" charset="0"/>
              </a:rPr>
              <a:t>a predefined set</a:t>
            </a:r>
            <a:r>
              <a:rPr lang="en-US" sz="11200" dirty="0">
                <a:latin typeface="Times New Roman" pitchFamily="18" charset="0"/>
                <a:cs typeface="Times New Roman" pitchFamily="18" charset="0"/>
              </a:rPr>
              <a:t>. </a:t>
            </a:r>
          </a:p>
          <a:p>
            <a:pPr algn="just">
              <a:lnSpc>
                <a:spcPct val="170000"/>
              </a:lnSpc>
            </a:pPr>
            <a:r>
              <a:rPr lang="en-US" sz="11200" b="1" dirty="0">
                <a:latin typeface="Times New Roman" pitchFamily="18" charset="0"/>
                <a:cs typeface="Times New Roman" pitchFamily="18" charset="0"/>
              </a:rPr>
              <a:t>Examples </a:t>
            </a:r>
          </a:p>
          <a:p>
            <a:pPr lvl="1" algn="just">
              <a:lnSpc>
                <a:spcPct val="170000"/>
              </a:lnSpc>
            </a:pPr>
            <a:r>
              <a:rPr lang="en-US" sz="10900" dirty="0">
                <a:latin typeface="Times New Roman" pitchFamily="18" charset="0"/>
                <a:cs typeface="Times New Roman" pitchFamily="18" charset="0"/>
              </a:rPr>
              <a:t>A </a:t>
            </a:r>
            <a:r>
              <a:rPr lang="en-US" sz="10900" b="1" dirty="0">
                <a:solidFill>
                  <a:srgbClr val="00B050"/>
                </a:solidFill>
                <a:latin typeface="Times New Roman" pitchFamily="18" charset="0"/>
                <a:cs typeface="Times New Roman" pitchFamily="18" charset="0"/>
              </a:rPr>
              <a:t>spam filter</a:t>
            </a:r>
            <a:r>
              <a:rPr lang="en-US" sz="10900" dirty="0">
                <a:latin typeface="Times New Roman" pitchFamily="18" charset="0"/>
                <a:cs typeface="Times New Roman" pitchFamily="18" charset="0"/>
              </a:rPr>
              <a:t>, has emails as its input and classifies them into one of two categories </a:t>
            </a:r>
            <a:r>
              <a:rPr lang="en-US" sz="10900" b="1" dirty="0">
                <a:solidFill>
                  <a:srgbClr val="0070C0"/>
                </a:solidFill>
                <a:latin typeface="Times New Roman" pitchFamily="18" charset="0"/>
                <a:cs typeface="Times New Roman" pitchFamily="18" charset="0"/>
              </a:rPr>
              <a:t>{spam, non-spam}. </a:t>
            </a:r>
          </a:p>
          <a:p>
            <a:pPr lvl="1" algn="just">
              <a:lnSpc>
                <a:spcPct val="170000"/>
              </a:lnSpc>
            </a:pPr>
            <a:r>
              <a:rPr lang="en-US" sz="10900" b="1" dirty="0">
                <a:solidFill>
                  <a:srgbClr val="0070C0"/>
                </a:solidFill>
                <a:latin typeface="Times New Roman" pitchFamily="18" charset="0"/>
                <a:cs typeface="Times New Roman" pitchFamily="18" charset="0"/>
              </a:rPr>
              <a:t>News stories </a:t>
            </a:r>
            <a:r>
              <a:rPr lang="en-US" sz="10900" dirty="0">
                <a:latin typeface="Times New Roman" pitchFamily="18" charset="0"/>
                <a:cs typeface="Times New Roman" pitchFamily="18" charset="0"/>
              </a:rPr>
              <a:t>are typically organized by topics such as </a:t>
            </a:r>
            <a:r>
              <a:rPr lang="en-US" sz="10900" b="1" dirty="0">
                <a:solidFill>
                  <a:srgbClr val="00B050"/>
                </a:solidFill>
                <a:latin typeface="Times New Roman" pitchFamily="18" charset="0"/>
                <a:cs typeface="Times New Roman" pitchFamily="18" charset="0"/>
              </a:rPr>
              <a:t>politics, sports, and economy. </a:t>
            </a:r>
          </a:p>
          <a:p>
            <a:pPr algn="just">
              <a:lnSpc>
                <a:spcPct val="170000"/>
              </a:lnSpc>
            </a:pPr>
            <a:endParaRPr lang="en-US" sz="10400" dirty="0">
              <a:latin typeface="Times New Roman" pitchFamily="18" charset="0"/>
              <a:cs typeface="Times New Roman" pitchFamily="18" charset="0"/>
            </a:endParaRPr>
          </a:p>
          <a:p>
            <a:pPr marL="0" indent="0">
              <a:buNone/>
            </a:pPr>
            <a:br>
              <a:rPr lang="en-US" dirty="0"/>
            </a:br>
            <a:endParaRPr lang="en-US" dirty="0"/>
          </a:p>
        </p:txBody>
      </p:sp>
    </p:spTree>
    <p:extLst>
      <p:ext uri="{BB962C8B-B14F-4D97-AF65-F5344CB8AC3E}">
        <p14:creationId xmlns:p14="http://schemas.microsoft.com/office/powerpoint/2010/main" val="1767923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Optical character recognition</a:t>
            </a:r>
          </a:p>
        </p:txBody>
      </p:sp>
      <p:sp>
        <p:nvSpPr>
          <p:cNvPr id="3" name="Content Placeholder 2"/>
          <p:cNvSpPr>
            <a:spLocks noGrp="1"/>
          </p:cNvSpPr>
          <p:nvPr>
            <p:ph sz="quarter" idx="1"/>
          </p:nvPr>
        </p:nvSpPr>
        <p:spPr/>
        <p:txBody>
          <a:bodyPr>
            <a:normAutofit fontScale="92500" lnSpcReduction="10000"/>
          </a:bodyPr>
          <a:lstStyle/>
          <a:p>
            <a:pPr lvl="0" algn="just">
              <a:lnSpc>
                <a:spcPct val="200000"/>
              </a:lnSpc>
            </a:pPr>
            <a:r>
              <a:rPr lang="en-US" sz="2800" dirty="0">
                <a:latin typeface="Times New Roman" pitchFamily="18" charset="0"/>
                <a:cs typeface="Times New Roman" pitchFamily="18" charset="0"/>
              </a:rPr>
              <a:t>Is the process of analyzing and identifying texts in scanned images or documents.</a:t>
            </a:r>
          </a:p>
          <a:p>
            <a:pPr lvl="0" algn="just">
              <a:lnSpc>
                <a:spcPct val="200000"/>
              </a:lnSpc>
            </a:pPr>
            <a:r>
              <a:rPr lang="en-US" sz="2800" b="1" dirty="0">
                <a:latin typeface="Times New Roman" pitchFamily="18" charset="0"/>
                <a:cs typeface="Times New Roman" pitchFamily="18" charset="0"/>
              </a:rPr>
              <a:t>Examples : </a:t>
            </a:r>
          </a:p>
          <a:p>
            <a:pPr lvl="1" algn="just">
              <a:lnSpc>
                <a:spcPct val="200000"/>
              </a:lnSpc>
              <a:buFont typeface="Arial" pitchFamily="34" charset="0"/>
              <a:buChar char="•"/>
            </a:pPr>
            <a:r>
              <a:rPr lang="en-US" sz="2800" dirty="0">
                <a:latin typeface="Times New Roman" pitchFamily="18" charset="0"/>
                <a:cs typeface="Times New Roman" pitchFamily="18" charset="0"/>
              </a:rPr>
              <a:t> </a:t>
            </a:r>
            <a:r>
              <a:rPr lang="en-US" sz="2800" dirty="0">
                <a:solidFill>
                  <a:srgbClr val="0070C0"/>
                </a:solidFill>
                <a:latin typeface="Times New Roman" pitchFamily="18" charset="0"/>
                <a:cs typeface="Times New Roman" pitchFamily="18" charset="0"/>
              </a:rPr>
              <a:t>invoice character recognition</a:t>
            </a:r>
          </a:p>
          <a:p>
            <a:pPr lvl="1" algn="just">
              <a:lnSpc>
                <a:spcPct val="200000"/>
              </a:lnSpc>
              <a:buFont typeface="Arial" pitchFamily="34" charset="0"/>
              <a:buChar char="•"/>
            </a:pPr>
            <a:r>
              <a:rPr lang="en-US" sz="2800" dirty="0">
                <a:solidFill>
                  <a:srgbClr val="0070C0"/>
                </a:solidFill>
                <a:latin typeface="Times New Roman" pitchFamily="18" charset="0"/>
                <a:cs typeface="Times New Roman" pitchFamily="18" charset="0"/>
              </a:rPr>
              <a:t> check character recognition</a:t>
            </a:r>
          </a:p>
          <a:p>
            <a:pPr marL="0" indent="0">
              <a:buNone/>
            </a:pPr>
            <a:br>
              <a:rPr lang="en-US" dirty="0"/>
            </a:br>
            <a:endParaRPr lang="en-US" dirty="0"/>
          </a:p>
        </p:txBody>
      </p:sp>
    </p:spTree>
    <p:extLst>
      <p:ext uri="{BB962C8B-B14F-4D97-AF65-F5344CB8AC3E}">
        <p14:creationId xmlns:p14="http://schemas.microsoft.com/office/powerpoint/2010/main" val="2648543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Spell Checking</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8229600" cy="5181600"/>
          </a:xfrm>
        </p:spPr>
        <p:txBody>
          <a:bodyPr>
            <a:normAutofit fontScale="85000" lnSpcReduction="20000"/>
          </a:bodyPr>
          <a:lstStyle/>
          <a:p>
            <a:pPr algn="just">
              <a:lnSpc>
                <a:spcPct val="170000"/>
              </a:lnSpc>
            </a:pPr>
            <a:r>
              <a:rPr lang="en-US" sz="3600" dirty="0">
                <a:latin typeface="Times New Roman" pitchFamily="18" charset="0"/>
                <a:cs typeface="Times New Roman" pitchFamily="18" charset="0"/>
              </a:rPr>
              <a:t>Is a software tool that </a:t>
            </a:r>
            <a:r>
              <a:rPr lang="en-US" sz="3600" b="1" dirty="0">
                <a:solidFill>
                  <a:srgbClr val="0070C0"/>
                </a:solidFill>
                <a:latin typeface="Times New Roman" pitchFamily="18" charset="0"/>
                <a:cs typeface="Times New Roman" pitchFamily="18" charset="0"/>
              </a:rPr>
              <a:t>identifies and corrects any spelling mistakes in a text. </a:t>
            </a:r>
          </a:p>
          <a:p>
            <a:pPr algn="just">
              <a:lnSpc>
                <a:spcPct val="170000"/>
              </a:lnSpc>
            </a:pPr>
            <a:r>
              <a:rPr lang="en-US" sz="3600" dirty="0">
                <a:solidFill>
                  <a:srgbClr val="0070C0"/>
                </a:solidFill>
                <a:latin typeface="Times New Roman" pitchFamily="18" charset="0"/>
                <a:cs typeface="Times New Roman" pitchFamily="18" charset="0"/>
              </a:rPr>
              <a:t>Most text editors </a:t>
            </a:r>
            <a:r>
              <a:rPr lang="en-US" sz="3600" dirty="0">
                <a:latin typeface="Times New Roman" pitchFamily="18" charset="0"/>
                <a:cs typeface="Times New Roman" pitchFamily="18" charset="0"/>
              </a:rPr>
              <a:t>let users check if their text contains spelling mistakes. </a:t>
            </a:r>
          </a:p>
          <a:p>
            <a:pPr algn="just">
              <a:lnSpc>
                <a:spcPct val="170000"/>
              </a:lnSpc>
            </a:pPr>
            <a:r>
              <a:rPr lang="en-US" sz="3600" b="1" dirty="0">
                <a:latin typeface="Times New Roman" pitchFamily="18" charset="0"/>
                <a:cs typeface="Times New Roman" pitchFamily="18" charset="0"/>
              </a:rPr>
              <a:t>Examples :</a:t>
            </a:r>
          </a:p>
          <a:p>
            <a:pPr lvl="2" algn="just">
              <a:lnSpc>
                <a:spcPct val="170000"/>
              </a:lnSpc>
            </a:pPr>
            <a:r>
              <a:rPr lang="en-US" sz="3600" dirty="0">
                <a:latin typeface="Times New Roman" pitchFamily="18" charset="0"/>
                <a:cs typeface="Times New Roman" pitchFamily="18" charset="0"/>
              </a:rPr>
              <a:t> </a:t>
            </a:r>
            <a:r>
              <a:rPr lang="en-US" sz="3600" b="1" dirty="0" err="1">
                <a:solidFill>
                  <a:srgbClr val="0070C0"/>
                </a:solidFill>
                <a:latin typeface="Times New Roman" pitchFamily="18" charset="0"/>
                <a:cs typeface="Times New Roman" pitchFamily="18" charset="0"/>
              </a:rPr>
              <a:t>Grammarly</a:t>
            </a:r>
            <a:r>
              <a:rPr lang="en-US" sz="3600" b="1" dirty="0">
                <a:solidFill>
                  <a:srgbClr val="0070C0"/>
                </a:solidFill>
                <a:latin typeface="Times New Roman" pitchFamily="18" charset="0"/>
                <a:cs typeface="Times New Roman" pitchFamily="18" charset="0"/>
              </a:rPr>
              <a:t> app</a:t>
            </a:r>
            <a:r>
              <a:rPr lang="en-US" sz="3600" dirty="0">
                <a:latin typeface="Times New Roman" pitchFamily="18" charset="0"/>
                <a:cs typeface="Times New Roman" pitchFamily="18" charset="0"/>
              </a:rPr>
              <a:t>. </a:t>
            </a:r>
          </a:p>
          <a:p>
            <a:pPr marL="0" indent="0">
              <a:buNone/>
            </a:pPr>
            <a:br>
              <a:rPr lang="en-US" dirty="0"/>
            </a:br>
            <a:endParaRPr lang="en-US" dirty="0"/>
          </a:p>
        </p:txBody>
      </p:sp>
    </p:spTree>
    <p:extLst>
      <p:ext uri="{BB962C8B-B14F-4D97-AF65-F5344CB8AC3E}">
        <p14:creationId xmlns:p14="http://schemas.microsoft.com/office/powerpoint/2010/main" val="77929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18B1-E118-C05B-6A48-AFA52B684FF2}"/>
              </a:ext>
            </a:extLst>
          </p:cNvPr>
          <p:cNvSpPr>
            <a:spLocks noGrp="1"/>
          </p:cNvSpPr>
          <p:nvPr>
            <p:ph type="title"/>
          </p:nvPr>
        </p:nvSpPr>
        <p:spPr/>
        <p:txBody>
          <a:bodyPr>
            <a:normAutofit/>
          </a:bodyPr>
          <a:lstStyle/>
          <a:p>
            <a:r>
              <a:rPr lang="en-US" b="1" i="0" dirty="0">
                <a:solidFill>
                  <a:srgbClr val="424242"/>
                </a:solidFill>
                <a:effectLst/>
                <a:latin typeface="Times" panose="02020603050405020304" pitchFamily="18" charset="0"/>
                <a:cs typeface="Times" panose="02020603050405020304" pitchFamily="18" charset="0"/>
              </a:rPr>
              <a:t>Automatic Summarization</a:t>
            </a:r>
            <a:endParaRPr lang="en-US" b="1"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8181B1FB-BEEE-ACFD-1A5B-A0BD4507EA67}"/>
              </a:ext>
            </a:extLst>
          </p:cNvPr>
          <p:cNvSpPr>
            <a:spLocks noGrp="1"/>
          </p:cNvSpPr>
          <p:nvPr>
            <p:ph sz="quarter" idx="1"/>
          </p:nvPr>
        </p:nvSpPr>
        <p:spPr/>
        <p:txBody>
          <a:bodyPr>
            <a:normAutofit fontScale="92500"/>
          </a:bodyPr>
          <a:lstStyle/>
          <a:p>
            <a:pPr algn="just">
              <a:lnSpc>
                <a:spcPct val="200000"/>
              </a:lnSpc>
            </a:pPr>
            <a:r>
              <a:rPr lang="en-US" b="1" i="0" dirty="0">
                <a:solidFill>
                  <a:srgbClr val="0070C0"/>
                </a:solidFill>
                <a:effectLst/>
                <a:latin typeface="Times" panose="02020603050405020304" pitchFamily="18" charset="0"/>
                <a:cs typeface="Times" panose="02020603050405020304" pitchFamily="18" charset="0"/>
              </a:rPr>
              <a:t>Automatic summarization </a:t>
            </a:r>
            <a:r>
              <a:rPr lang="en-US" b="0" i="0" dirty="0">
                <a:solidFill>
                  <a:srgbClr val="424242"/>
                </a:solidFill>
                <a:effectLst/>
                <a:latin typeface="Times" panose="02020603050405020304" pitchFamily="18" charset="0"/>
                <a:cs typeface="Times" panose="02020603050405020304" pitchFamily="18" charset="0"/>
              </a:rPr>
              <a:t>is the process by a which </a:t>
            </a:r>
            <a:r>
              <a:rPr lang="en-US" b="0" i="0" dirty="0">
                <a:solidFill>
                  <a:srgbClr val="0070C0"/>
                </a:solidFill>
                <a:effectLst/>
                <a:latin typeface="Times" panose="02020603050405020304" pitchFamily="18" charset="0"/>
                <a:cs typeface="Times" panose="02020603050405020304" pitchFamily="18" charset="0"/>
              </a:rPr>
              <a:t>computer program </a:t>
            </a:r>
            <a:r>
              <a:rPr lang="en-US" b="0" i="0" dirty="0">
                <a:solidFill>
                  <a:srgbClr val="424242"/>
                </a:solidFill>
                <a:effectLst/>
                <a:latin typeface="Times" panose="02020603050405020304" pitchFamily="18" charset="0"/>
                <a:cs typeface="Times" panose="02020603050405020304" pitchFamily="18" charset="0"/>
              </a:rPr>
              <a:t>creates a </a:t>
            </a:r>
            <a:r>
              <a:rPr lang="en-US" b="0" i="0" dirty="0">
                <a:solidFill>
                  <a:srgbClr val="0070C0"/>
                </a:solidFill>
                <a:effectLst/>
                <a:latin typeface="Times" panose="02020603050405020304" pitchFamily="18" charset="0"/>
                <a:cs typeface="Times" panose="02020603050405020304" pitchFamily="18" charset="0"/>
              </a:rPr>
              <a:t>shortened version of text</a:t>
            </a:r>
            <a:r>
              <a:rPr lang="en-US" b="0" i="0" dirty="0">
                <a:solidFill>
                  <a:srgbClr val="424242"/>
                </a:solidFill>
                <a:effectLst/>
                <a:latin typeface="Times" panose="02020603050405020304" pitchFamily="18" charset="0"/>
                <a:cs typeface="Times" panose="02020603050405020304" pitchFamily="18" charset="0"/>
              </a:rPr>
              <a:t>. </a:t>
            </a:r>
          </a:p>
          <a:p>
            <a:pPr algn="just">
              <a:lnSpc>
                <a:spcPct val="200000"/>
              </a:lnSpc>
            </a:pPr>
            <a:r>
              <a:rPr lang="en-US" b="0" i="0" dirty="0">
                <a:solidFill>
                  <a:srgbClr val="424242"/>
                </a:solidFill>
                <a:effectLst/>
                <a:latin typeface="Times" panose="02020603050405020304" pitchFamily="18" charset="0"/>
                <a:cs typeface="Times" panose="02020603050405020304" pitchFamily="18" charset="0"/>
              </a:rPr>
              <a:t>The product of the process contains </a:t>
            </a:r>
            <a:r>
              <a:rPr lang="en-US" b="0" i="0" dirty="0">
                <a:solidFill>
                  <a:srgbClr val="0070C0"/>
                </a:solidFill>
                <a:effectLst/>
                <a:latin typeface="Times" panose="02020603050405020304" pitchFamily="18" charset="0"/>
                <a:cs typeface="Times" panose="02020603050405020304" pitchFamily="18" charset="0"/>
              </a:rPr>
              <a:t>the most important points from the original text</a:t>
            </a:r>
            <a:r>
              <a:rPr lang="en-US" b="0" i="0" dirty="0">
                <a:solidFill>
                  <a:srgbClr val="424242"/>
                </a:solidFill>
                <a:effectLst/>
                <a:latin typeface="Times" panose="02020603050405020304" pitchFamily="18" charset="0"/>
                <a:cs typeface="Times" panose="02020603050405020304" pitchFamily="18" charset="0"/>
              </a:rPr>
              <a:t>. </a:t>
            </a:r>
          </a:p>
          <a:p>
            <a:pPr algn="just">
              <a:lnSpc>
                <a:spcPct val="200000"/>
              </a:lnSpc>
            </a:pPr>
            <a:r>
              <a:rPr lang="en-US" b="0" i="0" dirty="0">
                <a:solidFill>
                  <a:srgbClr val="424242"/>
                </a:solidFill>
                <a:effectLst/>
                <a:latin typeface="Times" panose="02020603050405020304" pitchFamily="18" charset="0"/>
                <a:cs typeface="Times" panose="02020603050405020304" pitchFamily="18" charset="0"/>
              </a:rPr>
              <a:t>Search engines such as </a:t>
            </a:r>
            <a:r>
              <a:rPr lang="en-US" b="0" i="0" dirty="0">
                <a:solidFill>
                  <a:srgbClr val="0070C0"/>
                </a:solidFill>
                <a:effectLst/>
                <a:latin typeface="Times" panose="02020603050405020304" pitchFamily="18" charset="0"/>
                <a:cs typeface="Times" panose="02020603050405020304" pitchFamily="18" charset="0"/>
              </a:rPr>
              <a:t>Google use automatic summarization </a:t>
            </a:r>
            <a:r>
              <a:rPr lang="en-US" b="0" i="0" dirty="0">
                <a:solidFill>
                  <a:srgbClr val="424242"/>
                </a:solidFill>
                <a:effectLst/>
                <a:latin typeface="Times" panose="02020603050405020304" pitchFamily="18" charset="0"/>
                <a:cs typeface="Times" panose="02020603050405020304" pitchFamily="18" charset="0"/>
              </a:rPr>
              <a:t>to produce key phrase extractions in search results.</a:t>
            </a:r>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46194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latin typeface="Times New Roman" pitchFamily="18" charset="0"/>
                <a:cs typeface="Times New Roman" pitchFamily="18" charset="0"/>
              </a:rPr>
              <a:t>Match the following technologies with their applications</a:t>
            </a:r>
            <a:r>
              <a:rPr lang="en-US" b="1" dirty="0">
                <a:latin typeface="Times New Roman" pitchFamily="18" charset="0"/>
                <a:cs typeface="Times New Roman" pitchFamily="18" charset="0"/>
              </a:rPr>
              <a:t>.</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36562803"/>
              </p:ext>
            </p:extLst>
          </p:nvPr>
        </p:nvGraphicFramePr>
        <p:xfrm>
          <a:off x="457200" y="1981200"/>
          <a:ext cx="8229600" cy="228600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0840">
                <a:tc>
                  <a:txBody>
                    <a:bodyPr/>
                    <a:lstStyle/>
                    <a:p>
                      <a:pPr marL="342900" indent="-342900">
                        <a:buFont typeface="+mj-lt"/>
                        <a:buNone/>
                      </a:pPr>
                      <a:r>
                        <a:rPr kumimoji="0" lang="en-US" sz="2400" kern="1200" dirty="0">
                          <a:latin typeface="Times" panose="02020603050405020304" pitchFamily="18" charset="0"/>
                          <a:cs typeface="Times" panose="02020603050405020304" pitchFamily="18" charset="0"/>
                        </a:rPr>
                        <a:t>Machine Translation</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tc>
                  <a:txBody>
                    <a:bodyPr/>
                    <a:lstStyle/>
                    <a:p>
                      <a:pPr marL="342900" indent="-342900">
                        <a:buFont typeface="+mj-lt"/>
                        <a:buAutoNum type="alphaUcPeriod"/>
                      </a:pPr>
                      <a:r>
                        <a:rPr kumimoji="0" lang="en-US" sz="2400" kern="1200" dirty="0">
                          <a:latin typeface="Times" panose="02020603050405020304" pitchFamily="18" charset="0"/>
                          <a:cs typeface="Times" panose="02020603050405020304" pitchFamily="18" charset="0"/>
                        </a:rPr>
                        <a:t>video games</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extLst>
                  <a:ext uri="{0D108BD9-81ED-4DB2-BD59-A6C34878D82A}">
                    <a16:rowId xmlns:a16="http://schemas.microsoft.com/office/drawing/2014/main" val="10000"/>
                  </a:ext>
                </a:extLst>
              </a:tr>
              <a:tr h="370840">
                <a:tc>
                  <a:txBody>
                    <a:bodyPr/>
                    <a:lstStyle/>
                    <a:p>
                      <a:pPr marL="342900" indent="-342900">
                        <a:buFont typeface="+mj-lt"/>
                        <a:buNone/>
                      </a:pPr>
                      <a:r>
                        <a:rPr kumimoji="0" lang="en-US" sz="2400" kern="1200" dirty="0">
                          <a:latin typeface="Times" panose="02020603050405020304" pitchFamily="18" charset="0"/>
                          <a:cs typeface="Times" panose="02020603050405020304" pitchFamily="18" charset="0"/>
                        </a:rPr>
                        <a:t>Spell Checking</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tc>
                  <a:txBody>
                    <a:bodyPr/>
                    <a:lstStyle/>
                    <a:p>
                      <a:pPr marL="342900" indent="-342900">
                        <a:buFont typeface="+mj-lt"/>
                        <a:buAutoNum type="alphaUcPeriod" startAt="2"/>
                      </a:pPr>
                      <a:r>
                        <a:rPr kumimoji="0" lang="en-US" sz="2400" kern="1200" dirty="0" err="1">
                          <a:latin typeface="Times" panose="02020603050405020304" pitchFamily="18" charset="0"/>
                          <a:cs typeface="Times" panose="02020603050405020304" pitchFamily="18" charset="0"/>
                        </a:rPr>
                        <a:t>Siri</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extLst>
                  <a:ext uri="{0D108BD9-81ED-4DB2-BD59-A6C34878D82A}">
                    <a16:rowId xmlns:a16="http://schemas.microsoft.com/office/drawing/2014/main" val="10001"/>
                  </a:ext>
                </a:extLst>
              </a:tr>
              <a:tr h="370840">
                <a:tc>
                  <a:txBody>
                    <a:bodyPr/>
                    <a:lstStyle/>
                    <a:p>
                      <a:pPr marL="342900" indent="-342900">
                        <a:buFont typeface="+mj-lt"/>
                        <a:buNone/>
                      </a:pPr>
                      <a:r>
                        <a:rPr kumimoji="0" lang="en-US" sz="2400" kern="1200" dirty="0">
                          <a:latin typeface="Times" panose="02020603050405020304" pitchFamily="18" charset="0"/>
                          <a:cs typeface="Times" panose="02020603050405020304" pitchFamily="18" charset="0"/>
                        </a:rPr>
                        <a:t>Text Classification</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tc>
                  <a:txBody>
                    <a:bodyPr/>
                    <a:lstStyle/>
                    <a:p>
                      <a:pPr marL="342900" indent="-342900">
                        <a:buFont typeface="+mj-lt"/>
                        <a:buNone/>
                      </a:pPr>
                      <a:r>
                        <a:rPr kumimoji="0" lang="en-US" sz="2400" kern="1200" dirty="0">
                          <a:latin typeface="Times" panose="02020603050405020304" pitchFamily="18" charset="0"/>
                          <a:cs typeface="Times" panose="02020603050405020304" pitchFamily="18" charset="0"/>
                        </a:rPr>
                        <a:t>C.  Google Translate</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extLst>
                  <a:ext uri="{0D108BD9-81ED-4DB2-BD59-A6C34878D82A}">
                    <a16:rowId xmlns:a16="http://schemas.microsoft.com/office/drawing/2014/main" val="10002"/>
                  </a:ext>
                </a:extLst>
              </a:tr>
              <a:tr h="370840">
                <a:tc>
                  <a:txBody>
                    <a:bodyPr/>
                    <a:lstStyle/>
                    <a:p>
                      <a:pPr marL="342900" indent="-342900">
                        <a:buFont typeface="+mj-lt"/>
                        <a:buNone/>
                      </a:pPr>
                      <a:r>
                        <a:rPr kumimoji="0" lang="en-US" sz="2400" kern="1200" dirty="0">
                          <a:latin typeface="Times" panose="02020603050405020304" pitchFamily="18" charset="0"/>
                          <a:cs typeface="Times" panose="02020603050405020304" pitchFamily="18" charset="0"/>
                        </a:rPr>
                        <a:t>Question Answering</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tc>
                  <a:txBody>
                    <a:bodyPr/>
                    <a:lstStyle/>
                    <a:p>
                      <a:pPr marL="342900" indent="-342900">
                        <a:buFont typeface="+mj-lt"/>
                        <a:buNone/>
                      </a:pPr>
                      <a:r>
                        <a:rPr kumimoji="0" lang="en-US" sz="2400" kern="1200" dirty="0">
                          <a:latin typeface="Times" panose="02020603050405020304" pitchFamily="18" charset="0"/>
                          <a:cs typeface="Times" panose="02020603050405020304" pitchFamily="18" charset="0"/>
                        </a:rPr>
                        <a:t>D.   </a:t>
                      </a:r>
                      <a:r>
                        <a:rPr kumimoji="0" lang="en-US" sz="2400" kern="1200" dirty="0" err="1">
                          <a:latin typeface="Times" panose="02020603050405020304" pitchFamily="18" charset="0"/>
                          <a:cs typeface="Times" panose="02020603050405020304" pitchFamily="18" charset="0"/>
                        </a:rPr>
                        <a:t>Grammarly</a:t>
                      </a:r>
                      <a:r>
                        <a:rPr kumimoji="0" lang="en-US" sz="2400" kern="1200" dirty="0">
                          <a:latin typeface="Times" panose="02020603050405020304" pitchFamily="18" charset="0"/>
                          <a:cs typeface="Times" panose="02020603050405020304" pitchFamily="18" charset="0"/>
                        </a:rPr>
                        <a:t>  App</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extLst>
                  <a:ext uri="{0D108BD9-81ED-4DB2-BD59-A6C34878D82A}">
                    <a16:rowId xmlns:a16="http://schemas.microsoft.com/office/drawing/2014/main" val="10003"/>
                  </a:ext>
                </a:extLst>
              </a:tr>
              <a:tr h="152400">
                <a:tc>
                  <a:txBody>
                    <a:bodyPr/>
                    <a:lstStyle/>
                    <a:p>
                      <a:pPr marL="342900" indent="-342900">
                        <a:buFont typeface="+mj-lt"/>
                        <a:buNone/>
                      </a:pPr>
                      <a:r>
                        <a:rPr kumimoji="0" lang="en-US" sz="2400" kern="1200" dirty="0">
                          <a:latin typeface="Times" panose="02020603050405020304" pitchFamily="18" charset="0"/>
                          <a:cs typeface="Times" panose="02020603050405020304" pitchFamily="18" charset="0"/>
                        </a:rPr>
                        <a:t>Speech Recognition</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tc>
                  <a:txBody>
                    <a:bodyPr/>
                    <a:lstStyle/>
                    <a:p>
                      <a:pPr marL="342900" indent="-342900">
                        <a:buFont typeface="+mj-lt"/>
                        <a:buNone/>
                      </a:pPr>
                      <a:r>
                        <a:rPr kumimoji="0" lang="en-US" sz="2400" kern="1200" dirty="0">
                          <a:latin typeface="Times" panose="02020603050405020304" pitchFamily="18" charset="0"/>
                          <a:cs typeface="Times" panose="02020603050405020304" pitchFamily="18" charset="0"/>
                        </a:rPr>
                        <a:t>E.   Spam Filter</a:t>
                      </a:r>
                      <a:endParaRPr kumimoji="0" lang="en-US" sz="2400" kern="1200" dirty="0">
                        <a:solidFill>
                          <a:schemeClr val="tx1"/>
                        </a:solidFill>
                        <a:latin typeface="Times" panose="02020603050405020304" pitchFamily="18" charset="0"/>
                        <a:ea typeface="+mn-ea"/>
                        <a:cs typeface="Times"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NLP Techniques</a:t>
            </a:r>
          </a:p>
        </p:txBody>
      </p:sp>
      <p:sp>
        <p:nvSpPr>
          <p:cNvPr id="5" name="Content Placeholder 4"/>
          <p:cNvSpPr>
            <a:spLocks noGrp="1"/>
          </p:cNvSpPr>
          <p:nvPr>
            <p:ph sz="quarter" idx="1"/>
          </p:nvPr>
        </p:nvSpPr>
        <p:spPr>
          <a:xfrm>
            <a:off x="457200" y="1219200"/>
            <a:ext cx="8229600" cy="5105400"/>
          </a:xfrm>
        </p:spPr>
        <p:txBody>
          <a:bodyPr>
            <a:normAutofit fontScale="92500" lnSpcReduction="20000"/>
          </a:bodyPr>
          <a:lstStyle/>
          <a:p>
            <a:pPr marL="514350" indent="-514350">
              <a:lnSpc>
                <a:spcPct val="150000"/>
              </a:lnSpc>
              <a:buFont typeface="+mj-lt"/>
              <a:buAutoNum type="arabicPeriod"/>
            </a:pPr>
            <a:r>
              <a:rPr lang="en-US" dirty="0">
                <a:latin typeface="Times New Roman" pitchFamily="18" charset="0"/>
                <a:cs typeface="Times New Roman" pitchFamily="18" charset="0"/>
              </a:rPr>
              <a:t>Text Preparation and Pre-processing</a:t>
            </a:r>
          </a:p>
          <a:p>
            <a:pPr marL="514350" indent="-514350">
              <a:lnSpc>
                <a:spcPct val="150000"/>
              </a:lnSpc>
              <a:buFont typeface="+mj-lt"/>
              <a:buAutoNum type="arabicPeriod"/>
            </a:pPr>
            <a:r>
              <a:rPr lang="en-US" dirty="0">
                <a:latin typeface="Times New Roman" pitchFamily="18" charset="0"/>
                <a:cs typeface="Times New Roman" pitchFamily="18" charset="0"/>
              </a:rPr>
              <a:t>Language Detection</a:t>
            </a:r>
          </a:p>
          <a:p>
            <a:pPr marL="514350" indent="-514350">
              <a:lnSpc>
                <a:spcPct val="150000"/>
              </a:lnSpc>
              <a:buFont typeface="+mj-lt"/>
              <a:buAutoNum type="arabicPeriod"/>
            </a:pPr>
            <a:r>
              <a:rPr lang="en-US" dirty="0" err="1">
                <a:latin typeface="Times New Roman" pitchFamily="18" charset="0"/>
                <a:cs typeface="Times New Roman" pitchFamily="18" charset="0"/>
              </a:rPr>
              <a:t>Tokenisation</a:t>
            </a:r>
            <a:endParaRPr lang="en-US" dirty="0">
              <a:latin typeface="Times New Roman" pitchFamily="18" charset="0"/>
              <a:cs typeface="Times New Roman" pitchFamily="18" charset="0"/>
            </a:endParaRPr>
          </a:p>
          <a:p>
            <a:pPr marL="514350" indent="-514350">
              <a:lnSpc>
                <a:spcPct val="150000"/>
              </a:lnSpc>
              <a:buFont typeface="+mj-lt"/>
              <a:buAutoNum type="arabicPeriod"/>
            </a:pPr>
            <a:r>
              <a:rPr lang="en-US" dirty="0">
                <a:latin typeface="Times New Roman" pitchFamily="18" charset="0"/>
                <a:cs typeface="Times New Roman" pitchFamily="18" charset="0"/>
              </a:rPr>
              <a:t>Lowercasing and Removal of Punctuation</a:t>
            </a:r>
          </a:p>
          <a:p>
            <a:pPr marL="514350" indent="-514350">
              <a:lnSpc>
                <a:spcPct val="150000"/>
              </a:lnSpc>
              <a:buFont typeface="+mj-lt"/>
              <a:buAutoNum type="arabicPeriod"/>
            </a:pPr>
            <a:r>
              <a:rPr lang="en-US" dirty="0">
                <a:latin typeface="Times New Roman" pitchFamily="18" charset="0"/>
                <a:cs typeface="Times New Roman" pitchFamily="18" charset="0"/>
              </a:rPr>
              <a:t>Expand Contractions</a:t>
            </a:r>
          </a:p>
          <a:p>
            <a:pPr marL="514350" indent="-514350">
              <a:lnSpc>
                <a:spcPct val="150000"/>
              </a:lnSpc>
              <a:buFont typeface="+mj-lt"/>
              <a:buAutoNum type="arabicPeriod"/>
            </a:pPr>
            <a:r>
              <a:rPr lang="en-US" dirty="0">
                <a:latin typeface="Times New Roman" pitchFamily="18" charset="0"/>
                <a:cs typeface="Times New Roman" pitchFamily="18" charset="0"/>
              </a:rPr>
              <a:t>Removal of Stop Words</a:t>
            </a:r>
          </a:p>
          <a:p>
            <a:pPr marL="514350" indent="-514350">
              <a:lnSpc>
                <a:spcPct val="150000"/>
              </a:lnSpc>
              <a:buFont typeface="+mj-lt"/>
              <a:buAutoNum type="arabicPeriod"/>
            </a:pPr>
            <a:r>
              <a:rPr lang="en-US" dirty="0">
                <a:latin typeface="Times New Roman" pitchFamily="18" charset="0"/>
                <a:cs typeface="Times New Roman" pitchFamily="18" charset="0"/>
              </a:rPr>
              <a:t>Removal of URLs, HTML Tags, and Emotions/</a:t>
            </a:r>
            <a:r>
              <a:rPr lang="en-US" dirty="0" err="1">
                <a:latin typeface="Times New Roman" pitchFamily="18" charset="0"/>
                <a:cs typeface="Times New Roman" pitchFamily="18" charset="0"/>
              </a:rPr>
              <a:t>Emojis</a:t>
            </a:r>
            <a:endParaRPr lang="en-US" dirty="0">
              <a:latin typeface="Times New Roman" pitchFamily="18" charset="0"/>
              <a:cs typeface="Times New Roman" pitchFamily="18" charset="0"/>
            </a:endParaRPr>
          </a:p>
          <a:p>
            <a:pPr marL="514350" indent="-514350">
              <a:lnSpc>
                <a:spcPct val="150000"/>
              </a:lnSpc>
              <a:buFont typeface="+mj-lt"/>
              <a:buAutoNum type="arabicPeriod"/>
            </a:pPr>
            <a:r>
              <a:rPr lang="en-US" dirty="0">
                <a:latin typeface="Times New Roman" pitchFamily="18" charset="0"/>
                <a:cs typeface="Times New Roman" pitchFamily="18" charset="0"/>
              </a:rPr>
              <a:t>Correction of Spelling</a:t>
            </a:r>
          </a:p>
          <a:p>
            <a:pPr marL="514350" indent="-514350">
              <a:lnSpc>
                <a:spcPct val="150000"/>
              </a:lnSpc>
              <a:buFont typeface="+mj-lt"/>
              <a:buAutoNum type="arabicPeriod"/>
            </a:pPr>
            <a:r>
              <a:rPr lang="en-US" dirty="0">
                <a:latin typeface="Times New Roman" pitchFamily="18" charset="0"/>
                <a:cs typeface="Times New Roman" pitchFamily="18" charset="0"/>
              </a:rPr>
              <a:t>Part of Speech Tagging (POS)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284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err="1">
                <a:solidFill>
                  <a:srgbClr val="0070C0"/>
                </a:solidFill>
                <a:latin typeface="Times New Roman" pitchFamily="18" charset="0"/>
                <a:cs typeface="Times New Roman" pitchFamily="18" charset="0"/>
              </a:rPr>
              <a:t>Arabization</a:t>
            </a:r>
            <a:endParaRPr lang="en-US" sz="4000" b="1" dirty="0">
              <a:solidFill>
                <a:srgbClr val="0070C0"/>
              </a:solidFill>
              <a:latin typeface="Times New Roman" pitchFamily="18" charset="0"/>
              <a:cs typeface="Times New Roman" pitchFamily="18" charset="0"/>
            </a:endParaRPr>
          </a:p>
        </p:txBody>
      </p:sp>
      <p:sp>
        <p:nvSpPr>
          <p:cNvPr id="5" name="Rounded Rectangle 4"/>
          <p:cNvSpPr/>
          <p:nvPr/>
        </p:nvSpPr>
        <p:spPr>
          <a:xfrm>
            <a:off x="533400" y="2209800"/>
            <a:ext cx="8001000" cy="2362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ct val="150000"/>
              </a:lnSpc>
            </a:pPr>
            <a:r>
              <a:rPr lang="en-US" sz="2800" dirty="0">
                <a:latin typeface="Times New Roman" pitchFamily="18" charset="0"/>
                <a:cs typeface="Times New Roman" pitchFamily="18" charset="0"/>
              </a:rPr>
              <a:t>Means the </a:t>
            </a:r>
            <a:r>
              <a:rPr lang="en-US" sz="2800" dirty="0">
                <a:solidFill>
                  <a:srgbClr val="0070C0"/>
                </a:solidFill>
                <a:latin typeface="Times New Roman" pitchFamily="18" charset="0"/>
                <a:cs typeface="Times New Roman" pitchFamily="18" charset="0"/>
              </a:rPr>
              <a:t>transfer</a:t>
            </a:r>
            <a:r>
              <a:rPr lang="en-US" sz="2800" dirty="0">
                <a:latin typeface="Times New Roman" pitchFamily="18" charset="0"/>
                <a:cs typeface="Times New Roman" pitchFamily="18" charset="0"/>
              </a:rPr>
              <a:t> of the </a:t>
            </a:r>
            <a:r>
              <a:rPr lang="en-US" sz="2800" dirty="0">
                <a:solidFill>
                  <a:srgbClr val="0070C0"/>
                </a:solidFill>
                <a:latin typeface="Times New Roman" pitchFamily="18" charset="0"/>
                <a:cs typeface="Times New Roman" pitchFamily="18" charset="0"/>
              </a:rPr>
              <a:t>foreign word </a:t>
            </a:r>
            <a:r>
              <a:rPr lang="en-US" sz="2800" dirty="0">
                <a:latin typeface="Times New Roman" pitchFamily="18" charset="0"/>
                <a:cs typeface="Times New Roman" pitchFamily="18" charset="0"/>
              </a:rPr>
              <a:t>and its meaning into </a:t>
            </a:r>
            <a:r>
              <a:rPr lang="en-US" sz="2800" dirty="0">
                <a:solidFill>
                  <a:srgbClr val="0070C0"/>
                </a:solidFill>
                <a:latin typeface="Times New Roman" pitchFamily="18" charset="0"/>
                <a:cs typeface="Times New Roman" pitchFamily="18" charset="0"/>
              </a:rPr>
              <a:t>Arabic</a:t>
            </a:r>
            <a:r>
              <a:rPr lang="en-US" sz="2800" dirty="0">
                <a:latin typeface="Times New Roman" pitchFamily="18" charset="0"/>
                <a:cs typeface="Times New Roman" pitchFamily="18" charset="0"/>
              </a:rPr>
              <a:t> according to rules and bases guaranteeing its clarity and eloquence.</a:t>
            </a:r>
          </a:p>
        </p:txBody>
      </p:sp>
    </p:spTree>
    <p:extLst>
      <p:ext uri="{BB962C8B-B14F-4D97-AF65-F5344CB8AC3E}">
        <p14:creationId xmlns:p14="http://schemas.microsoft.com/office/powerpoint/2010/main" val="644927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Text Preparation and Pre-processing</a:t>
            </a:r>
            <a:endParaRPr lang="en-US" dirty="0"/>
          </a:p>
        </p:txBody>
      </p:sp>
      <p:sp>
        <p:nvSpPr>
          <p:cNvPr id="3" name="Content Placeholder 2"/>
          <p:cNvSpPr>
            <a:spLocks noGrp="1"/>
          </p:cNvSpPr>
          <p:nvPr>
            <p:ph sz="quarter" idx="1"/>
          </p:nvPr>
        </p:nvSpPr>
        <p:spPr>
          <a:xfrm>
            <a:off x="457200" y="1219200"/>
            <a:ext cx="8458200" cy="5181600"/>
          </a:xfrm>
        </p:spPr>
        <p:txBody>
          <a:bodyPr>
            <a:normAutofit fontScale="92500" lnSpcReduction="20000"/>
          </a:bodyPr>
          <a:lstStyle/>
          <a:p>
            <a:pPr algn="just">
              <a:lnSpc>
                <a:spcPct val="160000"/>
              </a:lnSpc>
            </a:pPr>
            <a:r>
              <a:rPr lang="en-US" b="1" dirty="0" err="1">
                <a:solidFill>
                  <a:srgbClr val="0070C0"/>
                </a:solidFill>
                <a:latin typeface="Times New Roman" pitchFamily="18" charset="0"/>
                <a:cs typeface="Times New Roman" pitchFamily="18" charset="0"/>
              </a:rPr>
              <a:t>Uncleaned</a:t>
            </a:r>
            <a:r>
              <a:rPr lang="en-US" b="1" dirty="0">
                <a:solidFill>
                  <a:srgbClr val="0070C0"/>
                </a:solidFill>
                <a:latin typeface="Times New Roman" pitchFamily="18" charset="0"/>
                <a:cs typeface="Times New Roman" pitchFamily="18" charset="0"/>
              </a:rPr>
              <a:t> data </a:t>
            </a:r>
            <a:r>
              <a:rPr lang="en-US" dirty="0">
                <a:latin typeface="Times New Roman" pitchFamily="18" charset="0"/>
                <a:cs typeface="Times New Roman" pitchFamily="18" charset="0"/>
              </a:rPr>
              <a:t>can contain many </a:t>
            </a:r>
            <a:r>
              <a:rPr lang="en-US" dirty="0">
                <a:solidFill>
                  <a:srgbClr val="0070C0"/>
                </a:solidFill>
                <a:latin typeface="Times New Roman" pitchFamily="18" charset="0"/>
                <a:cs typeface="Times New Roman" pitchFamily="18" charset="0"/>
              </a:rPr>
              <a:t>potential issues</a:t>
            </a:r>
            <a:r>
              <a:rPr lang="en-US" dirty="0">
                <a:latin typeface="Times New Roman" pitchFamily="18" charset="0"/>
                <a:cs typeface="Times New Roman" pitchFamily="18" charset="0"/>
              </a:rPr>
              <a:t>, such as </a:t>
            </a:r>
            <a:r>
              <a:rPr lang="en-US" dirty="0">
                <a:solidFill>
                  <a:srgbClr val="0070C0"/>
                </a:solidFill>
                <a:latin typeface="Times New Roman" pitchFamily="18" charset="0"/>
                <a:cs typeface="Times New Roman" pitchFamily="18" charset="0"/>
              </a:rPr>
              <a:t>misspelled words, incorrect punctuation, improper spacing</a:t>
            </a:r>
            <a:r>
              <a:rPr lang="en-US" dirty="0">
                <a:latin typeface="Times New Roman" pitchFamily="18" charset="0"/>
                <a:cs typeface="Times New Roman" pitchFamily="18" charset="0"/>
              </a:rPr>
              <a:t>, etc.,</a:t>
            </a:r>
          </a:p>
          <a:p>
            <a:pPr algn="just">
              <a:lnSpc>
                <a:spcPct val="160000"/>
              </a:lnSpc>
            </a:pPr>
            <a:r>
              <a:rPr lang="en-US" dirty="0">
                <a:latin typeface="Times New Roman" pitchFamily="18" charset="0"/>
                <a:cs typeface="Times New Roman" pitchFamily="18" charset="0"/>
              </a:rPr>
              <a:t>using </a:t>
            </a:r>
            <a:r>
              <a:rPr lang="en-US" b="1" dirty="0" err="1">
                <a:solidFill>
                  <a:srgbClr val="0070C0"/>
                </a:solidFill>
                <a:latin typeface="Times New Roman" pitchFamily="18" charset="0"/>
                <a:cs typeface="Times New Roman" pitchFamily="18" charset="0"/>
              </a:rPr>
              <a:t>uncleaned</a:t>
            </a:r>
            <a:r>
              <a:rPr lang="en-US" b="1" dirty="0">
                <a:solidFill>
                  <a:srgbClr val="0070C0"/>
                </a:solidFill>
                <a:latin typeface="Times New Roman" pitchFamily="18" charset="0"/>
                <a:cs typeface="Times New Roman" pitchFamily="18" charset="0"/>
              </a:rPr>
              <a:t> data </a:t>
            </a:r>
            <a:r>
              <a:rPr lang="en-US" dirty="0">
                <a:latin typeface="Times New Roman" pitchFamily="18" charset="0"/>
                <a:cs typeface="Times New Roman" pitchFamily="18" charset="0"/>
              </a:rPr>
              <a:t>can even distort the document’s linguistics and inhibit information extraction processes. </a:t>
            </a:r>
          </a:p>
          <a:p>
            <a:pPr algn="just">
              <a:lnSpc>
                <a:spcPct val="160000"/>
              </a:lnSpc>
            </a:pPr>
            <a:r>
              <a:rPr lang="en-US" dirty="0">
                <a:latin typeface="Times New Roman" pitchFamily="18" charset="0"/>
                <a:cs typeface="Times New Roman" pitchFamily="18" charset="0"/>
              </a:rPr>
              <a:t>In NLP methods, </a:t>
            </a:r>
            <a:r>
              <a:rPr lang="en-US" dirty="0">
                <a:solidFill>
                  <a:srgbClr val="0070C0"/>
                </a:solidFill>
                <a:latin typeface="Times New Roman" pitchFamily="18" charset="0"/>
                <a:cs typeface="Times New Roman" pitchFamily="18" charset="0"/>
              </a:rPr>
              <a:t>each word is viewed as a variable </a:t>
            </a:r>
            <a:r>
              <a:rPr lang="en-US" dirty="0">
                <a:latin typeface="Times New Roman" pitchFamily="18" charset="0"/>
                <a:cs typeface="Times New Roman" pitchFamily="18" charset="0"/>
              </a:rPr>
              <a:t>(dimension). </a:t>
            </a:r>
          </a:p>
          <a:p>
            <a:pPr algn="just">
              <a:lnSpc>
                <a:spcPct val="160000"/>
              </a:lnSpc>
            </a:pPr>
            <a:r>
              <a:rPr lang="en-US" dirty="0">
                <a:latin typeface="Times New Roman" pitchFamily="18" charset="0"/>
                <a:cs typeface="Times New Roman" pitchFamily="18" charset="0"/>
              </a:rPr>
              <a:t>Aim is trying to keep the vocabulary and, thus, the dimensions as small as possible.</a:t>
            </a:r>
          </a:p>
          <a:p>
            <a:pPr algn="just">
              <a:lnSpc>
                <a:spcPct val="160000"/>
              </a:lnSpc>
            </a:pPr>
            <a:r>
              <a:rPr lang="en-US" dirty="0">
                <a:solidFill>
                  <a:srgbClr val="0070C0"/>
                </a:solidFill>
                <a:latin typeface="Times New Roman" pitchFamily="18" charset="0"/>
                <a:cs typeface="Times New Roman" pitchFamily="18" charset="0"/>
              </a:rPr>
              <a:t>Removing noise </a:t>
            </a:r>
            <a:r>
              <a:rPr lang="en-US" dirty="0">
                <a:latin typeface="Times New Roman" pitchFamily="18" charset="0"/>
                <a:cs typeface="Times New Roman" pitchFamily="18" charset="0"/>
              </a:rPr>
              <a:t>from </a:t>
            </a:r>
            <a:r>
              <a:rPr lang="en-US" dirty="0">
                <a:solidFill>
                  <a:srgbClr val="0070C0"/>
                </a:solidFill>
                <a:latin typeface="Times New Roman" pitchFamily="18" charset="0"/>
                <a:cs typeface="Times New Roman" pitchFamily="18" charset="0"/>
              </a:rPr>
              <a:t>the document </a:t>
            </a:r>
            <a:r>
              <a:rPr lang="en-US" dirty="0">
                <a:latin typeface="Times New Roman" pitchFamily="18" charset="0"/>
                <a:cs typeface="Times New Roman" pitchFamily="18" charset="0"/>
              </a:rPr>
              <a:t>can </a:t>
            </a:r>
            <a:r>
              <a:rPr lang="en-US" b="1" i="1" dirty="0">
                <a:solidFill>
                  <a:srgbClr val="00B050"/>
                </a:solidFill>
                <a:latin typeface="Times New Roman" pitchFamily="18" charset="0"/>
                <a:cs typeface="Times New Roman" pitchFamily="18" charset="0"/>
              </a:rPr>
              <a:t>reduce</a:t>
            </a:r>
            <a:r>
              <a:rPr lang="en-US" dirty="0">
                <a:latin typeface="Times New Roman" pitchFamily="18" charset="0"/>
                <a:cs typeface="Times New Roman" pitchFamily="18" charset="0"/>
              </a:rPr>
              <a:t> </a:t>
            </a:r>
            <a:r>
              <a:rPr lang="en-US" dirty="0">
                <a:solidFill>
                  <a:srgbClr val="0070C0"/>
                </a:solidFill>
                <a:latin typeface="Times New Roman" pitchFamily="18" charset="0"/>
                <a:cs typeface="Times New Roman" pitchFamily="18" charset="0"/>
              </a:rPr>
              <a:t>computational costs and increase NLP models’ performance</a:t>
            </a:r>
          </a:p>
          <a:p>
            <a:endParaRPr lang="en-US" dirty="0"/>
          </a:p>
        </p:txBody>
      </p:sp>
    </p:spTree>
    <p:extLst>
      <p:ext uri="{BB962C8B-B14F-4D97-AF65-F5344CB8AC3E}">
        <p14:creationId xmlns:p14="http://schemas.microsoft.com/office/powerpoint/2010/main" val="1897724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Language Detection</a:t>
            </a:r>
          </a:p>
        </p:txBody>
      </p:sp>
      <p:sp>
        <p:nvSpPr>
          <p:cNvPr id="3" name="Content Placeholder 2"/>
          <p:cNvSpPr>
            <a:spLocks noGrp="1"/>
          </p:cNvSpPr>
          <p:nvPr>
            <p:ph sz="quarter" idx="1"/>
          </p:nvPr>
        </p:nvSpPr>
        <p:spPr/>
        <p:txBody>
          <a:bodyPr/>
          <a:lstStyle/>
          <a:p>
            <a:pPr algn="just">
              <a:lnSpc>
                <a:spcPct val="150000"/>
              </a:lnSpc>
            </a:pPr>
            <a:r>
              <a:rPr lang="en-US" b="1" dirty="0">
                <a:solidFill>
                  <a:srgbClr val="0070C0"/>
                </a:solidFill>
                <a:latin typeface="Times New Roman" pitchFamily="18" charset="0"/>
                <a:cs typeface="Times New Roman" pitchFamily="18" charset="0"/>
              </a:rPr>
              <a:t>Language detection algorithms </a:t>
            </a:r>
            <a:r>
              <a:rPr lang="en-US" dirty="0">
                <a:latin typeface="Times New Roman" pitchFamily="18" charset="0"/>
                <a:cs typeface="Times New Roman" pitchFamily="18" charset="0"/>
              </a:rPr>
              <a:t>like </a:t>
            </a:r>
            <a:r>
              <a:rPr lang="en-US" dirty="0" err="1">
                <a:solidFill>
                  <a:srgbClr val="0070C0"/>
                </a:solidFill>
                <a:latin typeface="Times New Roman" pitchFamily="18" charset="0"/>
                <a:cs typeface="Times New Roman" pitchFamily="18" charset="0"/>
              </a:rPr>
              <a:t>spacy-langdetect</a:t>
            </a:r>
            <a:r>
              <a:rPr lang="en-US" dirty="0">
                <a:latin typeface="Times New Roman" pitchFamily="18" charset="0"/>
                <a:cs typeface="Times New Roman" pitchFamily="18" charset="0"/>
              </a:rPr>
              <a:t> allow the language of documents to be identified. </a:t>
            </a:r>
          </a:p>
          <a:p>
            <a:pPr algn="just">
              <a:lnSpc>
                <a:spcPct val="150000"/>
              </a:lnSpc>
            </a:pPr>
            <a:r>
              <a:rPr lang="en-US" dirty="0">
                <a:latin typeface="Times New Roman" pitchFamily="18" charset="0"/>
                <a:cs typeface="Times New Roman" pitchFamily="18" charset="0"/>
              </a:rPr>
              <a:t>It makes sense to perform the language detection at the beginning of the text wrangling process in order to filter just those documents from the entire corpus that correspond to the target language and need to be processed further.</a:t>
            </a:r>
          </a:p>
        </p:txBody>
      </p:sp>
    </p:spTree>
    <p:extLst>
      <p:ext uri="{BB962C8B-B14F-4D97-AF65-F5344CB8AC3E}">
        <p14:creationId xmlns:p14="http://schemas.microsoft.com/office/powerpoint/2010/main" val="2551902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wa Fikry\Desktop\1_f9XQxMUDkYkquZDDcccEJA.png"/>
          <p:cNvPicPr>
            <a:picLocks noGrp="1" noChangeAspect="1" noChangeArrowheads="1"/>
          </p:cNvPicPr>
          <p:nvPr>
            <p:ph sz="quarter" idx="1"/>
          </p:nvPr>
        </p:nvPicPr>
        <p:blipFill>
          <a:blip r:embed="rId2"/>
          <a:srcRect/>
          <a:stretch>
            <a:fillRect/>
          </a:stretch>
        </p:blipFill>
        <p:spPr bwMode="auto">
          <a:xfrm>
            <a:off x="228600" y="1981200"/>
            <a:ext cx="8686800" cy="3243072"/>
          </a:xfrm>
          <a:prstGeom prst="rect">
            <a:avLst/>
          </a:prstGeom>
          <a:noFill/>
        </p:spPr>
      </p:pic>
    </p:spTree>
    <p:extLst>
      <p:ext uri="{BB962C8B-B14F-4D97-AF65-F5344CB8AC3E}">
        <p14:creationId xmlns:p14="http://schemas.microsoft.com/office/powerpoint/2010/main" val="3300463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Corpus</a:t>
            </a:r>
          </a:p>
        </p:txBody>
      </p:sp>
      <p:sp>
        <p:nvSpPr>
          <p:cNvPr id="3" name="Content Placeholder 2"/>
          <p:cNvSpPr>
            <a:spLocks noGrp="1"/>
          </p:cNvSpPr>
          <p:nvPr>
            <p:ph sz="quarter" idx="1"/>
          </p:nvPr>
        </p:nvSpPr>
        <p:spPr/>
        <p:txBody>
          <a:bodyPr/>
          <a:lstStyle/>
          <a:p>
            <a:pPr algn="just">
              <a:lnSpc>
                <a:spcPct val="150000"/>
              </a:lnSpc>
            </a:pPr>
            <a:r>
              <a:rPr lang="en-US" dirty="0">
                <a:latin typeface="Times New Roman" pitchFamily="18" charset="0"/>
                <a:cs typeface="Times New Roman" pitchFamily="18" charset="0"/>
              </a:rPr>
              <a:t>A </a:t>
            </a:r>
            <a:r>
              <a:rPr lang="en-US" b="1" dirty="0">
                <a:solidFill>
                  <a:srgbClr val="0070C0"/>
                </a:solidFill>
                <a:latin typeface="Times New Roman" pitchFamily="18" charset="0"/>
                <a:cs typeface="Times New Roman" pitchFamily="18" charset="0"/>
              </a:rPr>
              <a:t>Corpus</a:t>
            </a:r>
            <a:r>
              <a:rPr lang="en-US" dirty="0">
                <a:latin typeface="Times New Roman" pitchFamily="18" charset="0"/>
                <a:cs typeface="Times New Roman" pitchFamily="18" charset="0"/>
              </a:rPr>
              <a:t> is defined as a </a:t>
            </a:r>
            <a:r>
              <a:rPr lang="en-US" dirty="0">
                <a:solidFill>
                  <a:srgbClr val="0070C0"/>
                </a:solidFill>
                <a:latin typeface="Times New Roman" pitchFamily="18" charset="0"/>
                <a:cs typeface="Times New Roman" pitchFamily="18" charset="0"/>
              </a:rPr>
              <a:t>collection of text documents </a:t>
            </a:r>
            <a:r>
              <a:rPr lang="en-US" dirty="0">
                <a:latin typeface="Times New Roman" pitchFamily="18" charset="0"/>
                <a:cs typeface="Times New Roman" pitchFamily="18" charset="0"/>
              </a:rPr>
              <a:t>for example a data set containing tweets containing Twitter data is a corpus. </a:t>
            </a:r>
          </a:p>
          <a:p>
            <a:pPr algn="just">
              <a:lnSpc>
                <a:spcPct val="150000"/>
              </a:lnSpc>
            </a:pPr>
            <a:r>
              <a:rPr lang="en-US" dirty="0">
                <a:latin typeface="Times New Roman" pitchFamily="18" charset="0"/>
                <a:cs typeface="Times New Roman" pitchFamily="18" charset="0"/>
              </a:rPr>
              <a:t>So </a:t>
            </a:r>
            <a:r>
              <a:rPr lang="en-US" b="1" dirty="0">
                <a:solidFill>
                  <a:srgbClr val="00B050"/>
                </a:solidFill>
                <a:latin typeface="Times New Roman" pitchFamily="18" charset="0"/>
                <a:cs typeface="Times New Roman" pitchFamily="18" charset="0"/>
              </a:rPr>
              <a:t>corpus</a:t>
            </a:r>
            <a:r>
              <a:rPr lang="en-US" dirty="0">
                <a:latin typeface="Times New Roman" pitchFamily="18" charset="0"/>
                <a:cs typeface="Times New Roman" pitchFamily="18" charset="0"/>
              </a:rPr>
              <a:t> consists of documents, </a:t>
            </a:r>
            <a:r>
              <a:rPr lang="en-US" b="1" dirty="0">
                <a:solidFill>
                  <a:srgbClr val="00B050"/>
                </a:solidFill>
                <a:latin typeface="Times New Roman" pitchFamily="18" charset="0"/>
                <a:cs typeface="Times New Roman" pitchFamily="18" charset="0"/>
              </a:rPr>
              <a:t>documents</a:t>
            </a:r>
            <a:r>
              <a:rPr lang="en-US" dirty="0">
                <a:latin typeface="Times New Roman" pitchFamily="18" charset="0"/>
                <a:cs typeface="Times New Roman" pitchFamily="18" charset="0"/>
              </a:rPr>
              <a:t> consist of paragraphs, </a:t>
            </a:r>
            <a:r>
              <a:rPr lang="en-US" b="1" dirty="0">
                <a:solidFill>
                  <a:srgbClr val="00B050"/>
                </a:solidFill>
                <a:latin typeface="Times New Roman" pitchFamily="18" charset="0"/>
                <a:cs typeface="Times New Roman" pitchFamily="18" charset="0"/>
              </a:rPr>
              <a:t>paragraphs</a:t>
            </a:r>
            <a:r>
              <a:rPr lang="en-US" dirty="0">
                <a:latin typeface="Times New Roman" pitchFamily="18" charset="0"/>
                <a:cs typeface="Times New Roman" pitchFamily="18" charset="0"/>
              </a:rPr>
              <a:t> consist of sentences.</a:t>
            </a:r>
          </a:p>
          <a:p>
            <a:pPr algn="just">
              <a:lnSpc>
                <a:spcPct val="150000"/>
              </a:lnSpc>
            </a:pPr>
            <a:r>
              <a:rPr lang="en-US" dirty="0">
                <a:latin typeface="Times New Roman" pitchFamily="18" charset="0"/>
                <a:cs typeface="Times New Roman" pitchFamily="18" charset="0"/>
              </a:rPr>
              <a:t> </a:t>
            </a:r>
            <a:r>
              <a:rPr lang="en-US" b="1" dirty="0">
                <a:solidFill>
                  <a:srgbClr val="00B050"/>
                </a:solidFill>
                <a:latin typeface="Times New Roman" pitchFamily="18" charset="0"/>
                <a:cs typeface="Times New Roman" pitchFamily="18" charset="0"/>
              </a:rPr>
              <a:t>Sentences</a:t>
            </a:r>
            <a:r>
              <a:rPr lang="en-US" dirty="0">
                <a:latin typeface="Times New Roman" pitchFamily="18" charset="0"/>
                <a:cs typeface="Times New Roman" pitchFamily="18" charset="0"/>
              </a:rPr>
              <a:t> consist of further smaller units which are called </a:t>
            </a:r>
            <a:r>
              <a:rPr lang="en-US" b="1" dirty="0">
                <a:solidFill>
                  <a:srgbClr val="00B050"/>
                </a:solidFill>
                <a:latin typeface="Times New Roman" pitchFamily="18" charset="0"/>
                <a:cs typeface="Times New Roman" pitchFamily="18" charset="0"/>
              </a:rPr>
              <a:t>Tokens</a:t>
            </a:r>
            <a:r>
              <a:rPr lang="en-US" b="1" dirty="0">
                <a:solidFill>
                  <a:srgbClr val="0070C0"/>
                </a:solidFill>
                <a:latin typeface="Times New Roman" pitchFamily="18" charset="0"/>
                <a:cs typeface="Times New Roman" pitchFamily="18" charset="0"/>
              </a:rPr>
              <a:t>.</a:t>
            </a:r>
          </a:p>
        </p:txBody>
      </p:sp>
    </p:spTree>
    <p:extLst>
      <p:ext uri="{BB962C8B-B14F-4D97-AF65-F5344CB8AC3E}">
        <p14:creationId xmlns:p14="http://schemas.microsoft.com/office/powerpoint/2010/main" val="2019275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Tokenization</a:t>
            </a:r>
          </a:p>
        </p:txBody>
      </p:sp>
      <p:sp>
        <p:nvSpPr>
          <p:cNvPr id="3" name="Content Placeholder 2"/>
          <p:cNvSpPr>
            <a:spLocks noGrp="1"/>
          </p:cNvSpPr>
          <p:nvPr>
            <p:ph sz="quarter" idx="1"/>
          </p:nvPr>
        </p:nvSpPr>
        <p:spPr/>
        <p:txBody>
          <a:bodyPr>
            <a:normAutofit/>
          </a:bodyPr>
          <a:lstStyle/>
          <a:p>
            <a:pPr algn="just">
              <a:lnSpc>
                <a:spcPct val="150000"/>
              </a:lnSpc>
            </a:pPr>
            <a:r>
              <a:rPr lang="en-US" dirty="0">
                <a:latin typeface="Times New Roman" pitchFamily="18" charset="0"/>
                <a:cs typeface="Times New Roman" pitchFamily="18" charset="0"/>
              </a:rPr>
              <a:t>Languages such as English, German, </a:t>
            </a:r>
            <a:r>
              <a:rPr lang="en-US" b="1" u="sng" dirty="0">
                <a:solidFill>
                  <a:srgbClr val="0070C0"/>
                </a:solidFill>
                <a:latin typeface="Times New Roman" pitchFamily="18" charset="0"/>
                <a:cs typeface="Times New Roman" pitchFamily="18" charset="0"/>
              </a:rPr>
              <a:t>Arabic</a:t>
            </a:r>
            <a:r>
              <a:rPr lang="en-US" dirty="0">
                <a:latin typeface="Times New Roman" pitchFamily="18" charset="0"/>
                <a:cs typeface="Times New Roman" pitchFamily="18" charset="0"/>
              </a:rPr>
              <a:t>, or French </a:t>
            </a:r>
            <a:r>
              <a:rPr lang="en-US" dirty="0">
                <a:solidFill>
                  <a:srgbClr val="0070C0"/>
                </a:solidFill>
                <a:latin typeface="Times New Roman" pitchFamily="18" charset="0"/>
                <a:cs typeface="Times New Roman" pitchFamily="18" charset="0"/>
              </a:rPr>
              <a:t>are space-delimited</a:t>
            </a:r>
            <a:r>
              <a:rPr lang="en-US" dirty="0">
                <a:latin typeface="Times New Roman" pitchFamily="18" charset="0"/>
                <a:cs typeface="Times New Roman" pitchFamily="18" charset="0"/>
              </a:rPr>
              <a:t>, meaning that most terms are </a:t>
            </a:r>
            <a:r>
              <a:rPr lang="en-US" dirty="0">
                <a:solidFill>
                  <a:srgbClr val="0070C0"/>
                </a:solidFill>
                <a:latin typeface="Times New Roman" pitchFamily="18" charset="0"/>
                <a:cs typeface="Times New Roman" pitchFamily="18" charset="0"/>
              </a:rPr>
              <a:t>separated by white spaces</a:t>
            </a: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For languages like </a:t>
            </a:r>
            <a:r>
              <a:rPr lang="en-US" b="1" dirty="0">
                <a:solidFill>
                  <a:srgbClr val="0070C0"/>
                </a:solidFill>
                <a:latin typeface="Times New Roman" pitchFamily="18" charset="0"/>
                <a:cs typeface="Times New Roman" pitchFamily="18" charset="0"/>
              </a:rPr>
              <a:t>Thai or Chinese</a:t>
            </a:r>
            <a:r>
              <a:rPr lang="en-US" dirty="0">
                <a:latin typeface="Times New Roman" pitchFamily="18" charset="0"/>
                <a:cs typeface="Times New Roman" pitchFamily="18" charset="0"/>
              </a:rPr>
              <a:t>, however, this is not the case; as these languages </a:t>
            </a:r>
            <a:r>
              <a:rPr lang="en-US" dirty="0">
                <a:solidFill>
                  <a:srgbClr val="0070C0"/>
                </a:solidFill>
                <a:latin typeface="Times New Roman" pitchFamily="18" charset="0"/>
                <a:cs typeface="Times New Roman" pitchFamily="18" charset="0"/>
              </a:rPr>
              <a:t>do not provide clear boundaries between words</a:t>
            </a:r>
            <a:r>
              <a:rPr lang="en-US" dirty="0">
                <a:latin typeface="Times New Roman" pitchFamily="18" charset="0"/>
                <a:cs typeface="Times New Roman" pitchFamily="18" charset="0"/>
              </a:rPr>
              <a:t>, tokenization becomes a challenging task.</a:t>
            </a:r>
          </a:p>
        </p:txBody>
      </p:sp>
    </p:spTree>
    <p:extLst>
      <p:ext uri="{BB962C8B-B14F-4D97-AF65-F5344CB8AC3E}">
        <p14:creationId xmlns:p14="http://schemas.microsoft.com/office/powerpoint/2010/main" val="3922209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Tokenization</a:t>
            </a:r>
          </a:p>
        </p:txBody>
      </p:sp>
      <p:sp>
        <p:nvSpPr>
          <p:cNvPr id="3" name="Content Placeholder 2"/>
          <p:cNvSpPr>
            <a:spLocks noGrp="1"/>
          </p:cNvSpPr>
          <p:nvPr>
            <p:ph sz="quarter" idx="1"/>
          </p:nvPr>
        </p:nvSpPr>
        <p:spPr/>
        <p:txBody>
          <a:bodyPr/>
          <a:lstStyle/>
          <a:p>
            <a:pPr algn="just">
              <a:lnSpc>
                <a:spcPct val="150000"/>
              </a:lnSpc>
            </a:pPr>
            <a:r>
              <a:rPr lang="en-US" b="1" dirty="0">
                <a:solidFill>
                  <a:srgbClr val="0070C0"/>
                </a:solidFill>
                <a:latin typeface="Times New Roman" pitchFamily="18" charset="0"/>
                <a:cs typeface="Times New Roman" pitchFamily="18" charset="0"/>
              </a:rPr>
              <a:t>Tokenization</a:t>
            </a:r>
            <a:r>
              <a:rPr lang="en-US" dirty="0">
                <a:latin typeface="Times New Roman" pitchFamily="18" charset="0"/>
                <a:cs typeface="Times New Roman" pitchFamily="18" charset="0"/>
              </a:rPr>
              <a:t> is a </a:t>
            </a:r>
            <a:r>
              <a:rPr lang="en-US" dirty="0">
                <a:solidFill>
                  <a:srgbClr val="0070C0"/>
                </a:solidFill>
                <a:latin typeface="Times New Roman" pitchFamily="18" charset="0"/>
                <a:cs typeface="Times New Roman" pitchFamily="18" charset="0"/>
              </a:rPr>
              <a:t>process of splitting a text object into smaller units</a:t>
            </a:r>
            <a:r>
              <a:rPr lang="en-US" dirty="0">
                <a:latin typeface="Times New Roman" pitchFamily="18" charset="0"/>
                <a:cs typeface="Times New Roman" pitchFamily="18" charset="0"/>
              </a:rPr>
              <a:t> which are also called </a:t>
            </a:r>
            <a:r>
              <a:rPr lang="en-US" dirty="0">
                <a:solidFill>
                  <a:srgbClr val="0070C0"/>
                </a:solidFill>
                <a:latin typeface="Times New Roman" pitchFamily="18" charset="0"/>
                <a:cs typeface="Times New Roman" pitchFamily="18" charset="0"/>
              </a:rPr>
              <a:t>tokens</a:t>
            </a: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The most commonly used tokenization process is </a:t>
            </a:r>
            <a:r>
              <a:rPr lang="en-US" b="1" dirty="0">
                <a:solidFill>
                  <a:srgbClr val="0070C0"/>
                </a:solidFill>
                <a:latin typeface="Times New Roman" pitchFamily="18" charset="0"/>
                <a:cs typeface="Times New Roman" pitchFamily="18" charset="0"/>
              </a:rPr>
              <a:t>White-space Tokenization :  </a:t>
            </a:r>
          </a:p>
          <a:p>
            <a:pPr lvl="1" algn="just">
              <a:lnSpc>
                <a:spcPct val="150000"/>
              </a:lnSpc>
            </a:pPr>
            <a:r>
              <a:rPr lang="en-US" dirty="0">
                <a:latin typeface="Times New Roman" pitchFamily="18" charset="0"/>
                <a:cs typeface="Times New Roman" pitchFamily="18" charset="0"/>
              </a:rPr>
              <a:t> complete text is split into words by </a:t>
            </a:r>
            <a:r>
              <a:rPr lang="en-US" dirty="0">
                <a:solidFill>
                  <a:srgbClr val="0070C0"/>
                </a:solidFill>
                <a:latin typeface="Times New Roman" pitchFamily="18" charset="0"/>
                <a:cs typeface="Times New Roman" pitchFamily="18" charset="0"/>
              </a:rPr>
              <a:t>splitting them from white spaces.</a:t>
            </a:r>
          </a:p>
        </p:txBody>
      </p:sp>
    </p:spTree>
    <p:extLst>
      <p:ext uri="{BB962C8B-B14F-4D97-AF65-F5344CB8AC3E}">
        <p14:creationId xmlns:p14="http://schemas.microsoft.com/office/powerpoint/2010/main" val="495680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Stemming</a:t>
            </a:r>
          </a:p>
        </p:txBody>
      </p:sp>
      <p:sp>
        <p:nvSpPr>
          <p:cNvPr id="3" name="Content Placeholder 2"/>
          <p:cNvSpPr>
            <a:spLocks noGrp="1"/>
          </p:cNvSpPr>
          <p:nvPr>
            <p:ph sz="quarter" idx="1"/>
          </p:nvPr>
        </p:nvSpPr>
        <p:spPr/>
        <p:txBody>
          <a:bodyPr/>
          <a:lstStyle/>
          <a:p>
            <a:pPr algn="just">
              <a:lnSpc>
                <a:spcPct val="150000"/>
              </a:lnSpc>
            </a:pPr>
            <a:r>
              <a:rPr lang="en-US" b="1" dirty="0">
                <a:solidFill>
                  <a:srgbClr val="0070C0"/>
                </a:solidFill>
                <a:latin typeface="Times New Roman" pitchFamily="18" charset="0"/>
                <a:cs typeface="Times New Roman" pitchFamily="18" charset="0"/>
              </a:rPr>
              <a:t>Stemming</a:t>
            </a:r>
            <a:r>
              <a:rPr lang="en-US" dirty="0">
                <a:latin typeface="Times New Roman" pitchFamily="18" charset="0"/>
                <a:cs typeface="Times New Roman" pitchFamily="18" charset="0"/>
              </a:rPr>
              <a:t> is a </a:t>
            </a:r>
            <a:r>
              <a:rPr lang="en-US" dirty="0">
                <a:solidFill>
                  <a:srgbClr val="0070C0"/>
                </a:solidFill>
                <a:latin typeface="Times New Roman" pitchFamily="18" charset="0"/>
                <a:cs typeface="Times New Roman" pitchFamily="18" charset="0"/>
              </a:rPr>
              <a:t>rule-based process for removing </a:t>
            </a:r>
            <a:r>
              <a:rPr lang="en-US" dirty="0">
                <a:latin typeface="Times New Roman" pitchFamily="18" charset="0"/>
                <a:cs typeface="Times New Roman" pitchFamily="18" charset="0"/>
              </a:rPr>
              <a:t>the </a:t>
            </a:r>
            <a:r>
              <a:rPr lang="en-US" dirty="0">
                <a:solidFill>
                  <a:srgbClr val="0070C0"/>
                </a:solidFill>
                <a:latin typeface="Times New Roman" pitchFamily="18" charset="0"/>
                <a:cs typeface="Times New Roman" pitchFamily="18" charset="0"/>
              </a:rPr>
              <a:t>end or the beginning of words</a:t>
            </a:r>
            <a:r>
              <a:rPr lang="en-US" dirty="0">
                <a:latin typeface="Times New Roman" pitchFamily="18" charset="0"/>
                <a:cs typeface="Times New Roman" pitchFamily="18" charset="0"/>
              </a:rPr>
              <a:t> with the intention of removing affixes. and the outputs will be the stem of the world.</a:t>
            </a:r>
          </a:p>
          <a:p>
            <a:br>
              <a:rPr lang="en-US" dirty="0"/>
            </a:br>
            <a:endParaRPr lang="en-US" dirty="0"/>
          </a:p>
        </p:txBody>
      </p:sp>
      <p:pic>
        <p:nvPicPr>
          <p:cNvPr id="2050" name="Picture 2" descr="C:\Users\Marwa Fikry\Desktop\images.jpg"/>
          <p:cNvPicPr>
            <a:picLocks noChangeAspect="1" noChangeArrowheads="1"/>
          </p:cNvPicPr>
          <p:nvPr/>
        </p:nvPicPr>
        <p:blipFill>
          <a:blip r:embed="rId2"/>
          <a:srcRect/>
          <a:stretch>
            <a:fillRect/>
          </a:stretch>
        </p:blipFill>
        <p:spPr bwMode="auto">
          <a:xfrm>
            <a:off x="1752600" y="3352800"/>
            <a:ext cx="6019800" cy="2835012"/>
          </a:xfrm>
          <a:prstGeom prst="rect">
            <a:avLst/>
          </a:prstGeom>
          <a:noFill/>
        </p:spPr>
      </p:pic>
    </p:spTree>
    <p:extLst>
      <p:ext uri="{BB962C8B-B14F-4D97-AF65-F5344CB8AC3E}">
        <p14:creationId xmlns:p14="http://schemas.microsoft.com/office/powerpoint/2010/main" val="1572295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Stemming</a:t>
            </a:r>
            <a:endParaRPr lang="en-US" dirty="0"/>
          </a:p>
        </p:txBody>
      </p:sp>
      <p:pic>
        <p:nvPicPr>
          <p:cNvPr id="3074" name="Picture 2" descr="C:\Users\Marwa Fikry\Desktop\1_qaQdGCfVoIVwULB_BmJy-g.png"/>
          <p:cNvPicPr>
            <a:picLocks noGrp="1" noChangeAspect="1" noChangeArrowheads="1"/>
          </p:cNvPicPr>
          <p:nvPr>
            <p:ph sz="quarter" idx="1"/>
          </p:nvPr>
        </p:nvPicPr>
        <p:blipFill>
          <a:blip r:embed="rId2"/>
          <a:srcRect/>
          <a:stretch>
            <a:fillRect/>
          </a:stretch>
        </p:blipFill>
        <p:spPr bwMode="auto">
          <a:xfrm>
            <a:off x="1143000" y="2133600"/>
            <a:ext cx="7467600" cy="2357322"/>
          </a:xfrm>
          <a:prstGeom prst="rect">
            <a:avLst/>
          </a:prstGeom>
          <a:noFill/>
        </p:spPr>
      </p:pic>
    </p:spTree>
    <p:extLst>
      <p:ext uri="{BB962C8B-B14F-4D97-AF65-F5344CB8AC3E}">
        <p14:creationId xmlns:p14="http://schemas.microsoft.com/office/powerpoint/2010/main" val="3189136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48E9EB-1D46-DA36-75D7-CAF33C4C1FE2}"/>
              </a:ext>
            </a:extLst>
          </p:cNvPr>
          <p:cNvPicPr>
            <a:picLocks noGrp="1" noChangeAspect="1"/>
          </p:cNvPicPr>
          <p:nvPr>
            <p:ph sz="quarter" idx="1"/>
          </p:nvPr>
        </p:nvPicPr>
        <p:blipFill>
          <a:blip r:embed="rId3"/>
          <a:stretch>
            <a:fillRect/>
          </a:stretch>
        </p:blipFill>
        <p:spPr>
          <a:xfrm>
            <a:off x="351996" y="1676400"/>
            <a:ext cx="8792004" cy="2971800"/>
          </a:xfrm>
        </p:spPr>
      </p:pic>
    </p:spTree>
    <p:extLst>
      <p:ext uri="{BB962C8B-B14F-4D97-AF65-F5344CB8AC3E}">
        <p14:creationId xmlns:p14="http://schemas.microsoft.com/office/powerpoint/2010/main" val="4154668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Lemmatization</a:t>
            </a:r>
          </a:p>
        </p:txBody>
      </p:sp>
      <p:sp>
        <p:nvSpPr>
          <p:cNvPr id="3" name="Content Placeholder 2"/>
          <p:cNvSpPr>
            <a:spLocks noGrp="1"/>
          </p:cNvSpPr>
          <p:nvPr>
            <p:ph sz="quarter" idx="1"/>
          </p:nvPr>
        </p:nvSpPr>
        <p:spPr/>
        <p:txBody>
          <a:bodyPr>
            <a:normAutofit lnSpcReduction="10000"/>
          </a:bodyPr>
          <a:lstStyle/>
          <a:p>
            <a:pPr algn="just">
              <a:lnSpc>
                <a:spcPct val="150000"/>
              </a:lnSpc>
            </a:pPr>
            <a:r>
              <a:rPr lang="en-US" b="1" dirty="0">
                <a:solidFill>
                  <a:srgbClr val="0070C0"/>
                </a:solidFill>
                <a:latin typeface="Times New Roman" pitchFamily="18" charset="0"/>
                <a:cs typeface="Times New Roman" pitchFamily="18" charset="0"/>
              </a:rPr>
              <a:t>lemmatization</a:t>
            </a:r>
            <a:r>
              <a:rPr lang="en-US" dirty="0">
                <a:latin typeface="Times New Roman" pitchFamily="18" charset="0"/>
                <a:cs typeface="Times New Roman" pitchFamily="18" charset="0"/>
              </a:rPr>
              <a:t> returns an actual word of the language, It makes use of vocabulary, word structure, part of speech tags, and grammar relations. </a:t>
            </a:r>
          </a:p>
          <a:p>
            <a:pPr algn="just">
              <a:lnSpc>
                <a:spcPct val="150000"/>
              </a:lnSpc>
            </a:pPr>
            <a:r>
              <a:rPr lang="en-US" dirty="0">
                <a:latin typeface="Times New Roman" pitchFamily="18" charset="0"/>
                <a:cs typeface="Times New Roman" pitchFamily="18" charset="0"/>
              </a:rPr>
              <a:t>It is used where it is necessary to get valid words The output of lemmatization </a:t>
            </a:r>
            <a:r>
              <a:rPr lang="en-US" dirty="0">
                <a:solidFill>
                  <a:srgbClr val="0070C0"/>
                </a:solidFill>
                <a:latin typeface="Times New Roman" pitchFamily="18" charset="0"/>
                <a:cs typeface="Times New Roman" pitchFamily="18" charset="0"/>
              </a:rPr>
              <a:t>is the root word called a lemma</a:t>
            </a:r>
            <a:r>
              <a:rPr lang="en-US" dirty="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For example, the words “running”, “runs” and “ran” are all forms of the word “run”, so “</a:t>
            </a:r>
            <a:r>
              <a:rPr lang="en-US" dirty="0">
                <a:solidFill>
                  <a:srgbClr val="0070C0"/>
                </a:solidFill>
                <a:latin typeface="Times New Roman" pitchFamily="18" charset="0"/>
                <a:cs typeface="Times New Roman" pitchFamily="18" charset="0"/>
              </a:rPr>
              <a:t>run” is the lemma of all the words.</a:t>
            </a:r>
          </a:p>
          <a:p>
            <a:endParaRPr lang="en-US" dirty="0"/>
          </a:p>
        </p:txBody>
      </p:sp>
    </p:spTree>
    <p:extLst>
      <p:ext uri="{BB962C8B-B14F-4D97-AF65-F5344CB8AC3E}">
        <p14:creationId xmlns:p14="http://schemas.microsoft.com/office/powerpoint/2010/main" val="196949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70C0"/>
                </a:solidFill>
                <a:latin typeface="Times New Roman" pitchFamily="18" charset="0"/>
                <a:cs typeface="Times New Roman" pitchFamily="18" charset="0"/>
              </a:rPr>
              <a:t>Computer </a:t>
            </a:r>
            <a:r>
              <a:rPr lang="en-US" sz="4000" b="1" dirty="0" err="1">
                <a:solidFill>
                  <a:srgbClr val="0070C0"/>
                </a:solidFill>
                <a:latin typeface="Times New Roman" pitchFamily="18" charset="0"/>
                <a:cs typeface="Times New Roman" pitchFamily="18" charset="0"/>
              </a:rPr>
              <a:t>Arabization</a:t>
            </a:r>
            <a:endParaRPr lang="en-US" sz="4000" b="1" dirty="0">
              <a:solidFill>
                <a:srgbClr val="0070C0"/>
              </a:solidFill>
              <a:latin typeface="Times New Roman" pitchFamily="18" charset="0"/>
              <a:cs typeface="Times New Roman" pitchFamily="18" charset="0"/>
            </a:endParaRPr>
          </a:p>
        </p:txBody>
      </p:sp>
      <p:sp>
        <p:nvSpPr>
          <p:cNvPr id="4" name="Rounded Rectangle 3"/>
          <p:cNvSpPr/>
          <p:nvPr/>
        </p:nvSpPr>
        <p:spPr>
          <a:xfrm>
            <a:off x="533400" y="2209800"/>
            <a:ext cx="8001000" cy="2362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ct val="150000"/>
              </a:lnSpc>
            </a:pPr>
            <a:r>
              <a:rPr lang="en-US" sz="2800" dirty="0">
                <a:latin typeface="Times New Roman" pitchFamily="18" charset="0"/>
                <a:cs typeface="Times New Roman" pitchFamily="18" charset="0"/>
              </a:rPr>
              <a:t>Defined as the </a:t>
            </a:r>
            <a:r>
              <a:rPr lang="en-US" sz="2800" dirty="0">
                <a:solidFill>
                  <a:srgbClr val="0070C0"/>
                </a:solidFill>
                <a:latin typeface="Times New Roman" pitchFamily="18" charset="0"/>
                <a:cs typeface="Times New Roman" pitchFamily="18" charset="0"/>
              </a:rPr>
              <a:t>conversion</a:t>
            </a:r>
            <a:r>
              <a:rPr lang="en-US" sz="2800" dirty="0">
                <a:latin typeface="Times New Roman" pitchFamily="18" charset="0"/>
                <a:cs typeface="Times New Roman" pitchFamily="18" charset="0"/>
              </a:rPr>
              <a:t> of well-tested and</a:t>
            </a:r>
            <a:r>
              <a:rPr lang="ar-EG" sz="2800" dirty="0">
                <a:latin typeface="Times New Roman" pitchFamily="18" charset="0"/>
                <a:cs typeface="Times New Roman" pitchFamily="18" charset="0"/>
              </a:rPr>
              <a:t> </a:t>
            </a:r>
            <a:r>
              <a:rPr lang="en-US" sz="2800" dirty="0">
                <a:latin typeface="Times New Roman" pitchFamily="18" charset="0"/>
                <a:cs typeface="Times New Roman" pitchFamily="18" charset="0"/>
              </a:rPr>
              <a:t>well-proven </a:t>
            </a:r>
            <a:r>
              <a:rPr lang="en-US" sz="2800" dirty="0">
                <a:solidFill>
                  <a:srgbClr val="0070C0"/>
                </a:solidFill>
                <a:latin typeface="Times New Roman" pitchFamily="18" charset="0"/>
                <a:cs typeface="Times New Roman" pitchFamily="18" charset="0"/>
              </a:rPr>
              <a:t>computer software </a:t>
            </a:r>
            <a:r>
              <a:rPr lang="en-US" sz="2800" dirty="0">
                <a:latin typeface="Times New Roman" pitchFamily="18" charset="0"/>
                <a:cs typeface="Times New Roman" pitchFamily="18" charset="0"/>
              </a:rPr>
              <a:t>to enable </a:t>
            </a:r>
            <a:r>
              <a:rPr lang="en-US" sz="2800" dirty="0">
                <a:solidFill>
                  <a:srgbClr val="0070C0"/>
                </a:solidFill>
                <a:latin typeface="Times New Roman" pitchFamily="18" charset="0"/>
                <a:cs typeface="Times New Roman" pitchFamily="18" charset="0"/>
              </a:rPr>
              <a:t>Arabic-speaking</a:t>
            </a:r>
            <a:r>
              <a:rPr lang="en-US" sz="2800" dirty="0">
                <a:latin typeface="Times New Roman" pitchFamily="18" charset="0"/>
                <a:cs typeface="Times New Roman" pitchFamily="18" charset="0"/>
              </a:rPr>
              <a:t> users to </a:t>
            </a:r>
            <a:r>
              <a:rPr lang="en-US" sz="2800" dirty="0">
                <a:solidFill>
                  <a:srgbClr val="0070C0"/>
                </a:solidFill>
                <a:latin typeface="Times New Roman" pitchFamily="18" charset="0"/>
                <a:cs typeface="Times New Roman" pitchFamily="18" charset="0"/>
              </a:rPr>
              <a:t>utilize</a:t>
            </a:r>
            <a:r>
              <a:rPr lang="en-US" sz="2800" dirty="0">
                <a:latin typeface="Times New Roman" pitchFamily="18" charset="0"/>
                <a:cs typeface="Times New Roman" pitchFamily="18" charset="0"/>
              </a:rPr>
              <a:t> it effectively and efficiently.</a:t>
            </a:r>
          </a:p>
        </p:txBody>
      </p:sp>
    </p:spTree>
    <p:extLst>
      <p:ext uri="{BB962C8B-B14F-4D97-AF65-F5344CB8AC3E}">
        <p14:creationId xmlns:p14="http://schemas.microsoft.com/office/powerpoint/2010/main" val="3142046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a:latin typeface="Times New Roman" pitchFamily="18" charset="0"/>
                <a:cs typeface="Times New Roman" pitchFamily="18" charset="0"/>
              </a:rPr>
              <a:t>Lowercasing and Removal of Punctuation</a:t>
            </a:r>
          </a:p>
        </p:txBody>
      </p:sp>
      <p:sp>
        <p:nvSpPr>
          <p:cNvPr id="3" name="Content Placeholder 2"/>
          <p:cNvSpPr>
            <a:spLocks noGrp="1"/>
          </p:cNvSpPr>
          <p:nvPr>
            <p:ph sz="quarter" idx="1"/>
          </p:nvPr>
        </p:nvSpPr>
        <p:spPr>
          <a:xfrm>
            <a:off x="457200" y="1219200"/>
            <a:ext cx="8229600" cy="5105400"/>
          </a:xfrm>
        </p:spPr>
        <p:txBody>
          <a:bodyPr>
            <a:normAutofit fontScale="92500"/>
          </a:bodyPr>
          <a:lstStyle/>
          <a:p>
            <a:pPr algn="just">
              <a:lnSpc>
                <a:spcPct val="150000"/>
              </a:lnSpc>
            </a:pPr>
            <a:r>
              <a:rPr lang="en-US" i="1" dirty="0">
                <a:solidFill>
                  <a:srgbClr val="0070C0"/>
                </a:solidFill>
                <a:latin typeface="Times New Roman" pitchFamily="18" charset="0"/>
                <a:cs typeface="Times New Roman" pitchFamily="18" charset="0"/>
              </a:rPr>
              <a:t>Usually</a:t>
            </a:r>
            <a:r>
              <a:rPr lang="en-US" dirty="0">
                <a:latin typeface="Times New Roman" pitchFamily="18" charset="0"/>
                <a:cs typeface="Times New Roman" pitchFamily="18" charset="0"/>
              </a:rPr>
              <a:t>, the transformation of text into lowercase letters and the removal of punctuation are considered the </a:t>
            </a:r>
            <a:r>
              <a:rPr lang="en-US" b="1" dirty="0">
                <a:solidFill>
                  <a:srgbClr val="0070C0"/>
                </a:solidFill>
                <a:latin typeface="Times New Roman" pitchFamily="18" charset="0"/>
                <a:cs typeface="Times New Roman" pitchFamily="18" charset="0"/>
              </a:rPr>
              <a:t>first pre-processing steps</a:t>
            </a:r>
            <a:r>
              <a:rPr lang="en-US" dirty="0">
                <a:latin typeface="Times New Roman" pitchFamily="18" charset="0"/>
                <a:cs typeface="Times New Roman" pitchFamily="18" charset="0"/>
              </a:rPr>
              <a:t>. </a:t>
            </a:r>
          </a:p>
          <a:p>
            <a:pPr algn="just">
              <a:lnSpc>
                <a:spcPct val="150000"/>
              </a:lnSpc>
            </a:pPr>
            <a:r>
              <a:rPr lang="en-US" dirty="0">
                <a:solidFill>
                  <a:srgbClr val="0070C0"/>
                </a:solidFill>
                <a:latin typeface="Times New Roman" pitchFamily="18" charset="0"/>
                <a:cs typeface="Times New Roman" pitchFamily="18" charset="0"/>
              </a:rPr>
              <a:t>Lowercase text data </a:t>
            </a:r>
            <a:r>
              <a:rPr lang="en-US" dirty="0">
                <a:latin typeface="Times New Roman" pitchFamily="18" charset="0"/>
                <a:cs typeface="Times New Roman" pitchFamily="18" charset="0"/>
              </a:rPr>
              <a:t>is particularly relevant so as to avoid </a:t>
            </a:r>
            <a:r>
              <a:rPr lang="en-US" dirty="0">
                <a:solidFill>
                  <a:srgbClr val="0070C0"/>
                </a:solidFill>
                <a:latin typeface="Times New Roman" pitchFamily="18" charset="0"/>
                <a:cs typeface="Times New Roman" pitchFamily="18" charset="0"/>
              </a:rPr>
              <a:t>word redundancy</a:t>
            </a: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For example, when counting words, the terms “</a:t>
            </a:r>
            <a:r>
              <a:rPr lang="en-US" dirty="0">
                <a:solidFill>
                  <a:srgbClr val="0070C0"/>
                </a:solidFill>
                <a:latin typeface="Times New Roman" pitchFamily="18" charset="0"/>
                <a:cs typeface="Times New Roman" pitchFamily="18" charset="0"/>
              </a:rPr>
              <a:t>Tourism</a:t>
            </a:r>
            <a:r>
              <a:rPr lang="en-US" dirty="0">
                <a:latin typeface="Times New Roman" pitchFamily="18" charset="0"/>
                <a:cs typeface="Times New Roman" pitchFamily="18" charset="0"/>
              </a:rPr>
              <a:t>” and “</a:t>
            </a:r>
            <a:r>
              <a:rPr lang="en-US" dirty="0">
                <a:solidFill>
                  <a:srgbClr val="0070C0"/>
                </a:solidFill>
                <a:latin typeface="Times New Roman" pitchFamily="18" charset="0"/>
                <a:cs typeface="Times New Roman" pitchFamily="18" charset="0"/>
              </a:rPr>
              <a:t>tourism</a:t>
            </a:r>
            <a:r>
              <a:rPr lang="en-US" dirty="0">
                <a:latin typeface="Times New Roman" pitchFamily="18" charset="0"/>
                <a:cs typeface="Times New Roman" pitchFamily="18" charset="0"/>
              </a:rPr>
              <a:t>” would be counted as two separate words, leading to an undesired </a:t>
            </a:r>
            <a:r>
              <a:rPr lang="en-US" dirty="0">
                <a:solidFill>
                  <a:srgbClr val="0070C0"/>
                </a:solidFill>
                <a:latin typeface="Times New Roman" pitchFamily="18" charset="0"/>
                <a:cs typeface="Times New Roman" pitchFamily="18" charset="0"/>
              </a:rPr>
              <a:t>increase in the dimensions of the data. </a:t>
            </a:r>
          </a:p>
        </p:txBody>
      </p:sp>
    </p:spTree>
    <p:extLst>
      <p:ext uri="{BB962C8B-B14F-4D97-AF65-F5344CB8AC3E}">
        <p14:creationId xmlns:p14="http://schemas.microsoft.com/office/powerpoint/2010/main" val="3047605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a:latin typeface="Times New Roman" pitchFamily="18" charset="0"/>
                <a:cs typeface="Times New Roman" pitchFamily="18" charset="0"/>
              </a:rPr>
              <a:t>Lowercasing and Removal of Punctuation</a:t>
            </a:r>
          </a:p>
        </p:txBody>
      </p:sp>
      <p:sp>
        <p:nvSpPr>
          <p:cNvPr id="3" name="Content Placeholder 2"/>
          <p:cNvSpPr>
            <a:spLocks noGrp="1"/>
          </p:cNvSpPr>
          <p:nvPr>
            <p:ph sz="quarter" idx="1"/>
          </p:nvPr>
        </p:nvSpPr>
        <p:spPr/>
        <p:txBody>
          <a:bodyPr>
            <a:normAutofit/>
          </a:bodyPr>
          <a:lstStyle/>
          <a:p>
            <a:pPr algn="just">
              <a:lnSpc>
                <a:spcPct val="150000"/>
              </a:lnSpc>
            </a:pPr>
            <a:r>
              <a:rPr lang="en-US" b="1" dirty="0">
                <a:solidFill>
                  <a:srgbClr val="0070C0"/>
                </a:solidFill>
                <a:latin typeface="Times New Roman" pitchFamily="18" charset="0"/>
                <a:cs typeface="Times New Roman" pitchFamily="18" charset="0"/>
              </a:rPr>
              <a:t>Punctuation marks </a:t>
            </a:r>
            <a:r>
              <a:rPr lang="en-US" dirty="0">
                <a:latin typeface="Times New Roman" pitchFamily="18" charset="0"/>
                <a:cs typeface="Times New Roman" pitchFamily="18" charset="0"/>
              </a:rPr>
              <a:t>create </a:t>
            </a:r>
            <a:r>
              <a:rPr lang="en-US" dirty="0">
                <a:solidFill>
                  <a:srgbClr val="0070C0"/>
                </a:solidFill>
                <a:latin typeface="Times New Roman" pitchFamily="18" charset="0"/>
                <a:cs typeface="Times New Roman" pitchFamily="18" charset="0"/>
              </a:rPr>
              <a:t>noise in the data </a:t>
            </a:r>
            <a:r>
              <a:rPr lang="en-US" dirty="0">
                <a:latin typeface="Times New Roman" pitchFamily="18" charset="0"/>
                <a:cs typeface="Times New Roman" pitchFamily="18" charset="0"/>
              </a:rPr>
              <a:t>and do not add value to the analysis, explaining why they should be removed. </a:t>
            </a:r>
          </a:p>
          <a:p>
            <a:pPr algn="just">
              <a:lnSpc>
                <a:spcPct val="150000"/>
              </a:lnSpc>
            </a:pPr>
            <a:r>
              <a:rPr lang="en-US" dirty="0">
                <a:latin typeface="Times New Roman" pitchFamily="18" charset="0"/>
                <a:cs typeface="Times New Roman" pitchFamily="18" charset="0"/>
              </a:rPr>
              <a:t>However, in </a:t>
            </a:r>
            <a:r>
              <a:rPr lang="en-US" dirty="0">
                <a:solidFill>
                  <a:srgbClr val="0070C0"/>
                </a:solidFill>
                <a:latin typeface="Times New Roman" pitchFamily="18" charset="0"/>
                <a:cs typeface="Times New Roman" pitchFamily="18" charset="0"/>
              </a:rPr>
              <a:t>certain situations</a:t>
            </a:r>
            <a:r>
              <a:rPr lang="en-US" dirty="0">
                <a:latin typeface="Times New Roman" pitchFamily="18" charset="0"/>
                <a:cs typeface="Times New Roman" pitchFamily="18" charset="0"/>
              </a:rPr>
              <a:t>, it makes sense to </a:t>
            </a:r>
            <a:r>
              <a:rPr lang="en-US" dirty="0">
                <a:solidFill>
                  <a:srgbClr val="0070C0"/>
                </a:solidFill>
                <a:latin typeface="Times New Roman" pitchFamily="18" charset="0"/>
                <a:cs typeface="Times New Roman" pitchFamily="18" charset="0"/>
              </a:rPr>
              <a:t>analyze individual sentences;</a:t>
            </a:r>
            <a:r>
              <a:rPr lang="en-US" dirty="0">
                <a:latin typeface="Times New Roman" pitchFamily="18" charset="0"/>
                <a:cs typeface="Times New Roman" pitchFamily="18" charset="0"/>
              </a:rPr>
              <a:t> in such cases, the corpus should be separated into individual sentences before punctuation marks are removed.</a:t>
            </a:r>
          </a:p>
        </p:txBody>
      </p:sp>
    </p:spTree>
    <p:extLst>
      <p:ext uri="{BB962C8B-B14F-4D97-AF65-F5344CB8AC3E}">
        <p14:creationId xmlns:p14="http://schemas.microsoft.com/office/powerpoint/2010/main" val="3888497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arwa Fikry\Desktop\images (1).jpg"/>
          <p:cNvPicPr>
            <a:picLocks noGrp="1" noChangeAspect="1" noChangeArrowheads="1"/>
          </p:cNvPicPr>
          <p:nvPr>
            <p:ph sz="quarter" idx="1"/>
          </p:nvPr>
        </p:nvPicPr>
        <p:blipFill>
          <a:blip r:embed="rId2"/>
          <a:srcRect/>
          <a:stretch>
            <a:fillRect/>
          </a:stretch>
        </p:blipFill>
        <p:spPr bwMode="auto">
          <a:xfrm>
            <a:off x="1306773" y="1219200"/>
            <a:ext cx="6629400" cy="4965651"/>
          </a:xfrm>
          <a:prstGeom prst="rect">
            <a:avLst/>
          </a:prstGeom>
          <a:noFill/>
        </p:spPr>
      </p:pic>
    </p:spTree>
    <p:extLst>
      <p:ext uri="{BB962C8B-B14F-4D97-AF65-F5344CB8AC3E}">
        <p14:creationId xmlns:p14="http://schemas.microsoft.com/office/powerpoint/2010/main" val="1084711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Expand Contractions</a:t>
            </a:r>
          </a:p>
        </p:txBody>
      </p:sp>
      <p:sp>
        <p:nvSpPr>
          <p:cNvPr id="3" name="Content Placeholder 2"/>
          <p:cNvSpPr>
            <a:spLocks noGrp="1"/>
          </p:cNvSpPr>
          <p:nvPr>
            <p:ph sz="quarter" idx="1"/>
          </p:nvPr>
        </p:nvSpPr>
        <p:spPr/>
        <p:txBody>
          <a:bodyPr>
            <a:normAutofit/>
          </a:bodyPr>
          <a:lstStyle/>
          <a:p>
            <a:pPr algn="just">
              <a:lnSpc>
                <a:spcPct val="200000"/>
              </a:lnSpc>
            </a:pPr>
            <a:r>
              <a:rPr lang="en-US" b="1" dirty="0">
                <a:solidFill>
                  <a:srgbClr val="0070C0"/>
                </a:solidFill>
                <a:latin typeface="Times New Roman" pitchFamily="18" charset="0"/>
                <a:cs typeface="Times New Roman" pitchFamily="18" charset="0"/>
              </a:rPr>
              <a:t>A contraction </a:t>
            </a:r>
            <a:r>
              <a:rPr lang="en-US" dirty="0">
                <a:latin typeface="Times New Roman" pitchFamily="18" charset="0"/>
                <a:cs typeface="Times New Roman" pitchFamily="18" charset="0"/>
              </a:rPr>
              <a:t>is “a shortening of a word, syllable, or word group by omission of a sound or letter”.</a:t>
            </a:r>
          </a:p>
          <a:p>
            <a:pPr algn="just">
              <a:lnSpc>
                <a:spcPct val="200000"/>
              </a:lnSpc>
            </a:pPr>
            <a:r>
              <a:rPr lang="en-US" dirty="0">
                <a:latin typeface="Times New Roman" pitchFamily="18" charset="0"/>
                <a:cs typeface="Times New Roman" pitchFamily="18" charset="0"/>
              </a:rPr>
              <a:t>For instance, a contraction like </a:t>
            </a:r>
            <a:r>
              <a:rPr lang="en-US" b="1" dirty="0">
                <a:solidFill>
                  <a:srgbClr val="0070C0"/>
                </a:solidFill>
                <a:latin typeface="Times New Roman" pitchFamily="18" charset="0"/>
                <a:cs typeface="Times New Roman" pitchFamily="18" charset="0"/>
              </a:rPr>
              <a:t>“we’ll” </a:t>
            </a:r>
            <a:r>
              <a:rPr lang="en-US" dirty="0">
                <a:latin typeface="Times New Roman" pitchFamily="18" charset="0"/>
                <a:cs typeface="Times New Roman" pitchFamily="18" charset="0"/>
              </a:rPr>
              <a:t>is split into two words, </a:t>
            </a:r>
            <a:r>
              <a:rPr lang="en-US" b="1" dirty="0">
                <a:solidFill>
                  <a:srgbClr val="0070C0"/>
                </a:solidFill>
                <a:latin typeface="Times New Roman" pitchFamily="18" charset="0"/>
                <a:cs typeface="Times New Roman" pitchFamily="18" charset="0"/>
              </a:rPr>
              <a:t>“we” and “will”.</a:t>
            </a:r>
            <a:endParaRPr lang="ar-EG" b="1" dirty="0">
              <a:solidFill>
                <a:srgbClr val="0070C0"/>
              </a:solidFill>
              <a:latin typeface="Times New Roman" pitchFamily="18" charset="0"/>
              <a:cs typeface="Times New Roman" pitchFamily="18" charset="0"/>
            </a:endParaRPr>
          </a:p>
          <a:p>
            <a:pPr algn="just">
              <a:buNone/>
            </a:pPr>
            <a:r>
              <a:rPr lang="en-US" b="1" dirty="0">
                <a:solidFill>
                  <a:srgbClr val="0070C0"/>
                </a:solidFill>
                <a:latin typeface="Times New Roman" pitchFamily="18" charset="0"/>
                <a:cs typeface="Times New Roman" pitchFamily="18" charset="0"/>
              </a:rPr>
              <a:t> </a:t>
            </a:r>
          </a:p>
        </p:txBody>
      </p:sp>
    </p:spTree>
    <p:extLst>
      <p:ext uri="{BB962C8B-B14F-4D97-AF65-F5344CB8AC3E}">
        <p14:creationId xmlns:p14="http://schemas.microsoft.com/office/powerpoint/2010/main" val="2194581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Removal of Stop Words</a:t>
            </a:r>
          </a:p>
        </p:txBody>
      </p:sp>
      <p:sp>
        <p:nvSpPr>
          <p:cNvPr id="3" name="Content Placeholder 2"/>
          <p:cNvSpPr>
            <a:spLocks noGrp="1"/>
          </p:cNvSpPr>
          <p:nvPr>
            <p:ph sz="quarter" idx="1"/>
          </p:nvPr>
        </p:nvSpPr>
        <p:spPr/>
        <p:txBody>
          <a:bodyPr>
            <a:normAutofit lnSpcReduction="10000"/>
          </a:bodyPr>
          <a:lstStyle/>
          <a:p>
            <a:pPr>
              <a:lnSpc>
                <a:spcPct val="150000"/>
              </a:lnSpc>
            </a:pPr>
            <a:r>
              <a:rPr lang="en-US" b="1" dirty="0">
                <a:solidFill>
                  <a:srgbClr val="0070C0"/>
                </a:solidFill>
                <a:latin typeface="Times New Roman" pitchFamily="18" charset="0"/>
                <a:cs typeface="Times New Roman" pitchFamily="18" charset="0"/>
              </a:rPr>
              <a:t>Stop words </a:t>
            </a:r>
            <a:r>
              <a:rPr lang="en-US" dirty="0">
                <a:latin typeface="Times New Roman" pitchFamily="18" charset="0"/>
                <a:cs typeface="Times New Roman" pitchFamily="18" charset="0"/>
              </a:rPr>
              <a:t>are </a:t>
            </a:r>
            <a:r>
              <a:rPr lang="en-US" dirty="0">
                <a:solidFill>
                  <a:srgbClr val="0070C0"/>
                </a:solidFill>
                <a:latin typeface="Times New Roman" pitchFamily="18" charset="0"/>
                <a:cs typeface="Times New Roman" pitchFamily="18" charset="0"/>
              </a:rPr>
              <a:t>common words </a:t>
            </a:r>
            <a:r>
              <a:rPr lang="en-US" dirty="0">
                <a:latin typeface="Times New Roman" pitchFamily="18" charset="0"/>
                <a:cs typeface="Times New Roman" pitchFamily="18" charset="0"/>
              </a:rPr>
              <a:t>in English such as “a, in, the, can, may”, and so on. </a:t>
            </a:r>
          </a:p>
          <a:p>
            <a:pPr>
              <a:lnSpc>
                <a:spcPct val="150000"/>
              </a:lnSpc>
            </a:pPr>
            <a:r>
              <a:rPr lang="en-US" dirty="0">
                <a:latin typeface="Times New Roman" pitchFamily="18" charset="0"/>
                <a:cs typeface="Times New Roman" pitchFamily="18" charset="0"/>
              </a:rPr>
              <a:t>These words are </a:t>
            </a:r>
            <a:r>
              <a:rPr lang="en-US" dirty="0">
                <a:solidFill>
                  <a:srgbClr val="0070C0"/>
                </a:solidFill>
                <a:latin typeface="Times New Roman" pitchFamily="18" charset="0"/>
                <a:cs typeface="Times New Roman" pitchFamily="18" charset="0"/>
              </a:rPr>
              <a:t>not useful in NLP </a:t>
            </a:r>
            <a:r>
              <a:rPr lang="en-US" dirty="0">
                <a:latin typeface="Times New Roman" pitchFamily="18" charset="0"/>
                <a:cs typeface="Times New Roman" pitchFamily="18" charset="0"/>
              </a:rPr>
              <a:t>analyses because they can be part of any sentence; </a:t>
            </a:r>
          </a:p>
          <a:p>
            <a:pPr>
              <a:lnSpc>
                <a:spcPct val="150000"/>
              </a:lnSpc>
            </a:pPr>
            <a:r>
              <a:rPr lang="en-US" dirty="0">
                <a:latin typeface="Times New Roman" pitchFamily="18" charset="0"/>
                <a:cs typeface="Times New Roman" pitchFamily="18" charset="0"/>
              </a:rPr>
              <a:t>In other words, </a:t>
            </a:r>
            <a:r>
              <a:rPr lang="en-US" dirty="0">
                <a:solidFill>
                  <a:srgbClr val="0070C0"/>
                </a:solidFill>
                <a:latin typeface="Times New Roman" pitchFamily="18" charset="0"/>
                <a:cs typeface="Times New Roman" pitchFamily="18" charset="0"/>
              </a:rPr>
              <a:t>stop words are not considered keywords </a:t>
            </a:r>
            <a:r>
              <a:rPr lang="en-US" dirty="0">
                <a:latin typeface="Times New Roman" pitchFamily="18" charset="0"/>
                <a:cs typeface="Times New Roman" pitchFamily="18" charset="0"/>
              </a:rPr>
              <a:t>in text mining methods. </a:t>
            </a:r>
          </a:p>
          <a:p>
            <a:pPr>
              <a:lnSpc>
                <a:spcPct val="150000"/>
              </a:lnSpc>
            </a:pPr>
            <a:r>
              <a:rPr lang="en-US" dirty="0">
                <a:latin typeface="Times New Roman" pitchFamily="18" charset="0"/>
                <a:cs typeface="Times New Roman" pitchFamily="18" charset="0"/>
              </a:rPr>
              <a:t>Furthermore, they </a:t>
            </a:r>
            <a:r>
              <a:rPr lang="en-US" dirty="0">
                <a:solidFill>
                  <a:srgbClr val="0070C0"/>
                </a:solidFill>
                <a:latin typeface="Times New Roman" pitchFamily="18" charset="0"/>
                <a:cs typeface="Times New Roman" pitchFamily="18" charset="0"/>
              </a:rPr>
              <a:t>increase vocabulary and hardly provide useful information. </a:t>
            </a:r>
          </a:p>
        </p:txBody>
      </p:sp>
    </p:spTree>
    <p:extLst>
      <p:ext uri="{BB962C8B-B14F-4D97-AF65-F5344CB8AC3E}">
        <p14:creationId xmlns:p14="http://schemas.microsoft.com/office/powerpoint/2010/main" val="2268945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Removal of Stop Words</a:t>
            </a:r>
          </a:p>
        </p:txBody>
      </p:sp>
      <p:sp>
        <p:nvSpPr>
          <p:cNvPr id="3" name="Content Placeholder 2"/>
          <p:cNvSpPr>
            <a:spLocks noGrp="1"/>
          </p:cNvSpPr>
          <p:nvPr>
            <p:ph sz="quarter" idx="1"/>
          </p:nvPr>
        </p:nvSpPr>
        <p:spPr/>
        <p:txBody>
          <a:bodyPr>
            <a:normAutofit fontScale="92500"/>
          </a:bodyPr>
          <a:lstStyle/>
          <a:p>
            <a:pPr algn="just">
              <a:lnSpc>
                <a:spcPct val="150000"/>
              </a:lnSpc>
            </a:pPr>
            <a:r>
              <a:rPr lang="en-US" dirty="0">
                <a:latin typeface="Times New Roman" pitchFamily="18" charset="0"/>
                <a:cs typeface="Times New Roman" pitchFamily="18" charset="0"/>
              </a:rPr>
              <a:t>There are </a:t>
            </a:r>
            <a:r>
              <a:rPr lang="en-US" dirty="0">
                <a:solidFill>
                  <a:srgbClr val="0070C0"/>
                </a:solidFill>
                <a:latin typeface="Times New Roman" pitchFamily="18" charset="0"/>
                <a:cs typeface="Times New Roman" pitchFamily="18" charset="0"/>
              </a:rPr>
              <a:t>numerous Python packages </a:t>
            </a:r>
            <a:r>
              <a:rPr lang="en-US" dirty="0">
                <a:latin typeface="Times New Roman" pitchFamily="18" charset="0"/>
                <a:cs typeface="Times New Roman" pitchFamily="18" charset="0"/>
              </a:rPr>
              <a:t>that can be used to load stop words, with each package varying in size. </a:t>
            </a:r>
          </a:p>
          <a:p>
            <a:pPr algn="just">
              <a:lnSpc>
                <a:spcPct val="150000"/>
              </a:lnSpc>
            </a:pPr>
            <a:r>
              <a:rPr lang="en-US" dirty="0">
                <a:latin typeface="Times New Roman" pitchFamily="18" charset="0"/>
                <a:cs typeface="Times New Roman" pitchFamily="18" charset="0"/>
              </a:rPr>
              <a:t>For example, the </a:t>
            </a:r>
            <a:r>
              <a:rPr lang="en-US" b="1" dirty="0">
                <a:solidFill>
                  <a:srgbClr val="0070C0"/>
                </a:solidFill>
                <a:latin typeface="Times New Roman" pitchFamily="18" charset="0"/>
                <a:cs typeface="Times New Roman" pitchFamily="18" charset="0"/>
              </a:rPr>
              <a:t>NLTK (Natural Language Toolkit) package </a:t>
            </a:r>
            <a:r>
              <a:rPr lang="en-US" dirty="0">
                <a:latin typeface="Times New Roman" pitchFamily="18" charset="0"/>
                <a:cs typeface="Times New Roman" pitchFamily="18" charset="0"/>
              </a:rPr>
              <a:t>stores a list of stop words for </a:t>
            </a:r>
            <a:r>
              <a:rPr lang="en-US" dirty="0">
                <a:solidFill>
                  <a:srgbClr val="0070C0"/>
                </a:solidFill>
                <a:latin typeface="Times New Roman" pitchFamily="18" charset="0"/>
                <a:cs typeface="Times New Roman" pitchFamily="18" charset="0"/>
              </a:rPr>
              <a:t>16 different languages</a:t>
            </a:r>
            <a:r>
              <a:rPr lang="en-US" dirty="0">
                <a:latin typeface="Times New Roman" pitchFamily="18" charset="0"/>
                <a:cs typeface="Times New Roman" pitchFamily="18" charset="0"/>
              </a:rPr>
              <a:t>, with </a:t>
            </a:r>
            <a:r>
              <a:rPr lang="en-US" dirty="0">
                <a:solidFill>
                  <a:srgbClr val="0070C0"/>
                </a:solidFill>
                <a:latin typeface="Times New Roman" pitchFamily="18" charset="0"/>
                <a:cs typeface="Times New Roman" pitchFamily="18" charset="0"/>
              </a:rPr>
              <a:t>127 stop words </a:t>
            </a:r>
            <a:r>
              <a:rPr lang="en-US" dirty="0">
                <a:latin typeface="Times New Roman" pitchFamily="18" charset="0"/>
                <a:cs typeface="Times New Roman" pitchFamily="18" charset="0"/>
              </a:rPr>
              <a:t>specified for English, while the </a:t>
            </a:r>
            <a:r>
              <a:rPr lang="en-US" b="1" dirty="0">
                <a:solidFill>
                  <a:srgbClr val="0070C0"/>
                </a:solidFill>
                <a:latin typeface="Times New Roman" pitchFamily="18" charset="0"/>
                <a:cs typeface="Times New Roman" pitchFamily="18" charset="0"/>
              </a:rPr>
              <a:t>Stanford NLP package</a:t>
            </a:r>
            <a:r>
              <a:rPr lang="en-US" dirty="0">
                <a:solidFill>
                  <a:srgbClr val="0070C0"/>
                </a:solidFill>
                <a:latin typeface="Times New Roman" pitchFamily="18" charset="0"/>
                <a:cs typeface="Times New Roman" pitchFamily="18" charset="0"/>
              </a:rPr>
              <a:t> </a:t>
            </a:r>
            <a:r>
              <a:rPr lang="en-US" dirty="0">
                <a:latin typeface="Times New Roman" pitchFamily="18" charset="0"/>
                <a:cs typeface="Times New Roman" pitchFamily="18" charset="0"/>
              </a:rPr>
              <a:t>contains </a:t>
            </a:r>
            <a:r>
              <a:rPr lang="en-US" dirty="0">
                <a:solidFill>
                  <a:srgbClr val="0070C0"/>
                </a:solidFill>
                <a:latin typeface="Times New Roman" pitchFamily="18" charset="0"/>
                <a:cs typeface="Times New Roman" pitchFamily="18" charset="0"/>
              </a:rPr>
              <a:t>257 English </a:t>
            </a:r>
            <a:r>
              <a:rPr lang="en-US" dirty="0">
                <a:latin typeface="Times New Roman" pitchFamily="18" charset="0"/>
                <a:cs typeface="Times New Roman" pitchFamily="18" charset="0"/>
              </a:rPr>
              <a:t>stop words. </a:t>
            </a:r>
          </a:p>
          <a:p>
            <a:pPr algn="just">
              <a:lnSpc>
                <a:spcPct val="150000"/>
              </a:lnSpc>
            </a:pPr>
            <a:r>
              <a:rPr lang="en-US" dirty="0">
                <a:latin typeface="Times New Roman" pitchFamily="18" charset="0"/>
                <a:cs typeface="Times New Roman" pitchFamily="18" charset="0"/>
              </a:rPr>
              <a:t>In most cases, one will use standard stop words but can add individually defined stop words as well. </a:t>
            </a:r>
          </a:p>
        </p:txBody>
      </p:sp>
    </p:spTree>
    <p:extLst>
      <p:ext uri="{BB962C8B-B14F-4D97-AF65-F5344CB8AC3E}">
        <p14:creationId xmlns:p14="http://schemas.microsoft.com/office/powerpoint/2010/main" val="640597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fontScale="90000"/>
          </a:bodyPr>
          <a:lstStyle/>
          <a:p>
            <a:r>
              <a:rPr lang="en-US" b="1" dirty="0">
                <a:latin typeface="Times New Roman" pitchFamily="18" charset="0"/>
                <a:cs typeface="Times New Roman" pitchFamily="18" charset="0"/>
              </a:rPr>
              <a:t>Removal of URLs, HTML Tags, and Emotions/</a:t>
            </a:r>
            <a:r>
              <a:rPr lang="en-US" b="1" dirty="0" err="1">
                <a:latin typeface="Times New Roman" pitchFamily="18" charset="0"/>
                <a:cs typeface="Times New Roman" pitchFamily="18" charset="0"/>
              </a:rPr>
              <a:t>Emojis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19200"/>
            <a:ext cx="8534400" cy="5181600"/>
          </a:xfrm>
        </p:spPr>
        <p:txBody>
          <a:bodyPr>
            <a:normAutofit fontScale="85000" lnSpcReduction="10000"/>
          </a:bodyPr>
          <a:lstStyle/>
          <a:p>
            <a:pPr algn="just">
              <a:lnSpc>
                <a:spcPct val="170000"/>
              </a:lnSpc>
            </a:pPr>
            <a:r>
              <a:rPr lang="en-US" dirty="0">
                <a:latin typeface="Times New Roman" pitchFamily="18" charset="0"/>
                <a:cs typeface="Times New Roman" pitchFamily="18" charset="0"/>
              </a:rPr>
              <a:t>Regarding </a:t>
            </a:r>
            <a:r>
              <a:rPr lang="en-US" b="1" dirty="0">
                <a:solidFill>
                  <a:srgbClr val="0070C0"/>
                </a:solidFill>
                <a:latin typeface="Times New Roman" pitchFamily="18" charset="0"/>
                <a:cs typeface="Times New Roman" pitchFamily="18" charset="0"/>
              </a:rPr>
              <a:t>social media posts </a:t>
            </a:r>
            <a:r>
              <a:rPr lang="en-US" dirty="0">
                <a:latin typeface="Times New Roman" pitchFamily="18" charset="0"/>
                <a:cs typeface="Times New Roman" pitchFamily="18" charset="0"/>
              </a:rPr>
              <a:t>from </a:t>
            </a:r>
            <a:r>
              <a:rPr lang="en-US" dirty="0">
                <a:solidFill>
                  <a:srgbClr val="0070C0"/>
                </a:solidFill>
                <a:latin typeface="Times New Roman" pitchFamily="18" charset="0"/>
                <a:cs typeface="Times New Roman" pitchFamily="18" charset="0"/>
              </a:rPr>
              <a:t>Twitter, </a:t>
            </a:r>
            <a:r>
              <a:rPr lang="en-US" dirty="0" err="1">
                <a:solidFill>
                  <a:srgbClr val="0070C0"/>
                </a:solidFill>
                <a:latin typeface="Times New Roman" pitchFamily="18" charset="0"/>
                <a:cs typeface="Times New Roman" pitchFamily="18" charset="0"/>
              </a:rPr>
              <a:t>Facebook</a:t>
            </a:r>
            <a:r>
              <a:rPr lang="en-US" dirty="0">
                <a:solidFill>
                  <a:srgbClr val="0070C0"/>
                </a:solidFill>
                <a:latin typeface="Times New Roman" pitchFamily="18" charset="0"/>
                <a:cs typeface="Times New Roman" pitchFamily="18" charset="0"/>
              </a:rPr>
              <a:t>, or </a:t>
            </a:r>
            <a:r>
              <a:rPr lang="en-US" dirty="0" err="1">
                <a:solidFill>
                  <a:srgbClr val="0070C0"/>
                </a:solidFill>
                <a:latin typeface="Times New Roman" pitchFamily="18" charset="0"/>
                <a:cs typeface="Times New Roman" pitchFamily="18" charset="0"/>
              </a:rPr>
              <a:t>Instagram</a:t>
            </a:r>
            <a:r>
              <a:rPr lang="en-US" dirty="0">
                <a:solidFill>
                  <a:srgbClr val="0070C0"/>
                </a:solidFill>
                <a:latin typeface="Times New Roman" pitchFamily="18" charset="0"/>
                <a:cs typeface="Times New Roman" pitchFamily="18" charset="0"/>
              </a:rPr>
              <a:t>, URLs </a:t>
            </a:r>
            <a:r>
              <a:rPr lang="en-US" dirty="0">
                <a:latin typeface="Times New Roman" pitchFamily="18" charset="0"/>
                <a:cs typeface="Times New Roman" pitchFamily="18" charset="0"/>
              </a:rPr>
              <a:t>are often a part of documents. </a:t>
            </a:r>
          </a:p>
          <a:p>
            <a:pPr algn="just">
              <a:lnSpc>
                <a:spcPct val="170000"/>
              </a:lnSpc>
            </a:pPr>
            <a:r>
              <a:rPr lang="en-US" dirty="0">
                <a:latin typeface="Times New Roman" pitchFamily="18" charset="0"/>
                <a:cs typeface="Times New Roman" pitchFamily="18" charset="0"/>
              </a:rPr>
              <a:t>However, these limit NLP algorithms from recognizing the actual meaning of a sentence. </a:t>
            </a:r>
          </a:p>
          <a:p>
            <a:pPr algn="just">
              <a:lnSpc>
                <a:spcPct val="170000"/>
              </a:lnSpc>
            </a:pPr>
            <a:r>
              <a:rPr lang="en-US" dirty="0">
                <a:latin typeface="Times New Roman" pitchFamily="18" charset="0"/>
                <a:cs typeface="Times New Roman" pitchFamily="18" charset="0"/>
              </a:rPr>
              <a:t>Thus, </a:t>
            </a:r>
            <a:r>
              <a:rPr lang="en-US" dirty="0">
                <a:solidFill>
                  <a:srgbClr val="0070C0"/>
                </a:solidFill>
                <a:latin typeface="Times New Roman" pitchFamily="18" charset="0"/>
                <a:cs typeface="Times New Roman" pitchFamily="18" charset="0"/>
              </a:rPr>
              <a:t>they are merely noise </a:t>
            </a:r>
            <a:r>
              <a:rPr lang="en-US" dirty="0">
                <a:latin typeface="Times New Roman" pitchFamily="18" charset="0"/>
                <a:cs typeface="Times New Roman" pitchFamily="18" charset="0"/>
              </a:rPr>
              <a:t>within a text and </a:t>
            </a:r>
            <a:r>
              <a:rPr lang="en-US" dirty="0">
                <a:solidFill>
                  <a:srgbClr val="0070C0"/>
                </a:solidFill>
                <a:latin typeface="Times New Roman" pitchFamily="18" charset="0"/>
                <a:cs typeface="Times New Roman" pitchFamily="18" charset="0"/>
              </a:rPr>
              <a:t>should be deleted. </a:t>
            </a:r>
          </a:p>
          <a:p>
            <a:pPr algn="just">
              <a:lnSpc>
                <a:spcPct val="170000"/>
              </a:lnSpc>
            </a:pPr>
            <a:r>
              <a:rPr lang="en-US" dirty="0">
                <a:latin typeface="Times New Roman" pitchFamily="18" charset="0"/>
                <a:cs typeface="Times New Roman" pitchFamily="18" charset="0"/>
              </a:rPr>
              <a:t>The same applies to </a:t>
            </a:r>
            <a:r>
              <a:rPr lang="en-US" dirty="0">
                <a:solidFill>
                  <a:srgbClr val="0070C0"/>
                </a:solidFill>
                <a:latin typeface="Times New Roman" pitchFamily="18" charset="0"/>
                <a:cs typeface="Times New Roman" pitchFamily="18" charset="0"/>
              </a:rPr>
              <a:t>HTML tags </a:t>
            </a:r>
            <a:r>
              <a:rPr lang="en-US" dirty="0">
                <a:latin typeface="Times New Roman" pitchFamily="18" charset="0"/>
                <a:cs typeface="Times New Roman" pitchFamily="18" charset="0"/>
              </a:rPr>
              <a:t>as well as </a:t>
            </a:r>
            <a:r>
              <a:rPr lang="en-US" dirty="0" err="1">
                <a:solidFill>
                  <a:srgbClr val="0070C0"/>
                </a:solidFill>
                <a:latin typeface="Times New Roman" pitchFamily="18" charset="0"/>
                <a:cs typeface="Times New Roman" pitchFamily="18" charset="0"/>
              </a:rPr>
              <a:t>emoji’s</a:t>
            </a:r>
            <a:r>
              <a:rPr lang="en-US" dirty="0">
                <a:solidFill>
                  <a:srgbClr val="0070C0"/>
                </a:solidFill>
                <a:latin typeface="Times New Roman" pitchFamily="18" charset="0"/>
                <a:cs typeface="Times New Roman" pitchFamily="18" charset="0"/>
              </a:rPr>
              <a:t> and emoticons</a:t>
            </a:r>
            <a:r>
              <a:rPr lang="en-US" dirty="0">
                <a:latin typeface="Times New Roman" pitchFamily="18" charset="0"/>
                <a:cs typeface="Times New Roman" pitchFamily="18" charset="0"/>
              </a:rPr>
              <a:t>. </a:t>
            </a:r>
          </a:p>
          <a:p>
            <a:pPr algn="just">
              <a:lnSpc>
                <a:spcPct val="170000"/>
              </a:lnSpc>
            </a:pPr>
            <a:r>
              <a:rPr lang="en-US" dirty="0">
                <a:latin typeface="Times New Roman" pitchFamily="18" charset="0"/>
                <a:cs typeface="Times New Roman" pitchFamily="18" charset="0"/>
              </a:rPr>
              <a:t>Even though they convey information about feelings, we might not want to analyze them and are better off being removed from the data.</a:t>
            </a:r>
          </a:p>
        </p:txBody>
      </p:sp>
    </p:spTree>
    <p:extLst>
      <p:ext uri="{BB962C8B-B14F-4D97-AF65-F5344CB8AC3E}">
        <p14:creationId xmlns:p14="http://schemas.microsoft.com/office/powerpoint/2010/main" val="2422308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Correction of Spelling</a:t>
            </a:r>
          </a:p>
        </p:txBody>
      </p:sp>
      <p:sp>
        <p:nvSpPr>
          <p:cNvPr id="3" name="Content Placeholder 2"/>
          <p:cNvSpPr>
            <a:spLocks noGrp="1"/>
          </p:cNvSpPr>
          <p:nvPr>
            <p:ph sz="quarter" idx="1"/>
          </p:nvPr>
        </p:nvSpPr>
        <p:spPr>
          <a:xfrm>
            <a:off x="457200" y="1219200"/>
            <a:ext cx="8382000" cy="5105400"/>
          </a:xfrm>
        </p:spPr>
        <p:txBody>
          <a:bodyPr>
            <a:normAutofit fontScale="92500" lnSpcReduction="10000"/>
          </a:bodyPr>
          <a:lstStyle/>
          <a:p>
            <a:pPr algn="just">
              <a:lnSpc>
                <a:spcPct val="150000"/>
              </a:lnSpc>
            </a:pPr>
            <a:r>
              <a:rPr lang="en-US" dirty="0">
                <a:solidFill>
                  <a:srgbClr val="0070C0"/>
                </a:solidFill>
                <a:latin typeface="Times New Roman" pitchFamily="18" charset="0"/>
                <a:cs typeface="Times New Roman" pitchFamily="18" charset="0"/>
              </a:rPr>
              <a:t>Spelling errors </a:t>
            </a:r>
            <a:r>
              <a:rPr lang="en-US" dirty="0">
                <a:latin typeface="Times New Roman" pitchFamily="18" charset="0"/>
                <a:cs typeface="Times New Roman" pitchFamily="18" charset="0"/>
              </a:rPr>
              <a:t>can be seen as another example of  </a:t>
            </a:r>
            <a:r>
              <a:rPr lang="en-US" dirty="0">
                <a:solidFill>
                  <a:srgbClr val="0070C0"/>
                </a:solidFill>
                <a:latin typeface="Times New Roman" pitchFamily="18" charset="0"/>
                <a:cs typeface="Times New Roman" pitchFamily="18" charset="0"/>
              </a:rPr>
              <a:t>increasing the number of features in a vocabulary due to corresponding words being counted twice. </a:t>
            </a:r>
          </a:p>
          <a:p>
            <a:pPr algn="just">
              <a:lnSpc>
                <a:spcPct val="150000"/>
              </a:lnSpc>
            </a:pPr>
            <a:r>
              <a:rPr lang="en-US" dirty="0">
                <a:latin typeface="Times New Roman" pitchFamily="18" charset="0"/>
                <a:cs typeface="Times New Roman" pitchFamily="18" charset="0"/>
              </a:rPr>
              <a:t>For example, the words “</a:t>
            </a:r>
            <a:r>
              <a:rPr lang="en-US" dirty="0">
                <a:solidFill>
                  <a:srgbClr val="0070C0"/>
                </a:solidFill>
                <a:latin typeface="Times New Roman" pitchFamily="18" charset="0"/>
                <a:cs typeface="Times New Roman" pitchFamily="18" charset="0"/>
              </a:rPr>
              <a:t>tourism</a:t>
            </a:r>
            <a:r>
              <a:rPr lang="en-US" dirty="0">
                <a:latin typeface="Times New Roman" pitchFamily="18" charset="0"/>
                <a:cs typeface="Times New Roman" pitchFamily="18" charset="0"/>
              </a:rPr>
              <a:t>” and “</a:t>
            </a:r>
            <a:r>
              <a:rPr lang="en-US" dirty="0" err="1">
                <a:solidFill>
                  <a:srgbClr val="0070C0"/>
                </a:solidFill>
                <a:latin typeface="Times New Roman" pitchFamily="18" charset="0"/>
                <a:cs typeface="Times New Roman" pitchFamily="18" charset="0"/>
              </a:rPr>
              <a:t>turism</a:t>
            </a:r>
            <a:r>
              <a:rPr lang="en-US" dirty="0">
                <a:latin typeface="Times New Roman" pitchFamily="18" charset="0"/>
                <a:cs typeface="Times New Roman" pitchFamily="18" charset="0"/>
              </a:rPr>
              <a:t>” would be considered </a:t>
            </a:r>
            <a:r>
              <a:rPr lang="en-US" dirty="0">
                <a:solidFill>
                  <a:srgbClr val="0070C0"/>
                </a:solidFill>
                <a:latin typeface="Times New Roman" pitchFamily="18" charset="0"/>
                <a:cs typeface="Times New Roman" pitchFamily="18" charset="0"/>
              </a:rPr>
              <a:t>two different words</a:t>
            </a: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To correct spelling errors, many different Python packages using different approaches are available, such as </a:t>
            </a:r>
            <a:r>
              <a:rPr lang="en-US" dirty="0">
                <a:solidFill>
                  <a:srgbClr val="0070C0"/>
                </a:solidFill>
                <a:latin typeface="Times New Roman" pitchFamily="18" charset="0"/>
                <a:cs typeface="Times New Roman" pitchFamily="18" charset="0"/>
              </a:rPr>
              <a:t>“</a:t>
            </a:r>
            <a:r>
              <a:rPr lang="en-US" dirty="0" err="1">
                <a:solidFill>
                  <a:srgbClr val="0070C0"/>
                </a:solidFill>
                <a:latin typeface="Times New Roman" pitchFamily="18" charset="0"/>
                <a:cs typeface="Times New Roman" pitchFamily="18" charset="0"/>
              </a:rPr>
              <a:t>pyspellchecker</a:t>
            </a:r>
            <a:r>
              <a:rPr lang="en-US" dirty="0">
                <a:solidFill>
                  <a:srgbClr val="0070C0"/>
                </a:solidFill>
                <a:latin typeface="Times New Roman" pitchFamily="18" charset="0"/>
                <a:cs typeface="Times New Roman" pitchFamily="18" charset="0"/>
              </a:rPr>
              <a:t>”, “</a:t>
            </a:r>
            <a:r>
              <a:rPr lang="en-US" dirty="0" err="1">
                <a:solidFill>
                  <a:srgbClr val="0070C0"/>
                </a:solidFill>
                <a:latin typeface="Times New Roman" pitchFamily="18" charset="0"/>
                <a:cs typeface="Times New Roman" pitchFamily="18" charset="0"/>
              </a:rPr>
              <a:t>SymSpell</a:t>
            </a:r>
            <a:r>
              <a:rPr lang="en-US" dirty="0">
                <a:solidFill>
                  <a:srgbClr val="0070C0"/>
                </a:solidFill>
                <a:latin typeface="Times New Roman" pitchFamily="18" charset="0"/>
                <a:cs typeface="Times New Roman" pitchFamily="18" charset="0"/>
              </a:rPr>
              <a:t>”, “</a:t>
            </a:r>
            <a:r>
              <a:rPr lang="en-US" dirty="0" err="1">
                <a:solidFill>
                  <a:srgbClr val="0070C0"/>
                </a:solidFill>
                <a:latin typeface="Times New Roman" pitchFamily="18" charset="0"/>
                <a:cs typeface="Times New Roman" pitchFamily="18" charset="0"/>
              </a:rPr>
              <a:t>TextBlob</a:t>
            </a:r>
            <a:r>
              <a:rPr lang="en-US" dirty="0">
                <a:solidFill>
                  <a:srgbClr val="0070C0"/>
                </a:solidFill>
                <a:latin typeface="Times New Roman" pitchFamily="18" charset="0"/>
                <a:cs typeface="Times New Roman" pitchFamily="18" charset="0"/>
              </a:rPr>
              <a:t> Spell Checker”, </a:t>
            </a:r>
            <a:r>
              <a:rPr lang="en-US" dirty="0">
                <a:latin typeface="Times New Roman" pitchFamily="18" charset="0"/>
                <a:cs typeface="Times New Roman" pitchFamily="18" charset="0"/>
              </a:rPr>
              <a:t>etc.</a:t>
            </a:r>
          </a:p>
          <a:p>
            <a:pPr lvl="1" algn="just">
              <a:lnSpc>
                <a:spcPct val="150000"/>
              </a:lnSpc>
            </a:pPr>
            <a:r>
              <a:rPr lang="en-US" dirty="0">
                <a:latin typeface="Times New Roman" pitchFamily="18" charset="0"/>
                <a:cs typeface="Times New Roman" pitchFamily="18" charset="0"/>
              </a:rPr>
              <a:t>However, their execution time and performance differ significantly. </a:t>
            </a:r>
          </a:p>
        </p:txBody>
      </p:sp>
    </p:spTree>
    <p:extLst>
      <p:ext uri="{BB962C8B-B14F-4D97-AF65-F5344CB8AC3E}">
        <p14:creationId xmlns:p14="http://schemas.microsoft.com/office/powerpoint/2010/main" val="2309858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Part of Speech Tagging (POS)</a:t>
            </a:r>
          </a:p>
        </p:txBody>
      </p:sp>
      <p:sp>
        <p:nvSpPr>
          <p:cNvPr id="3" name="Content Placeholder 2"/>
          <p:cNvSpPr>
            <a:spLocks noGrp="1"/>
          </p:cNvSpPr>
          <p:nvPr>
            <p:ph sz="quarter" idx="1"/>
          </p:nvPr>
        </p:nvSpPr>
        <p:spPr/>
        <p:txBody>
          <a:bodyPr>
            <a:normAutofit/>
          </a:bodyPr>
          <a:lstStyle/>
          <a:p>
            <a:pPr algn="just">
              <a:lnSpc>
                <a:spcPct val="150000"/>
              </a:lnSpc>
            </a:pPr>
            <a:r>
              <a:rPr lang="en-US" dirty="0">
                <a:latin typeface="Times New Roman" pitchFamily="18" charset="0"/>
                <a:cs typeface="Times New Roman" pitchFamily="18" charset="0"/>
              </a:rPr>
              <a:t>With </a:t>
            </a:r>
            <a:r>
              <a:rPr lang="en-US" b="1" dirty="0">
                <a:solidFill>
                  <a:srgbClr val="0070C0"/>
                </a:solidFill>
                <a:latin typeface="Times New Roman" pitchFamily="18" charset="0"/>
                <a:cs typeface="Times New Roman" pitchFamily="18" charset="0"/>
              </a:rPr>
              <a:t>part of speech tagging</a:t>
            </a:r>
            <a:r>
              <a:rPr lang="en-US" dirty="0">
                <a:latin typeface="Times New Roman" pitchFamily="18" charset="0"/>
                <a:cs typeface="Times New Roman" pitchFamily="18" charset="0"/>
              </a:rPr>
              <a:t>, </a:t>
            </a:r>
            <a:r>
              <a:rPr lang="en-US" dirty="0">
                <a:solidFill>
                  <a:srgbClr val="0070C0"/>
                </a:solidFill>
                <a:latin typeface="Times New Roman" pitchFamily="18" charset="0"/>
                <a:cs typeface="Times New Roman" pitchFamily="18" charset="0"/>
              </a:rPr>
              <a:t>individual tokens </a:t>
            </a:r>
            <a:r>
              <a:rPr lang="en-US" dirty="0">
                <a:latin typeface="Times New Roman" pitchFamily="18" charset="0"/>
                <a:cs typeface="Times New Roman" pitchFamily="18" charset="0"/>
              </a:rPr>
              <a:t>are </a:t>
            </a:r>
            <a:r>
              <a:rPr lang="en-US" dirty="0">
                <a:solidFill>
                  <a:srgbClr val="0070C0"/>
                </a:solidFill>
                <a:latin typeface="Times New Roman" pitchFamily="18" charset="0"/>
                <a:cs typeface="Times New Roman" pitchFamily="18" charset="0"/>
              </a:rPr>
              <a:t>labeled</a:t>
            </a:r>
            <a:r>
              <a:rPr lang="en-US" dirty="0">
                <a:latin typeface="Times New Roman" pitchFamily="18" charset="0"/>
                <a:cs typeface="Times New Roman" pitchFamily="18" charset="0"/>
              </a:rPr>
              <a:t> based on their parts of speech.</a:t>
            </a:r>
          </a:p>
          <a:p>
            <a:pPr algn="just">
              <a:lnSpc>
                <a:spcPct val="150000"/>
              </a:lnSpc>
            </a:pPr>
            <a:r>
              <a:rPr lang="en-US" dirty="0">
                <a:latin typeface="Times New Roman" pitchFamily="18" charset="0"/>
                <a:cs typeface="Times New Roman" pitchFamily="18" charset="0"/>
              </a:rPr>
              <a:t>This can be achieved using </a:t>
            </a:r>
            <a:r>
              <a:rPr lang="en-US" dirty="0">
                <a:solidFill>
                  <a:srgbClr val="0070C0"/>
                </a:solidFill>
                <a:latin typeface="Times New Roman" pitchFamily="18" charset="0"/>
                <a:cs typeface="Times New Roman" pitchFamily="18" charset="0"/>
              </a:rPr>
              <a:t>language models </a:t>
            </a:r>
            <a:r>
              <a:rPr lang="en-US" dirty="0">
                <a:latin typeface="Times New Roman" pitchFamily="18" charset="0"/>
                <a:cs typeface="Times New Roman" pitchFamily="18" charset="0"/>
              </a:rPr>
              <a:t>that include </a:t>
            </a:r>
            <a:r>
              <a:rPr lang="en-US" dirty="0">
                <a:solidFill>
                  <a:srgbClr val="0070C0"/>
                </a:solidFill>
                <a:latin typeface="Times New Roman" pitchFamily="18" charset="0"/>
                <a:cs typeface="Times New Roman" pitchFamily="18" charset="0"/>
              </a:rPr>
              <a:t>dictionaries of terms </a:t>
            </a:r>
            <a:r>
              <a:rPr lang="en-US" dirty="0">
                <a:latin typeface="Times New Roman" pitchFamily="18" charset="0"/>
                <a:cs typeface="Times New Roman" pitchFamily="18" charset="0"/>
              </a:rPr>
              <a:t>with all their </a:t>
            </a:r>
            <a:r>
              <a:rPr lang="en-US" dirty="0">
                <a:solidFill>
                  <a:srgbClr val="0070C0"/>
                </a:solidFill>
                <a:latin typeface="Times New Roman" pitchFamily="18" charset="0"/>
                <a:cs typeface="Times New Roman" pitchFamily="18" charset="0"/>
              </a:rPr>
              <a:t>possible parts of speech </a:t>
            </a:r>
          </a:p>
          <a:p>
            <a:pPr algn="just">
              <a:lnSpc>
                <a:spcPct val="150000"/>
              </a:lnSpc>
            </a:pPr>
            <a:r>
              <a:rPr lang="en-US" dirty="0">
                <a:latin typeface="Times New Roman" pitchFamily="18" charset="0"/>
                <a:cs typeface="Times New Roman" pitchFamily="18" charset="0"/>
              </a:rPr>
              <a:t>For instance, both </a:t>
            </a:r>
            <a:r>
              <a:rPr lang="en-US" b="1" dirty="0">
                <a:solidFill>
                  <a:srgbClr val="0070C0"/>
                </a:solidFill>
                <a:latin typeface="Times New Roman" pitchFamily="18" charset="0"/>
                <a:cs typeface="Times New Roman" pitchFamily="18" charset="0"/>
              </a:rPr>
              <a:t>NLTK3 and </a:t>
            </a:r>
            <a:r>
              <a:rPr lang="en-US" b="1" dirty="0" err="1">
                <a:solidFill>
                  <a:srgbClr val="0070C0"/>
                </a:solidFill>
                <a:latin typeface="Times New Roman" pitchFamily="18" charset="0"/>
                <a:cs typeface="Times New Roman" pitchFamily="18" charset="0"/>
              </a:rPr>
              <a:t>spaCy</a:t>
            </a:r>
            <a:r>
              <a:rPr lang="en-US" b="1" dirty="0">
                <a:solidFill>
                  <a:srgbClr val="0070C0"/>
                </a:solidFill>
                <a:latin typeface="Times New Roman" pitchFamily="18" charset="0"/>
                <a:cs typeface="Times New Roman" pitchFamily="18" charset="0"/>
              </a:rPr>
              <a:t> </a:t>
            </a:r>
            <a:r>
              <a:rPr lang="en-US" dirty="0">
                <a:latin typeface="Times New Roman" pitchFamily="18" charset="0"/>
                <a:cs typeface="Times New Roman" pitchFamily="18" charset="0"/>
              </a:rPr>
              <a:t>are </a:t>
            </a:r>
            <a:r>
              <a:rPr lang="en-US" dirty="0">
                <a:solidFill>
                  <a:srgbClr val="0070C0"/>
                </a:solidFill>
                <a:latin typeface="Times New Roman" pitchFamily="18" charset="0"/>
                <a:cs typeface="Times New Roman" pitchFamily="18" charset="0"/>
              </a:rPr>
              <a:t>Python modules </a:t>
            </a:r>
            <a:r>
              <a:rPr lang="en-US" dirty="0">
                <a:latin typeface="Times New Roman" pitchFamily="18" charset="0"/>
                <a:cs typeface="Times New Roman" pitchFamily="18" charset="0"/>
              </a:rPr>
              <a:t>that enable extensive POS. </a:t>
            </a:r>
          </a:p>
        </p:txBody>
      </p:sp>
    </p:spTree>
    <p:extLst>
      <p:ext uri="{BB962C8B-B14F-4D97-AF65-F5344CB8AC3E}">
        <p14:creationId xmlns:p14="http://schemas.microsoft.com/office/powerpoint/2010/main" val="3036510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Part of Speech Tagging (POS)</a:t>
            </a:r>
          </a:p>
        </p:txBody>
      </p:sp>
      <p:pic>
        <p:nvPicPr>
          <p:cNvPr id="4098" name="Picture 2"/>
          <p:cNvPicPr>
            <a:picLocks noGrp="1" noChangeAspect="1" noChangeArrowheads="1"/>
          </p:cNvPicPr>
          <p:nvPr>
            <p:ph sz="quarter" idx="1"/>
          </p:nvPr>
        </p:nvPicPr>
        <p:blipFill>
          <a:blip r:embed="rId2"/>
          <a:srcRect/>
          <a:stretch>
            <a:fillRect/>
          </a:stretch>
        </p:blipFill>
        <p:spPr bwMode="auto">
          <a:xfrm>
            <a:off x="381000" y="1828800"/>
            <a:ext cx="8036517" cy="2895600"/>
          </a:xfrm>
          <a:prstGeom prst="rect">
            <a:avLst/>
          </a:prstGeom>
          <a:noFill/>
          <a:ln w="9525">
            <a:noFill/>
            <a:miter lim="800000"/>
            <a:headEnd/>
            <a:tailEnd/>
          </a:ln>
          <a:effectLst/>
        </p:spPr>
      </p:pic>
    </p:spTree>
    <p:extLst>
      <p:ext uri="{BB962C8B-B14F-4D97-AF65-F5344CB8AC3E}">
        <p14:creationId xmlns:p14="http://schemas.microsoft.com/office/powerpoint/2010/main" val="361201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Course Objectives </a:t>
            </a:r>
          </a:p>
        </p:txBody>
      </p:sp>
      <p:sp>
        <p:nvSpPr>
          <p:cNvPr id="3" name="Content Placeholder 2"/>
          <p:cNvSpPr>
            <a:spLocks noGrp="1"/>
          </p:cNvSpPr>
          <p:nvPr>
            <p:ph sz="quarter" idx="1"/>
          </p:nvPr>
        </p:nvSpPr>
        <p:spPr>
          <a:xfrm>
            <a:off x="533400" y="1143000"/>
            <a:ext cx="8077199" cy="5181600"/>
          </a:xfrm>
        </p:spPr>
        <p:txBody>
          <a:bodyPr>
            <a:noAutofit/>
          </a:bodyPr>
          <a:lstStyle/>
          <a:p>
            <a:pPr algn="just">
              <a:lnSpc>
                <a:spcPct val="150000"/>
              </a:lnSpc>
            </a:pPr>
            <a:r>
              <a:rPr lang="en-US" sz="2800" dirty="0">
                <a:latin typeface="Times New Roman" pitchFamily="18" charset="0"/>
                <a:cs typeface="Times New Roman" pitchFamily="18" charset="0"/>
              </a:rPr>
              <a:t>The course gives the students a </a:t>
            </a:r>
            <a:r>
              <a:rPr lang="en-US" sz="2800" b="1" dirty="0">
                <a:solidFill>
                  <a:srgbClr val="0070C0"/>
                </a:solidFill>
                <a:latin typeface="Times New Roman" pitchFamily="18" charset="0"/>
                <a:cs typeface="Times New Roman" pitchFamily="18" charset="0"/>
              </a:rPr>
              <a:t>good understanding </a:t>
            </a:r>
            <a:r>
              <a:rPr lang="en-US" sz="2800" dirty="0">
                <a:latin typeface="Times New Roman" pitchFamily="18" charset="0"/>
                <a:cs typeface="Times New Roman" pitchFamily="18" charset="0"/>
              </a:rPr>
              <a:t>of the </a:t>
            </a:r>
            <a:r>
              <a:rPr lang="en-US" sz="2800" b="1" dirty="0">
                <a:solidFill>
                  <a:srgbClr val="0070C0"/>
                </a:solidFill>
                <a:latin typeface="Times New Roman" pitchFamily="18" charset="0"/>
                <a:cs typeface="Times New Roman" pitchFamily="18" charset="0"/>
              </a:rPr>
              <a:t>Arabic language characteristics and problems </a:t>
            </a:r>
            <a:r>
              <a:rPr lang="en-US" sz="2800" dirty="0">
                <a:latin typeface="Times New Roman" pitchFamily="18" charset="0"/>
                <a:cs typeface="Times New Roman" pitchFamily="18" charset="0"/>
              </a:rPr>
              <a:t>with programming and different computer applications.</a:t>
            </a:r>
          </a:p>
          <a:p>
            <a:pPr algn="just">
              <a:lnSpc>
                <a:spcPct val="150000"/>
              </a:lnSpc>
            </a:pPr>
            <a:r>
              <a:rPr lang="en-US" sz="2800" dirty="0">
                <a:latin typeface="Times New Roman" pitchFamily="18" charset="0"/>
                <a:cs typeface="Times New Roman" pitchFamily="18" charset="0"/>
              </a:rPr>
              <a:t>It gives the students the ability to think in how to localize </a:t>
            </a:r>
            <a:r>
              <a:rPr lang="en-US" sz="2800" dirty="0">
                <a:solidFill>
                  <a:srgbClr val="0070C0"/>
                </a:solidFill>
                <a:latin typeface="Times New Roman" pitchFamily="18" charset="0"/>
                <a:cs typeface="Times New Roman" pitchFamily="18" charset="0"/>
              </a:rPr>
              <a:t>the software </a:t>
            </a:r>
            <a:r>
              <a:rPr lang="en-US" sz="2800" dirty="0">
                <a:latin typeface="Times New Roman" pitchFamily="18" charset="0"/>
                <a:cs typeface="Times New Roman" pitchFamily="18" charset="0"/>
              </a:rPr>
              <a:t>to be convenient to </a:t>
            </a:r>
            <a:r>
              <a:rPr lang="en-US" sz="2800" dirty="0">
                <a:solidFill>
                  <a:srgbClr val="0070C0"/>
                </a:solidFill>
                <a:latin typeface="Times New Roman" pitchFamily="18" charset="0"/>
                <a:cs typeface="Times New Roman" pitchFamily="18" charset="0"/>
              </a:rPr>
              <a:t>the Arabic users. </a:t>
            </a:r>
          </a:p>
        </p:txBody>
      </p:sp>
    </p:spTree>
    <p:extLst>
      <p:ext uri="{BB962C8B-B14F-4D97-AF65-F5344CB8AC3E}">
        <p14:creationId xmlns:p14="http://schemas.microsoft.com/office/powerpoint/2010/main" val="2959878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6EB2-F2D1-BBAD-0A84-8A78406E606A}"/>
              </a:ext>
            </a:extLst>
          </p:cNvPr>
          <p:cNvSpPr>
            <a:spLocks noGrp="1"/>
          </p:cNvSpPr>
          <p:nvPr>
            <p:ph type="title"/>
          </p:nvPr>
        </p:nvSpPr>
        <p:spPr/>
        <p:txBody>
          <a:bodyPr>
            <a:normAutofit/>
          </a:bodyPr>
          <a:lstStyle/>
          <a:p>
            <a:pPr fontAlgn="base"/>
            <a:r>
              <a:rPr lang="en-US" b="1" i="0" dirty="0">
                <a:solidFill>
                  <a:srgbClr val="273239"/>
                </a:solidFill>
                <a:effectLst/>
                <a:latin typeface="Times" panose="02020603050405020304" pitchFamily="18" charset="0"/>
                <a:cs typeface="Times" panose="02020603050405020304" pitchFamily="18" charset="0"/>
              </a:rPr>
              <a:t>Advantages of Natural Language Processing:</a:t>
            </a:r>
            <a:endParaRPr lang="en-US" b="1"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B2BF437E-8297-0B68-08E9-4173CF6978A8}"/>
              </a:ext>
            </a:extLst>
          </p:cNvPr>
          <p:cNvSpPr>
            <a:spLocks noGrp="1"/>
          </p:cNvSpPr>
          <p:nvPr>
            <p:ph sz="quarter" idx="1"/>
          </p:nvPr>
        </p:nvSpPr>
        <p:spPr>
          <a:xfrm>
            <a:off x="457200" y="1219200"/>
            <a:ext cx="8305800" cy="5181600"/>
          </a:xfrm>
        </p:spPr>
        <p:txBody>
          <a:bodyPr>
            <a:normAutofit fontScale="70000" lnSpcReduction="20000"/>
          </a:bodyPr>
          <a:lstStyle/>
          <a:p>
            <a:pPr algn="just" fontAlgn="base">
              <a:lnSpc>
                <a:spcPct val="170000"/>
              </a:lnSpc>
              <a:buFont typeface="Arial" panose="020B0604020202020204" pitchFamily="34" charset="0"/>
              <a:buChar char="•"/>
            </a:pPr>
            <a:r>
              <a:rPr lang="en-US" sz="2800" b="1" dirty="0">
                <a:solidFill>
                  <a:srgbClr val="0070C0"/>
                </a:solidFill>
                <a:latin typeface="Times" panose="02020603050405020304" pitchFamily="18" charset="0"/>
                <a:ea typeface="+mj-ea"/>
                <a:cs typeface="Times" panose="02020603050405020304" pitchFamily="18" charset="0"/>
              </a:rPr>
              <a:t>Improves human-computer interaction: </a:t>
            </a:r>
            <a:r>
              <a:rPr lang="en-US" sz="2800" dirty="0">
                <a:solidFill>
                  <a:srgbClr val="273239"/>
                </a:solidFill>
                <a:latin typeface="Times" panose="02020603050405020304" pitchFamily="18" charset="0"/>
                <a:ea typeface="+mj-ea"/>
                <a:cs typeface="Times" panose="02020603050405020304" pitchFamily="18" charset="0"/>
              </a:rPr>
              <a:t>NLP enables computers to </a:t>
            </a:r>
            <a:r>
              <a:rPr lang="en-US" sz="2800" dirty="0">
                <a:solidFill>
                  <a:srgbClr val="0070C0"/>
                </a:solidFill>
                <a:latin typeface="Times" panose="02020603050405020304" pitchFamily="18" charset="0"/>
                <a:ea typeface="+mj-ea"/>
                <a:cs typeface="Times" panose="02020603050405020304" pitchFamily="18" charset="0"/>
              </a:rPr>
              <a:t>understand and respond to human languages</a:t>
            </a:r>
            <a:r>
              <a:rPr lang="en-US" sz="2800" dirty="0">
                <a:solidFill>
                  <a:srgbClr val="273239"/>
                </a:solidFill>
                <a:latin typeface="Times" panose="02020603050405020304" pitchFamily="18" charset="0"/>
                <a:ea typeface="+mj-ea"/>
                <a:cs typeface="Times" panose="02020603050405020304" pitchFamily="18" charset="0"/>
              </a:rPr>
              <a:t>, which improves the overall user experience and makes it easier for people to interact with computers.</a:t>
            </a:r>
          </a:p>
          <a:p>
            <a:pPr algn="just" fontAlgn="base">
              <a:lnSpc>
                <a:spcPct val="170000"/>
              </a:lnSpc>
              <a:buFont typeface="Arial" panose="020B0604020202020204" pitchFamily="34" charset="0"/>
              <a:buChar char="•"/>
            </a:pPr>
            <a:r>
              <a:rPr lang="en-US" sz="2800" b="1" dirty="0">
                <a:solidFill>
                  <a:srgbClr val="0070C0"/>
                </a:solidFill>
                <a:latin typeface="Times" panose="02020603050405020304" pitchFamily="18" charset="0"/>
                <a:ea typeface="+mj-ea"/>
                <a:cs typeface="Times" panose="02020603050405020304" pitchFamily="18" charset="0"/>
              </a:rPr>
              <a:t>Automates repetitive tasks: </a:t>
            </a:r>
            <a:r>
              <a:rPr lang="en-US" sz="2800" dirty="0">
                <a:solidFill>
                  <a:srgbClr val="273239"/>
                </a:solidFill>
                <a:latin typeface="Times" panose="02020603050405020304" pitchFamily="18" charset="0"/>
                <a:ea typeface="+mj-ea"/>
                <a:cs typeface="Times" panose="02020603050405020304" pitchFamily="18" charset="0"/>
              </a:rPr>
              <a:t>NLP techniques can be used to automate repetitive tasks, such as </a:t>
            </a:r>
            <a:r>
              <a:rPr lang="en-US" sz="2800" dirty="0">
                <a:solidFill>
                  <a:srgbClr val="0070C0"/>
                </a:solidFill>
                <a:latin typeface="Times" panose="02020603050405020304" pitchFamily="18" charset="0"/>
                <a:ea typeface="+mj-ea"/>
                <a:cs typeface="Times" panose="02020603050405020304" pitchFamily="18" charset="0"/>
              </a:rPr>
              <a:t>text summarization, sentiment analysis, and language translation,</a:t>
            </a:r>
            <a:r>
              <a:rPr lang="en-US" sz="2800" dirty="0">
                <a:solidFill>
                  <a:srgbClr val="273239"/>
                </a:solidFill>
                <a:latin typeface="Times" panose="02020603050405020304" pitchFamily="18" charset="0"/>
                <a:ea typeface="+mj-ea"/>
                <a:cs typeface="Times" panose="02020603050405020304" pitchFamily="18" charset="0"/>
              </a:rPr>
              <a:t> which can save time and increase efficiency.</a:t>
            </a:r>
          </a:p>
          <a:p>
            <a:pPr algn="just" fontAlgn="base">
              <a:lnSpc>
                <a:spcPct val="170000"/>
              </a:lnSpc>
              <a:buFont typeface="Arial" panose="020B0604020202020204" pitchFamily="34" charset="0"/>
              <a:buChar char="•"/>
            </a:pPr>
            <a:r>
              <a:rPr lang="en-US" sz="2800" b="1" dirty="0">
                <a:solidFill>
                  <a:srgbClr val="0070C0"/>
                </a:solidFill>
                <a:latin typeface="Times" panose="02020603050405020304" pitchFamily="18" charset="0"/>
                <a:ea typeface="+mj-ea"/>
                <a:cs typeface="Times" panose="02020603050405020304" pitchFamily="18" charset="0"/>
              </a:rPr>
              <a:t>Enables new applications: </a:t>
            </a:r>
            <a:r>
              <a:rPr lang="en-US" sz="2800" dirty="0">
                <a:solidFill>
                  <a:srgbClr val="273239"/>
                </a:solidFill>
                <a:latin typeface="Times" panose="02020603050405020304" pitchFamily="18" charset="0"/>
                <a:ea typeface="+mj-ea"/>
                <a:cs typeface="Times" panose="02020603050405020304" pitchFamily="18" charset="0"/>
              </a:rPr>
              <a:t>NLP enables the development of new applications, such as </a:t>
            </a:r>
            <a:r>
              <a:rPr lang="en-US" sz="2800" dirty="0">
                <a:solidFill>
                  <a:srgbClr val="0070C0"/>
                </a:solidFill>
                <a:latin typeface="Times" panose="02020603050405020304" pitchFamily="18" charset="0"/>
                <a:ea typeface="+mj-ea"/>
                <a:cs typeface="Times" panose="02020603050405020304" pitchFamily="18" charset="0"/>
              </a:rPr>
              <a:t>virtual assistants, chatbots, and question answering systems, that can improve customer service</a:t>
            </a:r>
            <a:r>
              <a:rPr lang="en-US" sz="2800" dirty="0">
                <a:solidFill>
                  <a:srgbClr val="273239"/>
                </a:solidFill>
                <a:latin typeface="Times" panose="02020603050405020304" pitchFamily="18" charset="0"/>
                <a:ea typeface="+mj-ea"/>
                <a:cs typeface="Times" panose="02020603050405020304" pitchFamily="18" charset="0"/>
              </a:rPr>
              <a:t>, provide information, and more.</a:t>
            </a:r>
          </a:p>
          <a:p>
            <a:endParaRPr lang="en-US" dirty="0"/>
          </a:p>
        </p:txBody>
      </p:sp>
    </p:spTree>
    <p:extLst>
      <p:ext uri="{BB962C8B-B14F-4D97-AF65-F5344CB8AC3E}">
        <p14:creationId xmlns:p14="http://schemas.microsoft.com/office/powerpoint/2010/main" val="1015760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1307-3109-F3AD-E6FE-3C35CA5CCE40}"/>
              </a:ext>
            </a:extLst>
          </p:cNvPr>
          <p:cNvSpPr>
            <a:spLocks noGrp="1"/>
          </p:cNvSpPr>
          <p:nvPr>
            <p:ph type="title"/>
          </p:nvPr>
        </p:nvSpPr>
        <p:spPr/>
        <p:txBody>
          <a:bodyPr/>
          <a:lstStyle/>
          <a:p>
            <a:r>
              <a:rPr lang="en-US" b="1" i="0" dirty="0">
                <a:solidFill>
                  <a:srgbClr val="273239"/>
                </a:solidFill>
                <a:effectLst/>
                <a:latin typeface="Times" panose="02020603050405020304" pitchFamily="18" charset="0"/>
                <a:cs typeface="Times" panose="02020603050405020304" pitchFamily="18" charset="0"/>
              </a:rPr>
              <a:t>Advantages of Natural Language Processing:</a:t>
            </a:r>
            <a:endParaRPr lang="en-US" b="1"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C70BD7D0-5C12-928A-7C81-4F74D0BB2A40}"/>
              </a:ext>
            </a:extLst>
          </p:cNvPr>
          <p:cNvSpPr>
            <a:spLocks noGrp="1"/>
          </p:cNvSpPr>
          <p:nvPr>
            <p:ph sz="quarter" idx="1"/>
          </p:nvPr>
        </p:nvSpPr>
        <p:spPr/>
        <p:txBody>
          <a:bodyPr/>
          <a:lstStyle/>
          <a:p>
            <a:pPr algn="just" fontAlgn="base">
              <a:lnSpc>
                <a:spcPct val="150000"/>
              </a:lnSpc>
              <a:buFont typeface="Arial" panose="020B0604020202020204" pitchFamily="34" charset="0"/>
              <a:buChar char="•"/>
            </a:pPr>
            <a:r>
              <a:rPr lang="en-US" b="1" i="0" dirty="0">
                <a:solidFill>
                  <a:srgbClr val="0070C0"/>
                </a:solidFill>
                <a:effectLst/>
                <a:latin typeface="Times" panose="02020603050405020304" pitchFamily="18" charset="0"/>
                <a:cs typeface="Times" panose="02020603050405020304" pitchFamily="18" charset="0"/>
              </a:rPr>
              <a:t>Improves decision-making: </a:t>
            </a:r>
            <a:r>
              <a:rPr lang="en-US" b="0" i="0" dirty="0">
                <a:solidFill>
                  <a:srgbClr val="273239"/>
                </a:solidFill>
                <a:effectLst/>
                <a:latin typeface="Times" panose="02020603050405020304" pitchFamily="18" charset="0"/>
                <a:cs typeface="Times" panose="02020603050405020304" pitchFamily="18" charset="0"/>
              </a:rPr>
              <a:t>NLP techniques can be used to </a:t>
            </a:r>
            <a:r>
              <a:rPr lang="en-US" b="0" i="0" dirty="0">
                <a:solidFill>
                  <a:srgbClr val="0070C0"/>
                </a:solidFill>
                <a:effectLst/>
                <a:latin typeface="Times" panose="02020603050405020304" pitchFamily="18" charset="0"/>
                <a:cs typeface="Times" panose="02020603050405020304" pitchFamily="18" charset="0"/>
              </a:rPr>
              <a:t>extract insights from large amounts of unstructured data</a:t>
            </a:r>
            <a:r>
              <a:rPr lang="en-US" b="0" i="0" dirty="0">
                <a:solidFill>
                  <a:srgbClr val="273239"/>
                </a:solidFill>
                <a:effectLst/>
                <a:latin typeface="Times" panose="02020603050405020304" pitchFamily="18" charset="0"/>
                <a:cs typeface="Times" panose="02020603050405020304" pitchFamily="18" charset="0"/>
              </a:rPr>
              <a:t>, such as social media posts and </a:t>
            </a:r>
            <a:r>
              <a:rPr lang="en-US" b="0" i="0" dirty="0">
                <a:solidFill>
                  <a:srgbClr val="0070C0"/>
                </a:solidFill>
                <a:effectLst/>
                <a:latin typeface="Times" panose="02020603050405020304" pitchFamily="18" charset="0"/>
                <a:cs typeface="Times" panose="02020603050405020304" pitchFamily="18" charset="0"/>
              </a:rPr>
              <a:t>customer feedback</a:t>
            </a:r>
            <a:r>
              <a:rPr lang="en-US" b="0" i="0" dirty="0">
                <a:solidFill>
                  <a:srgbClr val="273239"/>
                </a:solidFill>
                <a:effectLst/>
                <a:latin typeface="Times" panose="02020603050405020304" pitchFamily="18" charset="0"/>
                <a:cs typeface="Times" panose="02020603050405020304" pitchFamily="18" charset="0"/>
              </a:rPr>
              <a:t>, which can </a:t>
            </a:r>
            <a:r>
              <a:rPr lang="en-US" b="0" i="0" dirty="0">
                <a:solidFill>
                  <a:srgbClr val="0070C0"/>
                </a:solidFill>
                <a:effectLst/>
                <a:latin typeface="Times" panose="02020603050405020304" pitchFamily="18" charset="0"/>
                <a:cs typeface="Times" panose="02020603050405020304" pitchFamily="18" charset="0"/>
              </a:rPr>
              <a:t>improve decision-making </a:t>
            </a:r>
            <a:r>
              <a:rPr lang="en-US" b="0" i="0" dirty="0">
                <a:solidFill>
                  <a:srgbClr val="273239"/>
                </a:solidFill>
                <a:effectLst/>
                <a:latin typeface="Times" panose="02020603050405020304" pitchFamily="18" charset="0"/>
                <a:cs typeface="Times" panose="02020603050405020304" pitchFamily="18" charset="0"/>
              </a:rPr>
              <a:t>in various industries.</a:t>
            </a:r>
          </a:p>
          <a:p>
            <a:pPr algn="just" fontAlgn="base">
              <a:lnSpc>
                <a:spcPct val="150000"/>
              </a:lnSpc>
              <a:buFont typeface="Arial" panose="020B0604020202020204" pitchFamily="34" charset="0"/>
              <a:buChar char="•"/>
            </a:pPr>
            <a:r>
              <a:rPr lang="en-US" b="1" i="0" dirty="0">
                <a:solidFill>
                  <a:srgbClr val="0070C0"/>
                </a:solidFill>
                <a:effectLst/>
                <a:latin typeface="Times" panose="02020603050405020304" pitchFamily="18" charset="0"/>
                <a:cs typeface="Times" panose="02020603050405020304" pitchFamily="18" charset="0"/>
              </a:rPr>
              <a:t>Improves accessibility: </a:t>
            </a:r>
            <a:r>
              <a:rPr lang="en-US" b="0" i="0" dirty="0">
                <a:solidFill>
                  <a:srgbClr val="273239"/>
                </a:solidFill>
                <a:effectLst/>
                <a:latin typeface="Times" panose="02020603050405020304" pitchFamily="18" charset="0"/>
                <a:cs typeface="Times" panose="02020603050405020304" pitchFamily="18" charset="0"/>
              </a:rPr>
              <a:t>NLP can be used to make </a:t>
            </a:r>
            <a:r>
              <a:rPr lang="en-US" b="0" i="0" dirty="0">
                <a:solidFill>
                  <a:srgbClr val="0070C0"/>
                </a:solidFill>
                <a:effectLst/>
                <a:latin typeface="Times" panose="02020603050405020304" pitchFamily="18" charset="0"/>
                <a:cs typeface="Times" panose="02020603050405020304" pitchFamily="18" charset="0"/>
              </a:rPr>
              <a:t>technology more accessible</a:t>
            </a:r>
            <a:r>
              <a:rPr lang="en-US" b="0" i="0" dirty="0">
                <a:solidFill>
                  <a:srgbClr val="273239"/>
                </a:solidFill>
                <a:effectLst/>
                <a:latin typeface="Times" panose="02020603050405020304" pitchFamily="18" charset="0"/>
                <a:cs typeface="Times" panose="02020603050405020304" pitchFamily="18" charset="0"/>
              </a:rPr>
              <a:t>, such as by </a:t>
            </a:r>
            <a:r>
              <a:rPr lang="en-US" b="0" i="0" dirty="0">
                <a:solidFill>
                  <a:srgbClr val="0070C0"/>
                </a:solidFill>
                <a:effectLst/>
                <a:latin typeface="Times" panose="02020603050405020304" pitchFamily="18" charset="0"/>
                <a:cs typeface="Times" panose="02020603050405020304" pitchFamily="18" charset="0"/>
              </a:rPr>
              <a:t>providing text-to-speech and speech-to-text capabilities for people with disabilities.</a:t>
            </a:r>
          </a:p>
          <a:p>
            <a:endParaRPr lang="en-US" dirty="0"/>
          </a:p>
        </p:txBody>
      </p:sp>
    </p:spTree>
    <p:extLst>
      <p:ext uri="{BB962C8B-B14F-4D97-AF65-F5344CB8AC3E}">
        <p14:creationId xmlns:p14="http://schemas.microsoft.com/office/powerpoint/2010/main" val="607278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0205-0B04-E5BB-D3F5-AD36E236D154}"/>
              </a:ext>
            </a:extLst>
          </p:cNvPr>
          <p:cNvSpPr>
            <a:spLocks noGrp="1"/>
          </p:cNvSpPr>
          <p:nvPr>
            <p:ph type="title"/>
          </p:nvPr>
        </p:nvSpPr>
        <p:spPr/>
        <p:txBody>
          <a:bodyPr>
            <a:normAutofit fontScale="90000"/>
          </a:bodyPr>
          <a:lstStyle/>
          <a:p>
            <a:pPr fontAlgn="base"/>
            <a:r>
              <a:rPr lang="en-US" b="1" i="0" dirty="0">
                <a:solidFill>
                  <a:srgbClr val="273239"/>
                </a:solidFill>
                <a:effectLst/>
                <a:latin typeface="Times" panose="02020603050405020304" pitchFamily="18" charset="0"/>
                <a:cs typeface="Times" panose="02020603050405020304" pitchFamily="18" charset="0"/>
              </a:rPr>
              <a:t>Disadvantages of Natural Language Processing:</a:t>
            </a:r>
            <a:endParaRPr lang="en-US" b="1"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4E1B5A71-5F68-5C56-E3A3-A7858630E3D8}"/>
              </a:ext>
            </a:extLst>
          </p:cNvPr>
          <p:cNvSpPr>
            <a:spLocks noGrp="1"/>
          </p:cNvSpPr>
          <p:nvPr>
            <p:ph sz="quarter" idx="1"/>
          </p:nvPr>
        </p:nvSpPr>
        <p:spPr>
          <a:xfrm>
            <a:off x="457200" y="1219200"/>
            <a:ext cx="8229600" cy="5105400"/>
          </a:xfrm>
        </p:spPr>
        <p:txBody>
          <a:bodyPr>
            <a:normAutofit fontScale="92500"/>
          </a:bodyPr>
          <a:lstStyle/>
          <a:p>
            <a:pPr algn="just" fontAlgn="base">
              <a:lnSpc>
                <a:spcPct val="200000"/>
              </a:lnSpc>
              <a:buFont typeface="Arial" panose="020B0604020202020204" pitchFamily="34" charset="0"/>
              <a:buChar char="•"/>
            </a:pPr>
            <a:r>
              <a:rPr lang="en-US" b="1" i="0" dirty="0">
                <a:solidFill>
                  <a:srgbClr val="0070C0"/>
                </a:solidFill>
                <a:effectLst/>
                <a:latin typeface="Times" panose="02020603050405020304" pitchFamily="18" charset="0"/>
                <a:cs typeface="Times" panose="02020603050405020304" pitchFamily="18" charset="0"/>
              </a:rPr>
              <a:t>Limited understanding of context: </a:t>
            </a:r>
            <a:r>
              <a:rPr lang="en-US" b="0" i="0" dirty="0">
                <a:solidFill>
                  <a:srgbClr val="273239"/>
                </a:solidFill>
                <a:effectLst/>
                <a:latin typeface="Times" panose="02020603050405020304" pitchFamily="18" charset="0"/>
                <a:cs typeface="Times" panose="02020603050405020304" pitchFamily="18" charset="0"/>
              </a:rPr>
              <a:t>NLP systems have a </a:t>
            </a:r>
            <a:r>
              <a:rPr lang="en-US" b="0" i="0" dirty="0">
                <a:solidFill>
                  <a:srgbClr val="0070C0"/>
                </a:solidFill>
                <a:effectLst/>
                <a:latin typeface="Times" panose="02020603050405020304" pitchFamily="18" charset="0"/>
                <a:cs typeface="Times" panose="02020603050405020304" pitchFamily="18" charset="0"/>
              </a:rPr>
              <a:t>limited understanding of context</a:t>
            </a:r>
            <a:r>
              <a:rPr lang="en-US" b="0" i="0" dirty="0">
                <a:solidFill>
                  <a:srgbClr val="273239"/>
                </a:solidFill>
                <a:effectLst/>
                <a:latin typeface="Times" panose="02020603050405020304" pitchFamily="18" charset="0"/>
                <a:cs typeface="Times" panose="02020603050405020304" pitchFamily="18" charset="0"/>
              </a:rPr>
              <a:t>, which can lead to misinterpretations or errors in the output.</a:t>
            </a:r>
          </a:p>
          <a:p>
            <a:pPr algn="just" fontAlgn="base">
              <a:lnSpc>
                <a:spcPct val="200000"/>
              </a:lnSpc>
              <a:buFont typeface="Arial" panose="020B0604020202020204" pitchFamily="34" charset="0"/>
              <a:buChar char="•"/>
            </a:pPr>
            <a:r>
              <a:rPr lang="en-US" b="1" i="0" dirty="0">
                <a:solidFill>
                  <a:srgbClr val="0070C0"/>
                </a:solidFill>
                <a:effectLst/>
                <a:latin typeface="Times" panose="02020603050405020304" pitchFamily="18" charset="0"/>
                <a:cs typeface="Times" panose="02020603050405020304" pitchFamily="18" charset="0"/>
              </a:rPr>
              <a:t>Requires large amounts of data: </a:t>
            </a:r>
            <a:r>
              <a:rPr lang="en-US" b="0" i="0" dirty="0">
                <a:solidFill>
                  <a:srgbClr val="273239"/>
                </a:solidFill>
                <a:effectLst/>
                <a:latin typeface="Times" panose="02020603050405020304" pitchFamily="18" charset="0"/>
                <a:cs typeface="Times" panose="02020603050405020304" pitchFamily="18" charset="0"/>
              </a:rPr>
              <a:t>NLP systems require </a:t>
            </a:r>
            <a:r>
              <a:rPr lang="en-US" b="0" i="0" dirty="0">
                <a:solidFill>
                  <a:srgbClr val="0070C0"/>
                </a:solidFill>
                <a:effectLst/>
                <a:latin typeface="Times" panose="02020603050405020304" pitchFamily="18" charset="0"/>
                <a:cs typeface="Times" panose="02020603050405020304" pitchFamily="18" charset="0"/>
              </a:rPr>
              <a:t>large amounts of data to train and improve their performance</a:t>
            </a:r>
            <a:r>
              <a:rPr lang="en-US" b="0" i="0" dirty="0">
                <a:solidFill>
                  <a:srgbClr val="273239"/>
                </a:solidFill>
                <a:effectLst/>
                <a:latin typeface="Times" panose="02020603050405020304" pitchFamily="18" charset="0"/>
                <a:cs typeface="Times" panose="02020603050405020304" pitchFamily="18" charset="0"/>
              </a:rPr>
              <a:t>, which can be </a:t>
            </a:r>
            <a:r>
              <a:rPr lang="en-US" b="0" i="0" dirty="0">
                <a:solidFill>
                  <a:srgbClr val="0070C0"/>
                </a:solidFill>
                <a:effectLst/>
                <a:latin typeface="Times" panose="02020603050405020304" pitchFamily="18" charset="0"/>
                <a:cs typeface="Times" panose="02020603050405020304" pitchFamily="18" charset="0"/>
              </a:rPr>
              <a:t>expensive and time-consuming </a:t>
            </a:r>
            <a:r>
              <a:rPr lang="en-US" b="0" i="0" dirty="0">
                <a:solidFill>
                  <a:srgbClr val="273239"/>
                </a:solidFill>
                <a:effectLst/>
                <a:latin typeface="Times" panose="02020603050405020304" pitchFamily="18" charset="0"/>
                <a:cs typeface="Times" panose="02020603050405020304" pitchFamily="18" charset="0"/>
              </a:rPr>
              <a:t>to collect.</a:t>
            </a:r>
          </a:p>
          <a:p>
            <a:endParaRPr lang="en-US" dirty="0"/>
          </a:p>
        </p:txBody>
      </p:sp>
    </p:spTree>
    <p:extLst>
      <p:ext uri="{BB962C8B-B14F-4D97-AF65-F5344CB8AC3E}">
        <p14:creationId xmlns:p14="http://schemas.microsoft.com/office/powerpoint/2010/main" val="3278220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3E4A-909A-CF98-460F-66A5CC1E8409}"/>
              </a:ext>
            </a:extLst>
          </p:cNvPr>
          <p:cNvSpPr>
            <a:spLocks noGrp="1"/>
          </p:cNvSpPr>
          <p:nvPr>
            <p:ph type="title"/>
          </p:nvPr>
        </p:nvSpPr>
        <p:spPr/>
        <p:txBody>
          <a:bodyPr>
            <a:normAutofit fontScale="90000"/>
          </a:bodyPr>
          <a:lstStyle/>
          <a:p>
            <a:pPr fontAlgn="base"/>
            <a:r>
              <a:rPr lang="en-US" b="1" i="0" dirty="0">
                <a:solidFill>
                  <a:srgbClr val="273239"/>
                </a:solidFill>
                <a:effectLst/>
                <a:latin typeface="Times" panose="02020603050405020304" pitchFamily="18" charset="0"/>
                <a:cs typeface="Times" panose="02020603050405020304" pitchFamily="18" charset="0"/>
              </a:rPr>
              <a:t>Disadvantages of Natural Language Processing:</a:t>
            </a:r>
            <a:endParaRPr lang="en-US" dirty="0"/>
          </a:p>
        </p:txBody>
      </p:sp>
      <p:sp>
        <p:nvSpPr>
          <p:cNvPr id="3" name="Content Placeholder 2">
            <a:extLst>
              <a:ext uri="{FF2B5EF4-FFF2-40B4-BE49-F238E27FC236}">
                <a16:creationId xmlns:a16="http://schemas.microsoft.com/office/drawing/2014/main" id="{479CFFFA-9316-94B6-5434-0ACFFC80A325}"/>
              </a:ext>
            </a:extLst>
          </p:cNvPr>
          <p:cNvSpPr>
            <a:spLocks noGrp="1"/>
          </p:cNvSpPr>
          <p:nvPr>
            <p:ph sz="quarter" idx="1"/>
          </p:nvPr>
        </p:nvSpPr>
        <p:spPr/>
        <p:txBody>
          <a:bodyPr/>
          <a:lstStyle/>
          <a:p>
            <a:pPr algn="just" fontAlgn="base">
              <a:lnSpc>
                <a:spcPct val="150000"/>
              </a:lnSpc>
              <a:buFont typeface="Arial" panose="020B0604020202020204" pitchFamily="34" charset="0"/>
              <a:buChar char="•"/>
            </a:pPr>
            <a:r>
              <a:rPr lang="en-US" b="1" i="0" dirty="0">
                <a:solidFill>
                  <a:srgbClr val="0070C0"/>
                </a:solidFill>
                <a:effectLst/>
                <a:latin typeface="Times" panose="02020603050405020304" pitchFamily="18" charset="0"/>
                <a:cs typeface="Times" panose="02020603050405020304" pitchFamily="18" charset="0"/>
              </a:rPr>
              <a:t>Limited ability to understand idioms and sarcasm: </a:t>
            </a:r>
            <a:r>
              <a:rPr lang="en-US" b="0" i="0" dirty="0">
                <a:solidFill>
                  <a:srgbClr val="273239"/>
                </a:solidFill>
                <a:effectLst/>
                <a:latin typeface="Times" panose="02020603050405020304" pitchFamily="18" charset="0"/>
                <a:cs typeface="Times" panose="02020603050405020304" pitchFamily="18" charset="0"/>
              </a:rPr>
              <a:t>NLP systems have </a:t>
            </a:r>
            <a:r>
              <a:rPr lang="en-US" b="0" i="0" dirty="0">
                <a:solidFill>
                  <a:srgbClr val="0070C0"/>
                </a:solidFill>
                <a:effectLst/>
                <a:latin typeface="Times" panose="02020603050405020304" pitchFamily="18" charset="0"/>
                <a:cs typeface="Times" panose="02020603050405020304" pitchFamily="18" charset="0"/>
              </a:rPr>
              <a:t>a limited ability to understand idioms, sarcasm, and other forms of figurative language</a:t>
            </a:r>
            <a:r>
              <a:rPr lang="en-US" b="0" i="0" dirty="0">
                <a:solidFill>
                  <a:srgbClr val="273239"/>
                </a:solidFill>
                <a:effectLst/>
                <a:latin typeface="Times" panose="02020603050405020304" pitchFamily="18" charset="0"/>
                <a:cs typeface="Times" panose="02020603050405020304" pitchFamily="18" charset="0"/>
              </a:rPr>
              <a:t>, which can lead to </a:t>
            </a:r>
            <a:r>
              <a:rPr lang="en-US" b="0" i="0" dirty="0">
                <a:solidFill>
                  <a:srgbClr val="0070C0"/>
                </a:solidFill>
                <a:effectLst/>
                <a:latin typeface="Times" panose="02020603050405020304" pitchFamily="18" charset="0"/>
                <a:cs typeface="Times" panose="02020603050405020304" pitchFamily="18" charset="0"/>
              </a:rPr>
              <a:t>misinterpretations or errors in the output</a:t>
            </a:r>
            <a:r>
              <a:rPr lang="en-US" b="0" i="0" dirty="0">
                <a:solidFill>
                  <a:srgbClr val="273239"/>
                </a:solidFill>
                <a:effectLst/>
                <a:latin typeface="Times" panose="02020603050405020304" pitchFamily="18" charset="0"/>
                <a:cs typeface="Times" panose="02020603050405020304" pitchFamily="18" charset="0"/>
              </a:rPr>
              <a:t>.</a:t>
            </a:r>
          </a:p>
          <a:p>
            <a:pPr algn="just" fontAlgn="base">
              <a:lnSpc>
                <a:spcPct val="150000"/>
              </a:lnSpc>
              <a:buFont typeface="Arial" panose="020B0604020202020204" pitchFamily="34" charset="0"/>
              <a:buChar char="•"/>
            </a:pPr>
            <a:r>
              <a:rPr lang="en-US" b="1" i="0" dirty="0">
                <a:solidFill>
                  <a:srgbClr val="0070C0"/>
                </a:solidFill>
                <a:effectLst/>
                <a:latin typeface="Times" panose="02020603050405020304" pitchFamily="18" charset="0"/>
                <a:cs typeface="Times" panose="02020603050405020304" pitchFamily="18" charset="0"/>
              </a:rPr>
              <a:t>Limited ability to understand emotions: </a:t>
            </a:r>
            <a:r>
              <a:rPr lang="en-US" b="0" i="0" dirty="0">
                <a:solidFill>
                  <a:srgbClr val="273239"/>
                </a:solidFill>
                <a:effectLst/>
                <a:latin typeface="Times" panose="02020603050405020304" pitchFamily="18" charset="0"/>
                <a:cs typeface="Times" panose="02020603050405020304" pitchFamily="18" charset="0"/>
              </a:rPr>
              <a:t>NLP systems have a </a:t>
            </a:r>
            <a:r>
              <a:rPr lang="en-US" b="0" i="0" dirty="0">
                <a:solidFill>
                  <a:srgbClr val="0070C0"/>
                </a:solidFill>
                <a:effectLst/>
                <a:latin typeface="Times" panose="02020603050405020304" pitchFamily="18" charset="0"/>
                <a:cs typeface="Times" panose="02020603050405020304" pitchFamily="18" charset="0"/>
              </a:rPr>
              <a:t>limited ability to understand emotions and tone of voice</a:t>
            </a:r>
            <a:r>
              <a:rPr lang="en-US" b="0" i="0" dirty="0">
                <a:solidFill>
                  <a:srgbClr val="273239"/>
                </a:solidFill>
                <a:effectLst/>
                <a:latin typeface="Times" panose="02020603050405020304" pitchFamily="18" charset="0"/>
                <a:cs typeface="Times" panose="02020603050405020304" pitchFamily="18" charset="0"/>
              </a:rPr>
              <a:t>, which can lead to misinterpretations or errors in the output.</a:t>
            </a:r>
          </a:p>
          <a:p>
            <a:endParaRPr lang="en-US" dirty="0"/>
          </a:p>
        </p:txBody>
      </p:sp>
    </p:spTree>
    <p:extLst>
      <p:ext uri="{BB962C8B-B14F-4D97-AF65-F5344CB8AC3E}">
        <p14:creationId xmlns:p14="http://schemas.microsoft.com/office/powerpoint/2010/main" val="2168693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6000" b="1" dirty="0">
                <a:solidFill>
                  <a:schemeClr val="tx1"/>
                </a:solidFill>
                <a:latin typeface="Times New Roman" pitchFamily="18" charset="0"/>
                <a:cs typeface="Times New Roman" pitchFamily="18" charset="0"/>
              </a:rPr>
              <a:t>Task</a:t>
            </a:r>
          </a:p>
        </p:txBody>
      </p:sp>
    </p:spTree>
    <p:extLst>
      <p:ext uri="{BB962C8B-B14F-4D97-AF65-F5344CB8AC3E}">
        <p14:creationId xmlns:p14="http://schemas.microsoft.com/office/powerpoint/2010/main" val="4209728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CB9C-253C-C07A-AC9A-25EE15A10D71}"/>
              </a:ext>
            </a:extLst>
          </p:cNvPr>
          <p:cNvSpPr>
            <a:spLocks noGrp="1"/>
          </p:cNvSpPr>
          <p:nvPr>
            <p:ph type="title"/>
          </p:nvPr>
        </p:nvSpPr>
        <p:spPr/>
        <p:txBody>
          <a:bodyPr/>
          <a:lstStyle/>
          <a:p>
            <a:r>
              <a:rPr lang="en-US" b="1" dirty="0">
                <a:latin typeface="Times" panose="02020603050405020304" pitchFamily="18" charset="0"/>
                <a:cs typeface="Times" panose="02020603050405020304" pitchFamily="18" charset="0"/>
              </a:rPr>
              <a:t>What the different between </a:t>
            </a:r>
          </a:p>
        </p:txBody>
      </p:sp>
      <p:sp>
        <p:nvSpPr>
          <p:cNvPr id="3" name="Content Placeholder 2">
            <a:extLst>
              <a:ext uri="{FF2B5EF4-FFF2-40B4-BE49-F238E27FC236}">
                <a16:creationId xmlns:a16="http://schemas.microsoft.com/office/drawing/2014/main" id="{F73EDA88-BAA8-3ED9-A7E4-D93B4F3BEFD4}"/>
              </a:ext>
            </a:extLst>
          </p:cNvPr>
          <p:cNvSpPr>
            <a:spLocks noGrp="1"/>
          </p:cNvSpPr>
          <p:nvPr>
            <p:ph sz="quarter" idx="1"/>
          </p:nvPr>
        </p:nvSpPr>
        <p:spPr/>
        <p:txBody>
          <a:bodyPr/>
          <a:lstStyle/>
          <a:p>
            <a:pPr>
              <a:lnSpc>
                <a:spcPct val="200000"/>
              </a:lnSpc>
            </a:pPr>
            <a:r>
              <a:rPr lang="en-US" b="1" dirty="0">
                <a:solidFill>
                  <a:srgbClr val="0070C0"/>
                </a:solidFill>
                <a:latin typeface="Times" panose="02020603050405020304" pitchFamily="18" charset="0"/>
                <a:cs typeface="Times" panose="02020603050405020304" pitchFamily="18" charset="0"/>
              </a:rPr>
              <a:t>NLP</a:t>
            </a:r>
          </a:p>
          <a:p>
            <a:pPr>
              <a:lnSpc>
                <a:spcPct val="200000"/>
              </a:lnSpc>
            </a:pPr>
            <a:r>
              <a:rPr lang="en-US" b="1" dirty="0">
                <a:solidFill>
                  <a:srgbClr val="0070C0"/>
                </a:solidFill>
                <a:latin typeface="Times" panose="02020603050405020304" pitchFamily="18" charset="0"/>
                <a:cs typeface="Times" panose="02020603050405020304" pitchFamily="18" charset="0"/>
              </a:rPr>
              <a:t>NLU</a:t>
            </a:r>
          </a:p>
          <a:p>
            <a:pPr>
              <a:lnSpc>
                <a:spcPct val="200000"/>
              </a:lnSpc>
            </a:pPr>
            <a:r>
              <a:rPr lang="en-US" b="1" dirty="0">
                <a:solidFill>
                  <a:srgbClr val="0070C0"/>
                </a:solidFill>
                <a:latin typeface="Times" panose="02020603050405020304" pitchFamily="18" charset="0"/>
                <a:cs typeface="Times" panose="02020603050405020304" pitchFamily="18" charset="0"/>
              </a:rPr>
              <a:t>NLG</a:t>
            </a:r>
          </a:p>
        </p:txBody>
      </p:sp>
    </p:spTree>
    <p:extLst>
      <p:ext uri="{BB962C8B-B14F-4D97-AF65-F5344CB8AC3E}">
        <p14:creationId xmlns:p14="http://schemas.microsoft.com/office/powerpoint/2010/main" val="2220240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10DF-CB0D-057C-68AA-50AEA85CB239}"/>
              </a:ext>
            </a:extLst>
          </p:cNvPr>
          <p:cNvSpPr>
            <a:spLocks noGrp="1"/>
          </p:cNvSpPr>
          <p:nvPr>
            <p:ph type="title"/>
          </p:nvPr>
        </p:nvSpPr>
        <p:spPr/>
        <p:txBody>
          <a:bodyPr/>
          <a:lstStyle/>
          <a:p>
            <a:pPr algn="ctr"/>
            <a:r>
              <a:rPr lang="en-US" sz="4000" b="1" dirty="0">
                <a:latin typeface="Times" panose="02020603050405020304" pitchFamily="18" charset="0"/>
                <a:ea typeface="Tahoma" panose="020B0604030504040204" pitchFamily="34" charset="0"/>
                <a:cs typeface="Times" panose="02020603050405020304" pitchFamily="18" charset="0"/>
              </a:rPr>
              <a:t>Practical</a:t>
            </a:r>
            <a:r>
              <a:rPr lang="en-US" dirty="0"/>
              <a:t> (using Python)</a:t>
            </a:r>
          </a:p>
        </p:txBody>
      </p:sp>
      <p:sp>
        <p:nvSpPr>
          <p:cNvPr id="3" name="Content Placeholder 2">
            <a:extLst>
              <a:ext uri="{FF2B5EF4-FFF2-40B4-BE49-F238E27FC236}">
                <a16:creationId xmlns:a16="http://schemas.microsoft.com/office/drawing/2014/main" id="{D01ABF69-4081-117F-302A-E445B38667D6}"/>
              </a:ext>
            </a:extLst>
          </p:cNvPr>
          <p:cNvSpPr>
            <a:spLocks noGrp="1"/>
          </p:cNvSpPr>
          <p:nvPr>
            <p:ph sz="quarter" idx="1"/>
          </p:nvPr>
        </p:nvSpPr>
        <p:spPr/>
        <p:txBody>
          <a:bodyPr/>
          <a:lstStyle/>
          <a:p>
            <a:r>
              <a:rPr lang="en-US" b="1" dirty="0">
                <a:solidFill>
                  <a:srgbClr val="0070C0"/>
                </a:solidFill>
                <a:latin typeface="Times New Roman" pitchFamily="18" charset="0"/>
                <a:cs typeface="Times New Roman" pitchFamily="18" charset="0"/>
              </a:rPr>
              <a:t>How to Detect Arabic Language ? </a:t>
            </a:r>
            <a:endParaRPr lang="en-US" dirty="0"/>
          </a:p>
        </p:txBody>
      </p:sp>
    </p:spTree>
    <p:extLst>
      <p:ext uri="{BB962C8B-B14F-4D97-AF65-F5344CB8AC3E}">
        <p14:creationId xmlns:p14="http://schemas.microsoft.com/office/powerpoint/2010/main" val="822193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002060"/>
                </a:solidFill>
                <a:latin typeface="Times New Roman" pitchFamily="18" charset="0"/>
                <a:cs typeface="Times New Roman" pitchFamily="18" charset="0"/>
              </a:rPr>
              <a:t>References </a:t>
            </a:r>
          </a:p>
        </p:txBody>
      </p:sp>
      <p:sp>
        <p:nvSpPr>
          <p:cNvPr id="3" name="Content Placeholder 2"/>
          <p:cNvSpPr>
            <a:spLocks noGrp="1"/>
          </p:cNvSpPr>
          <p:nvPr>
            <p:ph sz="quarter" idx="1"/>
          </p:nvPr>
        </p:nvSpPr>
        <p:spPr>
          <a:xfrm>
            <a:off x="228600" y="1066800"/>
            <a:ext cx="8763000" cy="5181600"/>
          </a:xfrm>
        </p:spPr>
        <p:txBody>
          <a:bodyPr>
            <a:noAutofit/>
          </a:bodyPr>
          <a:lstStyle/>
          <a:p>
            <a:pPr marL="342900" indent="-342900">
              <a:lnSpc>
                <a:spcPct val="150000"/>
              </a:lnSpc>
              <a:buFont typeface="+mj-lt"/>
              <a:buAutoNum type="arabicPeriod"/>
            </a:pPr>
            <a:r>
              <a:rPr lang="en-US" sz="2000" dirty="0">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Al-</a:t>
            </a:r>
            <a:r>
              <a:rPr lang="en-US" sz="2000" dirty="0" err="1">
                <a:solidFill>
                  <a:schemeClr val="tx1"/>
                </a:solidFill>
                <a:latin typeface="Times New Roman" pitchFamily="18" charset="0"/>
                <a:cs typeface="Times New Roman" pitchFamily="18" charset="0"/>
              </a:rPr>
              <a:t>Shbiel</a:t>
            </a:r>
            <a:r>
              <a:rPr lang="en-US" sz="2000" dirty="0">
                <a:solidFill>
                  <a:schemeClr val="tx1"/>
                </a:solidFill>
                <a:latin typeface="Times New Roman" pitchFamily="18" charset="0"/>
                <a:cs typeface="Times New Roman" pitchFamily="18" charset="0"/>
              </a:rPr>
              <a:t>, A.O., 2017. </a:t>
            </a:r>
            <a:r>
              <a:rPr lang="en-US" sz="2000" dirty="0" err="1">
                <a:solidFill>
                  <a:schemeClr val="tx1"/>
                </a:solidFill>
                <a:latin typeface="Times New Roman" pitchFamily="18" charset="0"/>
                <a:cs typeface="Times New Roman" pitchFamily="18" charset="0"/>
              </a:rPr>
              <a:t>Arabization</a:t>
            </a:r>
            <a:r>
              <a:rPr lang="en-US" sz="2000" dirty="0">
                <a:solidFill>
                  <a:schemeClr val="tx1"/>
                </a:solidFill>
                <a:latin typeface="Times New Roman" pitchFamily="18" charset="0"/>
                <a:cs typeface="Times New Roman" pitchFamily="18" charset="0"/>
              </a:rPr>
              <a:t> and its effect on the Arabic language. </a:t>
            </a:r>
            <a:r>
              <a:rPr lang="en-US" sz="2000" i="1" dirty="0">
                <a:solidFill>
                  <a:schemeClr val="tx1"/>
                </a:solidFill>
                <a:latin typeface="Times New Roman" pitchFamily="18" charset="0"/>
                <a:cs typeface="Times New Roman" pitchFamily="18" charset="0"/>
              </a:rPr>
              <a:t>Journal of Language Teaching and Research</a:t>
            </a:r>
            <a:r>
              <a:rPr lang="en-US" sz="2000" dirty="0">
                <a:solidFill>
                  <a:schemeClr val="tx1"/>
                </a:solidFill>
                <a:latin typeface="Times New Roman" pitchFamily="18" charset="0"/>
                <a:cs typeface="Times New Roman" pitchFamily="18" charset="0"/>
              </a:rPr>
              <a:t>, </a:t>
            </a:r>
            <a:r>
              <a:rPr lang="en-US" sz="2000" i="1" dirty="0">
                <a:solidFill>
                  <a:schemeClr val="tx1"/>
                </a:solidFill>
                <a:latin typeface="Times New Roman" pitchFamily="18" charset="0"/>
                <a:cs typeface="Times New Roman" pitchFamily="18" charset="0"/>
              </a:rPr>
              <a:t>8</a:t>
            </a:r>
            <a:r>
              <a:rPr lang="en-US" sz="2000" dirty="0">
                <a:solidFill>
                  <a:schemeClr val="tx1"/>
                </a:solidFill>
                <a:latin typeface="Times New Roman" pitchFamily="18" charset="0"/>
                <a:cs typeface="Times New Roman" pitchFamily="18" charset="0"/>
              </a:rPr>
              <a:t>(3), </a:t>
            </a:r>
            <a:r>
              <a:rPr lang="en-US" sz="2000" dirty="0" err="1">
                <a:solidFill>
                  <a:schemeClr val="tx1"/>
                </a:solidFill>
                <a:latin typeface="Times New Roman" pitchFamily="18" charset="0"/>
                <a:cs typeface="Times New Roman" pitchFamily="18" charset="0"/>
              </a:rPr>
              <a:t>pp.469</a:t>
            </a:r>
            <a:r>
              <a:rPr lang="en-US" sz="2000" dirty="0">
                <a:solidFill>
                  <a:schemeClr val="tx1"/>
                </a:solidFill>
                <a:latin typeface="Times New Roman" pitchFamily="18" charset="0"/>
                <a:cs typeface="Times New Roman" pitchFamily="18" charset="0"/>
              </a:rPr>
              <a:t>-475.</a:t>
            </a:r>
            <a:endParaRPr lang="en-US" sz="2000" dirty="0">
              <a:latin typeface="Times New Roman" pitchFamily="18" charset="0"/>
              <a:cs typeface="Times New Roman" pitchFamily="18" charset="0"/>
            </a:endParaRPr>
          </a:p>
          <a:p>
            <a:pPr marL="342900" indent="-342900">
              <a:lnSpc>
                <a:spcPct val="150000"/>
              </a:lnSpc>
              <a:buFont typeface="+mj-lt"/>
              <a:buAutoNum type="arabicPeriod"/>
            </a:pPr>
            <a:r>
              <a:rPr lang="en-US" sz="2000" dirty="0">
                <a:latin typeface="Times New Roman" pitchFamily="18" charset="0"/>
                <a:cs typeface="Times New Roman" pitchFamily="18" charset="0"/>
              </a:rPr>
              <a:t> Al-Salman, A.S., 1996. An Arabic programming environment. </a:t>
            </a:r>
            <a:r>
              <a:rPr lang="en-US" sz="2000" i="1" dirty="0">
                <a:latin typeface="Times New Roman" pitchFamily="18" charset="0"/>
                <a:cs typeface="Times New Roman" pitchFamily="18" charset="0"/>
              </a:rPr>
              <a:t>ACM </a:t>
            </a:r>
            <a:r>
              <a:rPr lang="en-US" sz="2000" i="1" dirty="0" err="1">
                <a:latin typeface="Times New Roman" pitchFamily="18" charset="0"/>
                <a:cs typeface="Times New Roman" pitchFamily="18" charset="0"/>
              </a:rPr>
              <a:t>SIGICE</a:t>
            </a:r>
            <a:r>
              <a:rPr lang="en-US" sz="2000" i="1" dirty="0">
                <a:latin typeface="Times New Roman" pitchFamily="18" charset="0"/>
                <a:cs typeface="Times New Roman" pitchFamily="18" charset="0"/>
              </a:rPr>
              <a:t> Bulletin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22</a:t>
            </a: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pp.19</a:t>
            </a:r>
            <a:r>
              <a:rPr lang="en-US" sz="2000" dirty="0">
                <a:latin typeface="Times New Roman" pitchFamily="18" charset="0"/>
                <a:cs typeface="Times New Roman" pitchFamily="18" charset="0"/>
              </a:rPr>
              <a:t>-25.</a:t>
            </a:r>
          </a:p>
          <a:p>
            <a:pPr marL="342900" indent="-342900">
              <a:lnSpc>
                <a:spcPct val="150000"/>
              </a:lnSpc>
              <a:buFont typeface="+mj-lt"/>
              <a:buAutoNum type="arabicPeriod"/>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Shaalan</a:t>
            </a:r>
            <a:r>
              <a:rPr lang="en-US" sz="2000" dirty="0">
                <a:latin typeface="Times New Roman" pitchFamily="18" charset="0"/>
                <a:cs typeface="Times New Roman" pitchFamily="18" charset="0"/>
              </a:rPr>
              <a:t>, K., </a:t>
            </a:r>
            <a:r>
              <a:rPr lang="en-US" sz="2000" dirty="0" err="1">
                <a:latin typeface="Times New Roman" pitchFamily="18" charset="0"/>
                <a:cs typeface="Times New Roman" pitchFamily="18" charset="0"/>
              </a:rPr>
              <a:t>Siddiqui</a:t>
            </a:r>
            <a:r>
              <a:rPr lang="en-US" sz="2000" dirty="0">
                <a:latin typeface="Times New Roman" pitchFamily="18" charset="0"/>
                <a:cs typeface="Times New Roman" pitchFamily="18" charset="0"/>
              </a:rPr>
              <a:t>, S., </a:t>
            </a:r>
            <a:r>
              <a:rPr lang="en-US" sz="2000" dirty="0" err="1">
                <a:latin typeface="Times New Roman" pitchFamily="18" charset="0"/>
                <a:cs typeface="Times New Roman" pitchFamily="18" charset="0"/>
              </a:rPr>
              <a:t>Alkhatib</a:t>
            </a:r>
            <a:r>
              <a:rPr lang="en-US" sz="2000" dirty="0">
                <a:latin typeface="Times New Roman" pitchFamily="18" charset="0"/>
                <a:cs typeface="Times New Roman" pitchFamily="18" charset="0"/>
              </a:rPr>
              <a:t>, M. and </a:t>
            </a:r>
            <a:r>
              <a:rPr lang="en-US" sz="2000" dirty="0" err="1">
                <a:latin typeface="Times New Roman" pitchFamily="18" charset="0"/>
                <a:cs typeface="Times New Roman" pitchFamily="18" charset="0"/>
              </a:rPr>
              <a:t>Monem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A.A</a:t>
            </a:r>
            <a:r>
              <a:rPr lang="en-US" sz="2000" dirty="0">
                <a:latin typeface="Times New Roman" pitchFamily="18" charset="0"/>
                <a:cs typeface="Times New Roman" pitchFamily="18" charset="0"/>
              </a:rPr>
              <a:t>., 2018. Challenges in </a:t>
            </a:r>
            <a:r>
              <a:rPr lang="en-US" sz="2000" dirty="0" err="1">
                <a:latin typeface="Times New Roman" pitchFamily="18" charset="0"/>
                <a:cs typeface="Times New Roman" pitchFamily="18" charset="0"/>
              </a:rPr>
              <a:t>arabic</a:t>
            </a:r>
            <a:r>
              <a:rPr lang="en-US" sz="2000" dirty="0">
                <a:latin typeface="Times New Roman" pitchFamily="18" charset="0"/>
                <a:cs typeface="Times New Roman" pitchFamily="18" charset="0"/>
              </a:rPr>
              <a:t> natural language processing. </a:t>
            </a:r>
            <a:r>
              <a:rPr lang="en-US" sz="2000" i="1" dirty="0">
                <a:latin typeface="Times New Roman" pitchFamily="18" charset="0"/>
                <a:cs typeface="Times New Roman" pitchFamily="18" charset="0"/>
              </a:rPr>
              <a:t>Computational Linguistics, Speech And Image Processing For Arabic Language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4</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p.59</a:t>
            </a:r>
            <a:r>
              <a:rPr lang="en-US" sz="2000" dirty="0">
                <a:latin typeface="Times New Roman" pitchFamily="18" charset="0"/>
                <a:cs typeface="Times New Roman" pitchFamily="18" charset="0"/>
              </a:rPr>
              <a:t>.</a:t>
            </a:r>
          </a:p>
          <a:p>
            <a:pPr marL="342900" indent="-342900">
              <a:lnSpc>
                <a:spcPct val="150000"/>
              </a:lnSpc>
              <a:buFont typeface="+mj-lt"/>
              <a:buAutoNum type="arabicPeriod"/>
            </a:pPr>
            <a:r>
              <a:rPr lang="en-US" sz="2000" dirty="0">
                <a:latin typeface="Times New Roman" pitchFamily="18" charset="0"/>
                <a:cs typeface="Times New Roman" pitchFamily="18" charset="0"/>
                <a:hlinkClick r:id="rId3"/>
              </a:rPr>
              <a:t> https://morioh.com/p/d596d2d4444d</a:t>
            </a:r>
            <a:endParaRPr lang="en-US" sz="2000" dirty="0">
              <a:latin typeface="Times New Roman" pitchFamily="18" charset="0"/>
              <a:cs typeface="Times New Roman" pitchFamily="18" charset="0"/>
            </a:endParaRPr>
          </a:p>
          <a:p>
            <a:pPr marL="342900" indent="-342900">
              <a:lnSpc>
                <a:spcPct val="150000"/>
              </a:lnSpc>
              <a:buFont typeface="+mj-lt"/>
              <a:buAutoNum type="arabicPeriod"/>
            </a:pPr>
            <a:r>
              <a:rPr lang="en-US" sz="2000" dirty="0">
                <a:latin typeface="Times New Roman" pitchFamily="18" charset="0"/>
                <a:cs typeface="Times New Roman" pitchFamily="18" charset="0"/>
              </a:rPr>
              <a:t>Egger, R. and </a:t>
            </a:r>
            <a:r>
              <a:rPr lang="en-US" sz="2000" dirty="0" err="1">
                <a:latin typeface="Times New Roman" pitchFamily="18" charset="0"/>
                <a:cs typeface="Times New Roman" pitchFamily="18" charset="0"/>
              </a:rPr>
              <a:t>Gokce</a:t>
            </a:r>
            <a:r>
              <a:rPr lang="en-US" sz="2000" dirty="0">
                <a:latin typeface="Times New Roman" pitchFamily="18" charset="0"/>
                <a:cs typeface="Times New Roman" pitchFamily="18" charset="0"/>
              </a:rPr>
              <a:t>, E., 2022. Natural language processing (NLP): An introduction. In Applied Data Science in Tourism (pp. 307-334). Springer, Cham.</a:t>
            </a:r>
          </a:p>
        </p:txBody>
      </p:sp>
    </p:spTree>
    <p:extLst>
      <p:ext uri="{BB962C8B-B14F-4D97-AF65-F5344CB8AC3E}">
        <p14:creationId xmlns:p14="http://schemas.microsoft.com/office/powerpoint/2010/main" val="250988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Course Content </a:t>
            </a:r>
          </a:p>
        </p:txBody>
      </p:sp>
      <p:sp>
        <p:nvSpPr>
          <p:cNvPr id="3" name="Content Placeholder 2"/>
          <p:cNvSpPr>
            <a:spLocks noGrp="1"/>
          </p:cNvSpPr>
          <p:nvPr>
            <p:ph sz="quarter" idx="1"/>
          </p:nvPr>
        </p:nvSpPr>
        <p:spPr>
          <a:xfrm>
            <a:off x="457201" y="1219200"/>
            <a:ext cx="8153400" cy="5105400"/>
          </a:xfrm>
        </p:spPr>
        <p:txBody>
          <a:bodyPr>
            <a:normAutofit lnSpcReduction="10000"/>
          </a:bodyPr>
          <a:lstStyle/>
          <a:p>
            <a:pPr algn="just"/>
            <a:r>
              <a:rPr lang="en-US" sz="2800" b="1" dirty="0">
                <a:latin typeface="Times" pitchFamily="18" charset="0"/>
                <a:cs typeface="Times" pitchFamily="18" charset="0"/>
              </a:rPr>
              <a:t>Overview of Arabic language:</a:t>
            </a:r>
          </a:p>
          <a:p>
            <a:pPr lvl="1" algn="just"/>
            <a:r>
              <a:rPr lang="en-US" sz="2800" dirty="0">
                <a:solidFill>
                  <a:srgbClr val="0070C0"/>
                </a:solidFill>
                <a:latin typeface="Times" pitchFamily="18" charset="0"/>
                <a:cs typeface="Times" pitchFamily="18" charset="0"/>
              </a:rPr>
              <a:t>Arabic Language</a:t>
            </a:r>
            <a:r>
              <a:rPr lang="ar-EG" sz="2800" dirty="0">
                <a:solidFill>
                  <a:srgbClr val="0070C0"/>
                </a:solidFill>
                <a:latin typeface="Times" pitchFamily="18" charset="0"/>
                <a:cs typeface="Times" pitchFamily="18" charset="0"/>
              </a:rPr>
              <a:t> </a:t>
            </a:r>
            <a:r>
              <a:rPr lang="en-US" sz="2800" dirty="0">
                <a:solidFill>
                  <a:srgbClr val="0070C0"/>
                </a:solidFill>
                <a:latin typeface="Times" pitchFamily="18" charset="0"/>
                <a:cs typeface="Times" pitchFamily="18" charset="0"/>
              </a:rPr>
              <a:t> </a:t>
            </a:r>
            <a:r>
              <a:rPr lang="en-US" sz="2800" b="1" dirty="0">
                <a:solidFill>
                  <a:srgbClr val="0070C0"/>
                </a:solidFill>
                <a:latin typeface="Times" pitchFamily="18" charset="0"/>
                <a:cs typeface="Times" pitchFamily="18" charset="0"/>
              </a:rPr>
              <a:t>characteristic</a:t>
            </a:r>
            <a:r>
              <a:rPr lang="en-US" sz="2800" dirty="0">
                <a:solidFill>
                  <a:srgbClr val="0070C0"/>
                </a:solidFill>
                <a:latin typeface="Times" pitchFamily="18" charset="0"/>
                <a:cs typeface="Times" pitchFamily="18" charset="0"/>
              </a:rPr>
              <a:t>,</a:t>
            </a:r>
          </a:p>
          <a:p>
            <a:pPr lvl="1" algn="just"/>
            <a:r>
              <a:rPr lang="en-US" sz="2800" dirty="0">
                <a:solidFill>
                  <a:srgbClr val="0070C0"/>
                </a:solidFill>
                <a:latin typeface="Times" pitchFamily="18" charset="0"/>
                <a:cs typeface="Times" pitchFamily="18" charset="0"/>
              </a:rPr>
              <a:t>Arabic language </a:t>
            </a:r>
            <a:r>
              <a:rPr lang="en-US" sz="2800" b="1" dirty="0">
                <a:solidFill>
                  <a:srgbClr val="0070C0"/>
                </a:solidFill>
                <a:latin typeface="Times" pitchFamily="18" charset="0"/>
                <a:cs typeface="Times" pitchFamily="18" charset="0"/>
              </a:rPr>
              <a:t>morphology</a:t>
            </a:r>
          </a:p>
          <a:p>
            <a:pPr algn="just"/>
            <a:r>
              <a:rPr lang="en-US" sz="2800" b="1" dirty="0">
                <a:latin typeface="Times" pitchFamily="18" charset="0"/>
                <a:cs typeface="Times" pitchFamily="18" charset="0"/>
              </a:rPr>
              <a:t>Arabic Natural Language Processing (</a:t>
            </a:r>
            <a:r>
              <a:rPr lang="en-US" sz="2800" b="1" dirty="0" err="1">
                <a:latin typeface="Times" pitchFamily="18" charset="0"/>
                <a:cs typeface="Times" pitchFamily="18" charset="0"/>
              </a:rPr>
              <a:t>ANLP</a:t>
            </a:r>
            <a:r>
              <a:rPr lang="en-US" sz="2800" b="1" dirty="0">
                <a:latin typeface="Times" pitchFamily="18" charset="0"/>
                <a:cs typeface="Times" pitchFamily="18" charset="0"/>
              </a:rPr>
              <a:t>):</a:t>
            </a:r>
          </a:p>
          <a:p>
            <a:pPr lvl="1" algn="just"/>
            <a:r>
              <a:rPr lang="en-US" sz="2800" dirty="0">
                <a:solidFill>
                  <a:srgbClr val="0070C0"/>
                </a:solidFill>
                <a:latin typeface="Times" pitchFamily="18" charset="0"/>
                <a:cs typeface="Times" pitchFamily="18" charset="0"/>
              </a:rPr>
              <a:t>Introduction to NLP</a:t>
            </a:r>
          </a:p>
          <a:p>
            <a:pPr lvl="1" algn="just"/>
            <a:r>
              <a:rPr lang="en-US" sz="2800" dirty="0">
                <a:solidFill>
                  <a:srgbClr val="0070C0"/>
                </a:solidFill>
                <a:latin typeface="Times" pitchFamily="18" charset="0"/>
                <a:cs typeface="Times" pitchFamily="18" charset="0"/>
              </a:rPr>
              <a:t>Challenges in Arabic Natural Language Processing</a:t>
            </a:r>
          </a:p>
          <a:p>
            <a:pPr lvl="1" algn="just"/>
            <a:r>
              <a:rPr lang="en-US" sz="2800" dirty="0">
                <a:solidFill>
                  <a:srgbClr val="0070C0"/>
                </a:solidFill>
                <a:latin typeface="Times" pitchFamily="18" charset="0"/>
                <a:cs typeface="Times" pitchFamily="18" charset="0"/>
              </a:rPr>
              <a:t>Machine Learning Implementations in Arabic </a:t>
            </a:r>
            <a:r>
              <a:rPr lang="en-US" sz="2800" b="1" u="sng" dirty="0">
                <a:solidFill>
                  <a:srgbClr val="0070C0"/>
                </a:solidFill>
                <a:latin typeface="Times" pitchFamily="18" charset="0"/>
                <a:cs typeface="Times" pitchFamily="18" charset="0"/>
              </a:rPr>
              <a:t>Text Classification</a:t>
            </a:r>
          </a:p>
          <a:p>
            <a:pPr lvl="1" algn="just"/>
            <a:r>
              <a:rPr lang="en-US" sz="2800" dirty="0">
                <a:solidFill>
                  <a:srgbClr val="0070C0"/>
                </a:solidFill>
                <a:latin typeface="Times" pitchFamily="18" charset="0"/>
                <a:cs typeface="Times" pitchFamily="18" charset="0"/>
              </a:rPr>
              <a:t>Arabic Optical </a:t>
            </a:r>
            <a:r>
              <a:rPr lang="en-US" sz="2800" b="1" u="sng" dirty="0">
                <a:solidFill>
                  <a:srgbClr val="0070C0"/>
                </a:solidFill>
                <a:latin typeface="Times" pitchFamily="18" charset="0"/>
                <a:cs typeface="Times" pitchFamily="18" charset="0"/>
              </a:rPr>
              <a:t>Character Recognition</a:t>
            </a:r>
            <a:endParaRPr lang="ar-EG" sz="2800" b="1" u="sng" dirty="0">
              <a:solidFill>
                <a:srgbClr val="0070C0"/>
              </a:solidFill>
              <a:latin typeface="Times" pitchFamily="18" charset="0"/>
              <a:cs typeface="Times" pitchFamily="18" charset="0"/>
            </a:endParaRPr>
          </a:p>
          <a:p>
            <a:pPr lvl="1" algn="just"/>
            <a:r>
              <a:rPr lang="en-US" sz="2800" dirty="0">
                <a:solidFill>
                  <a:srgbClr val="0070C0"/>
                </a:solidFill>
                <a:latin typeface="Times" pitchFamily="18" charset="0"/>
                <a:cs typeface="Times" pitchFamily="18" charset="0"/>
              </a:rPr>
              <a:t>ANLP applications ..</a:t>
            </a:r>
          </a:p>
          <a:p>
            <a:pPr algn="just"/>
            <a:r>
              <a:rPr lang="en-US" sz="2800" b="1" dirty="0" err="1">
                <a:latin typeface="Times" pitchFamily="18" charset="0"/>
                <a:cs typeface="Times" pitchFamily="18" charset="0"/>
              </a:rPr>
              <a:t>Arabization</a:t>
            </a:r>
            <a:r>
              <a:rPr lang="en-US" sz="2800" b="1" dirty="0">
                <a:latin typeface="Times" pitchFamily="18" charset="0"/>
                <a:cs typeface="Times" pitchFamily="18" charset="0"/>
              </a:rPr>
              <a:t> research activity (project discussion)</a:t>
            </a:r>
          </a:p>
          <a:p>
            <a:endParaRPr lang="en-US" dirty="0"/>
          </a:p>
        </p:txBody>
      </p:sp>
    </p:spTree>
    <p:extLst>
      <p:ext uri="{BB962C8B-B14F-4D97-AF65-F5344CB8AC3E}">
        <p14:creationId xmlns:p14="http://schemas.microsoft.com/office/powerpoint/2010/main" val="342343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Course Evaluation </a:t>
            </a:r>
          </a:p>
        </p:txBody>
      </p:sp>
      <p:graphicFrame>
        <p:nvGraphicFramePr>
          <p:cNvPr id="3" name="Table 2"/>
          <p:cNvGraphicFramePr>
            <a:graphicFrameLocks noGrp="1"/>
          </p:cNvGraphicFramePr>
          <p:nvPr/>
        </p:nvGraphicFramePr>
        <p:xfrm>
          <a:off x="304801" y="2057400"/>
          <a:ext cx="8534402" cy="3004772"/>
        </p:xfrm>
        <a:graphic>
          <a:graphicData uri="http://schemas.openxmlformats.org/drawingml/2006/table">
            <a:tbl>
              <a:tblPr firstRow="1" firstCol="1" bandRow="1">
                <a:tableStyleId>{21E4AEA4-8DFA-4A89-87EB-49C32662AFE0}</a:tableStyleId>
              </a:tblPr>
              <a:tblGrid>
                <a:gridCol w="934236">
                  <a:extLst>
                    <a:ext uri="{9D8B030D-6E8A-4147-A177-3AD203B41FA5}">
                      <a16:colId xmlns:a16="http://schemas.microsoft.com/office/drawing/2014/main" val="20000"/>
                    </a:ext>
                  </a:extLst>
                </a:gridCol>
                <a:gridCol w="2141224">
                  <a:extLst>
                    <a:ext uri="{9D8B030D-6E8A-4147-A177-3AD203B41FA5}">
                      <a16:colId xmlns:a16="http://schemas.microsoft.com/office/drawing/2014/main" val="20001"/>
                    </a:ext>
                  </a:extLst>
                </a:gridCol>
                <a:gridCol w="691979">
                  <a:extLst>
                    <a:ext uri="{9D8B030D-6E8A-4147-A177-3AD203B41FA5}">
                      <a16:colId xmlns:a16="http://schemas.microsoft.com/office/drawing/2014/main" val="20002"/>
                    </a:ext>
                  </a:extLst>
                </a:gridCol>
                <a:gridCol w="922638">
                  <a:extLst>
                    <a:ext uri="{9D8B030D-6E8A-4147-A177-3AD203B41FA5}">
                      <a16:colId xmlns:a16="http://schemas.microsoft.com/office/drawing/2014/main" val="20003"/>
                    </a:ext>
                  </a:extLst>
                </a:gridCol>
                <a:gridCol w="1025563">
                  <a:extLst>
                    <a:ext uri="{9D8B030D-6E8A-4147-A177-3AD203B41FA5}">
                      <a16:colId xmlns:a16="http://schemas.microsoft.com/office/drawing/2014/main" val="20004"/>
                    </a:ext>
                  </a:extLst>
                </a:gridCol>
                <a:gridCol w="960990">
                  <a:extLst>
                    <a:ext uri="{9D8B030D-6E8A-4147-A177-3AD203B41FA5}">
                      <a16:colId xmlns:a16="http://schemas.microsoft.com/office/drawing/2014/main" val="20005"/>
                    </a:ext>
                  </a:extLst>
                </a:gridCol>
                <a:gridCol w="928886">
                  <a:extLst>
                    <a:ext uri="{9D8B030D-6E8A-4147-A177-3AD203B41FA5}">
                      <a16:colId xmlns:a16="http://schemas.microsoft.com/office/drawing/2014/main" val="20006"/>
                    </a:ext>
                  </a:extLst>
                </a:gridCol>
                <a:gridCol w="928886">
                  <a:extLst>
                    <a:ext uri="{9D8B030D-6E8A-4147-A177-3AD203B41FA5}">
                      <a16:colId xmlns:a16="http://schemas.microsoft.com/office/drawing/2014/main" val="20007"/>
                    </a:ext>
                  </a:extLst>
                </a:gridCol>
              </a:tblGrid>
              <a:tr h="1041667">
                <a:tc rowSpan="2">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 </a:t>
                      </a:r>
                    </a:p>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Code No.</a:t>
                      </a:r>
                      <a:endParaRPr lang="en-US" sz="2000" b="1" dirty="0">
                        <a:effectLst/>
                        <a:latin typeface="Times New Roman" pitchFamily="18" charset="0"/>
                        <a:ea typeface="Batang"/>
                        <a:cs typeface="Times New Roman" pitchFamily="18" charset="0"/>
                      </a:endParaRPr>
                    </a:p>
                  </a:txBody>
                  <a:tcPr marL="60543" marR="60543" marT="0" marB="0"/>
                </a:tc>
                <a:tc rowSpan="2">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 </a:t>
                      </a:r>
                    </a:p>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Course Title</a:t>
                      </a:r>
                      <a:endParaRPr lang="en-US" sz="2000" b="1" dirty="0">
                        <a:effectLst/>
                        <a:latin typeface="Times New Roman" pitchFamily="18" charset="0"/>
                        <a:ea typeface="Batang"/>
                        <a:cs typeface="Times New Roman" pitchFamily="18" charset="0"/>
                      </a:endParaRPr>
                    </a:p>
                  </a:txBody>
                  <a:tcPr marL="60543" marR="60543" marT="0" marB="0"/>
                </a:tc>
                <a:tc gridSpan="2">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 </a:t>
                      </a:r>
                    </a:p>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Hours</a:t>
                      </a:r>
                      <a:endParaRPr lang="en-US" sz="2000" b="1" dirty="0">
                        <a:effectLst/>
                        <a:latin typeface="Times New Roman" pitchFamily="18" charset="0"/>
                        <a:ea typeface="Batang"/>
                        <a:cs typeface="Times New Roman" pitchFamily="18" charset="0"/>
                      </a:endParaRPr>
                    </a:p>
                  </a:txBody>
                  <a:tcPr marL="60543" marR="60543" marT="0" marB="0"/>
                </a:tc>
                <a:tc hMerge="1">
                  <a:txBody>
                    <a:bodyPr/>
                    <a:lstStyle/>
                    <a:p>
                      <a:endParaRPr lang="en-US"/>
                    </a:p>
                  </a:txBody>
                  <a:tcPr/>
                </a:tc>
                <a:tc gridSpan="4">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 </a:t>
                      </a:r>
                    </a:p>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Marks</a:t>
                      </a:r>
                      <a:endParaRPr lang="en-US" sz="2000" b="1" dirty="0">
                        <a:effectLst/>
                        <a:latin typeface="Times New Roman" pitchFamily="18" charset="0"/>
                        <a:ea typeface="Batang"/>
                        <a:cs typeface="Times New Roman" pitchFamily="18" charset="0"/>
                      </a:endParaRPr>
                    </a:p>
                  </a:txBody>
                  <a:tcPr marL="60543" marR="6054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50428">
                <a:tc vMerge="1">
                  <a:txBody>
                    <a:bodyPr/>
                    <a:lstStyle/>
                    <a:p>
                      <a:endParaRPr lang="en-US"/>
                    </a:p>
                  </a:txBody>
                  <a:tcPr/>
                </a:tc>
                <a:tc vMerge="1">
                  <a:txBody>
                    <a:bodyPr/>
                    <a:lstStyle/>
                    <a:p>
                      <a:endParaRPr lang="en-US"/>
                    </a:p>
                  </a:txBody>
                  <a:tcPr/>
                </a:tc>
                <a:tc>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Lect.</a:t>
                      </a:r>
                    </a:p>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 </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Lab.</a:t>
                      </a:r>
                    </a:p>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 </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Written Exam</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Oral &amp;Lab</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Test</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dirty="0">
                          <a:effectLst/>
                          <a:latin typeface="Times New Roman" pitchFamily="18" charset="0"/>
                          <a:cs typeface="Times New Roman" pitchFamily="18" charset="0"/>
                        </a:rPr>
                        <a:t>Total</a:t>
                      </a:r>
                      <a:endParaRPr lang="en-US" sz="2000" b="1" dirty="0">
                        <a:effectLst/>
                        <a:latin typeface="Times New Roman" pitchFamily="18" charset="0"/>
                        <a:ea typeface="Batang"/>
                        <a:cs typeface="Times New Roman" pitchFamily="18" charset="0"/>
                      </a:endParaRPr>
                    </a:p>
                  </a:txBody>
                  <a:tcPr marL="60543" marR="60543" marT="0" marB="0"/>
                </a:tc>
                <a:extLst>
                  <a:ext uri="{0D108BD9-81ED-4DB2-BD59-A6C34878D82A}">
                    <a16:rowId xmlns:a16="http://schemas.microsoft.com/office/drawing/2014/main" val="10001"/>
                  </a:ext>
                </a:extLst>
              </a:tr>
              <a:tr h="1103505">
                <a:tc>
                  <a:txBody>
                    <a:bodyPr/>
                    <a:lstStyle/>
                    <a:p>
                      <a:pPr marL="0" marR="0" algn="l" rtl="1">
                        <a:spcBef>
                          <a:spcPts val="0"/>
                        </a:spcBef>
                        <a:spcAft>
                          <a:spcPts val="0"/>
                        </a:spcAft>
                      </a:pPr>
                      <a:r>
                        <a:rPr lang="en-US" sz="2000" u="none" strike="noStrike" kern="1200" baseline="0" dirty="0" err="1">
                          <a:latin typeface="Times New Roman" pitchFamily="18" charset="0"/>
                          <a:cs typeface="Times New Roman" pitchFamily="18" charset="0"/>
                        </a:rPr>
                        <a:t>CS417</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l" rtl="1">
                        <a:spcBef>
                          <a:spcPts val="0"/>
                        </a:spcBef>
                        <a:spcAft>
                          <a:spcPts val="0"/>
                        </a:spcAft>
                      </a:pPr>
                      <a:r>
                        <a:rPr lang="en-US" sz="2000" u="none" strike="noStrike" kern="1200" baseline="0" dirty="0">
                          <a:latin typeface="Times New Roman" pitchFamily="18" charset="0"/>
                          <a:cs typeface="Times New Roman" pitchFamily="18" charset="0"/>
                        </a:rPr>
                        <a:t>Computer </a:t>
                      </a:r>
                      <a:r>
                        <a:rPr lang="en-US" sz="2000" u="none" strike="noStrike" kern="1200" baseline="0" dirty="0" err="1">
                          <a:latin typeface="Times New Roman" pitchFamily="18" charset="0"/>
                          <a:cs typeface="Times New Roman" pitchFamily="18" charset="0"/>
                        </a:rPr>
                        <a:t>Arabization</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b="1" dirty="0">
                          <a:effectLst/>
                          <a:latin typeface="Times New Roman" pitchFamily="18" charset="0"/>
                          <a:cs typeface="Times New Roman" pitchFamily="18" charset="0"/>
                        </a:rPr>
                        <a:t>2</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b="1" dirty="0">
                          <a:effectLst/>
                          <a:latin typeface="Times New Roman" pitchFamily="18" charset="0"/>
                          <a:cs typeface="Times New Roman" pitchFamily="18" charset="0"/>
                        </a:rPr>
                        <a:t>2</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b="1" dirty="0">
                          <a:effectLst/>
                          <a:latin typeface="Times New Roman" pitchFamily="18" charset="0"/>
                          <a:cs typeface="Times New Roman" pitchFamily="18" charset="0"/>
                        </a:rPr>
                        <a:t>70</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b="1" dirty="0">
                          <a:effectLst/>
                          <a:latin typeface="Times New Roman" pitchFamily="18" charset="0"/>
                          <a:cs typeface="Times New Roman" pitchFamily="18" charset="0"/>
                        </a:rPr>
                        <a:t>15</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l" rtl="0">
                        <a:lnSpc>
                          <a:spcPct val="150000"/>
                        </a:lnSpc>
                        <a:spcBef>
                          <a:spcPts val="0"/>
                        </a:spcBef>
                        <a:spcAft>
                          <a:spcPts val="0"/>
                        </a:spcAft>
                      </a:pPr>
                      <a:r>
                        <a:rPr lang="en-US" sz="2000" b="1" dirty="0">
                          <a:effectLst/>
                          <a:latin typeface="Times New Roman" pitchFamily="18" charset="0"/>
                          <a:cs typeface="Times New Roman" pitchFamily="18" charset="0"/>
                        </a:rPr>
                        <a:t>15</a:t>
                      </a:r>
                      <a:endParaRPr lang="en-US" sz="2000" b="1" dirty="0">
                        <a:effectLst/>
                        <a:latin typeface="Times New Roman" pitchFamily="18" charset="0"/>
                        <a:ea typeface="Batang"/>
                        <a:cs typeface="Times New Roman" pitchFamily="18" charset="0"/>
                      </a:endParaRPr>
                    </a:p>
                  </a:txBody>
                  <a:tcPr marL="60543" marR="60543" marT="0" marB="0"/>
                </a:tc>
                <a:tc>
                  <a:txBody>
                    <a:bodyPr/>
                    <a:lstStyle/>
                    <a:p>
                      <a:pPr marL="0" marR="0" algn="ctr" rtl="0">
                        <a:lnSpc>
                          <a:spcPct val="150000"/>
                        </a:lnSpc>
                        <a:spcBef>
                          <a:spcPts val="0"/>
                        </a:spcBef>
                        <a:spcAft>
                          <a:spcPts val="0"/>
                        </a:spcAft>
                      </a:pPr>
                      <a:r>
                        <a:rPr lang="en-US" sz="2000" b="1" dirty="0">
                          <a:effectLst/>
                          <a:latin typeface="Times New Roman" pitchFamily="18" charset="0"/>
                          <a:cs typeface="Times New Roman" pitchFamily="18" charset="0"/>
                        </a:rPr>
                        <a:t>100</a:t>
                      </a:r>
                      <a:endParaRPr lang="en-US" sz="2000" b="1" dirty="0">
                        <a:effectLst/>
                        <a:latin typeface="Times New Roman" pitchFamily="18" charset="0"/>
                        <a:ea typeface="Batang"/>
                        <a:cs typeface="Times New Roman" pitchFamily="18" charset="0"/>
                      </a:endParaRPr>
                    </a:p>
                  </a:txBody>
                  <a:tcPr marL="60543" marR="60543"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360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6000" b="1" dirty="0">
                <a:solidFill>
                  <a:schemeClr val="tx1"/>
                </a:solidFill>
                <a:latin typeface="Times New Roman" pitchFamily="18" charset="0"/>
                <a:cs typeface="Times New Roman" pitchFamily="18" charset="0"/>
              </a:rPr>
              <a:t>Projects</a:t>
            </a:r>
          </a:p>
        </p:txBody>
      </p:sp>
    </p:spTree>
    <p:extLst>
      <p:ext uri="{BB962C8B-B14F-4D97-AF65-F5344CB8AC3E}">
        <p14:creationId xmlns:p14="http://schemas.microsoft.com/office/powerpoint/2010/main" val="10324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Project </a:t>
            </a:r>
            <a:endParaRPr lang="en-US" sz="4000" dirty="0"/>
          </a:p>
        </p:txBody>
      </p:sp>
      <p:sp>
        <p:nvSpPr>
          <p:cNvPr id="3" name="Content Placeholder 2"/>
          <p:cNvSpPr>
            <a:spLocks noGrp="1"/>
          </p:cNvSpPr>
          <p:nvPr>
            <p:ph sz="quarter" idx="1"/>
          </p:nvPr>
        </p:nvSpPr>
        <p:spPr/>
        <p:txBody>
          <a:bodyPr>
            <a:normAutofit fontScale="92500" lnSpcReduction="10000"/>
          </a:bodyPr>
          <a:lstStyle/>
          <a:p>
            <a:pPr lvl="0">
              <a:lnSpc>
                <a:spcPct val="150000"/>
              </a:lnSpc>
            </a:pPr>
            <a:r>
              <a:rPr lang="en-US" dirty="0">
                <a:latin typeface="Times New Roman" pitchFamily="18" charset="0"/>
                <a:cs typeface="Times New Roman" pitchFamily="18" charset="0"/>
              </a:rPr>
              <a:t>OCR Application </a:t>
            </a:r>
          </a:p>
          <a:p>
            <a:pPr lvl="0">
              <a:lnSpc>
                <a:spcPct val="150000"/>
              </a:lnSpc>
            </a:pPr>
            <a:r>
              <a:rPr lang="en-US" dirty="0">
                <a:latin typeface="Times New Roman" pitchFamily="18" charset="0"/>
                <a:cs typeface="Times New Roman" pitchFamily="18" charset="0"/>
              </a:rPr>
              <a:t>Speech recognition Application </a:t>
            </a:r>
          </a:p>
          <a:p>
            <a:pPr lvl="0">
              <a:lnSpc>
                <a:spcPct val="150000"/>
              </a:lnSpc>
            </a:pPr>
            <a:r>
              <a:rPr lang="en-US" dirty="0">
                <a:latin typeface="Times New Roman" pitchFamily="18" charset="0"/>
                <a:cs typeface="Times New Roman" pitchFamily="18" charset="0"/>
              </a:rPr>
              <a:t>Arabic language Education Application </a:t>
            </a:r>
          </a:p>
          <a:p>
            <a:pPr lvl="0">
              <a:lnSpc>
                <a:spcPct val="150000"/>
              </a:lnSpc>
            </a:pPr>
            <a:r>
              <a:rPr lang="en-US" dirty="0">
                <a:latin typeface="Times New Roman" pitchFamily="18" charset="0"/>
                <a:cs typeface="Times New Roman" pitchFamily="18" charset="0"/>
              </a:rPr>
              <a:t>Augmented reality Application</a:t>
            </a:r>
            <a:endParaRPr lang="ar-EG" dirty="0">
              <a:latin typeface="Times New Roman" pitchFamily="18" charset="0"/>
              <a:cs typeface="Times New Roman" pitchFamily="18" charset="0"/>
            </a:endParaRPr>
          </a:p>
          <a:p>
            <a:pPr lvl="0">
              <a:lnSpc>
                <a:spcPct val="150000"/>
              </a:lnSpc>
            </a:pPr>
            <a:r>
              <a:rPr lang="en-US" dirty="0">
                <a:latin typeface="Times New Roman" pitchFamily="18" charset="0"/>
                <a:cs typeface="Times New Roman" pitchFamily="18" charset="0"/>
              </a:rPr>
              <a:t>Plagiarism Application </a:t>
            </a:r>
          </a:p>
          <a:p>
            <a:pPr lvl="0">
              <a:lnSpc>
                <a:spcPct val="150000"/>
              </a:lnSpc>
            </a:pPr>
            <a:r>
              <a:rPr lang="en-US" dirty="0">
                <a:latin typeface="Times New Roman" pitchFamily="18" charset="0"/>
                <a:cs typeface="Times New Roman" pitchFamily="18" charset="0"/>
              </a:rPr>
              <a:t>Sentiment Analysis Applications</a:t>
            </a:r>
          </a:p>
          <a:p>
            <a:pPr lvl="0">
              <a:lnSpc>
                <a:spcPct val="150000"/>
              </a:lnSpc>
            </a:pPr>
            <a:r>
              <a:rPr lang="en-US" dirty="0">
                <a:latin typeface="Times New Roman" pitchFamily="18" charset="0"/>
                <a:cs typeface="Times New Roman" pitchFamily="18" charset="0"/>
              </a:rPr>
              <a:t>Spell checking Application </a:t>
            </a:r>
          </a:p>
          <a:p>
            <a:pPr lvl="0">
              <a:lnSpc>
                <a:spcPct val="150000"/>
              </a:lnSpc>
            </a:pPr>
            <a:r>
              <a:rPr lang="en-US" dirty="0">
                <a:latin typeface="Times New Roman" pitchFamily="18" charset="0"/>
                <a:cs typeface="Times New Roman" pitchFamily="18" charset="0"/>
              </a:rPr>
              <a:t>Web Clustering Application</a:t>
            </a:r>
          </a:p>
          <a:p>
            <a:endParaRPr lang="en-US" dirty="0"/>
          </a:p>
        </p:txBody>
      </p:sp>
    </p:spTree>
    <p:extLst>
      <p:ext uri="{BB962C8B-B14F-4D97-AF65-F5344CB8AC3E}">
        <p14:creationId xmlns:p14="http://schemas.microsoft.com/office/powerpoint/2010/main" val="1627117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917244E564454985284FBA127B44F4" ma:contentTypeVersion="0" ma:contentTypeDescription="Create a new document." ma:contentTypeScope="" ma:versionID="c9036a43aa98635a569cabd60f24b41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EEB3D9-431B-4C0F-ACC4-36D334BEA659}"/>
</file>

<file path=customXml/itemProps2.xml><?xml version="1.0" encoding="utf-8"?>
<ds:datastoreItem xmlns:ds="http://schemas.openxmlformats.org/officeDocument/2006/customXml" ds:itemID="{890667C5-2A41-4C34-ACA7-7A542CC89470}"/>
</file>

<file path=customXml/itemProps3.xml><?xml version="1.0" encoding="utf-8"?>
<ds:datastoreItem xmlns:ds="http://schemas.openxmlformats.org/officeDocument/2006/customXml" ds:itemID="{057632B2-B00A-48B8-8A01-66136DE087B7}"/>
</file>

<file path=docProps/app.xml><?xml version="1.0" encoding="utf-8"?>
<Properties xmlns="http://schemas.openxmlformats.org/officeDocument/2006/extended-properties" xmlns:vt="http://schemas.openxmlformats.org/officeDocument/2006/docPropsVTypes">
  <Template>Origin</Template>
  <TotalTime>7890</TotalTime>
  <Words>2536</Words>
  <Application>Microsoft Office PowerPoint</Application>
  <PresentationFormat>On-screen Show (4:3)</PresentationFormat>
  <Paragraphs>277</Paragraphs>
  <Slides>57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Bookman Old Style</vt:lpstr>
      <vt:lpstr>Calibri</vt:lpstr>
      <vt:lpstr>Gill Sans MT</vt:lpstr>
      <vt:lpstr>Times</vt:lpstr>
      <vt:lpstr>Times New Roman</vt:lpstr>
      <vt:lpstr>Wingdings</vt:lpstr>
      <vt:lpstr>Wingdings 3</vt:lpstr>
      <vt:lpstr>Origin</vt:lpstr>
      <vt:lpstr>Computer Arabization</vt:lpstr>
      <vt:lpstr>Agenda </vt:lpstr>
      <vt:lpstr>Arabization</vt:lpstr>
      <vt:lpstr>Computer Arabization</vt:lpstr>
      <vt:lpstr> Course Objectives </vt:lpstr>
      <vt:lpstr>Course Content </vt:lpstr>
      <vt:lpstr> Course Evaluation </vt:lpstr>
      <vt:lpstr>Projects</vt:lpstr>
      <vt:lpstr>Project </vt:lpstr>
      <vt:lpstr>Project Evaluation </vt:lpstr>
      <vt:lpstr>NLP</vt:lpstr>
      <vt:lpstr>Natural language processing (NLP)</vt:lpstr>
      <vt:lpstr>Hapke et al. (2019) defines NLP as:</vt:lpstr>
      <vt:lpstr>Natural Language Generation (NLG)</vt:lpstr>
      <vt:lpstr>Natural Language Understanding (NLU) </vt:lpstr>
      <vt:lpstr>NLP and Natural Language Understanding (NLU) </vt:lpstr>
      <vt:lpstr>NLP Applications </vt:lpstr>
      <vt:lpstr>Machine Translation</vt:lpstr>
      <vt:lpstr>Speech Recognition</vt:lpstr>
      <vt:lpstr>Sentiment Analysis</vt:lpstr>
      <vt:lpstr>Sentiment Analysis</vt:lpstr>
      <vt:lpstr>Question Answering</vt:lpstr>
      <vt:lpstr>PowerPoint Presentation</vt:lpstr>
      <vt:lpstr>Text Classification</vt:lpstr>
      <vt:lpstr>Optical character recognition</vt:lpstr>
      <vt:lpstr>Spell Checking</vt:lpstr>
      <vt:lpstr>Automatic Summarization</vt:lpstr>
      <vt:lpstr>Match the following technologies with their applications.</vt:lpstr>
      <vt:lpstr>NLP Techniques</vt:lpstr>
      <vt:lpstr>Text Preparation and Pre-processing</vt:lpstr>
      <vt:lpstr>Language Detection</vt:lpstr>
      <vt:lpstr>PowerPoint Presentation</vt:lpstr>
      <vt:lpstr>Corpus</vt:lpstr>
      <vt:lpstr>Tokenization</vt:lpstr>
      <vt:lpstr>Tokenization</vt:lpstr>
      <vt:lpstr>Stemming</vt:lpstr>
      <vt:lpstr>Stemming</vt:lpstr>
      <vt:lpstr>PowerPoint Presentation</vt:lpstr>
      <vt:lpstr>Lemmatization</vt:lpstr>
      <vt:lpstr>Lowercasing and Removal of Punctuation</vt:lpstr>
      <vt:lpstr>Lowercasing and Removal of Punctuation</vt:lpstr>
      <vt:lpstr>PowerPoint Presentation</vt:lpstr>
      <vt:lpstr>Expand Contractions</vt:lpstr>
      <vt:lpstr>Removal of Stop Words</vt:lpstr>
      <vt:lpstr>Removal of Stop Words</vt:lpstr>
      <vt:lpstr>Removal of URLs, HTML Tags, and Emotions/Emojis</vt:lpstr>
      <vt:lpstr>Correction of Spelling</vt:lpstr>
      <vt:lpstr>Part of Speech Tagging (POS)</vt:lpstr>
      <vt:lpstr>Part of Speech Tagging (POS)</vt:lpstr>
      <vt:lpstr>Advantages of Natural Language Processing:</vt:lpstr>
      <vt:lpstr>Advantages of Natural Language Processing:</vt:lpstr>
      <vt:lpstr>Disadvantages of Natural Language Processing:</vt:lpstr>
      <vt:lpstr>Disadvantages of Natural Language Processing:</vt:lpstr>
      <vt:lpstr>Task</vt:lpstr>
      <vt:lpstr>What the different between </vt:lpstr>
      <vt:lpstr>Practical (using Python)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Marwa Fekry</dc:creator>
  <cp:lastModifiedBy>Dr. Marwa Fikry</cp:lastModifiedBy>
  <cp:revision>141</cp:revision>
  <dcterms:created xsi:type="dcterms:W3CDTF">2006-08-16T00:00:00Z</dcterms:created>
  <dcterms:modified xsi:type="dcterms:W3CDTF">2023-02-22T12:39:50Z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0x010100FD917244E564454985284FBA127B44F4</vt:lpwstr>
  </property>
</Properties>
</file>