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94" r:id="rId9"/>
    <p:sldId id="263" r:id="rId10"/>
    <p:sldId id="300" r:id="rId11"/>
    <p:sldId id="295" r:id="rId12"/>
    <p:sldId id="266" r:id="rId13"/>
    <p:sldId id="265" r:id="rId14"/>
    <p:sldId id="268" r:id="rId15"/>
    <p:sldId id="270" r:id="rId16"/>
    <p:sldId id="271" r:id="rId17"/>
    <p:sldId id="274" r:id="rId18"/>
    <p:sldId id="301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9" r:id="rId29"/>
    <p:sldId id="296" r:id="rId30"/>
    <p:sldId id="290" r:id="rId31"/>
    <p:sldId id="291" r:id="rId32"/>
    <p:sldId id="298" r:id="rId33"/>
    <p:sldId id="292" r:id="rId34"/>
    <p:sldId id="299" r:id="rId35"/>
    <p:sldId id="293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43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45" r:id="rId63"/>
    <p:sldId id="344" r:id="rId64"/>
    <p:sldId id="329" r:id="rId65"/>
    <p:sldId id="330" r:id="rId66"/>
    <p:sldId id="331" r:id="rId67"/>
    <p:sldId id="332" r:id="rId68"/>
    <p:sldId id="333" r:id="rId69"/>
    <p:sldId id="334" r:id="rId70"/>
    <p:sldId id="346" r:id="rId71"/>
    <p:sldId id="335" r:id="rId72"/>
    <p:sldId id="336" r:id="rId73"/>
    <p:sldId id="337" r:id="rId74"/>
    <p:sldId id="338" r:id="rId75"/>
    <p:sldId id="339" r:id="rId76"/>
    <p:sldId id="347" r:id="rId77"/>
    <p:sldId id="348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63" autoAdjust="0"/>
  </p:normalViewPr>
  <p:slideViewPr>
    <p:cSldViewPr>
      <p:cViewPr varScale="1">
        <p:scale>
          <a:sx n="86" d="100"/>
          <a:sy n="86" d="100"/>
        </p:scale>
        <p:origin x="930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71F16-B0B0-4FA3-AC9D-36BE722D0A32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02B3-0D33-42CE-A3E7-39FE38A8D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902B3-0D33-42CE-A3E7-39FE38A8D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902B3-0D33-42CE-A3E7-39FE38A8DC6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Marwa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F. Mohamed </a:t>
            </a:r>
          </a:p>
        </p:txBody>
      </p:sp>
    </p:spTree>
    <p:extLst>
      <p:ext uri="{BB962C8B-B14F-4D97-AF65-F5344CB8AC3E}">
        <p14:creationId xmlns:p14="http://schemas.microsoft.com/office/powerpoint/2010/main" val="143048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Arabic also may use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stretch character forms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add emphasis or aesthetics to the written word.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arwa Fikry\Desktop\mash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1" y="2590800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4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Similar to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accent marks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European languages, Arabic has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diacritical signs.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These signs are used to mark short vowels and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emphasize or loosen a letter's sound.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Marwa Fikry\Desktop\التشكيل_في_اللغة_العربية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600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1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pronunciation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character, and hence the meaning of the word containing that character, differs according to the diacritic imposed over it.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جُمَلَ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‘ (sentences) is completely deferent from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جَمَلَ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‘ ( camel) even though they have the same set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52941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is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cursive script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--like English handwriting--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links the letters of a single word.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Arabic characters are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written cursively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frequent vertical overlap in handwritten form. </a:t>
            </a:r>
          </a:p>
          <a:p>
            <a:pPr lvl="1"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the first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 characters of ‘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محمد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written by hand above each other. Even in the printed characters, vertical  overlapping is clear in the first two characters in the last example.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700" algn="just">
              <a:lnSpc>
                <a:spcPct val="150000"/>
              </a:lnSpc>
              <a:spcBef>
                <a:spcPts val="105"/>
              </a:spcBef>
            </a:pPr>
            <a:r>
              <a:rPr lang="en-US" sz="280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Arabic </a:t>
            </a:r>
            <a:r>
              <a:rPr lang="en-US" sz="28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spc="-1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derivational </a:t>
            </a:r>
            <a:r>
              <a:rPr lang="en-US" sz="2800" b="1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8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(Based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en-US" sz="2800" spc="-6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Root).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Arabic </a:t>
            </a:r>
            <a:r>
              <a:rPr lang="en-US" sz="28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800" spc="-2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spc="-1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800" spc="-1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 then </a:t>
            </a:r>
            <a:r>
              <a:rPr lang="en-US" sz="2800" spc="-1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forms </a:t>
            </a:r>
            <a:r>
              <a:rPr lang="en-US" sz="28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800" spc="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patterns.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Root </a:t>
            </a:r>
            <a:r>
              <a:rPr lang="en-US" sz="2800" spc="-1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like: </a:t>
            </a:r>
            <a:r>
              <a:rPr lang="en-US" sz="28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ar-EG" sz="2800" b="1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ق و ل</a:t>
            </a:r>
            <a:r>
              <a:rPr lang="en-US" sz="28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9920" lvl="1" indent="-342900" algn="just">
              <a:lnSpc>
                <a:spcPct val="150000"/>
              </a:lnSpc>
              <a:spcBef>
                <a:spcPts val="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5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50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forms to: </a:t>
            </a:r>
            <a:r>
              <a:rPr lang="ar-EG" sz="2500" spc="-1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قال، قول، قيل، يقول </a:t>
            </a:r>
            <a:endParaRPr lang="ar-EG" sz="2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2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structure of Arabic language is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from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indo-European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languages, including English.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instance, the phrase "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PACKED ARRAY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'' should be reversed in Arabic to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ar-EG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مصفوفة مربوطة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". </a:t>
            </a:r>
            <a:endParaRPr lang="ar-EG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because in the Arabic language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adjective follows the nominal phrase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contrary to the English.</a:t>
            </a:r>
          </a:p>
        </p:txBody>
      </p:sp>
    </p:spTree>
    <p:extLst>
      <p:ext uri="{BB962C8B-B14F-4D97-AF65-F5344CB8AC3E}">
        <p14:creationId xmlns:p14="http://schemas.microsoft.com/office/powerpoint/2010/main" val="73047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Arabic language accepts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principle of abbreviation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Both types of abbreviation, forming a word from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letters of a sequence -of words and selecting a prefix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postfix from a word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 popular in many Arabic works of literature.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examples: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Arabs used to write "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صلعم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to stand for "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صلى الله على وسلم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 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اهـ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as a an abbreviation for "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انتهى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2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64996"/>
            <a:ext cx="8153400" cy="5159604"/>
          </a:xfrm>
        </p:spPr>
        <p:txBody>
          <a:bodyPr/>
          <a:lstStyle/>
          <a:p>
            <a:pPr marL="754380" indent="-342900" algn="just">
              <a:lnSpc>
                <a:spcPct val="150000"/>
              </a:lnSpc>
              <a:spcAft>
                <a:spcPct val="50000"/>
              </a:spcAft>
              <a:buFont typeface="Wingdings" pitchFamily="2" charset="2"/>
              <a:buChar char="Ø"/>
            </a:pPr>
            <a:r>
              <a:rPr lang="en-CA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Study of the science of Classical Arabic requires the study of it’s two major sub-sciences,</a:t>
            </a:r>
          </a:p>
          <a:p>
            <a:pPr marL="617220" indent="-342900" algn="just">
              <a:lnSpc>
                <a:spcPct val="150000"/>
              </a:lnSpc>
              <a:spcAft>
                <a:spcPct val="50000"/>
              </a:spcAft>
              <a:buFont typeface="Wingdings" pitchFamily="2" charset="2"/>
              <a:buChar char="Ø"/>
            </a:pPr>
            <a:r>
              <a:rPr lang="en-CA" sz="2200" b="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ar-KW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الصرف</a:t>
            </a:r>
            <a:r>
              <a:rPr lang="en-CA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Morphology </a:t>
            </a:r>
            <a:r>
              <a:rPr lang="en-CA" sz="2200" b="0" dirty="0">
                <a:latin typeface="Times New Roman" pitchFamily="18" charset="0"/>
                <a:cs typeface="Times New Roman" pitchFamily="18" charset="0"/>
              </a:rPr>
              <a:t>– the study of the patterns of vowelization which convey tense and voice, and the suffixes that reflect the gender etc. of the subjects of verbs.</a:t>
            </a:r>
          </a:p>
          <a:p>
            <a:pPr marL="61722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CA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ar-KW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النحو </a:t>
            </a:r>
            <a:r>
              <a:rPr lang="en-CA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CA" sz="2200" b="0" dirty="0">
                <a:latin typeface="Times New Roman" pitchFamily="18" charset="0"/>
                <a:cs typeface="Times New Roman" pitchFamily="18" charset="0"/>
              </a:rPr>
              <a:t>– the study </a:t>
            </a:r>
            <a:r>
              <a:rPr lang="en-CA" sz="22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how words are arranged to form meaningful sentences, </a:t>
            </a:r>
            <a:r>
              <a:rPr lang="en-CA" sz="2200" b="0" dirty="0">
                <a:latin typeface="Times New Roman" pitchFamily="18" charset="0"/>
                <a:cs typeface="Times New Roman" pitchFamily="18" charset="0"/>
              </a:rPr>
              <a:t>and how grammatical structure is determined by the endings of the three parts of speech.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Arabic Grammar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2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Arabic Grammar</a:t>
            </a:r>
            <a:endParaRPr lang="en-US" b="1" dirty="0"/>
          </a:p>
        </p:txBody>
      </p:sp>
      <p:pic>
        <p:nvPicPr>
          <p:cNvPr id="6146" name="Picture 2" descr="C:\Users\Marwa Fikry\Desktop\screen-shot-2019-03-03-at-13836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9263"/>
            <a:ext cx="8572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3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76828"/>
            <a:ext cx="8153400" cy="52239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deals with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construct individual words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and specifically verbs into the various tenses of past, present and future.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Morphology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study of structure of words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Morpheme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= smallest unit that has semantic meaning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unbreakable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" has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morphemes: “un”+ “break” + “able”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roses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" has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morphemes:  “rose” (the object) + plural “s”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Arabic Morphology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2296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Characteristics of Arabic Language 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Grammar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Morphology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Building block of Arabic 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sentence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Challenges in Arabic Natural Language Processing</a:t>
            </a:r>
          </a:p>
          <a:p>
            <a:pPr>
              <a:lnSpc>
                <a:spcPct val="150000"/>
              </a:lnSpc>
            </a:pP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endParaRPr lang="ar-EG" b="1" dirty="0">
              <a:latin typeface="Times New Roman" pitchFamily="18" charset="0"/>
              <a:cs typeface="Times New Roman" pitchFamily="18" charset="0"/>
            </a:endParaRPr>
          </a:p>
          <a:p>
            <a:endParaRPr lang="ar-EG" b="1" dirty="0">
              <a:latin typeface="Times New Roman" pitchFamily="18" charset="0"/>
              <a:cs typeface="Times New Roman" pitchFamily="18" charset="0"/>
            </a:endParaRPr>
          </a:p>
          <a:p>
            <a:endParaRPr lang="ar-EG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EEF-4C61-4FB5-9ADE-61E66091A1DA}" type="slidenum">
              <a:rPr lang="en-CA"/>
              <a:pPr/>
              <a:t>20</a:t>
            </a:fld>
            <a:endParaRPr lang="en-CA"/>
          </a:p>
        </p:txBody>
      </p:sp>
      <p:sp>
        <p:nvSpPr>
          <p:cNvPr id="140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The main building block of Arabic is a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Word.</a:t>
            </a:r>
            <a:r>
              <a:rPr lang="ar-SA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Arabic language linguists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classify words in Arabic into three main categories: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Nouns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name of a person, place, or object and does not have any tense.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that word which denotes an action and has tense.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Particles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that word of which cannot be understood without joining a noun or a verb or both.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Every word in the Arabic dictionary falls into one of these three categories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CA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Building block of Arabic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0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89847"/>
            <a:ext cx="760343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05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3430" y="1176828"/>
            <a:ext cx="7886700" cy="552877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Noun :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not linked to time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Arabic nouns are either </a:t>
            </a:r>
            <a:r>
              <a:rPr lang="en-US" sz="2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indefinite</a:t>
            </a:r>
            <a:r>
              <a:rPr lang="en-US" sz="2200" b="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definite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18655"/>
              </p:ext>
            </p:extLst>
          </p:nvPr>
        </p:nvGraphicFramePr>
        <p:xfrm>
          <a:off x="1447800" y="2240280"/>
          <a:ext cx="6096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take a </a:t>
                      </a:r>
                      <a:r>
                        <a:rPr lang="en-US" sz="1800" b="0" i="1" dirty="0" err="1">
                          <a:latin typeface="Times New Roman" pitchFamily="18" charset="0"/>
                          <a:cs typeface="Times New Roman" pitchFamily="18" charset="0"/>
                        </a:rPr>
                        <a:t>tanwīn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 on their</a:t>
                      </a:r>
                    </a:p>
                    <a:p>
                      <a:pPr marL="0" indent="0" algn="ctr"/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final letter, and are generally translated into English using  the word 'a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fix the word </a:t>
                      </a:r>
                      <a:r>
                        <a:rPr lang="ar-EG" sz="18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الــ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to the beginning of the word. This is generally translated using the word 'the'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/>
                    </a:p>
                    <a:p>
                      <a:pPr marL="0" indent="0"/>
                      <a:endParaRPr lang="en-US" dirty="0"/>
                    </a:p>
                    <a:p>
                      <a:pPr marL="0" indent="0"/>
                      <a:endParaRPr lang="en-US" dirty="0"/>
                    </a:p>
                    <a:p>
                      <a:pPr marL="0" indent="0"/>
                      <a:endParaRPr lang="en-US" dirty="0"/>
                    </a:p>
                    <a:p>
                      <a:pPr marL="0" indent="0"/>
                      <a:endParaRPr lang="en-US" dirty="0"/>
                    </a:p>
                    <a:p>
                      <a:pPr marL="0" indent="0"/>
                      <a:endParaRPr lang="en-US" dirty="0"/>
                    </a:p>
                    <a:p>
                      <a:pPr marL="0" indent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924300"/>
            <a:ext cx="27051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78" y="3962400"/>
            <a:ext cx="27622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1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7637"/>
            <a:ext cx="4320480" cy="513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is a word that denotes an action or state in the </a:t>
            </a:r>
            <a:r>
              <a:rPr lang="en-US" sz="22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past, present or imperative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. it dependent on time</a:t>
            </a:r>
          </a:p>
          <a:p>
            <a:pPr marL="0" indent="0" eaLnBrk="1" hangingPunct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 marL="0" indent="0" eaLnBrk="1" hangingPunct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200" dirty="0">
                <a:latin typeface="Times New Roman" pitchFamily="18" charset="0"/>
                <a:cs typeface="Times New Roman" pitchFamily="18" charset="0"/>
              </a:rPr>
              <a:t>کُنتُ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 was,  </a:t>
            </a:r>
            <a:r>
              <a:rPr lang="ar-SA" sz="2200" dirty="0">
                <a:latin typeface="Times New Roman" pitchFamily="18" charset="0"/>
                <a:cs typeface="Times New Roman" pitchFamily="18" charset="0"/>
              </a:rPr>
              <a:t>کَتَبتُ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 wrote,</a:t>
            </a:r>
          </a:p>
          <a:p>
            <a:pPr marL="0" indent="0" eaLnBrk="1" hangingPunct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200" dirty="0">
                <a:latin typeface="Times New Roman" pitchFamily="18" charset="0"/>
                <a:cs typeface="Times New Roman" pitchFamily="18" charset="0"/>
              </a:rPr>
              <a:t>اُکتُب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(you) write , </a:t>
            </a:r>
            <a:r>
              <a:rPr lang="ar-SA" sz="2200" dirty="0">
                <a:latin typeface="Times New Roman" pitchFamily="18" charset="0"/>
                <a:cs typeface="Times New Roman" pitchFamily="18" charset="0"/>
              </a:rPr>
              <a:t>کُن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be,</a:t>
            </a:r>
          </a:p>
          <a:p>
            <a:pPr marL="0" indent="0" eaLnBrk="1" hangingPunct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200" dirty="0">
                <a:latin typeface="Times New Roman" pitchFamily="18" charset="0"/>
                <a:cs typeface="Times New Roman" pitchFamily="18" charset="0"/>
              </a:rPr>
              <a:t>اکُونُ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 am  , </a:t>
            </a:r>
            <a:r>
              <a:rPr lang="ar-SA" sz="2200" dirty="0">
                <a:latin typeface="Times New Roman" pitchFamily="18" charset="0"/>
                <a:cs typeface="Times New Roman" pitchFamily="18" charset="0"/>
              </a:rPr>
              <a:t>اکتُبُ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 write, 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33252"/>
            <a:ext cx="4495800" cy="409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3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7240" y="1447800"/>
            <a:ext cx="3240360" cy="4876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2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present verbs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start with one of the following letters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ar-SA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أ، ي، ت، ن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which are called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the present form letters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ar-SA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حُرُوفُ الْمُضَارَعَةِ,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that is the letters that have to do with the present verb only. </a:t>
            </a:r>
          </a:p>
          <a:p>
            <a:pPr algn="just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69937"/>
              </p:ext>
            </p:extLst>
          </p:nvPr>
        </p:nvGraphicFramePr>
        <p:xfrm>
          <a:off x="3717033" y="1453952"/>
          <a:ext cx="5350767" cy="4032448"/>
        </p:xfrm>
        <a:graphic>
          <a:graphicData uri="http://schemas.openxmlformats.org/drawingml/2006/table">
            <a:tbl>
              <a:tblPr/>
              <a:tblGrid>
                <a:gridCol w="1939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2668"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الْفِعْلُ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Verb in present tense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حُرُوفُ الْمُضَارَعَةِ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Present verb letters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Pronoun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076"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نَكْتُبُ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naktubu (we are writing)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نَ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nūn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نَحْنُ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We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894"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يَكتبون</a:t>
                      </a:r>
                      <a:endParaRPr lang="ar-SA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yaktubūna (they are writing)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يَـ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ya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هُمْ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they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05"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أَكْتُبُ</a:t>
                      </a:r>
                      <a:endParaRPr lang="ar-SA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aktubu (I am writing)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أَ</a:t>
                      </a:r>
                      <a:br>
                        <a:rPr lang="ar-SA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hamza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أَنَا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I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405"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تَكْتُبُون</a:t>
                      </a:r>
                      <a:endParaRPr lang="ar-SA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 err="1">
                          <a:effectLst/>
                        </a:rPr>
                        <a:t>taktubūna</a:t>
                      </a:r>
                      <a:r>
                        <a:rPr lang="en-US" sz="1400" dirty="0">
                          <a:effectLst/>
                        </a:rPr>
                        <a:t> (you write)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تَ</a:t>
                      </a:r>
                      <a:endParaRPr lang="ar-SA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Ta</a:t>
                      </a: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أَنْتُمْ</a:t>
                      </a:r>
                      <a:endParaRPr lang="ar-SA" sz="1400" dirty="0">
                        <a:effectLst/>
                      </a:endParaRPr>
                    </a:p>
                  </a:txBody>
                  <a:tcPr marL="62150" marR="62150" marT="29832" marB="29832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0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1600200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Particles :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only be understood after coupling either a noun or a verb to it Prepositions are examples</a:t>
            </a:r>
            <a:r>
              <a:rPr lang="ar-EG" sz="22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of particles</a:t>
            </a:r>
          </a:p>
          <a:p>
            <a:endParaRPr lang="en-US" b="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44662"/>
              </p:ext>
            </p:extLst>
          </p:nvPr>
        </p:nvGraphicFramePr>
        <p:xfrm>
          <a:off x="2133600" y="2362200"/>
          <a:ext cx="4952999" cy="3619127"/>
        </p:xfrm>
        <a:graphic>
          <a:graphicData uri="http://schemas.openxmlformats.org/drawingml/2006/table">
            <a:tbl>
              <a:tblPr/>
              <a:tblGrid>
                <a:gridCol w="167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7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Particle -Arabic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Type (English)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Type (Arabic)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719"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مِنْ، إلَى، فِي</a:t>
                      </a:r>
                      <a:endParaRPr lang="ar-SA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Prepositions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حُرُوفُ جَرٍّ</a:t>
                      </a:r>
                      <a:endParaRPr lang="ar-SA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719"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وَ، فَ، أَوْ، ثُمَّ</a:t>
                      </a:r>
                      <a:endParaRPr lang="ar-SA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Conjunctions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حُرُوفُ الْعَطْفِ</a:t>
                      </a:r>
                      <a:endParaRPr lang="ar-SA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51"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هَلْ، أَ</a:t>
                      </a:r>
                      <a:endParaRPr lang="ar-SA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Interrogative particles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حُرُوفُ اِسْتِفْهَامٍ</a:t>
                      </a:r>
                      <a:endParaRPr lang="ar-SA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719"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يَا</a:t>
                      </a:r>
                      <a:endParaRPr lang="ar-SA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vocative particle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2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حَرْفُ نِدَا</a:t>
                      </a:r>
                      <a:r>
                        <a:rPr lang="ar-KW" sz="2200" b="1" u="none" strike="noStrike" dirty="0">
                          <a:solidFill>
                            <a:srgbClr val="000000"/>
                          </a:solidFill>
                          <a:effectLst/>
                          <a:latin typeface="Traditional Arabic"/>
                        </a:rPr>
                        <a:t>ء</a:t>
                      </a:r>
                      <a:endParaRPr lang="ar-SA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D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Particles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2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2296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Arabic sentence has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types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Nominal sentence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: begin with a noun or a pronoun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Verbal sentence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: begin with a verb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Arabic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nominal sentence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consists of a subject (</a:t>
            </a:r>
            <a:r>
              <a:rPr lang="ar-EG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مبتدأ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a predicate (</a:t>
            </a:r>
            <a:r>
              <a:rPr lang="ar-EG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خبر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Arabic sentence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28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39125" cy="30738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Nominal Sentence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: is the most basic sentence in Arabic. </a:t>
            </a:r>
          </a:p>
          <a:p>
            <a:pPr>
              <a:buFont typeface="Wingdings" pitchFamily="2" charset="2"/>
              <a:buChar char="ü"/>
            </a:pP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This is of the form 'X is/are Y',  such as 'The boy is tall', or 'The books are big.‘ X is usually a definite noun, and is known as the </a:t>
            </a:r>
            <a:r>
              <a:rPr lang="en-US" sz="2200" b="0" i="1" dirty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. Y is usually an indefinite noun or an indefinite adjective, and is called the </a:t>
            </a:r>
            <a:r>
              <a:rPr lang="en-US" sz="2200" b="0" i="1" dirty="0"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In Arabic we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don't have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a word for 'is/are' in the nominal sentence.</a:t>
            </a:r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826371"/>
            <a:ext cx="8315325" cy="219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Nominal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We can replace the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of a nominal sentence with a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pronoun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 rather than saying 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'The man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is tall', we might want to say,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'He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is tall'. </a:t>
            </a:r>
          </a:p>
          <a:p>
            <a:pPr marL="0" indent="0">
              <a:buNone/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Arabic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pronouns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we use for this replacement are called the </a:t>
            </a:r>
            <a:r>
              <a:rPr lang="en-US" sz="24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detached pronouns</a:t>
            </a: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7200"/>
            <a:ext cx="6324600" cy="174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Nominal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153400" cy="499537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'And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' in the Nominal Sentence :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The word for 'and' in Arabic is </a:t>
            </a:r>
            <a:r>
              <a:rPr lang="ar-SA" sz="22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و </a:t>
            </a:r>
            <a:r>
              <a:rPr lang="ar-SA" sz="2200" b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 'And' can also be used to link two nominal sentences together: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06686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79031"/>
            <a:ext cx="7554641" cy="4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Nominal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effectively build a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good Arabic software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one should fully understand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main  characteristics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Arabic language.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Arabic language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many unique features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are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from many other languages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154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096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Arabic verbal sentence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begin with a verb, and they have at least a verb (</a:t>
            </a:r>
            <a:r>
              <a:rPr lang="ar-EG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فعل</a:t>
            </a:r>
            <a:r>
              <a:rPr lang="ar-EG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) and a subject (</a:t>
            </a:r>
            <a:r>
              <a:rPr lang="ar-EG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فاعل</a:t>
            </a:r>
            <a:r>
              <a:rPr lang="ar-EG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can be indicated by the</a:t>
            </a:r>
            <a:r>
              <a:rPr lang="en-US" sz="24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conjugation of the verb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written separately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345930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endParaRPr lang="ar-EG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ar-EG" sz="2000" dirty="0">
                <a:latin typeface="Times New Roman" pitchFamily="18" charset="0"/>
                <a:cs typeface="Times New Roman" pitchFamily="18" charset="0"/>
              </a:rPr>
              <a:t>أعمل.</a:t>
            </a:r>
          </a:p>
          <a:p>
            <a:pPr marL="0" indent="0" algn="ctr">
              <a:buNone/>
            </a:pPr>
            <a:r>
              <a:rPr lang="ar-EG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work.”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ctr">
              <a:buNone/>
            </a:pPr>
            <a:r>
              <a:rPr lang="ar-EG" sz="2000" dirty="0">
                <a:latin typeface="Times New Roman" pitchFamily="18" charset="0"/>
                <a:cs typeface="Times New Roman" pitchFamily="18" charset="0"/>
              </a:rPr>
              <a:t>درسنا.</a:t>
            </a:r>
          </a:p>
          <a:p>
            <a:pPr marL="0" indent="0" algn="ctr">
              <a:buNone/>
            </a:pPr>
            <a:r>
              <a:rPr lang="ar-EG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studied.”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ar-EG" sz="2000" dirty="0">
                <a:latin typeface="Times New Roman" pitchFamily="18" charset="0"/>
                <a:cs typeface="Times New Roman" pitchFamily="18" charset="0"/>
              </a:rPr>
              <a:t>يعمل جدّي في التجارة.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My grandfather works in trade.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Verbal Sentence</a:t>
            </a:r>
          </a:p>
        </p:txBody>
      </p:sp>
    </p:spTree>
    <p:extLst>
      <p:ext uri="{BB962C8B-B14F-4D97-AF65-F5344CB8AC3E}">
        <p14:creationId xmlns:p14="http://schemas.microsoft.com/office/powerpoint/2010/main" val="1390489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1"/>
            <a:ext cx="8229600" cy="51816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simple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verbal sentence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 be described in terms of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elements:</a:t>
            </a:r>
          </a:p>
          <a:p>
            <a:pPr marL="609600" indent="-609600" algn="l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 and 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sz="2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either </a:t>
            </a:r>
            <a:r>
              <a:rPr lang="en-US" sz="2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intransitive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sz="2400" dirty="0">
                <a:latin typeface="Times New Roman" pitchFamily="18" charset="0"/>
                <a:cs typeface="Times New Roman" pitchFamily="18" charset="0"/>
              </a:rPr>
              <a:t>لازم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or </a:t>
            </a:r>
            <a:r>
              <a:rPr lang="en-US" sz="2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sz="2400" dirty="0">
                <a:latin typeface="Times New Roman" pitchFamily="18" charset="0"/>
                <a:cs typeface="Times New Roman" pitchFamily="18" charset="0"/>
              </a:rPr>
              <a:t>متعدي</a:t>
            </a:r>
          </a:p>
          <a:p>
            <a:pPr marL="883920" lvl="1" indent="-6096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intransitive: </a:t>
            </a:r>
            <a:r>
              <a:rPr lang="ar-EG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نام الطفل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3920" lvl="1" indent="-6096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Transitive verbs can be:</a:t>
            </a:r>
          </a:p>
          <a:p>
            <a:pPr marL="2031492" lvl="8" indent="-60960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monotransitive: </a:t>
            </a:r>
            <a:r>
              <a:rPr lang="ar-EG" sz="2200" b="1" dirty="0">
                <a:latin typeface="Times New Roman" pitchFamily="18" charset="0"/>
                <a:cs typeface="Times New Roman" pitchFamily="18" charset="0"/>
              </a:rPr>
              <a:t>استقبل علي الضيف</a:t>
            </a:r>
            <a:endParaRPr lang="en-AU" sz="2200" b="1" dirty="0">
              <a:latin typeface="Times New Roman" pitchFamily="18" charset="0"/>
              <a:cs typeface="Times New Roman" pitchFamily="18" charset="0"/>
            </a:endParaRPr>
          </a:p>
          <a:p>
            <a:pPr marL="2031492" lvl="8" indent="-60960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AU" sz="2200" dirty="0">
                <a:latin typeface="Times New Roman" pitchFamily="18" charset="0"/>
                <a:cs typeface="Times New Roman" pitchFamily="18" charset="0"/>
              </a:rPr>
              <a:t>ditransitive: </a:t>
            </a:r>
            <a:r>
              <a:rPr lang="ar-EG" sz="2200" b="1" dirty="0">
                <a:latin typeface="Times New Roman" pitchFamily="18" charset="0"/>
                <a:cs typeface="Times New Roman" pitchFamily="18" charset="0"/>
              </a:rPr>
              <a:t>أعطيت الولد هدية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Verbal Sentence</a:t>
            </a:r>
          </a:p>
        </p:txBody>
      </p:sp>
    </p:spTree>
    <p:extLst>
      <p:ext uri="{BB962C8B-B14F-4D97-AF65-F5344CB8AC3E}">
        <p14:creationId xmlns:p14="http://schemas.microsoft.com/office/powerpoint/2010/main" val="904901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rwa Fikry\Desktop\maxresdefault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850"/>
            <a:ext cx="82296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024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1"/>
            <a:ext cx="8229600" cy="5181600"/>
          </a:xfrm>
        </p:spPr>
        <p:txBody>
          <a:bodyPr>
            <a:normAutofit/>
          </a:bodyPr>
          <a:lstStyle/>
          <a:p>
            <a:pPr marL="609600" indent="-609600" algn="l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AU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AU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ar-EG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الفاعل </a:t>
            </a:r>
            <a:r>
              <a:rPr lang="en-AU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AU" sz="2200" dirty="0">
                <a:latin typeface="Times New Roman" pitchFamily="18" charset="0"/>
                <a:cs typeface="Times New Roman" pitchFamily="18" charset="0"/>
              </a:rPr>
              <a:t>the agent is either</a:t>
            </a:r>
            <a:r>
              <a:rPr lang="ar-EG" sz="2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AU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 algn="l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AU" sz="22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ar-EG" sz="2200" dirty="0">
                <a:latin typeface="Times New Roman" pitchFamily="18" charset="0"/>
                <a:cs typeface="Times New Roman" pitchFamily="18" charset="0"/>
              </a:rPr>
              <a:t> اسم صريح</a:t>
            </a:r>
            <a:r>
              <a:rPr lang="en-AU" sz="2200" dirty="0">
                <a:latin typeface="Times New Roman" pitchFamily="18" charset="0"/>
                <a:cs typeface="Times New Roman" pitchFamily="18" charset="0"/>
              </a:rPr>
              <a:t>explicit noun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ar-EG" sz="2200" dirty="0">
                <a:latin typeface="Times New Roman" pitchFamily="18" charset="0"/>
                <a:cs typeface="Times New Roman" pitchFamily="18" charset="0"/>
              </a:rPr>
              <a:t>حضر الرئيس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l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	or </a:t>
            </a:r>
          </a:p>
          <a:p>
            <a:pPr marL="609600" indent="-609600" algn="l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ar-EG" sz="2200" dirty="0">
                <a:latin typeface="Times New Roman" pitchFamily="18" charset="0"/>
                <a:cs typeface="Times New Roman" pitchFamily="18" charset="0"/>
              </a:rPr>
              <a:t>ضمير مستتر</a:t>
            </a:r>
            <a:r>
              <a:rPr lang="en-AU" sz="2200" dirty="0">
                <a:latin typeface="Times New Roman" pitchFamily="18" charset="0"/>
                <a:cs typeface="Times New Roman" pitchFamily="18" charset="0"/>
              </a:rPr>
              <a:t> implicit pronoun</a:t>
            </a:r>
            <a:r>
              <a:rPr lang="ar-EG" sz="2200" dirty="0">
                <a:latin typeface="Times New Roman" pitchFamily="18" charset="0"/>
                <a:cs typeface="Times New Roman" pitchFamily="18" charset="0"/>
              </a:rPr>
              <a:t> جاء متأخرا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609600" indent="-609600" algn="l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609600" indent="-609600" algn="just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Deputy Agent </a:t>
            </a:r>
            <a:r>
              <a:rPr lang="ar-EG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نائب الفاعل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passive sentence, the object of the corresponding active sentence becomes a deputy agent. </a:t>
            </a:r>
          </a:p>
          <a:p>
            <a:pPr marL="609600" indent="-609600" algn="ctr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ar-EG" sz="2200" b="1" dirty="0">
                <a:latin typeface="Times New Roman" pitchFamily="18" charset="0"/>
                <a:cs typeface="Times New Roman" pitchFamily="18" charset="0"/>
              </a:rPr>
              <a:t>أُعطي </a:t>
            </a:r>
            <a:r>
              <a:rPr lang="ar-EG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الفائز </a:t>
            </a:r>
            <a:r>
              <a:rPr lang="ar-EG" sz="2200" b="1" dirty="0">
                <a:latin typeface="Times New Roman" pitchFamily="18" charset="0"/>
                <a:cs typeface="Times New Roman" pitchFamily="18" charset="0"/>
              </a:rPr>
              <a:t>جائزة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Verbal Sentence</a:t>
            </a:r>
          </a:p>
        </p:txBody>
      </p:sp>
    </p:spTree>
    <p:extLst>
      <p:ext uri="{BB962C8B-B14F-4D97-AF65-F5344CB8AC3E}">
        <p14:creationId xmlns:p14="http://schemas.microsoft.com/office/powerpoint/2010/main" val="1350570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7" y="1143000"/>
            <a:ext cx="8853293" cy="489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081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609600" indent="-609600" algn="just" rtl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Adverbial </a:t>
            </a:r>
            <a:r>
              <a:rPr lang="ar-EG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الظرف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An adverbial can be realised by adverbs, prepositional phrases and the circumstantial accusative </a:t>
            </a:r>
            <a:r>
              <a:rPr lang="ar-EG" sz="2400" dirty="0">
                <a:latin typeface="Times New Roman" pitchFamily="18" charset="0"/>
                <a:cs typeface="Times New Roman" pitchFamily="18" charset="0"/>
              </a:rPr>
              <a:t>الحال</a:t>
            </a:r>
          </a:p>
          <a:p>
            <a:pPr marL="609600" indent="-609600" algn="l" rtl="0" eaLnBrk="1" hangingPunct="1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Adverb: </a:t>
            </a:r>
            <a:r>
              <a:rPr lang="ar-EG" sz="2400" b="1" dirty="0">
                <a:latin typeface="Times New Roman" pitchFamily="18" charset="0"/>
                <a:cs typeface="Times New Roman" pitchFamily="18" charset="0"/>
              </a:rPr>
              <a:t>جاء</a:t>
            </a:r>
            <a:r>
              <a:rPr lang="ar-EG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أمس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 algn="l" rtl="0" eaLnBrk="1" hangingPunct="1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Prepositional Phrase: </a:t>
            </a:r>
            <a:r>
              <a:rPr lang="ar-EG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إلى المدرسة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sz="2400" b="1" dirty="0">
                <a:latin typeface="Times New Roman" pitchFamily="18" charset="0"/>
                <a:cs typeface="Times New Roman" pitchFamily="18" charset="0"/>
              </a:rPr>
              <a:t>ذهب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l" rtl="0" eaLnBrk="1" hangingPunct="1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Circumstantial accusative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ar-EG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نائمًا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sz="2400" b="1" dirty="0">
                <a:latin typeface="Times New Roman" pitchFamily="18" charset="0"/>
                <a:cs typeface="Times New Roman" pitchFamily="18" charset="0"/>
              </a:rPr>
              <a:t>رأيته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Verbal Sentence</a:t>
            </a:r>
          </a:p>
        </p:txBody>
      </p:sp>
    </p:spTree>
    <p:extLst>
      <p:ext uri="{BB962C8B-B14F-4D97-AF65-F5344CB8AC3E}">
        <p14:creationId xmlns:p14="http://schemas.microsoft.com/office/powerpoint/2010/main" val="78646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Challenges in Arabic Natural Language Processing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9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NLP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Types characterize Arabic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Challenges of Arabic language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Orthographic </a:t>
            </a:r>
            <a:r>
              <a:rPr lang="ar-EG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الهجاء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Morphological</a:t>
            </a:r>
            <a:r>
              <a:rPr lang="ar-EG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الصرف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Syntactic levels </a:t>
            </a:r>
            <a:r>
              <a:rPr lang="ar-EG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النحو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73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Natural  Language 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a domain of computer science </a:t>
            </a:r>
          </a:p>
          <a:p>
            <a:pPr algn="justLow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aims at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facilitating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communication between </a:t>
            </a:r>
          </a:p>
          <a:p>
            <a:pPr lvl="1" algn="justLow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(computers that understand machine language or programming language) and </a:t>
            </a:r>
          </a:p>
          <a:p>
            <a:pPr lvl="1" algn="justLow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ar-E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beings (who communicate and understand natural languages like English, Arabic and Chinese etc.)</a:t>
            </a:r>
          </a:p>
          <a:p>
            <a:pPr algn="justLow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applications these days use concepts from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040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characterize Arabic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Classical Arabic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Modern Standard Arabic (MSA)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Dialect Arabic or “colloquial Arabic”</a:t>
            </a:r>
          </a:p>
          <a:p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Arabic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written and read from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right to left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written from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right to left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be written and read from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right to left.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from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left to right.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Most Arabs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write them from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left to right.</a:t>
            </a:r>
          </a:p>
        </p:txBody>
      </p:sp>
    </p:spTree>
    <p:extLst>
      <p:ext uri="{BB962C8B-B14F-4D97-AF65-F5344CB8AC3E}">
        <p14:creationId xmlns:p14="http://schemas.microsoft.com/office/powerpoint/2010/main" val="523853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characterize Arabic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Classical Arabic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primarily use in Arabic speaking countries, as opposed to within the diaspora.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found in religious writings such as the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Sunnah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Hadith, and numerous historical documents. 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Diacritic marks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(also known as “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or short vowels) are commonly used within Classical Arabic as phonetic guides to show the correct pronunciation. </a:t>
            </a:r>
          </a:p>
        </p:txBody>
      </p:sp>
    </p:spTree>
    <p:extLst>
      <p:ext uri="{BB962C8B-B14F-4D97-AF65-F5344CB8AC3E}">
        <p14:creationId xmlns:p14="http://schemas.microsoft.com/office/powerpoint/2010/main" val="426855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characterize Arabic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Modern Standard Arabic (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MSA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used for TV, newspapers, poetry and in books.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Arabic Courses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the Arab Academy are also taught in the Modern Standard form. 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be transformed to adapt to new words that need to be created because of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science or technology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6278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characterize Arabic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Dialect Arabic or “colloquial Arabic”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casually utilized daily by Arabs.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found in various nations and districts of a nation.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grouped into Mesopotamian Arabic, Arabian Peninsula Arabic,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Syro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Palestanian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Arabic, Egyptian and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Maghrebi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Arabic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0575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Challenges of Arabic language with regard to its characteristics and their related computational problems at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Orthographic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Morphological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Syntactic levels </a:t>
            </a:r>
          </a:p>
        </p:txBody>
      </p:sp>
    </p:spTree>
    <p:extLst>
      <p:ext uri="{BB962C8B-B14F-4D97-AF65-F5344CB8AC3E}">
        <p14:creationId xmlns:p14="http://schemas.microsoft.com/office/powerpoint/2010/main" val="3235910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Arabic orthography</a:t>
            </a:r>
            <a:br>
              <a:rPr lang="ar-EG" sz="6000" b="1" dirty="0">
                <a:latin typeface="Times New Roman" pitchFamily="18" charset="0"/>
                <a:cs typeface="Times New Roman" pitchFamily="18" charset="0"/>
              </a:rPr>
            </a:b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28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Arabic orthography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Within the orthographic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patterns of the written words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shape of a letter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changed depending on whether it is connected with a former and subsequent letter, or just connected with a former letter.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the shapes of the letter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ف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changes depending on whether it occurs in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beginning, middle, or end of a word,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07303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Arabic orthography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orthography includes a set of orthographic symbols, called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diacritics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that carry the intended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pronunciation of words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orthography includes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 letters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all letters are consonants except three long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vowels: 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أ و ي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Unfortunately, MSA is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devoid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diacritical markings and the restoration of these diacritics is an important task for other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NLP applications such as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text to speech.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46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Lack of consistency in orthography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Spelling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most critical use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letter 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ء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brings in more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With the very significance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being an additional letter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seen at the top or bottom of the letters following the sounds of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As these rules are confusing even for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native speakers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ignored most of the time while typing. 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systems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handle this assumption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08" y="3733800"/>
            <a:ext cx="2011744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3733800"/>
            <a:ext cx="3546152" cy="52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411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many orthographical forms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letter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“the seat of Al-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decided by the diacritics 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Tashkeel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”) of both the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itself as well as the letter preceding it, i.e. either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kasra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or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Exceptionally, when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comes at the beginning of the 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we always write it over an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529263"/>
            <a:ext cx="4027528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4" y="6238875"/>
            <a:ext cx="5808849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189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its appearance and pronunciation, there are two types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Qata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Wasl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Distinguishing each type is 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both text and speech processing. 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Qata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the regular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is always written and pronounced, e.g.  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أنا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 the contrary,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Wasl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neither written nor pronounced unless it is at the start of the utterance; a bare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used instead.</a:t>
            </a:r>
          </a:p>
        </p:txBody>
      </p:sp>
    </p:spTree>
    <p:extLst>
      <p:ext uri="{BB962C8B-B14F-4D97-AF65-F5344CB8AC3E}">
        <p14:creationId xmlns:p14="http://schemas.microsoft.com/office/powerpoint/2010/main" val="26990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 characters.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addition to the basic 28 characters, Arabic has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special letters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such as</a:t>
            </a:r>
            <a:endParaRPr lang="ar-EG" sz="2800" dirty="0">
              <a:latin typeface="Times New Roman" pitchFamily="18" charset="0"/>
              <a:cs typeface="Times New Roman" pitchFamily="18" charset="0"/>
            </a:endParaRPr>
          </a:p>
          <a:p>
            <a:endParaRPr lang="ar-EG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letters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such 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2466975" cy="8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27" y="4335036"/>
            <a:ext cx="2667000" cy="84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806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Simple rule to recognize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Wasl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to add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before it and see whether or not it is pronounced; hence, written.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iq-ra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AL’Kitab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إقرأ الكتاب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read the book,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pronounced and written.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However, if we add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waw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at the beginning of sentence as in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واقرأ الكتاب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waq-ra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Kitab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read the book.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neither pronounced nor written. </a:t>
            </a:r>
          </a:p>
        </p:txBody>
      </p:sp>
    </p:spTree>
    <p:extLst>
      <p:ext uri="{BB962C8B-B14F-4D97-AF65-F5344CB8AC3E}">
        <p14:creationId xmlns:p14="http://schemas.microsoft.com/office/powerpoint/2010/main" val="2588763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diacritic mark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is either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Fatha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or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appears at the middle or the end of a word and is written over the letter.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1 presents some examples with the addition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challenge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brings in causing orthographic confusion.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867029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874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orthographic variants are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non-standard ways to spell a specific variant of a name.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Though the difference between these variants cannot be strictly defined, based on “statistical and linguistic analysis” of Modern Standard Arabic orthography, they are both occur frequently.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capital of The United Arab Emirates,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أبوظبي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Abu Dhabi can be written in different ways.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statistics from Google, the most frequent</a:t>
            </a:r>
            <a:r>
              <a:rPr lang="en-US" dirty="0"/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0"/>
            <a:ext cx="7751544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373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Nonappearance of capital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does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have capital letters.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This trademark speaks to an extensive hindrance for the basic task of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Named Entity Recognition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light of the fact that in different languages, capital letters speak to a vital highlight in distinguishing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formal people, places or things.</a:t>
            </a:r>
            <a:endParaRPr lang="ar-E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Along these lines, the issue of distinguishing appropriate names is especially troublesome for Arabic.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instance, in English, capital letters are used, e.g. “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 but no capital letter in the same name in Arabic, e.g.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آدم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957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Inherent ambiguity in named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Arabic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proper nouns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are indistinguishable from forms that are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common nouns and adjectives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(non-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which might cause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ambiguity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the noun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الجزيرة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Aljazeera can be recognized as an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organization name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a noun corresponding 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island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69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Inherent ambiguity in named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an example, consider the word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أمل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Amal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which means “hope”, and can be confused with the name of a person.</a:t>
            </a:r>
          </a:p>
          <a:p>
            <a:pPr algn="just">
              <a:lnSpc>
                <a:spcPct val="150000"/>
              </a:lnSpc>
            </a:pP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الشباب هم أمل البلد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means: the youth is the hope of the country.</a:t>
            </a:r>
          </a:p>
          <a:p>
            <a:pPr algn="just">
              <a:lnSpc>
                <a:spcPct val="150000"/>
              </a:lnSpc>
            </a:pP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أمل بنت جميلة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means: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Amal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beautiful girl.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sentence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رأيت أمل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saw hope/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Amal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have either meaning.</a:t>
            </a:r>
          </a:p>
        </p:txBody>
      </p:sp>
    </p:spTree>
    <p:extLst>
      <p:ext uri="{BB962C8B-B14F-4D97-AF65-F5344CB8AC3E}">
        <p14:creationId xmlns:p14="http://schemas.microsoft.com/office/powerpoint/2010/main" val="3028899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written Arabic, there are two types of vowels: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diacritical symbols and long vowels.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text is dominantly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written without diacritics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leads to major linguistic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ambiguities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most cases as an Arabic word has different meaning depending on how it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diactritized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diacritic sign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Tashkeel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Harakat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not an orthographic letter.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formed as diacritical marks above or below a consonant to give it a sound.</a:t>
            </a:r>
          </a:p>
        </p:txBody>
      </p:sp>
    </p:spTree>
    <p:extLst>
      <p:ext uri="{BB962C8B-B14F-4D97-AF65-F5344CB8AC3E}">
        <p14:creationId xmlns:p14="http://schemas.microsoft.com/office/powerpoint/2010/main" val="2964793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Vowels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Diacritics could also be classified into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main groups based on their functions: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first group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includes the lexeme diacritics that determine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Part of Speech (POS)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 as in </a:t>
            </a:r>
            <a:r>
              <a:rPr lang="ar-EG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كَتَبَ</a:t>
            </a:r>
            <a:r>
              <a:rPr lang="ar-EG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wrote,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kataba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and, </a:t>
            </a:r>
            <a:r>
              <a:rPr lang="ar-EG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كُتُبْ</a:t>
            </a:r>
            <a:r>
              <a:rPr lang="ar-EG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books,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kutub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 such as </a:t>
            </a:r>
            <a:r>
              <a:rPr lang="ar-EG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مدَرَسَة</a:t>
            </a:r>
            <a:r>
              <a:rPr lang="ar-EG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school,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madarasa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    </a:t>
            </a:r>
            <a:r>
              <a:rPr lang="ar-EG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مُدَرِسَة</a:t>
            </a:r>
            <a:r>
              <a:rPr lang="ar-EG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teacher/female,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almudarisa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1888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Vowels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second category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represents the syntactic diacritics that reflect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syntactic function of the word in the sentence. 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in the sentence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زَاَرَ اَلْوَلَدُ الحدِيقَةَ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boy visited the garden,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aalwalad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alhadiqa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the syntactic diacritic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of the word the garden,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alhadiqa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reflects its “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object” role in the sentence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2051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Vowels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5" y="2057400"/>
            <a:ext cx="8552005" cy="202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9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Even though the basic alphabet consists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 letters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is extended to some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additional shapes,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marks, and vowels.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Arabic characters can be fused 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form new shapes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For example,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ar-EG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لآ</a:t>
            </a:r>
            <a:r>
              <a:rPr lang="en-US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1s composed of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ar-EG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ل</a:t>
            </a:r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' and ‘</a:t>
            </a:r>
            <a:r>
              <a:rPr lang="ar-EG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'.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آ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also composed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4922520"/>
            <a:ext cx="1711036" cy="7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1062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Lack of uniformity in writing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high level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ambiguity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Arabic script poses special challenges to developers of NLP areas such as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Morphological Analysis, Named Entity Extraction and Machine Translation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difficulties are exacerbated by the lack of comprehensive lexical resources, such as proper noun databases, and the multiplicity of ambiguous transcription schemes.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 of automatically transcribing a non-Arabic script into Arabic, is called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Arabization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9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Lack of uniformity in writing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transcribing an NE such as the city of Washington into Arabic NE produces variants such as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واشنجطن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واشنطن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واشنغطن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وشنطن , 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Arabizing is very difficult for many reasons; one is that Arabic has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more speech sounds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than Western European languages, which can ambiguously or erroneously lead to an NE having more variants. </a:t>
            </a:r>
          </a:p>
        </p:txBody>
      </p:sp>
    </p:spTree>
    <p:extLst>
      <p:ext uri="{BB962C8B-B14F-4D97-AF65-F5344CB8AC3E}">
        <p14:creationId xmlns:p14="http://schemas.microsoft.com/office/powerpoint/2010/main" val="2584025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3DAC-720E-334B-539F-8FB9D0E1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A5-D8D0-18D7-BECC-D583707B22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consistency in orthography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Hamza Spelling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Nonappearance of capital letters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ambiguity in named entities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uniformity in writing styles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Arabic word has different meaning depending on how it is discretized.</a:t>
            </a:r>
          </a:p>
        </p:txBody>
      </p:sp>
    </p:spTree>
    <p:extLst>
      <p:ext uri="{BB962C8B-B14F-4D97-AF65-F5344CB8AC3E}">
        <p14:creationId xmlns:p14="http://schemas.microsoft.com/office/powerpoint/2010/main" val="2870635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Arabic Morphology</a:t>
            </a:r>
            <a:br>
              <a:rPr lang="ar-EG" sz="6000" b="1" dirty="0">
                <a:latin typeface="Times New Roman" pitchFamily="18" charset="0"/>
                <a:cs typeface="Times New Roman" pitchFamily="18" charset="0"/>
              </a:rPr>
            </a:b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63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Morphology is intricate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is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Semitic language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has a powerful morphology and a flexible word order.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morphology and sentence structure give the ability to incorporate a broad number of adds to each word which makes the combinatorial expansion of possible words.</a:t>
            </a:r>
          </a:p>
        </p:txBody>
      </p:sp>
    </p:spTree>
    <p:extLst>
      <p:ext uri="{BB962C8B-B14F-4D97-AF65-F5344CB8AC3E}">
        <p14:creationId xmlns:p14="http://schemas.microsoft.com/office/powerpoint/2010/main" val="2510522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Morphology is intricate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962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Arabic is highly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derivational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All the Arabic verbs are derived from a base of </a:t>
            </a: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 or four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characters’ root verb. </a:t>
            </a:r>
          </a:p>
          <a:p>
            <a:pPr algn="just">
              <a:lnSpc>
                <a:spcPct val="17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Deductions in Arabic are quite often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templatic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hence, we can say simply that: </a:t>
            </a:r>
            <a:r>
              <a:rPr lang="en-US" sz="22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Lemma = Root + Pattern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Additionally, in case of a general deduction we can realize the significance of a lemma on the off chance that we know the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root and Lemma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which have been utilized to determine it.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10281"/>
            <a:ext cx="8229600" cy="147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9852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Morphology declension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is highly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inflectional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prefixes can be articles, relational words or conjunctions, though the suffixes are by and large protests or individual/possessive anaphora.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Both prefixes and suffixes are permitted to be mixes, and along these lines a word can have zero or more affixes, i.e. </a:t>
            </a:r>
          </a:p>
          <a:p>
            <a:pPr lvl="1" algn="ctr">
              <a:lnSpc>
                <a:spcPct val="150000"/>
              </a:lnSpc>
            </a:pP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Word = Prefix(</a:t>
            </a: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+ Lemma + Suffix(</a:t>
            </a: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747339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Morphology declension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verb morphology is central to the construction of an Arabic sentence because of its richness of form and meaning.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more complicated example would be words that could represent an entire sentence in English such as </a:t>
            </a:r>
          </a:p>
          <a:p>
            <a:pPr algn="just">
              <a:lnSpc>
                <a:spcPct val="150000"/>
              </a:lnSpc>
            </a:pPr>
            <a:r>
              <a:rPr lang="ar-EG" b="1" dirty="0">
                <a:solidFill>
                  <a:srgbClr val="00B050"/>
                </a:solidFill>
              </a:rPr>
              <a:t>سيحضرونها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they will bring it,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wasayahdurunaha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word can be written in this form:</a:t>
            </a:r>
          </a:p>
          <a:p>
            <a:pPr algn="just">
              <a:lnSpc>
                <a:spcPct val="150000"/>
              </a:lnSpc>
            </a:pPr>
            <a:r>
              <a:rPr lang="ar-E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وسيحضرونها = و+ س + ي + حضر + ون + ها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wa+sa+ya+hdr+runa+ha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and+will+bring+they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+it )</a:t>
            </a:r>
            <a:endParaRPr lang="ar-E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35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Morphology declension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Another morphological challenge with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regard to relationships between words.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syntactic relationship that a word has with alternate words in the sentence shows itself in its inflectional endings and not in the spot in connection to alternate words in that sentence.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المعلم المخلص يحترم</a:t>
            </a:r>
            <a:r>
              <a:rPr lang="ar-EG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ه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طلاب</a:t>
            </a:r>
            <a:r>
              <a:rPr lang="ar-EG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faithful teacher is respected by his students, the suffix pronoun 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هـ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Heh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two words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يحترمه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respectedhim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طلابه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students-his) refers to the word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المعلم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173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Annexation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Another morphologic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Arabic language is that we can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compose a word to another by a conjunction of two words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conjunction can be with nouns, verbs, or particles. Although it is not common in traditional Arabic language, it is used in Modern Standard Arabic.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Usually, the compound word is semantically transparent such that the meaning of the compound word is compositional in the sense that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meaning of the whole is equal to the meaning of parts put together.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word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رأسمالية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capitalism,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rasimalia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comes from compound of two nouns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رأس المال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2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Letters have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 to four different forms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isolated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at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at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word.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of the characters have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 shapes depending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their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position within the 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object 7"/>
          <p:cNvSpPr/>
          <p:nvPr/>
        </p:nvSpPr>
        <p:spPr>
          <a:xfrm>
            <a:off x="457200" y="3733800"/>
            <a:ext cx="8229600" cy="3027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250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Syntactic levels </a:t>
            </a:r>
            <a:br>
              <a:rPr lang="en-US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ar-EG" sz="6000" b="1" dirty="0">
                <a:latin typeface="Times New Roman" pitchFamily="18" charset="0"/>
                <a:cs typeface="Times New Roman" pitchFamily="18" charset="0"/>
              </a:rPr>
            </a:b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687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 is intricate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Arabic grammar distinguishes between two types of sentences: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verbal and nominal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Verbal sentences usually begin with a verb, and they have at least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فعل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and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ar-E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فاعل)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subject as well as the object can be indicated by the conjugation of the verb, and not written separately. </a:t>
            </a:r>
          </a:p>
        </p:txBody>
      </p:sp>
    </p:spTree>
    <p:extLst>
      <p:ext uri="{BB962C8B-B14F-4D97-AF65-F5344CB8AC3E}">
        <p14:creationId xmlns:p14="http://schemas.microsoft.com/office/powerpoint/2010/main" val="40464972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 is intricate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the conjugated verb “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شاهدتك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E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saw you, saw-I-you,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shahidtuk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has a subject and an object suffix pronouns attached to it.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Another example of a verbal sentence is “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يدرس الولد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studying the boy,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yadrus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alwald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”).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type of sentence is not applied in English sentences.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 the English sentences begin with a subject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followed by a verb, for example, “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boy is studying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814652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 is intricate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Arabic, a nominal sentence begins with a noun or a pronoun.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nominal sentence has two parts: a subject or topic </a:t>
            </a:r>
            <a:r>
              <a:rPr lang="ar-EG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مبتدأ</a:t>
            </a:r>
            <a:r>
              <a:rPr lang="ar-EG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 predicate </a:t>
            </a:r>
            <a:r>
              <a:rPr lang="ar-EG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خبر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verb </a:t>
            </a:r>
            <a:r>
              <a:rPr lang="en-US" sz="24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given in Arabic.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Instead, it is implied and understood from the context.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ar-EG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الطقس جميل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two nouns without a verb.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English translation is “The Weather [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wonderful”. </a:t>
            </a:r>
          </a:p>
        </p:txBody>
      </p:sp>
    </p:spTree>
    <p:extLst>
      <p:ext uri="{BB962C8B-B14F-4D97-AF65-F5344CB8AC3E}">
        <p14:creationId xmlns:p14="http://schemas.microsoft.com/office/powerpoint/2010/main" val="1659955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 word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 word expressions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very important constructs because their total semantics usually cannot be determined by adding up the semantics of the parts.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فقر الدم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Anemia,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faqar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alddam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that consists of two words that has the literal meaning “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فقر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poor,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faqar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دم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blood, dam).</a:t>
            </a:r>
          </a:p>
        </p:txBody>
      </p:sp>
    </p:spTree>
    <p:extLst>
      <p:ext uri="{BB962C8B-B14F-4D97-AF65-F5344CB8AC3E}">
        <p14:creationId xmlns:p14="http://schemas.microsoft.com/office/powerpoint/2010/main" val="9008497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Syntactically flexible text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766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Arabic is generally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free word request language.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the essential word order in Classical Arabic and Modern Standard Arabic is verb-subject-object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they likewise permit subject-verb-object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SVO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object-subject-verb(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OSV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object-verb-subject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OVS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makes the sentence generation of Arabic NLP applications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2" y="4343400"/>
            <a:ext cx="8399858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319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57202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10DF-CB0D-057C-68AA-50AEA85C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Practical</a:t>
            </a:r>
            <a:r>
              <a:rPr lang="en-US" dirty="0"/>
              <a:t> (using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F69-4081-117F-302A-E445B38667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do Stemming on </a:t>
            </a:r>
            <a:r>
              <a:rPr 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Arabic Text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characters are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consonants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except the letters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Alif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Waw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Actually, these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 characters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consonants with attached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vowel sounds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upper or lower cases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exist in Arabic.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0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Most characters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(17 out of 28)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dot, two dots, or three dots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associated with the character and can be above, below, or inside the character.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dots and their positions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important in distinguishing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between different characters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Marwa Fikry\Desktop\maxllll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4437529" cy="27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8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17244E564454985284FBA127B44F4" ma:contentTypeVersion="2" ma:contentTypeDescription="Create a new document." ma:contentTypeScope="" ma:versionID="a3683851f35446441698df5f7dd81711">
  <xsd:schema xmlns:xsd="http://www.w3.org/2001/XMLSchema" xmlns:xs="http://www.w3.org/2001/XMLSchema" xmlns:p="http://schemas.microsoft.com/office/2006/metadata/properties" xmlns:ns2="4e3fb115-34a3-4087-a144-a13eed517049" targetNamespace="http://schemas.microsoft.com/office/2006/metadata/properties" ma:root="true" ma:fieldsID="2e3b9b5713f653bdb30cf3fc6c1cb9e0" ns2:_="">
    <xsd:import namespace="4e3fb115-34a3-4087-a144-a13eed517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fb115-34a3-4087-a144-a13eed517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72140A-C593-4102-811E-5B9B9210C5B9}"/>
</file>

<file path=customXml/itemProps2.xml><?xml version="1.0" encoding="utf-8"?>
<ds:datastoreItem xmlns:ds="http://schemas.openxmlformats.org/officeDocument/2006/customXml" ds:itemID="{429B8B40-7167-4A02-A15A-D11CB80F2A59}"/>
</file>

<file path=customXml/itemProps3.xml><?xml version="1.0" encoding="utf-8"?>
<ds:datastoreItem xmlns:ds="http://schemas.openxmlformats.org/officeDocument/2006/customXml" ds:itemID="{6D7BF1C3-068B-41A7-A062-6D375212CEF9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5127</TotalTime>
  <Words>4040</Words>
  <Application>Microsoft Office PowerPoint</Application>
  <PresentationFormat>On-screen Show (4:3)</PresentationFormat>
  <Paragraphs>404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Bookman Old Style</vt:lpstr>
      <vt:lpstr>Calibri</vt:lpstr>
      <vt:lpstr>Gill Sans MT</vt:lpstr>
      <vt:lpstr>Times</vt:lpstr>
      <vt:lpstr>Times New Roman</vt:lpstr>
      <vt:lpstr>Traditional Arabic</vt:lpstr>
      <vt:lpstr>Wingdings</vt:lpstr>
      <vt:lpstr>Wingdings 3</vt:lpstr>
      <vt:lpstr>Origin</vt:lpstr>
      <vt:lpstr>CHARACTERISTICS OF THE ARABIC LANGUAGE</vt:lpstr>
      <vt:lpstr>Agenda </vt:lpstr>
      <vt:lpstr>Introduction 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CHARACTERISTICS OF THE ARABIC LANGUAGE</vt:lpstr>
      <vt:lpstr>Arabic Grammar</vt:lpstr>
      <vt:lpstr>Arabic Grammar</vt:lpstr>
      <vt:lpstr>Arabic Morphology</vt:lpstr>
      <vt:lpstr>Building block of Arabic </vt:lpstr>
      <vt:lpstr>PowerPoint Presentation</vt:lpstr>
      <vt:lpstr>Noun</vt:lpstr>
      <vt:lpstr>Verb</vt:lpstr>
      <vt:lpstr>Verb</vt:lpstr>
      <vt:lpstr>Particles</vt:lpstr>
      <vt:lpstr>Arabic sentence</vt:lpstr>
      <vt:lpstr>Nominal Sentence</vt:lpstr>
      <vt:lpstr>Nominal Sentence</vt:lpstr>
      <vt:lpstr>Nominal Sentence</vt:lpstr>
      <vt:lpstr>Verbal Sentence</vt:lpstr>
      <vt:lpstr>Verbal Sentence</vt:lpstr>
      <vt:lpstr>PowerPoint Presentation</vt:lpstr>
      <vt:lpstr>Verbal Sentence</vt:lpstr>
      <vt:lpstr>PowerPoint Presentation</vt:lpstr>
      <vt:lpstr>Verbal Sentence</vt:lpstr>
      <vt:lpstr>Challenges in Arabic Natural Language Processing</vt:lpstr>
      <vt:lpstr>Agenda </vt:lpstr>
      <vt:lpstr>Natural  Language  Processing (NLP)</vt:lpstr>
      <vt:lpstr>Types characterize Arabic</vt:lpstr>
      <vt:lpstr>Types characterize Arabic</vt:lpstr>
      <vt:lpstr>Types characterize Arabic</vt:lpstr>
      <vt:lpstr>Types characterize Arabic</vt:lpstr>
      <vt:lpstr>Challenges</vt:lpstr>
      <vt:lpstr>Arabic orthography </vt:lpstr>
      <vt:lpstr>Arabic orthography</vt:lpstr>
      <vt:lpstr>Arabic orthography</vt:lpstr>
      <vt:lpstr>Lack of consistency in orthography</vt:lpstr>
      <vt:lpstr>Hamza Spelling</vt:lpstr>
      <vt:lpstr>Hamza Spelling</vt:lpstr>
      <vt:lpstr>Hamza Spelling</vt:lpstr>
      <vt:lpstr>Hamza Spelling</vt:lpstr>
      <vt:lpstr>Hamza Spelling</vt:lpstr>
      <vt:lpstr>Nonappearance of capital letters</vt:lpstr>
      <vt:lpstr>Inherent ambiguity in named entities</vt:lpstr>
      <vt:lpstr>Inherent ambiguity in named entities</vt:lpstr>
      <vt:lpstr>Vowels</vt:lpstr>
      <vt:lpstr>Vowels</vt:lpstr>
      <vt:lpstr>Vowels</vt:lpstr>
      <vt:lpstr>Vowels</vt:lpstr>
      <vt:lpstr>Lack of uniformity in writing styles</vt:lpstr>
      <vt:lpstr>Lack of uniformity in writing styles</vt:lpstr>
      <vt:lpstr>Summary </vt:lpstr>
      <vt:lpstr>Arabic Morphology </vt:lpstr>
      <vt:lpstr>Morphology is intricate</vt:lpstr>
      <vt:lpstr>Morphology is intricate</vt:lpstr>
      <vt:lpstr>Morphology declension</vt:lpstr>
      <vt:lpstr>Morphology declension</vt:lpstr>
      <vt:lpstr>Morphology declension</vt:lpstr>
      <vt:lpstr>Annexation</vt:lpstr>
      <vt:lpstr>Syntactic levels   </vt:lpstr>
      <vt:lpstr>Syntax is intricate</vt:lpstr>
      <vt:lpstr>Syntax is intricate</vt:lpstr>
      <vt:lpstr>Syntax is intricate</vt:lpstr>
      <vt:lpstr>Multi word expressions</vt:lpstr>
      <vt:lpstr>Syntactically flexible text sequence</vt:lpstr>
      <vt:lpstr>Task</vt:lpstr>
      <vt:lpstr>Practical (using Python)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THE ARABIC LANGUAGE</dc:title>
  <dc:creator>Marwa</dc:creator>
  <cp:lastModifiedBy>Dr. Marwa Fikry</cp:lastModifiedBy>
  <cp:revision>54</cp:revision>
  <dcterms:created xsi:type="dcterms:W3CDTF">2006-08-16T00:00:00Z</dcterms:created>
  <dcterms:modified xsi:type="dcterms:W3CDTF">2023-02-28T16:13:53Z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0x010100FD917244E564454985284FBA127B44F4</vt:lpwstr>
  </property>
</Properties>
</file>