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25" r:id="rId3"/>
    <p:sldId id="326" r:id="rId4"/>
    <p:sldId id="257" r:id="rId5"/>
    <p:sldId id="258" r:id="rId6"/>
    <p:sldId id="297" r:id="rId7"/>
    <p:sldId id="262" r:id="rId8"/>
    <p:sldId id="303" r:id="rId9"/>
    <p:sldId id="299" r:id="rId10"/>
    <p:sldId id="300" r:id="rId11"/>
    <p:sldId id="301" r:id="rId12"/>
    <p:sldId id="302" r:id="rId13"/>
    <p:sldId id="331" r:id="rId14"/>
    <p:sldId id="263" r:id="rId15"/>
    <p:sldId id="264" r:id="rId16"/>
    <p:sldId id="304" r:id="rId17"/>
    <p:sldId id="322" r:id="rId18"/>
    <p:sldId id="265" r:id="rId19"/>
    <p:sldId id="267" r:id="rId20"/>
    <p:sldId id="268" r:id="rId21"/>
    <p:sldId id="305" r:id="rId22"/>
    <p:sldId id="269" r:id="rId23"/>
    <p:sldId id="327" r:id="rId24"/>
    <p:sldId id="328" r:id="rId25"/>
    <p:sldId id="329" r:id="rId26"/>
    <p:sldId id="330" r:id="rId27"/>
    <p:sldId id="323" r:id="rId28"/>
    <p:sldId id="281" r:id="rId29"/>
    <p:sldId id="270" r:id="rId30"/>
    <p:sldId id="332" r:id="rId31"/>
    <p:sldId id="319" r:id="rId32"/>
    <p:sldId id="275" r:id="rId33"/>
    <p:sldId id="333" r:id="rId34"/>
    <p:sldId id="334" r:id="rId35"/>
    <p:sldId id="273" r:id="rId36"/>
    <p:sldId id="308" r:id="rId37"/>
    <p:sldId id="274" r:id="rId38"/>
    <p:sldId id="292" r:id="rId39"/>
    <p:sldId id="293" r:id="rId40"/>
    <p:sldId id="315" r:id="rId41"/>
    <p:sldId id="295" r:id="rId42"/>
    <p:sldId id="316" r:id="rId43"/>
    <p:sldId id="317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82" autoAdjust="0"/>
  </p:normalViewPr>
  <p:slideViewPr>
    <p:cSldViewPr>
      <p:cViewPr varScale="1">
        <p:scale>
          <a:sx n="72" d="100"/>
          <a:sy n="72" d="100"/>
        </p:scale>
        <p:origin x="133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AFA4C-2FFF-4EED-8790-D835AABD136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5E917-CDFE-456D-B34D-22E4F81291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7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42BE2-83AA-45C7-88D2-6BE654433A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prediction  (object Name)</a:t>
            </a:r>
          </a:p>
          <a:p>
            <a:r>
              <a:rPr lang="en-US" dirty="0"/>
              <a:t>False Prediction (object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5E917-CDFE-456D-B34D-22E4F81291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8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5171A"/>
                </a:solidFill>
                <a:effectLst/>
                <a:latin typeface="var(--font-serif)"/>
              </a:rPr>
              <a:t>Consider a model to predict spam email. So, here spam is our positive class. So, specificity will be</a:t>
            </a:r>
          </a:p>
          <a:p>
            <a:pPr algn="l"/>
            <a:r>
              <a:rPr lang="en-US" b="0" i="0" dirty="0">
                <a:solidFill>
                  <a:srgbClr val="15171A"/>
                </a:solidFill>
                <a:effectLst/>
                <a:latin typeface="var(--font-serif)"/>
              </a:rPr>
              <a:t>Specificity = Genuine mail predicted not spam / Total number of genuine mail.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5E917-CDFE-456D-B34D-22E4F81291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5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collection and annotation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5E917-CDFE-456D-B34D-22E4F81291E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he-5-classification-evaluation-metrics-you-must-know-aa97784ff22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Machine Learning Implementations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 Arabic Text Classification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Marwa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F. Mohamed </a:t>
            </a:r>
          </a:p>
        </p:txBody>
      </p:sp>
    </p:spTree>
    <p:extLst>
      <p:ext uri="{BB962C8B-B14F-4D97-AF65-F5344CB8AC3E}">
        <p14:creationId xmlns:p14="http://schemas.microsoft.com/office/powerpoint/2010/main" val="347930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Precision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ratio of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</a:t>
            </a: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observations predicted as positive </a:t>
            </a:r>
            <a:r>
              <a:rPr lang="en-US" sz="2400" b="0" i="0" dirty="0" err="1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 of the observations predicted as positive, what percentage is correct?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(TP)/(TP+FP)</a:t>
            </a:r>
          </a:p>
          <a:p>
            <a:endParaRPr lang="en-US" dirty="0"/>
          </a:p>
        </p:txBody>
      </p:sp>
      <p:pic>
        <p:nvPicPr>
          <p:cNvPr id="6146" name="Picture 2" descr="C:\Users\Marwa Fikry\Desktop\1_CPnO_bcdbE8FXTejQiV2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46443"/>
            <a:ext cx="6349937" cy="231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0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(Recall or True Positive Rate)</a:t>
            </a: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517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ratio of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</a:t>
            </a: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 positives in the data</a:t>
            </a: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i.e. out of the total actual positives, </a:t>
            </a:r>
            <a:r>
              <a:rPr lang="en-US" sz="2400" b="0" i="1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have been correctly predicted as positive by the model.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(TP)/(TP+FN)</a:t>
            </a:r>
          </a:p>
          <a:p>
            <a:pPr algn="ctr"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C:\Users\Marwa Fikry\Desktop\1_CPnO_bcdbE8FXTejQiV2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04535"/>
            <a:ext cx="6096000" cy="22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5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−measure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is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harmonic mean of precision and recall</a:t>
            </a: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possible value of an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F-score is 1.0</a:t>
            </a: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perfect precision and recall</a:t>
            </a: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possible value is 0 </a:t>
            </a:r>
            <a:r>
              <a:rPr lang="en-US" sz="2400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either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or the recall is zero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114800"/>
            <a:ext cx="5867400" cy="168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39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A411-D5FC-8071-FA3E-5F744C89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5171A"/>
                </a:solidFill>
                <a:effectLst/>
                <a:latin typeface="Inter"/>
              </a:rPr>
              <a:t>Specificity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D875-DBB2-BF67-B331-12AA126A46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Specificity is defined as the 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 of true negatives </a:t>
            </a:r>
            <a:r>
              <a:rPr lang="en-US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 negatives </a:t>
            </a:r>
            <a:r>
              <a:rPr lang="en-US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data. i.e. out of the total actual negatives, </a:t>
            </a:r>
            <a:r>
              <a:rPr lang="en-US" b="0" i="1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have been correctly predicted as negative by the model</a:t>
            </a:r>
            <a:r>
              <a:rPr lang="en-US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en-US" b="0" i="0" dirty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TN / (TN + FP)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C:\Users\Marwa Fikry\Desktop\1_CPnO_bcdbE8FXTejQiV2dg.png">
            <a:extLst>
              <a:ext uri="{FF2B5EF4-FFF2-40B4-BE49-F238E27FC236}">
                <a16:creationId xmlns:a16="http://schemas.microsoft.com/office/drawing/2014/main" id="{8B47F4A1-7168-E14D-04F8-D648AD736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6096000" cy="22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5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Classifying email messages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as spam or not spam.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Let's calculate precision and recall based on the following Table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83630"/>
              </p:ext>
            </p:extLst>
          </p:nvPr>
        </p:nvGraphicFramePr>
        <p:xfrm>
          <a:off x="838200" y="3581400"/>
          <a:ext cx="7391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True Positives (</a:t>
                      </a:r>
                      <a:r>
                        <a:rPr kumimoji="0"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TPs</a:t>
                      </a:r>
                      <a:r>
                        <a:rPr kumimoji="0" 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): 8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False Positives (</a:t>
                      </a:r>
                      <a:r>
                        <a:rPr kumimoji="0"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FPs</a:t>
                      </a:r>
                      <a:r>
                        <a:rPr kumimoji="0" lang="en-US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): 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99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 Negatives (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FNs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): 3</a:t>
                      </a:r>
                    </a:p>
                  </a:txBody>
                  <a:tcPr marL="76200" marR="76200" marT="66675" marB="76200">
                    <a:solidFill>
                      <a:srgbClr val="F99D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Negatives (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): 17</a:t>
                      </a:r>
                    </a:p>
                  </a:txBody>
                  <a:tcPr marL="76200" marR="76200" marT="66675" marB="762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2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measures the percentage of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emails flagged as spam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that were correctly classified.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740664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66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measures the percentage of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actual spam emails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that were correctly classified.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70995"/>
            <a:ext cx="6764482" cy="134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30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Classification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the task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automatic sorting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a set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documents or text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scripts into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categories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predefined 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be easily concluded from this definition that this task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limits itself to text input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contrast with other classification tasks such as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image, voice or signal categorization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of possible outcomes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task of concern is known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advance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terms of its cardinality and even its contained elements.</a:t>
            </a:r>
          </a:p>
        </p:txBody>
      </p:sp>
    </p:spTree>
    <p:extLst>
      <p:ext uri="{BB962C8B-B14F-4D97-AF65-F5344CB8AC3E}">
        <p14:creationId xmlns:p14="http://schemas.microsoft.com/office/powerpoint/2010/main" val="10125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 classification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a wide range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interpretations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depending on the type of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 inputs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labels of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 text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ranges in length from long documents (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articles, reviews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to short micro-blogging text (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Tweets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usually defined by the purpose of the application and could be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binary or multi-valued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5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Natural language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Aims at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facilitating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between </a:t>
            </a:r>
          </a:p>
          <a:p>
            <a:pPr lvl="1" algn="just">
              <a:lnSpc>
                <a:spcPct val="150000"/>
              </a:lnSpc>
            </a:pPr>
            <a:r>
              <a:rPr lang="en-US" sz="2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(computers that understand machine language or programming language) and </a:t>
            </a:r>
          </a:p>
          <a:p>
            <a:pPr lvl="1" algn="just">
              <a:lnSpc>
                <a:spcPct val="150000"/>
              </a:lnSpc>
            </a:pPr>
            <a:r>
              <a:rPr lang="en-US" sz="25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beings (who communicate and understand natural languages like English, Arabic and Chinese etc.) </a:t>
            </a:r>
          </a:p>
        </p:txBody>
      </p:sp>
    </p:spTree>
    <p:extLst>
      <p:ext uri="{BB962C8B-B14F-4D97-AF65-F5344CB8AC3E}">
        <p14:creationId xmlns:p14="http://schemas.microsoft.com/office/powerpoint/2010/main" val="1614332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Classification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text classification task with possible outputs from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{positive, negative, neutral}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assigned to each document/sentence is known as a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sentiment analysis problem.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spam filter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has emails as its input and classifies them into one of two categories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{spam, non-spam}. </a:t>
            </a:r>
          </a:p>
        </p:txBody>
      </p:sp>
    </p:spTree>
    <p:extLst>
      <p:ext uri="{BB962C8B-B14F-4D97-AF65-F5344CB8AC3E}">
        <p14:creationId xmlns:p14="http://schemas.microsoft.com/office/powerpoint/2010/main" val="300399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Classification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text classification task that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chooses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its output class from a set of authors is called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author identification or author detection.</a:t>
            </a: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essay evaluator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assigns a score (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say an integer from 1 to 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to the essay.</a:t>
            </a:r>
          </a:p>
        </p:txBody>
      </p:sp>
    </p:spTree>
    <p:extLst>
      <p:ext uri="{BB962C8B-B14F-4D97-AF65-F5344CB8AC3E}">
        <p14:creationId xmlns:p14="http://schemas.microsoft.com/office/powerpoint/2010/main" val="274357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Classification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Topic/Text categorization typically defines the subject of a given piece of text within a collection of documents.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News stories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typically organized by topics such as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politics, sports, and economy.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Academic papers are often classified by technical domains and sub-domains. </a:t>
            </a:r>
          </a:p>
        </p:txBody>
      </p:sp>
    </p:spTree>
    <p:extLst>
      <p:ext uri="{BB962C8B-B14F-4D97-AF65-F5344CB8AC3E}">
        <p14:creationId xmlns:p14="http://schemas.microsoft.com/office/powerpoint/2010/main" val="108506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are the different methods to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text classification?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Manual classification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Hand-crafted rules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Machine Learning Algorithms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Hybrid techniques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Manual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could do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sorting manually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like secretaries did in the olden days.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categories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every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incoming text.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Then group documents as per common categories.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method will have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best accuracy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but possible only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small quantities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Hand-crafted rules for automated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domain expert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defines the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rules for categorization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Text with words "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shares, profits, equity, liabilities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" is classified into 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Business category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Text with words "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Messi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kick, </a:t>
            </a:r>
            <a:r>
              <a:rPr lang="en-US" sz="26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Ronaldo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goal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" is of 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Football category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Machine Learning Algorithms: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Supervised techniques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chosen based on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dataset size and number of categories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Hybrid techniques: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Start with 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manual classification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 assign categories to a small portion of the training dataset.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Then apply 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ML algorithms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extend to the rest of the dataset.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Classification Steps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 Classification Steps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21" y="1600200"/>
            <a:ext cx="795955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43B17F-E697-6FFE-B78E-48A70A6F6A2F}"/>
              </a:ext>
            </a:extLst>
          </p:cNvPr>
          <p:cNvSpPr/>
          <p:nvPr/>
        </p:nvSpPr>
        <p:spPr>
          <a:xfrm>
            <a:off x="914400" y="1676400"/>
            <a:ext cx="4724400" cy="175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3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Formalization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 step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any classification problem is to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your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set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into 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suitable form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can be processed by the classification algorithm.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our case, each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document represents a single data sample.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most commonly used document representation is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vector space model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20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NLP 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Text Classification</a:t>
            </a:r>
            <a:endParaRPr lang="ar-EG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Character Recognition</a:t>
            </a:r>
            <a:endParaRPr lang="ar-EG" sz="3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Machine Translation</a:t>
            </a:r>
            <a:endParaRPr lang="ar-EG" sz="3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Speech Recognition</a:t>
            </a:r>
            <a:endParaRPr lang="ar-EG" sz="3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Sentiment Analysis</a:t>
            </a:r>
            <a:endParaRPr lang="ar-EG" sz="3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Question Answering</a:t>
            </a:r>
            <a:endParaRPr lang="ar-EG" sz="3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Spell Checking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79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316F-D871-2214-5548-803BE936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Formalization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ECF54-9994-07D4-23C4-D173ADFA0C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2438400"/>
            <a:ext cx="8094242" cy="1981200"/>
          </a:xfrm>
        </p:spPr>
      </p:pic>
    </p:spTree>
    <p:extLst>
      <p:ext uri="{BB962C8B-B14F-4D97-AF65-F5344CB8AC3E}">
        <p14:creationId xmlns:p14="http://schemas.microsoft.com/office/powerpoint/2010/main" val="2180004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sum up, we formalize the text classification problem in vector space model as following: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Set of documents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},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Set of document labels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,…,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Set of words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},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document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represented as a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vector of word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frequencies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paired with a class label to form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126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2057400"/>
            <a:ext cx="2995612" cy="344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096000" cy="4876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each document in 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corpus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we construct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feature vector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dimensions with each dimension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corresponding to the 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baseline="30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word in 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frequency list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n is equal to the number of words in the frequency list.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each word 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words list, we set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be equal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doesn’t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exist in the current document, or to a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positive value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it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exist. </a:t>
            </a:r>
          </a:p>
        </p:txBody>
      </p:sp>
    </p:spTree>
    <p:extLst>
      <p:ext uri="{BB962C8B-B14F-4D97-AF65-F5344CB8AC3E}">
        <p14:creationId xmlns:p14="http://schemas.microsoft.com/office/powerpoint/2010/main" val="2947914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031A-628D-A159-3580-3210F8C1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6E0C-6CD8-168D-58C2-4C7A2F7AA4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bag of words (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model </a:t>
            </a:r>
            <a:r>
              <a:rPr lang="en-US" b="0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simple way of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text data as numeric features</a:t>
            </a:r>
            <a:r>
              <a:rPr lang="en-US" b="0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creating a vocabulary of known words in the corpus </a:t>
            </a: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then creating a vector for each document that contains counts of how often each word appears</a:t>
            </a:r>
            <a:r>
              <a:rPr lang="en-US" b="0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0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9A2D-2495-9C74-C377-B36E0C37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63C21-F861-59A6-E74F-4691C877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067626" cy="22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construct an exhausting vector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 words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language.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will be unnecessarily long,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hard to collect and hard to process.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Many words that exist in lexicons are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rarely or no longer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in real life.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Other modern words are being fabricated from time to time to express emerging concepts. </a:t>
            </a:r>
          </a:p>
        </p:txBody>
      </p:sp>
    </p:spTree>
    <p:extLst>
      <p:ext uri="{BB962C8B-B14F-4D97-AF65-F5344CB8AC3E}">
        <p14:creationId xmlns:p14="http://schemas.microsoft.com/office/powerpoint/2010/main" val="2023161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Formalization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standard approach to tackling this problem is to use a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large collection of documents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typically referred to as ‘the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training corpus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’, to construct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vector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words mentioned in 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corpus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used to build a list along with their </a:t>
            </a:r>
            <a:r>
              <a:rPr lang="en-US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frequencies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frequency list is further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compressed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 removing rare words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whose frequencies are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less than a pre-known threshold.</a:t>
            </a:r>
          </a:p>
        </p:txBody>
      </p:sp>
    </p:spTree>
    <p:extLst>
      <p:ext uri="{BB962C8B-B14F-4D97-AF65-F5344CB8AC3E}">
        <p14:creationId xmlns:p14="http://schemas.microsoft.com/office/powerpoint/2010/main" val="986414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Stop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Are functional words in the language that are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almost common to all pieces of text.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not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provide any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valuable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the category of document.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 of such stop words are “and- 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و”, 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he-   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هو ”, 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in- </a:t>
            </a:r>
            <a:r>
              <a:rPr lang="ar-EG" dirty="0">
                <a:latin typeface="Times New Roman" pitchFamily="18" charset="0"/>
                <a:cs typeface="Times New Roman" pitchFamily="18" charset="0"/>
              </a:rPr>
              <a:t>في ”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so on.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have the frequency list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reduced in dimension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removing two types of words: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rare words, and very common stop words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1624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Text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Text Pre-processing is performed to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improve the quality of classification task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excluding worthless pieces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information or importing useful ones.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the topic classification task,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excluding useless information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done using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stemming and normalization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Importing useful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done using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n-grams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3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Stemming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two tokens “disease”, “diseases” do not count as two distinct words just because they have different suffixes because they share the same stem.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Returning a word to its original stem by removing suffixes is denoted as “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stemming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advantage of stemming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reducing vector space dimensions, which is the number of words used to represent each document in the vector space model.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reduction is done by aggregating words that have the same stem in the same vector entry. </a:t>
            </a:r>
          </a:p>
        </p:txBody>
      </p:sp>
    </p:spTree>
    <p:extLst>
      <p:ext uri="{BB962C8B-B14F-4D97-AF65-F5344CB8AC3E}">
        <p14:creationId xmlns:p14="http://schemas.microsoft.com/office/powerpoint/2010/main" val="238850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Classification Evaluation metrics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Text  Classification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Formalization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Text Classification Steps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Selection and Preparation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Preprocessing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21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Stemming</a:t>
            </a:r>
            <a:endParaRPr lang="en-US" dirty="0"/>
          </a:p>
        </p:txBody>
      </p:sp>
      <p:pic>
        <p:nvPicPr>
          <p:cNvPr id="2050" name="Picture 2" descr="C:\Users\Marwa Fikry\Desktop\8583.156938671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52" y="1371600"/>
            <a:ext cx="6881940" cy="51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20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Normalization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an inevitable step for many text classification problems.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You might find the very same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word expressed in various forms with each occurrence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contributing to a different entry in the vector model.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instance, a country like “Germany” can be written by different Arabic users as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المانيا ”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 “ </a:t>
            </a:r>
            <a:r>
              <a:rPr lang="ar-EG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ألمانيا ”.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would be non-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sensical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 we separated them into two distinct words just because some users omitted the starting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 while they both refer to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same entity.</a:t>
            </a:r>
          </a:p>
        </p:txBody>
      </p:sp>
    </p:spTree>
    <p:extLst>
      <p:ext uri="{BB962C8B-B14F-4D97-AF65-F5344CB8AC3E}">
        <p14:creationId xmlns:p14="http://schemas.microsoft.com/office/powerpoint/2010/main" val="3458150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Normalization</a:t>
            </a:r>
            <a:endParaRPr lang="en-US" dirty="0"/>
          </a:p>
        </p:txBody>
      </p:sp>
      <p:pic>
        <p:nvPicPr>
          <p:cNvPr id="3074" name="Picture 2" descr="C:\Users\Marwa Fikry\Desktop\1_e7Y-Rbxky5i2U6awCQILVQ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316956" cy="50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81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N-grams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N-gram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simply a sequence of N words.</a:t>
            </a:r>
          </a:p>
        </p:txBody>
      </p:sp>
      <p:pic>
        <p:nvPicPr>
          <p:cNvPr id="9" name="Picture 3" descr="C:\Users\Marwa Fikry\Desktop\7356.15694990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6" y="2500745"/>
            <a:ext cx="8461864" cy="25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0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Elarnaoty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M.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Farghaly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A., 2018. Machine learning implementations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arabic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text classification. In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Intelligent Natural Language Processing: Trends and Applications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(pp. 295-324). Springer, Cham.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hlinkClick r:id="rId2"/>
              </a:rPr>
              <a:t>towardsdatascience.com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/the-5-classification-evaluation-metrics-you-must-know-aa97784ff226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486025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9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generic process that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assigns a label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an input based on the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input characteristics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be as 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classifying a number as being positive or negative, and 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a physician diagnosing his patient by inspecting his MRI images and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ECG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signals. </a:t>
            </a:r>
          </a:p>
        </p:txBody>
      </p:sp>
    </p:spTree>
    <p:extLst>
      <p:ext uri="{BB962C8B-B14F-4D97-AF65-F5344CB8AC3E}">
        <p14:creationId xmlns:p14="http://schemas.microsoft.com/office/powerpoint/2010/main" val="52812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Classification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Precision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Recall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F1 −measure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Specificity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3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Classification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True Positives (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TP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those examples classified by the classifier as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belonging to the class and they do actually belong to the class. </a:t>
            </a:r>
          </a:p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True Negatives (TN)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those examples classified by the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classifier as not belonging to the class and they actually do not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False Positives (FP)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those examples classified by the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classifier as belonging to the class while they are actually not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False Negatives (</a:t>
            </a:r>
            <a:r>
              <a:rPr lang="en-US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FN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those examples that are </a:t>
            </a:r>
            <a:r>
              <a:rPr lang="en-US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incorrectly classified by the classifier as not belonging to the class.</a:t>
            </a:r>
          </a:p>
        </p:txBody>
      </p:sp>
    </p:spTree>
    <p:extLst>
      <p:ext uri="{BB962C8B-B14F-4D97-AF65-F5344CB8AC3E}">
        <p14:creationId xmlns:p14="http://schemas.microsoft.com/office/powerpoint/2010/main" val="280294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Classification Evaluation metrics</a:t>
            </a:r>
            <a:endParaRPr lang="en-US" dirty="0"/>
          </a:p>
        </p:txBody>
      </p:sp>
      <p:pic>
        <p:nvPicPr>
          <p:cNvPr id="5122" name="Picture 2" descr="C:\Users\Marwa Fikry\Desktop\main-qimg-9033c2adc7451246cfa7f174bf0e6e1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6648"/>
            <a:ext cx="8534400" cy="49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5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Accuracy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the proportion of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true results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among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total number of cases examined.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TP+TN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TP+FP+FN+TN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2" descr="C:\Users\Marwa Fikry\Desktop\1_CPnO_bcdbE8FXTejQiV2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3733800"/>
            <a:ext cx="6544332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420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17244E564454985284FBA127B44F4" ma:contentTypeVersion="2" ma:contentTypeDescription="Create a new document." ma:contentTypeScope="" ma:versionID="a3683851f35446441698df5f7dd81711">
  <xsd:schema xmlns:xsd="http://www.w3.org/2001/XMLSchema" xmlns:xs="http://www.w3.org/2001/XMLSchema" xmlns:p="http://schemas.microsoft.com/office/2006/metadata/properties" xmlns:ns2="4e3fb115-34a3-4087-a144-a13eed517049" targetNamespace="http://schemas.microsoft.com/office/2006/metadata/properties" ma:root="true" ma:fieldsID="2e3b9b5713f653bdb30cf3fc6c1cb9e0" ns2:_="">
    <xsd:import namespace="4e3fb115-34a3-4087-a144-a13eed517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fb115-34a3-4087-a144-a13eed5170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08E1CB-D04A-4A78-837E-259AE8C9264E}"/>
</file>

<file path=customXml/itemProps2.xml><?xml version="1.0" encoding="utf-8"?>
<ds:datastoreItem xmlns:ds="http://schemas.openxmlformats.org/officeDocument/2006/customXml" ds:itemID="{1CAEBA31-5E15-4490-B973-001ED70CAA0C}"/>
</file>

<file path=customXml/itemProps3.xml><?xml version="1.0" encoding="utf-8"?>
<ds:datastoreItem xmlns:ds="http://schemas.openxmlformats.org/officeDocument/2006/customXml" ds:itemID="{32B923E8-2221-47D7-8ADD-0D5EACADA637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3206</TotalTime>
  <Words>1840</Words>
  <Application>Microsoft Office PowerPoint</Application>
  <PresentationFormat>On-screen Show (4:3)</PresentationFormat>
  <Paragraphs>175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Bookman Old Style</vt:lpstr>
      <vt:lpstr>Calibri</vt:lpstr>
      <vt:lpstr>Gill Sans MT</vt:lpstr>
      <vt:lpstr>Inter</vt:lpstr>
      <vt:lpstr>Times New Roman</vt:lpstr>
      <vt:lpstr>var(--font-serif)</vt:lpstr>
      <vt:lpstr>Wingdings</vt:lpstr>
      <vt:lpstr>Wingdings 3</vt:lpstr>
      <vt:lpstr>Origin</vt:lpstr>
      <vt:lpstr>Machine Learning Implementations in Arabic Text Classification</vt:lpstr>
      <vt:lpstr>Natural language processing (NLP)</vt:lpstr>
      <vt:lpstr>NLP applications </vt:lpstr>
      <vt:lpstr>Agenda </vt:lpstr>
      <vt:lpstr>Classification</vt:lpstr>
      <vt:lpstr>Classification Evaluation metrics</vt:lpstr>
      <vt:lpstr>Classification Evaluation metrics</vt:lpstr>
      <vt:lpstr>Classification Evaluation metrics</vt:lpstr>
      <vt:lpstr>Accuracy</vt:lpstr>
      <vt:lpstr>Precision</vt:lpstr>
      <vt:lpstr>Sensitivity (Recall or True Positive Rate)</vt:lpstr>
      <vt:lpstr>F1 −measure</vt:lpstr>
      <vt:lpstr>Specificity</vt:lpstr>
      <vt:lpstr>Example </vt:lpstr>
      <vt:lpstr>Precision</vt:lpstr>
      <vt:lpstr>Recall</vt:lpstr>
      <vt:lpstr>Text Classification</vt:lpstr>
      <vt:lpstr>Text classification</vt:lpstr>
      <vt:lpstr>Text classification</vt:lpstr>
      <vt:lpstr>Text Classification Examples</vt:lpstr>
      <vt:lpstr>Text Classification Examples</vt:lpstr>
      <vt:lpstr>Text Classification Examples</vt:lpstr>
      <vt:lpstr>What are the different methods to perform text classification?</vt:lpstr>
      <vt:lpstr>Manual classification</vt:lpstr>
      <vt:lpstr>Hand-crafted rules for automated classification</vt:lpstr>
      <vt:lpstr>PowerPoint Presentation</vt:lpstr>
      <vt:lpstr>Text Classification Steps</vt:lpstr>
      <vt:lpstr>Text Classification Steps</vt:lpstr>
      <vt:lpstr>Problem Formalization</vt:lpstr>
      <vt:lpstr>Problem Formalization</vt:lpstr>
      <vt:lpstr>Vector Space Model</vt:lpstr>
      <vt:lpstr>Feature Vector</vt:lpstr>
      <vt:lpstr>Bag of Words </vt:lpstr>
      <vt:lpstr>Bag of Words </vt:lpstr>
      <vt:lpstr>Problem Formalization</vt:lpstr>
      <vt:lpstr>Problem Formalization</vt:lpstr>
      <vt:lpstr>Stop Words</vt:lpstr>
      <vt:lpstr>Text Preprocessing</vt:lpstr>
      <vt:lpstr>Stemming</vt:lpstr>
      <vt:lpstr>Stemming</vt:lpstr>
      <vt:lpstr>Normalization</vt:lpstr>
      <vt:lpstr>Normalization</vt:lpstr>
      <vt:lpstr>N-grams.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Implementations in Arabic Text Classification</dc:title>
  <dc:creator>Marwa</dc:creator>
  <cp:lastModifiedBy>Dr. Marwa Fikry</cp:lastModifiedBy>
  <cp:revision>77</cp:revision>
  <dcterms:created xsi:type="dcterms:W3CDTF">2006-08-16T00:00:00Z</dcterms:created>
  <dcterms:modified xsi:type="dcterms:W3CDTF">2023-03-07T22:57:48Z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0x010100FD917244E564454985284FBA127B44F4</vt:lpwstr>
  </property>
</Properties>
</file>