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81" r:id="rId3"/>
    <p:sldId id="305" r:id="rId4"/>
    <p:sldId id="299" r:id="rId5"/>
    <p:sldId id="408" r:id="rId6"/>
    <p:sldId id="410" r:id="rId7"/>
    <p:sldId id="409" r:id="rId8"/>
    <p:sldId id="412" r:id="rId9"/>
    <p:sldId id="311" r:id="rId10"/>
    <p:sldId id="312" r:id="rId11"/>
    <p:sldId id="313" r:id="rId12"/>
    <p:sldId id="314" r:id="rId13"/>
    <p:sldId id="315" r:id="rId14"/>
    <p:sldId id="316" r:id="rId15"/>
    <p:sldId id="416" r:id="rId16"/>
    <p:sldId id="417" r:id="rId17"/>
    <p:sldId id="415" r:id="rId18"/>
    <p:sldId id="418" r:id="rId19"/>
    <p:sldId id="320" r:id="rId20"/>
    <p:sldId id="419" r:id="rId21"/>
    <p:sldId id="420" r:id="rId22"/>
    <p:sldId id="413" r:id="rId23"/>
    <p:sldId id="434" r:id="rId24"/>
    <p:sldId id="422" r:id="rId25"/>
    <p:sldId id="435" r:id="rId26"/>
    <p:sldId id="421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0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01" autoAdjust="0"/>
  </p:normalViewPr>
  <p:slideViewPr>
    <p:cSldViewPr>
      <p:cViewPr varScale="1">
        <p:scale>
          <a:sx n="71" d="100"/>
          <a:sy n="71" d="100"/>
        </p:scale>
        <p:origin x="136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6261C-1BB3-44C8-8C51-92C731645898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6DFF-7FE5-42CD-B55F-16C2D8E0C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nderstanding-tf-idf-term-frequency-inverse-document-frequency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ln (x) = log e (x)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16DFF-7FE5-42CD-B55F-16C2D8E0C4D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16DFF-7FE5-42CD-B55F-16C2D8E0C4D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84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16DFF-7FE5-42CD-B55F-16C2D8E0C4D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20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# merge documents into a single corpus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string = [d0, d1]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16DFF-7FE5-42CD-B55F-16C2D8E0C4D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9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Ln(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16DFF-7FE5-42CD-B55F-16C2D8E0C4D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2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Understanding TF-IDF (Term Frequency-Inverse Document Frequency) - </a:t>
            </a:r>
            <a:r>
              <a:rPr lang="en-US" dirty="0" err="1">
                <a:hlinkClick r:id="rId3"/>
              </a:rPr>
              <a:t>GeeksforGeeks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16DFF-7FE5-42CD-B55F-16C2D8E0C4D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7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nderstanding-tf-idf-term-frequency-inverse-document-frequenc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a-gentle-introduction-to-calculating-the-tf-idf-values-9e391f8a13e5" TargetMode="External"/><Relationship Id="rId5" Type="http://schemas.openxmlformats.org/officeDocument/2006/relationships/hyperlink" Target="https://scikit-learn.org/stable/modules/generated/sklearn.feature_extraction.text.TfidfTransformer.html" TargetMode="External"/><Relationship Id="rId4" Type="http://schemas.openxmlformats.org/officeDocument/2006/relationships/hyperlink" Target="https://monkeylearn.com/blog/what-is-tf-idf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Machine Learning Implementations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 Arabic Text Classification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err="1"/>
              <a:t>Marwa</a:t>
            </a:r>
            <a:r>
              <a:rPr lang="en-US" b="1" dirty="0"/>
              <a:t> F. Mohamed </a:t>
            </a:r>
          </a:p>
        </p:txBody>
      </p:sp>
    </p:spTree>
    <p:extLst>
      <p:ext uri="{BB962C8B-B14F-4D97-AF65-F5344CB8AC3E}">
        <p14:creationId xmlns:p14="http://schemas.microsoft.com/office/powerpoint/2010/main" val="347930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Term Frequency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measures the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a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a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t,d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= count of t in d / number of words in d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73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Document Frequency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measures the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importance of document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whole set of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corpus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This is very similar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only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difference is that 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frequency counter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a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term 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document 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where as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count of 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occurrences of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term 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document set 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ar-E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7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Document Frequency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In other words,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number of documents in which the word is present. </a:t>
            </a:r>
            <a:endParaRPr lang="ar-E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consider one occurrence if the term consists in the document at least once, we do not need to know the number of times the term is present.</a:t>
            </a:r>
          </a:p>
          <a:p>
            <a:pPr algn="just"/>
            <a:endParaRPr lang="ar-EG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(t) = occurrence of t in documents</a:t>
            </a:r>
          </a:p>
        </p:txBody>
      </p:sp>
    </p:spTree>
    <p:extLst>
      <p:ext uri="{BB962C8B-B14F-4D97-AF65-F5344CB8AC3E}">
        <p14:creationId xmlns:p14="http://schemas.microsoft.com/office/powerpoint/2010/main" val="354634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Inverse Document Frequency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IDF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inverse of the document frequency which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measures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informativeness of term 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When we calculate IDF, it will be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very low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the most occurring words such as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stop words.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stop words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such as “is” is present in almost all of the documents, and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N/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give a very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low value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that word.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finally gives what we want, a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relative weightage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idf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(t) = N/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df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1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Inverse Document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case of a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large corpus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say 10,000,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IDF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value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explodes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 to dampen the effect we take t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logarithm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of IDF.</a:t>
            </a:r>
          </a:p>
          <a:p>
            <a:pPr algn="ctr"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itchFamily="18" charset="0"/>
              </a:rPr>
              <a:t>idf</a:t>
            </a:r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(t) = log(N/</a:t>
            </a:r>
            <a:r>
              <a:rPr lang="en-US" b="1" dirty="0" err="1">
                <a:latin typeface="Times New Roman" panose="02020603050405020304" pitchFamily="18" charset="0"/>
                <a:cs typeface="Times New Roman" pitchFamily="18" charset="0"/>
              </a:rPr>
              <a:t>df</a:t>
            </a:r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35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5F0B-7AF2-57E7-0C18-5079D000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Inverse Document Frequency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23B2-0A68-FD66-5411-6E840F2C2A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(t) = log [ n / </a:t>
            </a:r>
            <a:r>
              <a:rPr lang="en-US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(t) ] + 1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adding “1” to the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equation above is that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terms with zero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i.e.,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terms that occur in all documents in a training set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will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be entirely ignored. 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762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5981-7C04-74BE-0DDB-0DF56AD3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Inverse Document Frequency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353D-5D7C-61AE-CE5F-E6EA841954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constant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“1” is added to the numerator and denominator of the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if an extra document was seen containing every term in the collection exactly once, which prevents 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 divisions: </a:t>
            </a:r>
          </a:p>
          <a:p>
            <a:pPr algn="ctr">
              <a:lnSpc>
                <a:spcPct val="200000"/>
              </a:lnSpc>
            </a:pPr>
            <a:r>
              <a:rPr lang="en-US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(t) = log [ (1 + n) / (1 + </a:t>
            </a:r>
            <a:r>
              <a:rPr lang="en-US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(t)) ] + 1.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F48A-CA19-0EA8-B95D-5ED59454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 Inverse Document Frequency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11C6F-331B-4ACA-6D6E-A3618687BB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us identify the individual values for the words —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wings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Documents = 8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documents in the corpus that contain the word </a:t>
            </a:r>
            <a:r>
              <a:rPr lang="en-US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1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documents in the corpus that contain the word </a:t>
            </a:r>
            <a:r>
              <a:rPr lang="en-US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wings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2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Applying the formula for Inverse Document Frequency, we 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2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1798-2E42-0C0A-9CAA-935AB570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Inverse Document Frequency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A09EA-A619-7A24-5A44-9D68AA19D36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28838" y="1890313"/>
            <a:ext cx="8255388" cy="3077373"/>
          </a:xfrm>
        </p:spPr>
      </p:pic>
    </p:spTree>
    <p:extLst>
      <p:ext uri="{BB962C8B-B14F-4D97-AF65-F5344CB8AC3E}">
        <p14:creationId xmlns:p14="http://schemas.microsoft.com/office/powerpoint/2010/main" val="3687704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TF-IDF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tf-idf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measure allows us to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evaluate the importance of a term to a document.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importance is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proportional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the number of times the term appears in the document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but is offset by the frequency of the documents in which the term has occurred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IDF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3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Text Classification Steps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2" y="1600200"/>
            <a:ext cx="795955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6019800" y="1676400"/>
            <a:ext cx="2514600" cy="1752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1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1C3BCB-BFE1-2880-94D5-20690E32C1B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381000"/>
            <a:ext cx="8654492" cy="5943601"/>
          </a:xfrm>
        </p:spPr>
      </p:pic>
    </p:spTree>
    <p:extLst>
      <p:ext uri="{BB962C8B-B14F-4D97-AF65-F5344CB8AC3E}">
        <p14:creationId xmlns:p14="http://schemas.microsoft.com/office/powerpoint/2010/main" val="3586768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29CC-E922-687E-503F-79FE5FC5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TF-IDF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0F3B-C886-9759-AC04-F3ECB79D00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metrics to determine how significant a term is to a text 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series or a corpus. </a:t>
            </a:r>
          </a:p>
          <a:p>
            <a:pPr algn="just">
              <a:lnSpc>
                <a:spcPct val="150000"/>
              </a:lnSpc>
            </a:pPr>
            <a:r>
              <a:rPr lang="en-US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weighting system 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assigns a weight to each word in a document based on its term frequency (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the reciprocal document frequency (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words with higher scores 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weight are deemed to be more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python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 can be computed using </a:t>
            </a:r>
            <a:r>
              <a:rPr lang="en-US" b="1" i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lang="en-US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in </a:t>
            </a:r>
            <a:r>
              <a:rPr lang="en-US" b="1" i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module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09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9336-F91A-736E-CA66-9EBE727C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E4211-AB09-A2F7-8379-4393D1CBDB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76600"/>
          </a:xfrm>
        </p:spPr>
        <p:txBody>
          <a:bodyPr/>
          <a:lstStyle/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assign documents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d1 = 'Geeks for geeks’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d2 = 'Geeks’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d3 = 'r2j'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63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E749E1-C246-561C-E8FB-0BB9AF231BE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5400" y="1219200"/>
            <a:ext cx="6781799" cy="5070964"/>
          </a:xfrm>
        </p:spPr>
      </p:pic>
    </p:spTree>
    <p:extLst>
      <p:ext uri="{BB962C8B-B14F-4D97-AF65-F5344CB8AC3E}">
        <p14:creationId xmlns:p14="http://schemas.microsoft.com/office/powerpoint/2010/main" val="2328033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BE59-FD8C-099F-7CA0-71398F99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product of TF and IDF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E71B-DD47-F9D9-78C3-16B2024E25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apply L2 norm, for each of the sentences we need to 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square root of the sum of squares 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 product of TF and IDF.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23FA6-B3F1-741D-CAC4-E83602C8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10000"/>
            <a:ext cx="6858000" cy="11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85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584D-9E71-80BE-7EB7-9E3C3D0A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product of TF and IDF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F287-7C6C-369E-8F17-FBBB5AAB759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square for d1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0.8585</a:t>
            </a:r>
            <a:r>
              <a:rPr lang="en-US" sz="2400" b="1" i="0" u="none" strike="noStrike" baseline="30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0.5644</a:t>
            </a:r>
            <a:r>
              <a:rPr lang="en-US" sz="2400" b="1" i="0" u="none" strike="noStrike" baseline="30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1.027361662</a:t>
            </a:r>
            <a:r>
              <a:rPr lang="en-US" sz="2400" dirty="0"/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 (geeks)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0.8585 /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1.027361662 = 0.8355915 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 (for) =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0.5644 /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1.027361662 =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0.5493512 </a:t>
            </a:r>
          </a:p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82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25DAF6-994F-1C1C-2412-0F0232F96BD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" y="533400"/>
            <a:ext cx="8827887" cy="5791200"/>
          </a:xfrm>
        </p:spPr>
      </p:pic>
    </p:spTree>
    <p:extLst>
      <p:ext uri="{BB962C8B-B14F-4D97-AF65-F5344CB8AC3E}">
        <p14:creationId xmlns:p14="http://schemas.microsoft.com/office/powerpoint/2010/main" val="195045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B2E99-015A-5AA8-0803-5ED1D7B9CE0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00200" y="-18100"/>
            <a:ext cx="6248400" cy="6896228"/>
          </a:xfrm>
        </p:spPr>
      </p:pic>
    </p:spTree>
    <p:extLst>
      <p:ext uri="{BB962C8B-B14F-4D97-AF65-F5344CB8AC3E}">
        <p14:creationId xmlns:p14="http://schemas.microsoft.com/office/powerpoint/2010/main" val="1341450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D9CCB-6223-0935-CB62-C9989D03624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5400" y="168213"/>
            <a:ext cx="6871838" cy="6521573"/>
          </a:xfrm>
        </p:spPr>
      </p:pic>
    </p:spTree>
    <p:extLst>
      <p:ext uri="{BB962C8B-B14F-4D97-AF65-F5344CB8AC3E}">
        <p14:creationId xmlns:p14="http://schemas.microsoft.com/office/powerpoint/2010/main" val="2961028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8CCE-2E3A-2C44-AB4E-8FBF8628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8DC8-640A-3967-958C-52A3DFB527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algn="l" rtl="0" fontAlgn="base"/>
            <a:r>
              <a:rPr lang="en-US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 are computed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corpus having unique values. </a:t>
            </a:r>
            <a:endParaRPr lang="nl-NL" b="1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nl-NL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assign documents</a:t>
            </a:r>
          </a:p>
          <a:p>
            <a:pPr algn="l" rtl="0" fontAlgn="base"/>
            <a:r>
              <a:rPr lang="nl-NL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d0 = 'geek1'</a:t>
            </a:r>
          </a:p>
          <a:p>
            <a:pPr algn="l" rtl="0" fontAlgn="base"/>
            <a:r>
              <a:rPr lang="nl-NL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d1 = 'geek2'</a:t>
            </a:r>
          </a:p>
          <a:p>
            <a:pPr algn="l" rtl="0" fontAlgn="base"/>
            <a:r>
              <a:rPr lang="nl-NL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d2 = 'geek3'</a:t>
            </a:r>
          </a:p>
          <a:p>
            <a:pPr algn="l" rtl="0" fontAlgn="base"/>
            <a:r>
              <a:rPr lang="nl-NL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d3 = 'geek4'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8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process of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tagging or associating</a:t>
            </a:r>
            <a:r>
              <a:rPr lang="ar-E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information with a file so it can be used for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search and retrieval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purposes later.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Indexing creates the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“searchable” information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users will later use to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 documents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240" y="4230687"/>
            <a:ext cx="4718560" cy="262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853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2BCF6-9DF7-E9CA-5219-2E5DD199AC4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200" y="76200"/>
            <a:ext cx="6324600" cy="6528232"/>
          </a:xfrm>
        </p:spPr>
      </p:pic>
    </p:spTree>
    <p:extLst>
      <p:ext uri="{BB962C8B-B14F-4D97-AF65-F5344CB8AC3E}">
        <p14:creationId xmlns:p14="http://schemas.microsoft.com/office/powerpoint/2010/main" val="245762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4711A-AB88-68D9-1164-C41E4CE3731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7848600" cy="6735918"/>
          </a:xfrm>
        </p:spPr>
      </p:pic>
    </p:spTree>
    <p:extLst>
      <p:ext uri="{BB962C8B-B14F-4D97-AF65-F5344CB8AC3E}">
        <p14:creationId xmlns:p14="http://schemas.microsoft.com/office/powerpoint/2010/main" val="1492147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B7CA5-E1C3-D835-D7B2-66CAE77EB17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8783" y="228600"/>
            <a:ext cx="8855217" cy="6248400"/>
          </a:xfrm>
        </p:spPr>
      </p:pic>
    </p:spTree>
    <p:extLst>
      <p:ext uri="{BB962C8B-B14F-4D97-AF65-F5344CB8AC3E}">
        <p14:creationId xmlns:p14="http://schemas.microsoft.com/office/powerpoint/2010/main" val="1415533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03A8-E91B-409F-5E80-360ED92D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ar-E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A37E-AFF8-8E0C-7701-938B129F9B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fontAlgn="base">
              <a:lnSpc>
                <a:spcPct val="150000"/>
              </a:lnSpc>
            </a:pP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computed from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corpus having similar documents.</a:t>
            </a:r>
          </a:p>
          <a:p>
            <a:pPr algn="l" rtl="0" fontAlgn="base"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assign documents</a:t>
            </a:r>
          </a:p>
          <a:p>
            <a:pPr algn="l" rtl="0" fontAlgn="base"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d0 = 'Geeks for geeks!'</a:t>
            </a:r>
          </a:p>
          <a:p>
            <a:pPr algn="l" rtl="0" fontAlgn="base"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d1 = 'Geeks for geeks!'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08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CE83F1-9B7F-CEC8-D0CF-7F82E2D7EB1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35664" y="457200"/>
            <a:ext cx="8272672" cy="5867400"/>
          </a:xfrm>
        </p:spPr>
      </p:pic>
    </p:spTree>
    <p:extLst>
      <p:ext uri="{BB962C8B-B14F-4D97-AF65-F5344CB8AC3E}">
        <p14:creationId xmlns:p14="http://schemas.microsoft.com/office/powerpoint/2010/main" val="102073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57B9-C3BD-256B-8EDF-CDA6B6E5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834547-4275-A9B9-3403-EBCA3C192D4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200" y="152400"/>
            <a:ext cx="6858000" cy="6592374"/>
          </a:xfrm>
        </p:spPr>
      </p:pic>
    </p:spTree>
    <p:extLst>
      <p:ext uri="{BB962C8B-B14F-4D97-AF65-F5344CB8AC3E}">
        <p14:creationId xmlns:p14="http://schemas.microsoft.com/office/powerpoint/2010/main" val="374322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B2290-FA4F-8871-035F-02C0C002390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219349"/>
            <a:ext cx="7848600" cy="6419301"/>
          </a:xfrm>
        </p:spPr>
      </p:pic>
    </p:spTree>
    <p:extLst>
      <p:ext uri="{BB962C8B-B14F-4D97-AF65-F5344CB8AC3E}">
        <p14:creationId xmlns:p14="http://schemas.microsoft.com/office/powerpoint/2010/main" val="2426679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EFF5-0FBC-967C-4201-2720E686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TF-IDF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DB7B-35EC-E797-5FB6-242509269C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  <a:endParaRPr lang="en-US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 was invented for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 search and can be used to deliver results that are most relevant to what you’re searching for. </a:t>
            </a:r>
            <a:endParaRPr lang="ar-EG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Imagine you have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search engine </a:t>
            </a: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somebody looks for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LeBron</a:t>
            </a: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results will be displayed in order of relevance. That’s to say the most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 sports articles </a:t>
            </a: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be ranked higher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TF-IDF gives the word LeBron a higher score.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It’s likely that every search engine you have ever encountered uses TF-IDF scores in its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63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DA08-E986-02EB-EB89-0FEE6787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29E2-A465-0C10-B431-1893B05BDD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Understanding TF-IDF (Term Frequency-Inverse Document Frequency)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GeeksforGeeks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Understanding TF-ID: A Simple Introduction (monkeylearn.com)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sklearn.feature_extraction.text.TfidfTransformer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— scikit-learn 1.2.2 documentation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 Gentle Introduction To Calculating The TF-IDF Values | by Ann Sebastian | Towards Data Science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9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Document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Is the process of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associating information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file or specific tag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search and retrieval purposes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future.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Indexed information will then be programmed into a database / document management system, which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helps users to easily access the data they require. 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implementing a document indexing process, the ability to retrieve documents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can be very time consuming and costly.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From this perspective,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vector space representation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be considered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document indexing method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8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CB4A-0860-1625-6675-0065D20E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Vectorization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9FBF-3D0B-0597-A04E-37ADC12FDD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8B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natural language is faced with one major hurdle – its algorithms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usually deal with numbers, and natural language is, well, text</a:t>
            </a: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we need 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transform that text into numbers</a:t>
            </a: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otherwise known as </a:t>
            </a:r>
            <a:r>
              <a:rPr lang="en-US" b="1" i="0" u="none" strike="noStrike" dirty="0">
                <a:solidFill>
                  <a:srgbClr val="008B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vectorization</a:t>
            </a: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It’s a fundamental step in the process of machine learning for </a:t>
            </a:r>
            <a:r>
              <a:rPr lang="en-US" b="0" i="0" u="none" strike="noStrike" dirty="0">
                <a:solidFill>
                  <a:srgbClr val="008B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data</a:t>
            </a: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different vectorization algorithms will drastically affect end results, so you need to choose one that will deliver the results you’re hoping for.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8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2D19-AE0E-C065-4C7A-92C640B3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Vectorization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03FF5-3D84-E4FD-BD51-DD69E2FCED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us to gives us a way to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associate each word in a document with a number </a:t>
            </a: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how relevant each word is in that document.</a:t>
            </a: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200000"/>
              </a:lnSpc>
            </a:pP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Then, documents with similar,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 words will have similar vectors, </a:t>
            </a:r>
            <a:r>
              <a:rPr lang="en-US" b="0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is what we are looking for in a </a:t>
            </a:r>
            <a:r>
              <a:rPr lang="en-US" b="1" i="0" dirty="0">
                <a:solidFill>
                  <a:srgbClr val="2B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443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0B1A-AACD-40E4-4B12-0620360EE6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Vectorization 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refers to a set of</a:t>
            </a: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techniques in Natural Language Processing (NLP)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importantly </a:t>
            </a: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words into numbers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documents into high dimensional vector space model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especially helpful in some of the most important applications of 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classifiers like finding spam/not spam messages.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71B506-A615-900A-12BC-76E8EF530B04}"/>
              </a:ext>
            </a:extLst>
          </p:cNvPr>
          <p:cNvSpPr txBox="1">
            <a:spLocks/>
          </p:cNvSpPr>
          <p:nvPr/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95F2F1-BAC8-25C2-69B9-2C918339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Vectorization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3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2B7B-FF97-7C1C-D263-9C3CE338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ABC6-F67D-2489-4F6B-C6A9A4777C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stands for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 Inverse Document Frequency of records.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defined as the calculation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how relevant a word in a series or corpus is to a text.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70000"/>
              </a:lnSpc>
            </a:pP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TF-IDF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one of the popular and most widely used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term weighting technique in today’s IR system.</a:t>
            </a:r>
          </a:p>
        </p:txBody>
      </p:sp>
    </p:spTree>
    <p:extLst>
      <p:ext uri="{BB962C8B-B14F-4D97-AF65-F5344CB8AC3E}">
        <p14:creationId xmlns:p14="http://schemas.microsoft.com/office/powerpoint/2010/main" val="308855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Terminology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term (word)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document (set of words)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corpus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the total document set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— count of corpus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751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917244E564454985284FBA127B44F4" ma:contentTypeVersion="2" ma:contentTypeDescription="Create a new document." ma:contentTypeScope="" ma:versionID="a3683851f35446441698df5f7dd81711">
  <xsd:schema xmlns:xsd="http://www.w3.org/2001/XMLSchema" xmlns:xs="http://www.w3.org/2001/XMLSchema" xmlns:p="http://schemas.microsoft.com/office/2006/metadata/properties" xmlns:ns2="4e3fb115-34a3-4087-a144-a13eed517049" targetNamespace="http://schemas.microsoft.com/office/2006/metadata/properties" ma:root="true" ma:fieldsID="2e3b9b5713f653bdb30cf3fc6c1cb9e0" ns2:_="">
    <xsd:import namespace="4e3fb115-34a3-4087-a144-a13eed5170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3fb115-34a3-4087-a144-a13eed5170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99026D-DFDB-478A-B327-5C645372D5F4}"/>
</file>

<file path=customXml/itemProps2.xml><?xml version="1.0" encoding="utf-8"?>
<ds:datastoreItem xmlns:ds="http://schemas.openxmlformats.org/officeDocument/2006/customXml" ds:itemID="{D3617573-9F51-4738-818F-8A97146E04E0}"/>
</file>

<file path=customXml/itemProps3.xml><?xml version="1.0" encoding="utf-8"?>
<ds:datastoreItem xmlns:ds="http://schemas.openxmlformats.org/officeDocument/2006/customXml" ds:itemID="{62B50F20-DC15-4809-B3E5-1D93CEF3F792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3912</TotalTime>
  <Words>1368</Words>
  <Application>Microsoft Office PowerPoint</Application>
  <PresentationFormat>On-screen Show (4:3)</PresentationFormat>
  <Paragraphs>127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Bookman Old Style</vt:lpstr>
      <vt:lpstr>Calibri</vt:lpstr>
      <vt:lpstr>Consolas</vt:lpstr>
      <vt:lpstr>Gill Sans MT</vt:lpstr>
      <vt:lpstr>Roboto</vt:lpstr>
      <vt:lpstr>Times New Roman</vt:lpstr>
      <vt:lpstr>Wingdings</vt:lpstr>
      <vt:lpstr>Wingdings 3</vt:lpstr>
      <vt:lpstr>Origin</vt:lpstr>
      <vt:lpstr>Machine Learning Implementations in Arabic Text Classification</vt:lpstr>
      <vt:lpstr>Text Classification Steps</vt:lpstr>
      <vt:lpstr>Indexing</vt:lpstr>
      <vt:lpstr>Document Indexing</vt:lpstr>
      <vt:lpstr>Text Vectorization</vt:lpstr>
      <vt:lpstr>Text Vectorization</vt:lpstr>
      <vt:lpstr>Text Vectorization</vt:lpstr>
      <vt:lpstr>TF-IDF</vt:lpstr>
      <vt:lpstr>Terminology</vt:lpstr>
      <vt:lpstr>Term Frequency</vt:lpstr>
      <vt:lpstr>Document Frequency</vt:lpstr>
      <vt:lpstr>Document Frequency</vt:lpstr>
      <vt:lpstr>Inverse Document Frequency</vt:lpstr>
      <vt:lpstr>Inverse Document Frequency</vt:lpstr>
      <vt:lpstr>Inverse Document Frequency</vt:lpstr>
      <vt:lpstr>Inverse Document Frequency</vt:lpstr>
      <vt:lpstr>Example: Inverse Document Frequency</vt:lpstr>
      <vt:lpstr>Inverse Document Frequency</vt:lpstr>
      <vt:lpstr>TF-IDF</vt:lpstr>
      <vt:lpstr>PowerPoint Presentation</vt:lpstr>
      <vt:lpstr>TF-IDF</vt:lpstr>
      <vt:lpstr>Example 1</vt:lpstr>
      <vt:lpstr>PowerPoint Presentation</vt:lpstr>
      <vt:lpstr>Normalize the product of TF and IDF</vt:lpstr>
      <vt:lpstr>Normalize the product of TF and IDF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  <vt:lpstr>Example 3</vt:lpstr>
      <vt:lpstr>PowerPoint Presentation</vt:lpstr>
      <vt:lpstr>PowerPoint Presentation</vt:lpstr>
      <vt:lpstr>PowerPoint Presentation</vt:lpstr>
      <vt:lpstr>Applications of TF-IDF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Implementations in Arabic Text Classification</dc:title>
  <dc:creator>Marwa</dc:creator>
  <cp:lastModifiedBy>Dr. Marwa Fikry</cp:lastModifiedBy>
  <cp:revision>115</cp:revision>
  <dcterms:created xsi:type="dcterms:W3CDTF">2006-08-16T00:00:00Z</dcterms:created>
  <dcterms:modified xsi:type="dcterms:W3CDTF">2023-03-14T03:41:10Z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0x010100FD917244E564454985284FBA127B44F4</vt:lpwstr>
  </property>
</Properties>
</file>