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6" r:id="rId2"/>
    <p:sldId id="345" r:id="rId3"/>
    <p:sldId id="457" r:id="rId4"/>
    <p:sldId id="347" r:id="rId5"/>
    <p:sldId id="323" r:id="rId6"/>
    <p:sldId id="287" r:id="rId7"/>
    <p:sldId id="312" r:id="rId8"/>
    <p:sldId id="288" r:id="rId9"/>
    <p:sldId id="310" r:id="rId10"/>
    <p:sldId id="289" r:id="rId11"/>
    <p:sldId id="314" r:id="rId12"/>
    <p:sldId id="313" r:id="rId13"/>
    <p:sldId id="408" r:id="rId14"/>
    <p:sldId id="348" r:id="rId15"/>
    <p:sldId id="349" r:id="rId16"/>
    <p:sldId id="350" r:id="rId17"/>
    <p:sldId id="458" r:id="rId18"/>
    <p:sldId id="351" r:id="rId19"/>
    <p:sldId id="352" r:id="rId20"/>
    <p:sldId id="445" r:id="rId21"/>
    <p:sldId id="407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459" r:id="rId30"/>
    <p:sldId id="360" r:id="rId31"/>
    <p:sldId id="361" r:id="rId32"/>
    <p:sldId id="362" r:id="rId33"/>
    <p:sldId id="364" r:id="rId34"/>
    <p:sldId id="363" r:id="rId35"/>
    <p:sldId id="365" r:id="rId36"/>
    <p:sldId id="366" r:id="rId37"/>
    <p:sldId id="367" r:id="rId38"/>
    <p:sldId id="368" r:id="rId39"/>
    <p:sldId id="369" r:id="rId40"/>
    <p:sldId id="370" r:id="rId41"/>
    <p:sldId id="409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402" r:id="rId53"/>
    <p:sldId id="410" r:id="rId54"/>
    <p:sldId id="382" r:id="rId55"/>
    <p:sldId id="411" r:id="rId56"/>
    <p:sldId id="419" r:id="rId57"/>
    <p:sldId id="412" r:id="rId58"/>
    <p:sldId id="420" r:id="rId59"/>
    <p:sldId id="413" r:id="rId60"/>
    <p:sldId id="421" r:id="rId61"/>
    <p:sldId id="414" r:id="rId62"/>
    <p:sldId id="422" r:id="rId63"/>
    <p:sldId id="415" r:id="rId64"/>
    <p:sldId id="423" r:id="rId65"/>
    <p:sldId id="416" r:id="rId66"/>
    <p:sldId id="424" r:id="rId67"/>
    <p:sldId id="417" r:id="rId68"/>
    <p:sldId id="425" r:id="rId69"/>
    <p:sldId id="418" r:id="rId70"/>
    <p:sldId id="426" r:id="rId71"/>
    <p:sldId id="427" r:id="rId72"/>
    <p:sldId id="436" r:id="rId73"/>
    <p:sldId id="428" r:id="rId74"/>
    <p:sldId id="437" r:id="rId75"/>
    <p:sldId id="429" r:id="rId76"/>
    <p:sldId id="438" r:id="rId77"/>
    <p:sldId id="431" r:id="rId78"/>
    <p:sldId id="439" r:id="rId79"/>
    <p:sldId id="432" r:id="rId80"/>
    <p:sldId id="440" r:id="rId81"/>
    <p:sldId id="433" r:id="rId82"/>
    <p:sldId id="441" r:id="rId83"/>
    <p:sldId id="434" r:id="rId84"/>
    <p:sldId id="442" r:id="rId85"/>
    <p:sldId id="435" r:id="rId86"/>
    <p:sldId id="443" r:id="rId87"/>
    <p:sldId id="444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4" r:id="rId96"/>
    <p:sldId id="455" r:id="rId97"/>
    <p:sldId id="456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1" autoAdjust="0"/>
  </p:normalViewPr>
  <p:slideViewPr>
    <p:cSldViewPr>
      <p:cViewPr varScale="1">
        <p:scale>
          <a:sx n="75" d="100"/>
          <a:sy n="75" d="100"/>
        </p:scale>
        <p:origin x="124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16401-E416-4064-864D-DFDFCDCEBB06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6E2E18D-E6DC-494B-98E7-224D2B089BF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Classification Algorithm </a:t>
          </a:r>
          <a:endParaRPr lang="en-US" dirty="0"/>
        </a:p>
      </dgm:t>
    </dgm:pt>
    <dgm:pt modelId="{F1847068-B0D2-41A6-85F4-4D70AE52A7EA}" type="parTrans" cxnId="{8B5A9DD5-74FB-4599-92FF-003D317B9918}">
      <dgm:prSet/>
      <dgm:spPr/>
      <dgm:t>
        <a:bodyPr/>
        <a:lstStyle/>
        <a:p>
          <a:endParaRPr lang="en-US"/>
        </a:p>
      </dgm:t>
    </dgm:pt>
    <dgm:pt modelId="{A5F86784-728B-4E8B-AF19-48BB2F6BBD54}" type="sibTrans" cxnId="{8B5A9DD5-74FB-4599-92FF-003D317B9918}">
      <dgm:prSet/>
      <dgm:spPr/>
      <dgm:t>
        <a:bodyPr/>
        <a:lstStyle/>
        <a:p>
          <a:endParaRPr lang="en-US"/>
        </a:p>
      </dgm:t>
    </dgm:pt>
    <dgm:pt modelId="{F776F38C-A435-4F1E-8DF2-F9EC2968F49C}">
      <dgm:prSet phldrT="[Text]" custT="1"/>
      <dgm:spPr/>
      <dgm:t>
        <a:bodyPr/>
        <a:lstStyle/>
        <a:p>
          <a:r>
            <a: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Decision Tree </a:t>
          </a:r>
        </a:p>
      </dgm:t>
    </dgm:pt>
    <dgm:pt modelId="{273FE929-C115-481A-B7F4-DBDB62B8B8AC}" type="parTrans" cxnId="{0C838980-3CA5-4D34-9176-875473B53379}">
      <dgm:prSet/>
      <dgm:spPr/>
      <dgm:t>
        <a:bodyPr/>
        <a:lstStyle/>
        <a:p>
          <a:endParaRPr lang="en-US"/>
        </a:p>
      </dgm:t>
    </dgm:pt>
    <dgm:pt modelId="{8372B372-E02C-48BB-91E3-B2C014BC4C28}" type="sibTrans" cxnId="{0C838980-3CA5-4D34-9176-875473B53379}">
      <dgm:prSet/>
      <dgm:spPr/>
      <dgm:t>
        <a:bodyPr/>
        <a:lstStyle/>
        <a:p>
          <a:endParaRPr lang="en-US"/>
        </a:p>
      </dgm:t>
    </dgm:pt>
    <dgm:pt modelId="{BF2E2BF2-E3CF-4E28-B2D2-5A6AF7902D52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Feature Selection Method</a:t>
          </a:r>
        </a:p>
      </dgm:t>
    </dgm:pt>
    <dgm:pt modelId="{DBE71EB3-40B2-4BBE-88AE-670B7A6E18D7}" type="parTrans" cxnId="{DEF4D758-BD20-4792-BC68-ADDBA2752FDA}">
      <dgm:prSet/>
      <dgm:spPr/>
      <dgm:t>
        <a:bodyPr/>
        <a:lstStyle/>
        <a:p>
          <a:endParaRPr lang="en-US"/>
        </a:p>
      </dgm:t>
    </dgm:pt>
    <dgm:pt modelId="{1E6C42E5-0065-4C5D-B272-BFBD54C05790}" type="sibTrans" cxnId="{DEF4D758-BD20-4792-BC68-ADDBA2752FDA}">
      <dgm:prSet/>
      <dgm:spPr/>
      <dgm:t>
        <a:bodyPr/>
        <a:lstStyle/>
        <a:p>
          <a:endParaRPr lang="en-US"/>
        </a:p>
      </dgm:t>
    </dgm:pt>
    <dgm:pt modelId="{35510333-F900-49B5-B4FA-010F89715136}">
      <dgm:prSet phldrT="[Text]" custT="1"/>
      <dgm:spPr/>
      <dgm:t>
        <a:bodyPr/>
        <a:lstStyle/>
        <a:p>
          <a:r>
            <a: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Information Gain</a:t>
          </a:r>
          <a:endParaRPr lang="en-US" sz="2800" b="1" dirty="0">
            <a:solidFill>
              <a:srgbClr val="0070C0"/>
            </a:solidFill>
          </a:endParaRPr>
        </a:p>
      </dgm:t>
    </dgm:pt>
    <dgm:pt modelId="{83939CA6-CE87-40EC-A58D-98A0E6D4C540}" type="parTrans" cxnId="{2F60FE01-95A8-470F-839D-2D7AE2116729}">
      <dgm:prSet/>
      <dgm:spPr/>
      <dgm:t>
        <a:bodyPr/>
        <a:lstStyle/>
        <a:p>
          <a:endParaRPr lang="en-US"/>
        </a:p>
      </dgm:t>
    </dgm:pt>
    <dgm:pt modelId="{975794FD-0A1A-4ADA-A0B4-C2ACD1CBDC95}" type="sibTrans" cxnId="{2F60FE01-95A8-470F-839D-2D7AE2116729}">
      <dgm:prSet/>
      <dgm:spPr/>
      <dgm:t>
        <a:bodyPr/>
        <a:lstStyle/>
        <a:p>
          <a:endParaRPr lang="en-US"/>
        </a:p>
      </dgm:t>
    </dgm:pt>
    <dgm:pt modelId="{7B446FAE-8693-4E1A-99A5-F43245962F5D}" type="pres">
      <dgm:prSet presAssocID="{44A16401-E416-4064-864D-DFDFCDCEBB06}" presName="Name0" presStyleCnt="0">
        <dgm:presLayoutVars>
          <dgm:dir/>
          <dgm:animLvl val="lvl"/>
          <dgm:resizeHandles val="exact"/>
        </dgm:presLayoutVars>
      </dgm:prSet>
      <dgm:spPr/>
    </dgm:pt>
    <dgm:pt modelId="{B03D277F-9264-475D-95B9-C380675D11EB}" type="pres">
      <dgm:prSet presAssocID="{D6E2E18D-E6DC-494B-98E7-224D2B089BF1}" presName="linNode" presStyleCnt="0"/>
      <dgm:spPr/>
    </dgm:pt>
    <dgm:pt modelId="{16A93EF8-0E98-42BD-87B9-F7B27F263482}" type="pres">
      <dgm:prSet presAssocID="{D6E2E18D-E6DC-494B-98E7-224D2B089BF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7CA644-3CBF-4395-9CD9-10DE6D488293}" type="pres">
      <dgm:prSet presAssocID="{D6E2E18D-E6DC-494B-98E7-224D2B089BF1}" presName="descendantText" presStyleLbl="alignAccFollowNode1" presStyleIdx="0" presStyleCnt="2" custLinFactNeighborY="6250">
        <dgm:presLayoutVars>
          <dgm:bulletEnabled val="1"/>
        </dgm:presLayoutVars>
      </dgm:prSet>
      <dgm:spPr/>
    </dgm:pt>
    <dgm:pt modelId="{CF6A85A0-B2FC-40AD-A910-7ACE785C8A81}" type="pres">
      <dgm:prSet presAssocID="{A5F86784-728B-4E8B-AF19-48BB2F6BBD54}" presName="sp" presStyleCnt="0"/>
      <dgm:spPr/>
    </dgm:pt>
    <dgm:pt modelId="{3C9AC082-1AD3-4327-A02F-869A9DC34F2E}" type="pres">
      <dgm:prSet presAssocID="{BF2E2BF2-E3CF-4E28-B2D2-5A6AF7902D52}" presName="linNode" presStyleCnt="0"/>
      <dgm:spPr/>
    </dgm:pt>
    <dgm:pt modelId="{0E8A13AE-B5C6-44BF-8579-BDA4A9BB5F02}" type="pres">
      <dgm:prSet presAssocID="{BF2E2BF2-E3CF-4E28-B2D2-5A6AF7902D52}" presName="parentText" presStyleLbl="node1" presStyleIdx="1" presStyleCnt="2" custLinFactNeighborY="5003">
        <dgm:presLayoutVars>
          <dgm:chMax val="1"/>
          <dgm:bulletEnabled val="1"/>
        </dgm:presLayoutVars>
      </dgm:prSet>
      <dgm:spPr/>
    </dgm:pt>
    <dgm:pt modelId="{3C29362F-B9CC-42FE-8F89-F185B61F7F10}" type="pres">
      <dgm:prSet presAssocID="{BF2E2BF2-E3CF-4E28-B2D2-5A6AF7902D5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F60FE01-95A8-470F-839D-2D7AE2116729}" srcId="{BF2E2BF2-E3CF-4E28-B2D2-5A6AF7902D52}" destId="{35510333-F900-49B5-B4FA-010F89715136}" srcOrd="0" destOrd="0" parTransId="{83939CA6-CE87-40EC-A58D-98A0E6D4C540}" sibTransId="{975794FD-0A1A-4ADA-A0B4-C2ACD1CBDC95}"/>
    <dgm:cxn modelId="{250D540E-9339-4616-9BA3-277B2932887C}" type="presOf" srcId="{F776F38C-A435-4F1E-8DF2-F9EC2968F49C}" destId="{2F7CA644-3CBF-4395-9CD9-10DE6D488293}" srcOrd="0" destOrd="0" presId="urn:microsoft.com/office/officeart/2005/8/layout/vList5"/>
    <dgm:cxn modelId="{0B1CC316-453C-4968-9313-0A925DC3C1D5}" type="presOf" srcId="{35510333-F900-49B5-B4FA-010F89715136}" destId="{3C29362F-B9CC-42FE-8F89-F185B61F7F10}" srcOrd="0" destOrd="0" presId="urn:microsoft.com/office/officeart/2005/8/layout/vList5"/>
    <dgm:cxn modelId="{CE632578-7F84-410D-8477-A15E16C6CCED}" type="presOf" srcId="{44A16401-E416-4064-864D-DFDFCDCEBB06}" destId="{7B446FAE-8693-4E1A-99A5-F43245962F5D}" srcOrd="0" destOrd="0" presId="urn:microsoft.com/office/officeart/2005/8/layout/vList5"/>
    <dgm:cxn modelId="{DEF4D758-BD20-4792-BC68-ADDBA2752FDA}" srcId="{44A16401-E416-4064-864D-DFDFCDCEBB06}" destId="{BF2E2BF2-E3CF-4E28-B2D2-5A6AF7902D52}" srcOrd="1" destOrd="0" parTransId="{DBE71EB3-40B2-4BBE-88AE-670B7A6E18D7}" sibTransId="{1E6C42E5-0065-4C5D-B272-BFBD54C05790}"/>
    <dgm:cxn modelId="{A9465A7A-8A70-48D2-9BDD-13FF76FB270D}" type="presOf" srcId="{D6E2E18D-E6DC-494B-98E7-224D2B089BF1}" destId="{16A93EF8-0E98-42BD-87B9-F7B27F263482}" srcOrd="0" destOrd="0" presId="urn:microsoft.com/office/officeart/2005/8/layout/vList5"/>
    <dgm:cxn modelId="{0C838980-3CA5-4D34-9176-875473B53379}" srcId="{D6E2E18D-E6DC-494B-98E7-224D2B089BF1}" destId="{F776F38C-A435-4F1E-8DF2-F9EC2968F49C}" srcOrd="0" destOrd="0" parTransId="{273FE929-C115-481A-B7F4-DBDB62B8B8AC}" sibTransId="{8372B372-E02C-48BB-91E3-B2C014BC4C28}"/>
    <dgm:cxn modelId="{4DF6EF80-09A6-47D6-A4ED-0E2B66D4F59D}" type="presOf" srcId="{BF2E2BF2-E3CF-4E28-B2D2-5A6AF7902D52}" destId="{0E8A13AE-B5C6-44BF-8579-BDA4A9BB5F02}" srcOrd="0" destOrd="0" presId="urn:microsoft.com/office/officeart/2005/8/layout/vList5"/>
    <dgm:cxn modelId="{8B5A9DD5-74FB-4599-92FF-003D317B9918}" srcId="{44A16401-E416-4064-864D-DFDFCDCEBB06}" destId="{D6E2E18D-E6DC-494B-98E7-224D2B089BF1}" srcOrd="0" destOrd="0" parTransId="{F1847068-B0D2-41A6-85F4-4D70AE52A7EA}" sibTransId="{A5F86784-728B-4E8B-AF19-48BB2F6BBD54}"/>
    <dgm:cxn modelId="{3FC405B6-0FEE-49B9-98DD-CF8C53842B1D}" type="presParOf" srcId="{7B446FAE-8693-4E1A-99A5-F43245962F5D}" destId="{B03D277F-9264-475D-95B9-C380675D11EB}" srcOrd="0" destOrd="0" presId="urn:microsoft.com/office/officeart/2005/8/layout/vList5"/>
    <dgm:cxn modelId="{CBC61BE6-3C8A-4797-AFF7-1DD39024C9CD}" type="presParOf" srcId="{B03D277F-9264-475D-95B9-C380675D11EB}" destId="{16A93EF8-0E98-42BD-87B9-F7B27F263482}" srcOrd="0" destOrd="0" presId="urn:microsoft.com/office/officeart/2005/8/layout/vList5"/>
    <dgm:cxn modelId="{DEC7CE25-5FD5-4B83-A0B9-374163EBCAE5}" type="presParOf" srcId="{B03D277F-9264-475D-95B9-C380675D11EB}" destId="{2F7CA644-3CBF-4395-9CD9-10DE6D488293}" srcOrd="1" destOrd="0" presId="urn:microsoft.com/office/officeart/2005/8/layout/vList5"/>
    <dgm:cxn modelId="{41E5AE24-FA4A-4D17-A448-F4CC35E53070}" type="presParOf" srcId="{7B446FAE-8693-4E1A-99A5-F43245962F5D}" destId="{CF6A85A0-B2FC-40AD-A910-7ACE785C8A81}" srcOrd="1" destOrd="0" presId="urn:microsoft.com/office/officeart/2005/8/layout/vList5"/>
    <dgm:cxn modelId="{FCF04E2A-4852-47D3-BD70-20EDAE30CD15}" type="presParOf" srcId="{7B446FAE-8693-4E1A-99A5-F43245962F5D}" destId="{3C9AC082-1AD3-4327-A02F-869A9DC34F2E}" srcOrd="2" destOrd="0" presId="urn:microsoft.com/office/officeart/2005/8/layout/vList5"/>
    <dgm:cxn modelId="{DACA38CA-5381-4573-BA8C-757192C140D7}" type="presParOf" srcId="{3C9AC082-1AD3-4327-A02F-869A9DC34F2E}" destId="{0E8A13AE-B5C6-44BF-8579-BDA4A9BB5F02}" srcOrd="0" destOrd="0" presId="urn:microsoft.com/office/officeart/2005/8/layout/vList5"/>
    <dgm:cxn modelId="{667EE97E-C699-4BD6-A22A-D2E39E350404}" type="presParOf" srcId="{3C9AC082-1AD3-4327-A02F-869A9DC34F2E}" destId="{3C29362F-B9CC-42FE-8F89-F185B61F7F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CA644-3CBF-4395-9CD9-10DE6D488293}">
      <dsp:nvSpPr>
        <dsp:cNvPr id="0" name=""/>
        <dsp:cNvSpPr/>
      </dsp:nvSpPr>
      <dsp:spPr>
        <a:xfrm rot="5400000">
          <a:off x="4416567" y="-1527030"/>
          <a:ext cx="1219169" cy="473049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Decision Tree </a:t>
          </a:r>
        </a:p>
      </dsp:txBody>
      <dsp:txXfrm rot="-5400000">
        <a:off x="2660904" y="288148"/>
        <a:ext cx="4670981" cy="1100139"/>
      </dsp:txXfrm>
    </dsp:sp>
    <dsp:sp modelId="{16A93EF8-0E98-42BD-87B9-F7B27F263482}">
      <dsp:nvSpPr>
        <dsp:cNvPr id="0" name=""/>
        <dsp:cNvSpPr/>
      </dsp:nvSpPr>
      <dsp:spPr>
        <a:xfrm>
          <a:off x="0" y="38"/>
          <a:ext cx="2660904" cy="15239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itchFamily="18" charset="0"/>
              <a:cs typeface="Times New Roman" pitchFamily="18" charset="0"/>
            </a:rPr>
            <a:t>Classification Algorithm </a:t>
          </a:r>
          <a:endParaRPr lang="en-US" sz="3000" kern="1200" dirty="0"/>
        </a:p>
      </dsp:txBody>
      <dsp:txXfrm>
        <a:off x="74394" y="74432"/>
        <a:ext cx="2512116" cy="1375174"/>
      </dsp:txXfrm>
    </dsp:sp>
    <dsp:sp modelId="{3C29362F-B9CC-42FE-8F89-F185B61F7F10}">
      <dsp:nvSpPr>
        <dsp:cNvPr id="0" name=""/>
        <dsp:cNvSpPr/>
      </dsp:nvSpPr>
      <dsp:spPr>
        <a:xfrm rot="5400000">
          <a:off x="4416567" y="-3068"/>
          <a:ext cx="1219169" cy="473049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Information Gain</a:t>
          </a:r>
          <a:endParaRPr lang="en-US" sz="2800" b="1" kern="1200" dirty="0">
            <a:solidFill>
              <a:srgbClr val="0070C0"/>
            </a:solidFill>
          </a:endParaRPr>
        </a:p>
      </dsp:txBody>
      <dsp:txXfrm rot="-5400000">
        <a:off x="2660904" y="1812111"/>
        <a:ext cx="4670981" cy="1100139"/>
      </dsp:txXfrm>
    </dsp:sp>
    <dsp:sp modelId="{0E8A13AE-B5C6-44BF-8579-BDA4A9BB5F02}">
      <dsp:nvSpPr>
        <dsp:cNvPr id="0" name=""/>
        <dsp:cNvSpPr/>
      </dsp:nvSpPr>
      <dsp:spPr>
        <a:xfrm>
          <a:off x="0" y="1600236"/>
          <a:ext cx="2660904" cy="15239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itchFamily="18" charset="0"/>
              <a:cs typeface="Times New Roman" pitchFamily="18" charset="0"/>
            </a:rPr>
            <a:t>Feature Selection Method</a:t>
          </a:r>
        </a:p>
      </dsp:txBody>
      <dsp:txXfrm>
        <a:off x="74394" y="1674630"/>
        <a:ext cx="2512116" cy="137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261C-1BB3-44C8-8C51-92C73164589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6DFF-7FE5-42CD-B55F-16C2D8E0C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wsar34.medium.com/machine-learning-quiz-06-decision-tree-part-2-1115393a2668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wsar34.medium.com/machine-learning-quiz-06-decision-tree-part-2-1115393a2668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1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View Answer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a</a:t>
            </a:r>
            <a:b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Refer the definition of 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View Answer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b</a:t>
            </a:r>
            <a:b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None.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decision tree can easily be transformed to a set of rules by mapping from the root node to the leaf nodes one by one.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E(3,2) = E(3/5,2/5) = E(0.6,0.4) = -(0.6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0.6) – (0.4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0.4)  = .97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E(4,0) = E(1,0) = -(1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1) – (0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0) =  0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E( 2,3 ) = – (0.4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0.4) -(0.6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0.6) = .97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decision tree can easily be transformed to a set of rules by mapping from the root node to the leaf nodes one by one.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solution of </a:t>
            </a:r>
            <a:r>
              <a:rPr lang="en-US" b="1" i="0" u="sng" dirty="0">
                <a:effectLst/>
                <a:latin typeface="source-serif-pro"/>
                <a:hlinkClick r:id="rId3"/>
              </a:rPr>
              <a:t>Machine Learning Quiz 06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1(A), 2(A), 3(A), 4(D), 5(C), 6(B), 7(B), 8(C), 9(D), 10(A)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solution of </a:t>
            </a:r>
            <a:r>
              <a:rPr lang="en-US" b="1" i="0" u="sng" dirty="0">
                <a:effectLst/>
                <a:latin typeface="source-serif-pro"/>
                <a:hlinkClick r:id="rId3"/>
              </a:rPr>
              <a:t>Machine Learning Quiz 06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1(A), 2(A), 3(A), 4(D), 5(C), 6(B), 7(B), 8(C), 9(D), 10(A)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gild.com/blog/decision-tree-python-code" TargetMode="External"/><Relationship Id="rId2" Type="http://schemas.openxmlformats.org/officeDocument/2006/relationships/hyperlink" Target="http://www.saedsayad.com/decision_tree.ht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Machine Learning Implementations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Arabic Text Classification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err="1"/>
              <a:t>Marwa</a:t>
            </a:r>
            <a:r>
              <a:rPr lang="en-US" b="1" dirty="0"/>
              <a:t> F. Mohamed </a:t>
            </a:r>
          </a:p>
        </p:txBody>
      </p:sp>
    </p:spTree>
    <p:extLst>
      <p:ext uri="{BB962C8B-B14F-4D97-AF65-F5344CB8AC3E}">
        <p14:creationId xmlns:p14="http://schemas.microsoft.com/office/powerpoint/2010/main" val="34793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Process which aims at ensuring that the learned model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doesn’t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Crossvalidation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done by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splitting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data into a number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near-size folds 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running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 experiments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each experiment, we set  aside one of the k folds for testing and use all the remaining folds for training. </a:t>
            </a:r>
          </a:p>
        </p:txBody>
      </p:sp>
    </p:spTree>
    <p:extLst>
      <p:ext uri="{BB962C8B-B14F-4D97-AF65-F5344CB8AC3E}">
        <p14:creationId xmlns:p14="http://schemas.microsoft.com/office/powerpoint/2010/main" val="243163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high variance 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the results of the experiments refer to 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solution of extending the data size or choosing other less complex training</a:t>
            </a:r>
            <a:r>
              <a:rPr lang="ar-EG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models.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low variance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indicates positively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68867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US" dirty="0"/>
          </a:p>
        </p:txBody>
      </p:sp>
      <p:pic>
        <p:nvPicPr>
          <p:cNvPr id="1027" name="Picture 3" descr="C:\Users\Marwa Fikry\Desktop\grid_search_cross_valida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6" y="1295400"/>
            <a:ext cx="7457857" cy="51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3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generic process that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assigns a label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an input based on 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characteristics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be as </a:t>
            </a:r>
          </a:p>
          <a:p>
            <a:pPr lvl="1" algn="just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classifying a number as being positive or negative, and </a:t>
            </a:r>
          </a:p>
          <a:p>
            <a:pPr lvl="1" algn="just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a physician diagnosing his patient by inspecting his MRI images and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signals. </a:t>
            </a:r>
          </a:p>
        </p:txBody>
      </p:sp>
    </p:spTree>
    <p:extLst>
      <p:ext uri="{BB962C8B-B14F-4D97-AF65-F5344CB8AC3E}">
        <p14:creationId xmlns:p14="http://schemas.microsoft.com/office/powerpoint/2010/main" val="12202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classification algorithms that have been used for topic categorization is overwhelming.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include at the very least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probabilistic methods,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methods,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tree,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neural networks,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batch and incremental learners of linear classifiers,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support vector machines,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genetic algorithms,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hidden Markov models,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ensemble and boosting methods.</a:t>
            </a:r>
          </a:p>
        </p:txBody>
      </p:sp>
    </p:spTree>
    <p:extLst>
      <p:ext uri="{BB962C8B-B14F-4D97-AF65-F5344CB8AC3E}">
        <p14:creationId xmlns:p14="http://schemas.microsoft.com/office/powerpoint/2010/main" val="60232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8003838"/>
              </p:ext>
            </p:extLst>
          </p:nvPr>
        </p:nvGraphicFramePr>
        <p:xfrm>
          <a:off x="762000" y="1828800"/>
          <a:ext cx="73914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98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Decision Tree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builds classification or regression models in the form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tree structure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breaks down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dataset into smaller and smaller subsets while at the same time an associated decision tree is incrementally developed. </a:t>
            </a:r>
          </a:p>
        </p:txBody>
      </p:sp>
    </p:spTree>
    <p:extLst>
      <p:ext uri="{BB962C8B-B14F-4D97-AF65-F5344CB8AC3E}">
        <p14:creationId xmlns:p14="http://schemas.microsoft.com/office/powerpoint/2010/main" val="188063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Decision Tree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final result is a tree with 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nodes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leaf nodes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core algorithm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building decision trees called 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which employs a top-down, greedy search through the space of possible branches with no backtracking. </a:t>
            </a:r>
          </a:p>
        </p:txBody>
      </p:sp>
    </p:spTree>
    <p:extLst>
      <p:ext uri="{BB962C8B-B14F-4D97-AF65-F5344CB8AC3E}">
        <p14:creationId xmlns:p14="http://schemas.microsoft.com/office/powerpoint/2010/main" val="12599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 Classification Steps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2" y="1600200"/>
            <a:ext cx="795955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3581400"/>
            <a:ext cx="73914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50052E-DFFD-9EC8-7B06-85AB49B2FF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" y="0"/>
            <a:ext cx="7559026" cy="6872415"/>
          </a:xfrm>
        </p:spPr>
      </p:pic>
    </p:spTree>
    <p:extLst>
      <p:ext uri="{BB962C8B-B14F-4D97-AF65-F5344CB8AC3E}">
        <p14:creationId xmlns:p14="http://schemas.microsoft.com/office/powerpoint/2010/main" val="341792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Decision Tree to Decision Rules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28800"/>
            <a:ext cx="5591175" cy="443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57616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1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node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Outlook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has two or more branches (e.g.,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Sunny, Overcast and Rainy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Leaf node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represents a classification or decision.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topmost decision node in a tree which corresponds to the best predictor called 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root node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Decision trees can handle both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categorical and numerical data. </a:t>
            </a:r>
          </a:p>
        </p:txBody>
      </p:sp>
    </p:spTree>
    <p:extLst>
      <p:ext uri="{BB962C8B-B14F-4D97-AF65-F5344CB8AC3E}">
        <p14:creationId xmlns:p14="http://schemas.microsoft.com/office/powerpoint/2010/main" val="173066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315200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36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31224"/>
            <a:ext cx="6324599" cy="569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07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Entropy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tree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built top-down from a root node and involves partitioning the data into subsets that contain instances with similar values (homogenous).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calculate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homogeneity of a sample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sample is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completely homogeneous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entropy is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sample is an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equally divided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has entropy of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29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Entropy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019799" cy="491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87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ar-EG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Entropy using the frequency table of one attribute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84632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46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ar-EG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Entropy using the frequency table of two attributes: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344465" cy="555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93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542A-3CE4-9261-9D93-6D994855F7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E(3,2)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E(3/5,2/5) = E(0.6,0.4) = -(0.6 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0.6) – (0.4 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0.4) 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0.97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E(4,0)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E(1,0) = -(1 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1) – (0 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0) = 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E( 2,3 )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– (0.4 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0.4) -(0.6 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0.6) =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0.97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6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3416-18A7-73FB-D9B8-E7B26792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A2B2-439E-A82E-BA67-27D9276FE2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reduction, also known as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the process of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number of features in a resource heavy computation without losing important information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number of features means the number of variables is reduced making the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computer’s work easier and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71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Information Gain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514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information gain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based on the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decrease in entropy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after a dataset is split on an attribute. </a:t>
            </a:r>
          </a:p>
          <a:p>
            <a:pPr algn="just">
              <a:lnSpc>
                <a:spcPct val="150000"/>
              </a:lnSpc>
            </a:pPr>
            <a:endParaRPr lang="ar-EG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Constructing a decision tree is all about finding attribute that returns the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(i.e., the most homogeneous branches).</a:t>
            </a:r>
          </a:p>
        </p:txBody>
      </p:sp>
    </p:spTree>
    <p:extLst>
      <p:ext uri="{BB962C8B-B14F-4D97-AF65-F5344CB8AC3E}">
        <p14:creationId xmlns:p14="http://schemas.microsoft.com/office/powerpoint/2010/main" val="42939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1: Calculate entropy of the target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8164494" cy="23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0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dataset is then split on the different attributes.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entropy for each branch is calculated.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it is added proportionally, to get total entropy for the split.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resulting entropy is subtracted from the entropy before the split.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is the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Information Gain, or decrease in entropy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25878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2: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7924"/>
            <a:ext cx="8141836" cy="278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05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2: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5" y="1295400"/>
            <a:ext cx="829364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208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0859"/>
            <a:ext cx="5289884" cy="319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Choose attribute with the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largest information gain as the decision node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Divide the dataset by its branches and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the same process on every branch.</a:t>
            </a:r>
          </a:p>
        </p:txBody>
      </p:sp>
    </p:spTree>
    <p:extLst>
      <p:ext uri="{BB962C8B-B14F-4D97-AF65-F5344CB8AC3E}">
        <p14:creationId xmlns:p14="http://schemas.microsoft.com/office/powerpoint/2010/main" val="443637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3: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" y="1524000"/>
            <a:ext cx="9037644" cy="454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074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4a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A branch with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entropy of 0 is a leaf node.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752600"/>
            <a:ext cx="895154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789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4b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A branch with entropy more than 0 needs further splitting.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" y="1371600"/>
            <a:ext cx="840946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98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5: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438400"/>
            <a:ext cx="7543800" cy="23622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 is run recursively on the non-leaf branches, until all data is classified.</a:t>
            </a:r>
          </a:p>
        </p:txBody>
      </p:sp>
    </p:spTree>
    <p:extLst>
      <p:ext uri="{BB962C8B-B14F-4D97-AF65-F5344CB8AC3E}">
        <p14:creationId xmlns:p14="http://schemas.microsoft.com/office/powerpoint/2010/main" val="9556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 Selection 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aim of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feature-selection methods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reduction of the dimensionality of the dataset by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removing features that are considered irrelevant for the   classification.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most popular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feature selection methods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for text classification are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Information Gain.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Mutual Information.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Odds Ratio.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4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Decision Tree to Decision Rules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28800"/>
            <a:ext cx="5591175" cy="443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57616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17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 Python Example</a:t>
            </a:r>
            <a:b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05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Import necessary libraries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" y="1828800"/>
            <a:ext cx="8899328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418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the data set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86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 a few information about the data set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1263316"/>
            <a:ext cx="4910348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8654"/>
            <a:ext cx="5410200" cy="465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364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target variable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63001" cy="15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11090"/>
            <a:ext cx="7467600" cy="114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269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predictor variables and encode any string variables to equivalent integer codes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569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5: (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1014"/>
            <a:ext cx="4724400" cy="196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5350042" cy="463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034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Training/model fitting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8" y="2819400"/>
            <a:ext cx="8835861" cy="89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574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Visualization of the decision graph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458200" cy="504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0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the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7: (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9218" name="Picture 2" descr="C:\Users\Marwa Fikry\PycharmProjects\arabization\D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00800" cy="55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60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8: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the model to make predictions with the test data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601103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306" y="4712166"/>
            <a:ext cx="2159293" cy="110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548062" y="4712166"/>
            <a:ext cx="2260307" cy="1013246"/>
          </a:xfrm>
          <a:prstGeom prst="rightArrow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2529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arnaoty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M.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Farghaly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A., 2018. Machine learning implementations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arabic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text classification. In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Intelligent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Natural Language Processing: Trends and Applications (pp. 295-324). Springer, Cham.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2"/>
              </a:rPr>
              <a:t>www.saedsayad.com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2"/>
              </a:rPr>
              <a:t>decision_tree.htm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3"/>
              </a:rPr>
              <a:t>acadgild.com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/blog/decision-tree-python-code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86025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93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56671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7" y="1295400"/>
            <a:ext cx="8090283" cy="499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33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7C95-C292-6996-D100-6868FC897E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1: Decision trees are also known as CART. What is CART?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 and Regression Trees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Customer Analysis and Research Tool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Communication Access Real-time Translation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Computerized Automatic Rating Technique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12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7C95-C292-6996-D100-6868FC897E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1: Decision trees are also known as CART. What is CART?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 and Regression Trees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Customer Analysis and Research Tool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Communication Access Real-time Translation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Computerized Automatic Rating Technique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76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550D-21F5-F7B3-0C21-5CB7349C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9BAB-3461-BD68-7B05-880F3D40DF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What are the advantages of Classification and Regression Trees (CART)?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Decision trees implicitly perform variable screening or feature selection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Can handle both numerical and categorical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Can handle multi-output problems.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573770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550D-21F5-F7B3-0C21-5CB7349C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9BAB-3461-BD68-7B05-880F3D40DF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What are the advantages of Classification and Regression Trees (CART)?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Decision trees implicitly perform variable screening or feature selection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Can handle both numerical and categorical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Can handle multi-output problems.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68943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D88-4EFE-55A3-DC8B-3472B64E28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5: Decision tree learners may create biased trees if some classes dominate. What’s the solution of it?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imbalance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balance the dataset after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 solution possible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5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final step in corpus preparation is to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split the corpus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training and test 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training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contain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larger portion of the corpus and is used for training the classifier.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 set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 then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test the performance of the classifier.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test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guarantee good classification performance due to the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problem. </a:t>
            </a:r>
          </a:p>
        </p:txBody>
      </p:sp>
    </p:spTree>
    <p:extLst>
      <p:ext uri="{BB962C8B-B14F-4D97-AF65-F5344CB8AC3E}">
        <p14:creationId xmlns:p14="http://schemas.microsoft.com/office/powerpoint/2010/main" val="2147079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6034-32F9-E5AD-4654-2F35D0D3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D88-4EFE-55A3-DC8B-3472B64E28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5: Decision tree learners may create biased trees if some classes dominate. What’s the solution of it?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imbalance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balance the dataset after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 solution possible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3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4C01-99DE-C05E-04AC-A421B7C9E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6: Decision tree can be used for ______.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regression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Both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9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4C01-99DE-C05E-04AC-A421B7C9E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6: Decision tree can be used for ______.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regression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Both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95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4BE5-84DC-7335-0BF3-F8A676142B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7: Decision tree is a ______ algorithm.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supervised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unsupervised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Both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4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4BE5-84DC-7335-0BF3-F8A676142B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7: Decision tree is a ______ algorithm.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supervised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unsupervised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Both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9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D687-6F4C-84A2-5ADB-4747B88F9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8: Suppose, your target variable is whether a passenger will survived or not using Decision Tree. What type of tree do you need to predict the target variable?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regression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clustering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dimensionality reduction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81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D687-6F4C-84A2-5ADB-4747B88F9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8: Suppose, your target variable is whether a passenger will survived or not using Decision Tree. What type of tree do you need to predict the target variable?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classification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regression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clustering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dimensionality reduction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79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DA56-CA00-D1E1-F1A5-8C737B0EC4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9: Suppose, your target variable is the price of a house using Decision Tree. What type of tree do you need to predict the target variable?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regression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clustering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dimensionality reduction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861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DA56-CA00-D1E1-F1A5-8C737B0EC4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9: Suppose, your target variable is the price of a house using Decision Tree. What type of tree do you need to predict the target variable?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classification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regression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clustering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dimensionality reduction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7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9F2E-8A52-1D0C-A49E-1154C2515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10: What is the maximum depth in a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length of the longest path from a root to a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the length of the shortest path from a root to a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the length of the longest path from a root to a sub-node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7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Underfitting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kinds of mistakes that an inappropriate inductive bias can lead to: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occurs when the prediction model selected by the algorithm is too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simplistic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represent the underlying relationship in the dataset between the descriptive features and the target feature. </a:t>
            </a:r>
          </a:p>
          <a:p>
            <a:pPr lvl="0"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by contrast, occurs when the prediction model selected by the algorithm is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 complex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model fits to the dataset too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closely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becomes sensitive to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99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9F2E-8A52-1D0C-A49E-1154C2515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10: What is the maximum depth in a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length of the longest path from a root to a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the length of the shortest path from a root to a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the length of the longest path from a root to a sub-node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86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5FEE-E905-8221-D754-920D1CA2DA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What is splitting in the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Dividing a node into two or more sub-nodes based on if-else conditions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Removing a sub-node from the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881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9B1-07A6-F93A-0AB7-0F3C3A20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5FEE-E905-8221-D754-920D1CA2DA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What is splitting in the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Dividing a node into two or more sub-nodes based on if-else conditions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Removing a sub-node from the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14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823D-820E-B0E3-109B-E26AB41506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What is a leaf or terminal node in the decision tree?</a:t>
            </a: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end of the decision tree where it cannot be split into further sub-nodes.</a:t>
            </a:r>
            <a:b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Maximum depth</a:t>
            </a:r>
            <a:b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A subsection of the entire tree</a:t>
            </a:r>
            <a:b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 node that represents the entire population or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344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823D-820E-B0E3-109B-E26AB41506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What is a leaf or terminal node in the decision tree?</a:t>
            </a: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end of the decision tree where it cannot be split into further sub-nodes.</a:t>
            </a:r>
            <a:b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Maximum depth</a:t>
            </a:r>
            <a:b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A subsection of the entire tree</a:t>
            </a:r>
            <a:b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 node that represents the entire population or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375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F81-6015-4056-607C-D92E87DCD1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3: What is pruning in a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Removing a sub-node from the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Dividing a node into two or more sub-nodes based on if-else conditions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511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F81-6015-4056-607C-D92E87DCD1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3: What is pruning in a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Removing a sub-node from the tree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Dividing a node into two or more sub-nodes based on if-else conditions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Balance the dataset prior to 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00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F7F1-738A-2C34-0D06-5E3A718D4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6: In a decision tree algorithm, entropy helps to determine a feature or attribute that gives maximum information about a class which is called _____.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Pruning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Maximum depth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Gini impurity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32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570F-FF40-EDBE-3D48-DE7504E4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F7F1-738A-2C34-0D06-5E3A718D4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6: In a decision tree algorithm, entropy helps to determine a feature or attribute that gives maximum information about a class which is called _____.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Pruning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 Information 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Maximum depth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Gini impurity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36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612-B643-841A-7C80-457863EB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FFF2-F2A6-AE1E-FB6A-B337719E74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7: In a decision tree algorithm, how can you reduce the level of entropy from the root node to the leaf node?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Pruning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Information 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Maximum depth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Gini impurity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0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L\Quotes\11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110310"/>
            <a:ext cx="6477000" cy="707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200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612-B643-841A-7C80-457863EB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FFF2-F2A6-AE1E-FB6A-B337719E74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7: In a decision tree algorithm, how can you reduce the level of entropy from the root node to the leaf node?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Pruning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Information 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Maximum depth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Gini impurity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093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7749-F78F-4565-ED50-BB3FE18A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CAEA-52B1-EA63-7B16-19E848ACD7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8: What are the advantages of the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Decision trees are easy to visualize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Non-linear patterns in the data can be captured easily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Both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691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7749-F78F-4565-ED50-BB3FE18A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CAEA-52B1-EA63-7B16-19E848ACD7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8: What are the advantages of the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Decision trees are easy to visualize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Non-linear patterns in the data can be captured easily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Both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559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A992-990E-11D0-74A5-AD831C1B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9D4B-8B49-1E21-9A20-5EF82AC7B4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9: What are the disadvantages of the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Over-fitting of the data is possible.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The small variation in the input data can result in a different decision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We have to balance the dataset before training the model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949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A992-990E-11D0-74A5-AD831C1B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9D4B-8B49-1E21-9A20-5EF82AC7B4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9: What are the disadvantages of the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Over-fitting of the data is possible.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The small variation in the input data can result in a different decision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We have to balance the dataset before training the model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17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43D-B5F9-0F0B-C32C-06FE943B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42A5-00AC-27E1-9650-E83E727A47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10: In Decision Trees, for predicting a class label, the algorithm starts from which node of the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Root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Terminal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Sub-node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746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43D-B5F9-0F0B-C32C-06FE943B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42A5-00AC-27E1-9650-E83E727A47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10: In Decision Trees, for predicting a class label, the algorithm starts from which node of the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Root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Terminal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Sub-node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49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77EF-BE6A-900B-890A-E17DBB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50AD-48C5-1442-4892-0E360043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1: In a decision tree, which one is true for the root node?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root node represents the entire population or sample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Nodes do not split is called the root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Root and leaf node are the same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446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0D2A-6195-7E21-3EFC-C16974A8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D993-718E-E8B7-6253-86A8D17179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What is Decision Node in a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end of the decision tree where it cannot be split into further sub-nodes.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When a sub-node splits into further sub-nodes, then it is called the decision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The entire population or sample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014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A4C-3652-9ED9-D483-C7C0E97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815B-2BEF-5AAC-E70A-9E56016358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3: What is Branch in a decision tree?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A subsection of the entire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When a sub-node splits into further sub-nodes, then it is called the decision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The entire population or sample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All of the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could be exemplified by a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student preparing for an exam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memorizing the answers to the book exercises rather than understanding the solution approach.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student doing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 will do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final exam if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only the exam included textbook questions.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if he finds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other questions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 will do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poorly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simply because 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 not able to generalize the concept and probably will fail.</a:t>
            </a:r>
          </a:p>
        </p:txBody>
      </p:sp>
    </p:spTree>
    <p:extLst>
      <p:ext uri="{BB962C8B-B14F-4D97-AF65-F5344CB8AC3E}">
        <p14:creationId xmlns:p14="http://schemas.microsoft.com/office/powerpoint/2010/main" val="2172573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D9B2-266D-9126-B288-2909DBD9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3267-53BE-3F4B-83E9-C6D3A71640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4: In the decision tree algorithm, a node that is divided into sub-nodes is called a _____ node of sub-nodes whereas sub-nodes are the _____ of a parent node.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child, parent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root, leaf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leaf, root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parent, child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870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1664-DC89-5CE4-BD45-C669CD01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8EBE-597D-6B4F-45CD-36967B3E2F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5: For a decision tree, which options are true? (Select two)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Root node represents the entire population or sample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When a sub-node splits into further sub-nodes, then it is called the decision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When a sub-node splits into further sub-nodes, then it is called the root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leaf node and terminal node are different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566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C14F-6775-F1BA-8F16-F31A509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23F3-8D5A-B0B2-BEEA-34CB0830ED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6: For a decision tree, which options are true? (Select two)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Nodes that do not split is called Leaf or Terminal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Nodes that do not split is called the root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node, which is divided into sub-nodes is called a parent node of sub-nodes whereas sub-nodes are the child of a parent node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A node that is divided into sub-nodes is called a child node of sub-nodes whereas sub-nodes are the leaf of a parent 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78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221E-A929-F42F-5D98-3902F0C2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71F0-4131-1155-CBD0-B91BD38344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7: For a decision tree, which options are true? (Select two)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Splitting and pruning are the same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When we remove sub-nodes of a decision node, this process is called splitting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Splitting is a process of dividing a node into two or more sub-nodes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When we remove sub-nodes of a decision node, this process is called pruning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670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2036-FF8B-D005-74A9-3E2CE163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4A05-C250-5DD9-AA07-00E5915EA6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8: A decision tree classifier selects the attribute which has the _____ Entropy or Largest Information gain.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smallest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largest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mean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median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613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ACF2-C3C3-97A2-C9CD-557AA1F5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1331-F129-5835-A561-FCF87B3A08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10: A decision tree classifier selects the attribute which has the smallest Entropy or _____ Information gain.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smallest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largest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mean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 median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5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7280-F93E-4277-186A-C2055D93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D90E-973E-F6ED-DD0F-5433BDF29E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_________ is a decision support tool that uses a tree-like graph or model of decisions and their possible consequences, including chance event outcomes, resource costs, and utility.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Decision tree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Graphs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Trees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Neural Networks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175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0BEE-1F92-9196-29AC-1B6BE9B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4D0B-4B9C-E9E4-C744-94FDC5FB9D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Nodes are represented by ____________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Disks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Squares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Circles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Triangles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86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17244E564454985284FBA127B44F4" ma:contentTypeVersion="2" ma:contentTypeDescription="Create a new document." ma:contentTypeScope="" ma:versionID="a3683851f35446441698df5f7dd81711">
  <xsd:schema xmlns:xsd="http://www.w3.org/2001/XMLSchema" xmlns:xs="http://www.w3.org/2001/XMLSchema" xmlns:p="http://schemas.microsoft.com/office/2006/metadata/properties" xmlns:ns2="4e3fb115-34a3-4087-a144-a13eed517049" targetNamespace="http://schemas.microsoft.com/office/2006/metadata/properties" ma:root="true" ma:fieldsID="2e3b9b5713f653bdb30cf3fc6c1cb9e0" ns2:_="">
    <xsd:import namespace="4e3fb115-34a3-4087-a144-a13eed517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fb115-34a3-4087-a144-a13eed517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2B27A-361D-47EE-9A71-EBCAAB7FFFCD}"/>
</file>

<file path=customXml/itemProps2.xml><?xml version="1.0" encoding="utf-8"?>
<ds:datastoreItem xmlns:ds="http://schemas.openxmlformats.org/officeDocument/2006/customXml" ds:itemID="{67E6DDC7-70D9-4DDF-A8E1-0B28661F14D5}"/>
</file>

<file path=customXml/itemProps3.xml><?xml version="1.0" encoding="utf-8"?>
<ds:datastoreItem xmlns:ds="http://schemas.openxmlformats.org/officeDocument/2006/customXml" ds:itemID="{0B0E441E-08BB-4CCF-B3A2-DF7B5F5F64B1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3800</TotalTime>
  <Words>3819</Words>
  <Application>Microsoft Office PowerPoint</Application>
  <PresentationFormat>On-screen Show (4:3)</PresentationFormat>
  <Paragraphs>197</Paragraphs>
  <Slides>97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7" baseType="lpstr">
      <vt:lpstr>Arial</vt:lpstr>
      <vt:lpstr>Bookman Old Style</vt:lpstr>
      <vt:lpstr>Calibri</vt:lpstr>
      <vt:lpstr>Gill Sans MT</vt:lpstr>
      <vt:lpstr>Open Sans</vt:lpstr>
      <vt:lpstr>source-serif-pro</vt:lpstr>
      <vt:lpstr>Times New Roman</vt:lpstr>
      <vt:lpstr>Wingdings</vt:lpstr>
      <vt:lpstr>Wingdings 3</vt:lpstr>
      <vt:lpstr>Origin</vt:lpstr>
      <vt:lpstr>Machine Learning Implementations in Arabic Text Classification</vt:lpstr>
      <vt:lpstr>Text Classification Steps</vt:lpstr>
      <vt:lpstr>Feature reduction</vt:lpstr>
      <vt:lpstr>Feature Selection Methods.</vt:lpstr>
      <vt:lpstr>Training the Model</vt:lpstr>
      <vt:lpstr>Training Data </vt:lpstr>
      <vt:lpstr>Underfitting and Overfitting</vt:lpstr>
      <vt:lpstr>PowerPoint Presentation</vt:lpstr>
      <vt:lpstr>Example </vt:lpstr>
      <vt:lpstr>Cross-validation</vt:lpstr>
      <vt:lpstr>Cross-validation</vt:lpstr>
      <vt:lpstr>Cross-validation</vt:lpstr>
      <vt:lpstr>Classification Model</vt:lpstr>
      <vt:lpstr>Classification</vt:lpstr>
      <vt:lpstr>Classification Algorithms</vt:lpstr>
      <vt:lpstr>PowerPoint Presentation</vt:lpstr>
      <vt:lpstr>Decision Tree</vt:lpstr>
      <vt:lpstr>Decision Tree</vt:lpstr>
      <vt:lpstr>Decision Tree</vt:lpstr>
      <vt:lpstr>PowerPoint Presentation</vt:lpstr>
      <vt:lpstr>Decision Tree to Decision Rules</vt:lpstr>
      <vt:lpstr>Example </vt:lpstr>
      <vt:lpstr>Example </vt:lpstr>
      <vt:lpstr>Example </vt:lpstr>
      <vt:lpstr>Entropy</vt:lpstr>
      <vt:lpstr>Entropy</vt:lpstr>
      <vt:lpstr>Example: Entropy using the frequency table of one attribute</vt:lpstr>
      <vt:lpstr>Example Entropy using the frequency table of two attributes:</vt:lpstr>
      <vt:lpstr>PowerPoint Presentation</vt:lpstr>
      <vt:lpstr>Information Gain</vt:lpstr>
      <vt:lpstr>Step 1: Calculate entropy of the target</vt:lpstr>
      <vt:lpstr>Step 2:</vt:lpstr>
      <vt:lpstr>Step 2:</vt:lpstr>
      <vt:lpstr>Step 2:</vt:lpstr>
      <vt:lpstr>Step 3:</vt:lpstr>
      <vt:lpstr>Step 3:</vt:lpstr>
      <vt:lpstr>Step 4a: A branch with entropy of 0 is a leaf node.</vt:lpstr>
      <vt:lpstr>Step 4b: A branch with entropy more than 0 needs further splitting.</vt:lpstr>
      <vt:lpstr>Step 5: </vt:lpstr>
      <vt:lpstr>Decision Tree to Decision Rules</vt:lpstr>
      <vt:lpstr>DT Python Example </vt:lpstr>
      <vt:lpstr>Step 1:  Import necessary libraries</vt:lpstr>
      <vt:lpstr>Step 2: Create the data set</vt:lpstr>
      <vt:lpstr>Step 3: Check a few information about the data set</vt:lpstr>
      <vt:lpstr>Step 4: Identify the target variable</vt:lpstr>
      <vt:lpstr>Step 5: Identify the predictor variables and encode any string variables to equivalent integer codes</vt:lpstr>
      <vt:lpstr>Step 5: (output)</vt:lpstr>
      <vt:lpstr>Step 6: Training/model fitting</vt:lpstr>
      <vt:lpstr>Step 7: Visualization of the decision graph</vt:lpstr>
      <vt:lpstr>Step 7: (output)</vt:lpstr>
      <vt:lpstr>Step 8: use the model to make predictions with the test data</vt:lpstr>
      <vt:lpstr>References </vt:lpstr>
      <vt:lpstr>Task</vt:lpstr>
      <vt:lpstr>Task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Implementations in Arabic Text Classification</dc:title>
  <dc:creator>Marwa</dc:creator>
  <cp:lastModifiedBy>Dr. Marwa Fikry</cp:lastModifiedBy>
  <cp:revision>117</cp:revision>
  <dcterms:created xsi:type="dcterms:W3CDTF">2006-08-16T00:00:00Z</dcterms:created>
  <dcterms:modified xsi:type="dcterms:W3CDTF">2023-03-21T15:57:14Z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0x010100FD917244E564454985284FBA127B44F4</vt:lpwstr>
  </property>
</Properties>
</file>