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3" r:id="rId4"/>
    <p:sldId id="258" r:id="rId5"/>
    <p:sldId id="264" r:id="rId6"/>
    <p:sldId id="265" r:id="rId7"/>
    <p:sldId id="259" r:id="rId8"/>
    <p:sldId id="269" r:id="rId9"/>
    <p:sldId id="270" r:id="rId10"/>
    <p:sldId id="285" r:id="rId11"/>
    <p:sldId id="271" r:id="rId12"/>
    <p:sldId id="272" r:id="rId13"/>
    <p:sldId id="260" r:id="rId14"/>
    <p:sldId id="261" r:id="rId15"/>
    <p:sldId id="276" r:id="rId16"/>
    <p:sldId id="273" r:id="rId17"/>
    <p:sldId id="274" r:id="rId18"/>
    <p:sldId id="275" r:id="rId19"/>
    <p:sldId id="277" r:id="rId20"/>
    <p:sldId id="266" r:id="rId21"/>
    <p:sldId id="278" r:id="rId22"/>
    <p:sldId id="279" r:id="rId23"/>
    <p:sldId id="280" r:id="rId24"/>
    <p:sldId id="281" r:id="rId25"/>
    <p:sldId id="282" r:id="rId26"/>
    <p:sldId id="283" r:id="rId27"/>
    <p:sldId id="26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6EC4E-D273-4BAD-9A99-0191E4A74CCF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FEF5E-6F61-4D17-BB9E-9227C84F8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51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FEF5E-6F61-4D17-BB9E-9227C84F8D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18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632E-F2EB-4268-8BF5-3EFAD4B87B2E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C1A3-288E-413F-B382-680A26B56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76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632E-F2EB-4268-8BF5-3EFAD4B87B2E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C1A3-288E-413F-B382-680A26B56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40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632E-F2EB-4268-8BF5-3EFAD4B87B2E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C1A3-288E-413F-B382-680A26B56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34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632E-F2EB-4268-8BF5-3EFAD4B87B2E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C1A3-288E-413F-B382-680A26B56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12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632E-F2EB-4268-8BF5-3EFAD4B87B2E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C1A3-288E-413F-B382-680A26B56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11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632E-F2EB-4268-8BF5-3EFAD4B87B2E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C1A3-288E-413F-B382-680A26B56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6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632E-F2EB-4268-8BF5-3EFAD4B87B2E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C1A3-288E-413F-B382-680A26B56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40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632E-F2EB-4268-8BF5-3EFAD4B87B2E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C1A3-288E-413F-B382-680A26B56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7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632E-F2EB-4268-8BF5-3EFAD4B87B2E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C1A3-288E-413F-B382-680A26B56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00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632E-F2EB-4268-8BF5-3EFAD4B87B2E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C1A3-288E-413F-B382-680A26B56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53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632E-F2EB-4268-8BF5-3EFAD4B87B2E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C1A3-288E-413F-B382-680A26B56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45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2632E-F2EB-4268-8BF5-3EFAD4B87B2E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4C1A3-288E-413F-B382-680A26B56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9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 </a:t>
            </a:r>
            <a:br>
              <a:rPr lang="en-US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INTELLIGENCE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75498"/>
            <a:ext cx="9144000" cy="1655762"/>
          </a:xfrm>
        </p:spPr>
        <p:txBody>
          <a:bodyPr>
            <a:normAutofit/>
          </a:bodyPr>
          <a:lstStyle/>
          <a:p>
            <a:endParaRPr lang="en-US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</a:t>
            </a: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Dr. Mohamed K. Hussein</a:t>
            </a:r>
          </a:p>
          <a:p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Suez Canal University</a:t>
            </a:r>
          </a:p>
        </p:txBody>
      </p:sp>
    </p:spTree>
    <p:extLst>
      <p:ext uri="{BB962C8B-B14F-4D97-AF65-F5344CB8AC3E}">
        <p14:creationId xmlns:p14="http://schemas.microsoft.com/office/powerpoint/2010/main" val="419711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26A948-89D1-4D86-9B56-B5D6EF031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9A8E384-8FD7-487F-BEC3-0A8C7D954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theory and development of computer systems able to perform tasks normally requiring human intelligence such as: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recognition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translation 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making</a:t>
            </a:r>
          </a:p>
        </p:txBody>
      </p:sp>
    </p:spTree>
    <p:extLst>
      <p:ext uri="{BB962C8B-B14F-4D97-AF65-F5344CB8AC3E}">
        <p14:creationId xmlns:p14="http://schemas.microsoft.com/office/powerpoint/2010/main" val="3015943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Artificial Intelligence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Operational Definition of AI  (Turing Test):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 1950 Turing proposed an operational definition of intelligence by using a Test composed of :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</a:pP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interrogator (a person who will ask questions)</a:t>
            </a:r>
          </a:p>
          <a:p>
            <a:pPr marL="742950" lvl="1" indent="-28575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computer (intelligent machine !!)</a:t>
            </a:r>
          </a:p>
          <a:p>
            <a:pPr marL="742950" lvl="1" indent="-28575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person who will answer to questions</a:t>
            </a:r>
          </a:p>
          <a:p>
            <a:pPr marL="742950" lvl="1" indent="-28575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curtain (separator)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213" y="3495304"/>
            <a:ext cx="2109399" cy="281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641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Artificial Intelligence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27643" cy="4351338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200000"/>
              </a:lnSpc>
            </a:pPr>
            <a:r>
              <a:rPr lang="en-US" altLang="ko-KR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The computer passes the “test of intelligence” if a human, after posing some written questions, cannot tell whether the responses were from a person or not.</a:t>
            </a:r>
            <a:r>
              <a:rPr lang="en-GB" altLang="ko-KR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403" y="1825624"/>
            <a:ext cx="4602411" cy="425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030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can we say a computer is intelligent?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39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computer would need to possess the following capabilities: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enable it to communicate successfully in English.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Knowledge representation: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store what it knows or hears.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Automated reasoning: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use the stored information to answer questions and to draw new conclusions;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adapt to new circumstances and to detect and extrapolate patterns.</a:t>
            </a:r>
          </a:p>
          <a:p>
            <a:pPr lvl="1"/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perceive objects.</a:t>
            </a:r>
          </a:p>
          <a:p>
            <a:pPr lvl="1"/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Robotics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manipulate objects and move.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299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 AI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Mundane tasks: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 Planning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recognition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communication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Navigating round obstacles on the street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 playing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Expert tasks: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Medical diagnosis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problem solving</a:t>
            </a:r>
          </a:p>
        </p:txBody>
      </p:sp>
    </p:spTree>
    <p:extLst>
      <p:ext uri="{BB962C8B-B14F-4D97-AF65-F5344CB8AC3E}">
        <p14:creationId xmlns:p14="http://schemas.microsoft.com/office/powerpoint/2010/main" val="1502506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 and route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757" y="2322815"/>
            <a:ext cx="6401355" cy="3670110"/>
          </a:xfrm>
          <a:prstGeom prst="rect">
            <a:avLst/>
          </a:prstGeom>
        </p:spPr>
      </p:pic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859157" y="3147233"/>
            <a:ext cx="3048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6543261" y="4863390"/>
            <a:ext cx="3048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06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Playing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868478" cy="4351338"/>
          </a:xfrm>
        </p:spPr>
        <p:txBody>
          <a:bodyPr>
            <a:normAutofit/>
          </a:bodyPr>
          <a:lstStyle/>
          <a:p>
            <a:pPr marL="228600" lvl="1">
              <a:lnSpc>
                <a:spcPct val="150000"/>
              </a:lnSpc>
              <a:spcBef>
                <a:spcPts val="1000"/>
              </a:spcBef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TDGammon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world champion backgammon player, built by Gerry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Tesauro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IBM research</a:t>
            </a:r>
          </a:p>
          <a:p>
            <a:pPr marL="228600" lvl="1">
              <a:lnSpc>
                <a:spcPct val="150000"/>
              </a:lnSpc>
              <a:spcBef>
                <a:spcPts val="10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Blue chess program beat world champion Gary Kasparov</a:t>
            </a:r>
          </a:p>
          <a:p>
            <a:pPr marL="228600" lvl="1">
              <a:lnSpc>
                <a:spcPct val="150000"/>
              </a:lnSpc>
              <a:spcBef>
                <a:spcPts val="10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Chinook checkers program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2250" y="1825625"/>
            <a:ext cx="2371550" cy="377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275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lnSpc>
                <a:spcPct val="150000"/>
              </a:lnSpc>
              <a:spcBef>
                <a:spcPts val="10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Translators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spoken to and prints what one wants in foreign languages.</a:t>
            </a:r>
          </a:p>
          <a:p>
            <a:pPr marL="228600" lvl="1">
              <a:lnSpc>
                <a:spcPct val="150000"/>
              </a:lnSpc>
              <a:spcBef>
                <a:spcPts val="100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lnSpc>
                <a:spcPct val="150000"/>
              </a:lnSpc>
              <a:spcBef>
                <a:spcPts val="1000"/>
              </a:spcBef>
              <a:buClr>
                <a:schemeClr val="tx1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understanding (spell checkers, grammar checkers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417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Expert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7252"/>
            <a:ext cx="10515600" cy="5181600"/>
          </a:xfrm>
        </p:spPr>
        <p:txBody>
          <a:bodyPr>
            <a:noAutofit/>
          </a:bodyPr>
          <a:lstStyle/>
          <a:p>
            <a:pPr marL="228600" lvl="1">
              <a:lnSpc>
                <a:spcPct val="170000"/>
              </a:lnSpc>
              <a:spcBef>
                <a:spcPts val="600"/>
              </a:spcBef>
              <a:buClr>
                <a:srgbClr val="FF3300"/>
              </a:buClr>
              <a:buSzTx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geology</a:t>
            </a:r>
          </a:p>
          <a:p>
            <a:pPr lvl="1" fontAlgn="base">
              <a:lnSpc>
                <a:spcPct val="170000"/>
              </a:lnSpc>
              <a:spcBef>
                <a:spcPts val="0"/>
              </a:spcBef>
              <a:buClr>
                <a:srgbClr val="3333CC"/>
              </a:buClr>
              <a:buSzPct val="60000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Prospector expert system carries evaluation of mineral potential of geological site or region</a:t>
            </a:r>
          </a:p>
          <a:p>
            <a:pPr marL="228600" lvl="1">
              <a:lnSpc>
                <a:spcPct val="170000"/>
              </a:lnSpc>
              <a:spcBef>
                <a:spcPts val="600"/>
              </a:spcBef>
              <a:buClr>
                <a:srgbClr val="FF3300"/>
              </a:buClr>
              <a:buSzTx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Diagnostic Systems</a:t>
            </a:r>
          </a:p>
          <a:p>
            <a:pPr lvl="1" fontAlgn="base">
              <a:lnSpc>
                <a:spcPct val="170000"/>
              </a:lnSpc>
              <a:spcBef>
                <a:spcPts val="0"/>
              </a:spcBef>
              <a:buClr>
                <a:srgbClr val="3333CC"/>
              </a:buClr>
              <a:buSzPct val="60000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Pathfinder, a medical diagnosis system (suggests tests and makes diagnosis) </a:t>
            </a:r>
          </a:p>
          <a:p>
            <a:pPr lvl="1" fontAlgn="base">
              <a:lnSpc>
                <a:spcPct val="170000"/>
              </a:lnSpc>
              <a:spcBef>
                <a:spcPts val="0"/>
              </a:spcBef>
              <a:buClr>
                <a:srgbClr val="3333CC"/>
              </a:buClr>
              <a:buSzPct val="60000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MYCIN system for diagnosing bacterial infections of the blood and suggesting  treatments</a:t>
            </a:r>
          </a:p>
          <a:p>
            <a:pPr marL="228600" lvl="1">
              <a:lnSpc>
                <a:spcPct val="170000"/>
              </a:lnSpc>
              <a:spcBef>
                <a:spcPts val="600"/>
              </a:spcBef>
              <a:buClr>
                <a:srgbClr val="FF3300"/>
              </a:buClr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Decision Making</a:t>
            </a:r>
          </a:p>
          <a:p>
            <a:pPr lvl="1" fontAlgn="base">
              <a:lnSpc>
                <a:spcPct val="170000"/>
              </a:lnSpc>
              <a:spcBef>
                <a:spcPts val="0"/>
              </a:spcBef>
              <a:buClr>
                <a:srgbClr val="3333CC"/>
              </a:buClr>
              <a:buSzPct val="60000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Credit card providers, banks, mortgage companies use AI systems to detect fraud and expedite  financial transactions. </a:t>
            </a:r>
          </a:p>
          <a:p>
            <a:pPr marL="228600" lvl="1">
              <a:lnSpc>
                <a:spcPct val="170000"/>
              </a:lnSpc>
              <a:spcBef>
                <a:spcPts val="600"/>
              </a:spcBef>
              <a:buClr>
                <a:srgbClr val="FF3300"/>
              </a:buClr>
              <a:buSzTx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Configuring Hardware and Software</a:t>
            </a:r>
          </a:p>
          <a:p>
            <a:pPr lvl="1" fontAlgn="base">
              <a:lnSpc>
                <a:spcPct val="170000"/>
              </a:lnSpc>
              <a:spcBef>
                <a:spcPts val="0"/>
              </a:spcBef>
              <a:buClr>
                <a:srgbClr val="3333CC"/>
              </a:buClr>
              <a:buSzPct val="60000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systems configure custom computer, communications, and manufacturing systems, guaranteeing the purchaser maximum efficiency and minimum setup time.</a:t>
            </a:r>
          </a:p>
        </p:txBody>
      </p:sp>
    </p:spTree>
    <p:extLst>
      <p:ext uri="{BB962C8B-B14F-4D97-AF65-F5344CB8AC3E}">
        <p14:creationId xmlns:p14="http://schemas.microsoft.com/office/powerpoint/2010/main" val="3339437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</a:pPr>
            <a:r>
              <a:rPr lang="en-CA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Robotics becoming increasing important in various areas like: games, to handle hazardous conditions and to do tedious jobs among other things. For examples:</a:t>
            </a:r>
          </a:p>
          <a:p>
            <a:pPr marL="742950" lvl="1" indent="-28575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q"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>
              <a:lnSpc>
                <a:spcPct val="150000"/>
              </a:lnSpc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Automated cars, ping pong player</a:t>
            </a:r>
          </a:p>
          <a:p>
            <a:pPr lvl="1" fontAlgn="base">
              <a:lnSpc>
                <a:spcPct val="150000"/>
              </a:lnSpc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CA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Mining, construction, agriculture</a:t>
            </a:r>
          </a:p>
          <a:p>
            <a:pPr lvl="1" fontAlgn="base">
              <a:lnSpc>
                <a:spcPct val="150000"/>
              </a:lnSpc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CA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Garbage collection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353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09263" cy="4351338"/>
          </a:xfrm>
        </p:spPr>
        <p:txBody>
          <a:bodyPr/>
          <a:lstStyle/>
          <a:p>
            <a:pPr algn="just"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Stuart Russell and Peter Norwich, </a:t>
            </a:r>
            <a:r>
              <a:rPr 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Intelligence: A Modern Approach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2020.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CFEAF12-0CAC-4A1A-BE1D-B9F3F4C65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7877" y="1825625"/>
            <a:ext cx="3013563" cy="392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96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History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07100"/>
              </p:ext>
            </p:extLst>
          </p:nvPr>
        </p:nvGraphicFramePr>
        <p:xfrm>
          <a:off x="838200" y="1899138"/>
          <a:ext cx="10515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3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3292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7327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History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McCulloch &amp; Pitts: Boolean circuit model of brain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Turing’s “Computing Machinery and Intelligence”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1950s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Early AI programs, including Samuel’s checkers program,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1960s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Early development of knowledge-based systems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1980s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Expert systems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Neural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l-PL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networks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Agents, agents, everywhere 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4845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Quick Introductory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01679"/>
          </a:xfrm>
        </p:spPr>
        <p:txBody>
          <a:bodyPr>
            <a:normAutofit fontScale="55000" lnSpcReduction="20000"/>
          </a:bodyPr>
          <a:lstStyle/>
          <a:p>
            <a:pPr marL="381000" indent="-381000">
              <a:buNone/>
            </a:pPr>
            <a:endParaRPr lang="en-US" sz="3200" dirty="0"/>
          </a:p>
          <a:p>
            <a:pPr marL="381000" indent="-381000">
              <a:buNone/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AI topics we’ll cover in this introductory course:</a:t>
            </a:r>
          </a:p>
          <a:p>
            <a:pPr lvl="1" fontAlgn="base">
              <a:lnSpc>
                <a:spcPct val="170000"/>
              </a:lnSpc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33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solving by searching</a:t>
            </a:r>
          </a:p>
          <a:p>
            <a:pPr marL="457200" lvl="1" indent="0" fontAlgn="base">
              <a:lnSpc>
                <a:spcPct val="170000"/>
              </a:lnSpc>
              <a:spcAft>
                <a:spcPct val="0"/>
              </a:spcAft>
              <a:buClr>
                <a:srgbClr val="3333CC"/>
              </a:buClr>
              <a:buSzPct val="60000"/>
              <a:buNone/>
            </a:pPr>
            <a:r>
              <a:rPr lang="en-US" sz="33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(Uninformed search, heuristic search …)</a:t>
            </a:r>
          </a:p>
          <a:p>
            <a:pPr lvl="1" fontAlgn="base">
              <a:lnSpc>
                <a:spcPct val="170000"/>
              </a:lnSpc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33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Knowledge-based systems </a:t>
            </a:r>
          </a:p>
          <a:p>
            <a:pPr marL="457200" lvl="1" indent="0" fontAlgn="base">
              <a:lnSpc>
                <a:spcPct val="170000"/>
              </a:lnSpc>
              <a:spcAft>
                <a:spcPct val="0"/>
              </a:spcAft>
              <a:buClr>
                <a:srgbClr val="3333CC"/>
              </a:buClr>
              <a:buSzPct val="60000"/>
              <a:buNone/>
            </a:pPr>
            <a:r>
              <a:rPr lang="en-US" sz="33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(expert systems …)</a:t>
            </a:r>
          </a:p>
          <a:p>
            <a:pPr lvl="1" fontAlgn="base">
              <a:lnSpc>
                <a:spcPct val="170000"/>
              </a:lnSpc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33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  <a:p>
            <a:pPr marL="457200" lvl="1" indent="0" fontAlgn="base">
              <a:lnSpc>
                <a:spcPct val="170000"/>
              </a:lnSpc>
              <a:spcAft>
                <a:spcPct val="0"/>
              </a:spcAft>
              <a:buClr>
                <a:srgbClr val="3333CC"/>
              </a:buClr>
              <a:buSzPct val="60000"/>
              <a:buNone/>
            </a:pPr>
            <a:r>
              <a:rPr lang="en-US" sz="33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(neural networks, …)</a:t>
            </a:r>
          </a:p>
          <a:p>
            <a:pPr lvl="1" fontAlgn="base">
              <a:lnSpc>
                <a:spcPct val="170000"/>
              </a:lnSpc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33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 Life &lt;Modern AI&gt;</a:t>
            </a:r>
          </a:p>
          <a:p>
            <a:pPr marL="457200" lvl="1" indent="0" fontAlgn="base">
              <a:lnSpc>
                <a:spcPct val="170000"/>
              </a:lnSpc>
              <a:spcAft>
                <a:spcPct val="0"/>
              </a:spcAft>
              <a:buClr>
                <a:srgbClr val="3333CC"/>
              </a:buClr>
              <a:buSzPct val="60000"/>
              <a:buNone/>
            </a:pPr>
            <a:r>
              <a:rPr lang="en-US" sz="33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(cellular automata, GAs …)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57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Solving by Searching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1000" lvl="0" indent="-3810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search ?</a:t>
            </a:r>
          </a:p>
          <a:p>
            <a:pPr marL="381000" lvl="0" indent="-3810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00" lvl="0" indent="-3810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Early works of AI was mainly towards</a:t>
            </a:r>
          </a:p>
          <a:p>
            <a:pPr lvl="1" fontAlgn="base">
              <a:lnSpc>
                <a:spcPct val="150000"/>
              </a:lnSpc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proving theorems</a:t>
            </a:r>
          </a:p>
          <a:p>
            <a:pPr lvl="1" fontAlgn="base">
              <a:lnSpc>
                <a:spcPct val="150000"/>
              </a:lnSpc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solving puzzles</a:t>
            </a:r>
          </a:p>
          <a:p>
            <a:pPr lvl="1" fontAlgn="base">
              <a:lnSpc>
                <a:spcPct val="150000"/>
              </a:lnSpc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playing games</a:t>
            </a:r>
          </a:p>
          <a:p>
            <a:pPr marL="800100" lvl="1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Tx/>
              <a:buChar char="•"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00" lvl="0" indent="-3810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AI is search!</a:t>
            </a:r>
          </a:p>
          <a:p>
            <a:pPr lvl="1" fontAlgn="base">
              <a:lnSpc>
                <a:spcPct val="150000"/>
              </a:lnSpc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totally true (obviously) but more true than you might think.</a:t>
            </a:r>
          </a:p>
          <a:p>
            <a:pPr lvl="1" fontAlgn="base">
              <a:lnSpc>
                <a:spcPct val="150000"/>
              </a:lnSpc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a good/best solution to a problem amongst many possible solutions.</a:t>
            </a:r>
            <a:endParaRPr lang="en-US" sz="18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4711" y="2269880"/>
            <a:ext cx="1731414" cy="173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148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Classic AI search problems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searching (navigation)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896" y="1825624"/>
            <a:ext cx="8461791" cy="485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347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Classic AI search problems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8-Puzzle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497" y="3008244"/>
            <a:ext cx="6004584" cy="186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766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Classic AI search problems 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River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973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farmer wishes to carry a wolf, a duck and corn across a river, from the south to the north shore. </a:t>
            </a:r>
          </a:p>
          <a:p>
            <a:pPr algn="just"/>
            <a:r>
              <a:rPr lang="en-I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farmer is the owner of a small rowing boat. </a:t>
            </a:r>
          </a:p>
          <a:p>
            <a:pPr algn="just"/>
            <a:r>
              <a:rPr lang="en-I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Unfortunately the boat is only large enough to carry at most the farmer and one other item. </a:t>
            </a:r>
          </a:p>
          <a:p>
            <a:pPr algn="just"/>
            <a:r>
              <a:rPr lang="en-I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Worse again, if left unattended the wolf will eat the duck and the duck will eat the corn. </a:t>
            </a:r>
          </a:p>
          <a:p>
            <a:endParaRPr lang="en-I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E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How can the farmer safely transport the wolf, the duck and the corn to the opposite shore?</a:t>
            </a:r>
            <a:endParaRPr lang="en-GB" sz="24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510" y="3665930"/>
            <a:ext cx="8266892" cy="213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6898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Classic AI search problems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Missionaries and cannibals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92687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missionaries and three cannibals are on the left bank of a river.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one canoe which can hold one or two people.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a way to get everyone to the right bank, without ever leaving a group of missionaries in one place outnumbered by cannibals in that place.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614" y="2170181"/>
            <a:ext cx="3734186" cy="266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749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9600" b="1" dirty="0">
                <a:solidFill>
                  <a:schemeClr val="accent1">
                    <a:lumMod val="50000"/>
                  </a:schemeClr>
                </a:solidFill>
                <a:latin typeface="Curlz MT" panose="04040404050702020202" pitchFamily="82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422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6529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Introducing Artificial Intelligence.</a:t>
            </a:r>
          </a:p>
          <a:p>
            <a:pPr lvl="1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and Domains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brief look at the history of AI.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Discussing the different faculties involved with intelligent behavior, </a:t>
            </a:r>
          </a:p>
          <a:p>
            <a:pPr lvl="1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different components that define intelligence. 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Examining the different ways of approaching AI 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at some example systems that have been constructed, </a:t>
            </a:r>
          </a:p>
          <a:p>
            <a:pPr lvl="1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are popularly known which use AI 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taking this lesson you should become familiar with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Underlying ideas, such as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search, knowledge representation, expert systems and learning.</a:t>
            </a:r>
          </a:p>
        </p:txBody>
      </p:sp>
    </p:spTree>
    <p:extLst>
      <p:ext uri="{BB962C8B-B14F-4D97-AF65-F5344CB8AC3E}">
        <p14:creationId xmlns:p14="http://schemas.microsoft.com/office/powerpoint/2010/main" val="389654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overview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5327937"/>
              </p:ext>
            </p:extLst>
          </p:nvPr>
        </p:nvGraphicFramePr>
        <p:xfrm>
          <a:off x="838200" y="1635760"/>
          <a:ext cx="10810461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52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552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AI Definition, history and applications. </a:t>
                      </a:r>
                      <a:endParaRPr 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Problem Solving by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2 - 3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Advanced Search 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 - 5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Knowledge 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base representation &amp; reasoning</a:t>
                      </a:r>
                      <a:endParaRPr 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6 -7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Decision tree</a:t>
                      </a:r>
                      <a:endParaRPr lang="en-US" sz="24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8 - 9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1" algn="l" defTabSz="914400" rtl="0" eaLnBrk="1" latinLnBrk="0" hangingPunct="1"/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Bayes classifier</a:t>
                      </a:r>
                      <a:endParaRPr lang="en-US" sz="24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10 -11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1" algn="l" defTabSz="914400" rtl="0" eaLnBrk="1" latinLnBrk="0" hangingPunct="1"/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Reinforcement learning</a:t>
                      </a:r>
                      <a:endParaRPr lang="en-US" sz="24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12 -14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611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four main components of today’s lecture. 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AI, 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systems, 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brief history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of </a:t>
            </a:r>
            <a:r>
              <a:rPr lang="en-US" sz="28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problems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4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Artificial Intelligence?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is concerned with the design of intelligence.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is actually concerned with design of intelligence in artificial artifacts and artificial devices.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Intelligence may be defined as: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capacity to acquire and apply knowledge.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faculty of thought and reason.</a:t>
            </a:r>
            <a:endParaRPr lang="en-GB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13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3992488"/>
              </p:ext>
            </p:extLst>
          </p:nvPr>
        </p:nvGraphicFramePr>
        <p:xfrm>
          <a:off x="337625" y="296936"/>
          <a:ext cx="11507372" cy="58623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36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536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320849">
                <a:tc gridSpan="2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What is AI?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Intelligence as something that characterizes humans: Think … Perceive …. Act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Systems that think like humans (Cognitive Science)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Systems that think rationally (Laws of thought)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"The exciting new effort to make computers think . . . </a:t>
                      </a:r>
                      <a:r>
                        <a:rPr lang="en-US" sz="1800" b="0" i="1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machines with minds,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 the full and literal sense." (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Haugeland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1985)</a:t>
                      </a:r>
                    </a:p>
                    <a:p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"[The automation of activities that we associate with human thinking, activities such as decision-making, problem solving, learning . . ." (Bellman, 1978)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"The study of mental faculties through the use of computational models.“ (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Chamiak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McDermott, 1985)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"The study of the computations that make it possible to perceive, reason, and act.“ (Winston, 1992)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Systems that act like humans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Systems that act rationally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"The art of creating machines that perform functions that require intelligence when performed by people." (Kurzweil,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1990)</a:t>
                      </a:r>
                    </a:p>
                    <a:p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"The study of how to make computers do things at which, at the moment, people are better." (Rich and Knight, 1991)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"Computational Intelligence is the study of the design of intelligent </a:t>
                      </a:r>
                      <a:r>
                        <a:rPr lang="en-US" sz="1800" b="1" i="1" u="none" strike="noStrike" kern="12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agents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." (Poole </a:t>
                      </a:r>
                      <a:r>
                        <a:rPr lang="en-US" sz="1800" b="0" i="1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et al.,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1998)</a:t>
                      </a:r>
                    </a:p>
                    <a:p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"AI . . .is concerned with intelligent behavior in artifacts." (Nilsson, 1998)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1952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Rational agents = Intelligent agents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agent is an entity that perceives and acts </a:t>
            </a:r>
          </a:p>
          <a:p>
            <a:pPr lvl="1"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course is about designing rational agents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Abstractly, an agent is a function from percept histories to actions: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: P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A</a:t>
            </a:r>
          </a:p>
        </p:txBody>
      </p:sp>
    </p:spTree>
    <p:extLst>
      <p:ext uri="{BB962C8B-B14F-4D97-AF65-F5344CB8AC3E}">
        <p14:creationId xmlns:p14="http://schemas.microsoft.com/office/powerpoint/2010/main" val="2123565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Artificial Intelligence ?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is the study of systems that act in a way that to any observer would appear to be intelligent.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involves using methods based on the intelligent behavior of humans and other animals to solve complex problems.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is concerned with real-world problems (difficult tasks), which require complex and sophisticated reasoning processes and knowledge.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656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91611AA45F7D44AC2CF4AD916CA328" ma:contentTypeVersion="0" ma:contentTypeDescription="Create a new document." ma:contentTypeScope="" ma:versionID="b27b137d425df8dbc1f6e9290fc5982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556CF31-95F6-4717-AE92-2D090BB84A1F}"/>
</file>

<file path=customXml/itemProps2.xml><?xml version="1.0" encoding="utf-8"?>
<ds:datastoreItem xmlns:ds="http://schemas.openxmlformats.org/officeDocument/2006/customXml" ds:itemID="{A7D60A86-67A3-4EBE-A3F9-826A9526EE2E}"/>
</file>

<file path=customXml/itemProps3.xml><?xml version="1.0" encoding="utf-8"?>
<ds:datastoreItem xmlns:ds="http://schemas.openxmlformats.org/officeDocument/2006/customXml" ds:itemID="{0A3A8130-F824-48DA-94A1-C4F0974F3D71}"/>
</file>

<file path=docProps/app.xml><?xml version="1.0" encoding="utf-8"?>
<Properties xmlns="http://schemas.openxmlformats.org/officeDocument/2006/extended-properties" xmlns:vt="http://schemas.openxmlformats.org/officeDocument/2006/docPropsVTypes">
  <TotalTime>1608</TotalTime>
  <Words>1224</Words>
  <Application>Microsoft Office PowerPoint</Application>
  <PresentationFormat>Widescreen</PresentationFormat>
  <Paragraphs>197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Gulim</vt:lpstr>
      <vt:lpstr>Arial</vt:lpstr>
      <vt:lpstr>Calibri</vt:lpstr>
      <vt:lpstr>Calibri Light</vt:lpstr>
      <vt:lpstr>Curlz MT</vt:lpstr>
      <vt:lpstr>Times New Roman</vt:lpstr>
      <vt:lpstr>Wingdings</vt:lpstr>
      <vt:lpstr>Office Theme</vt:lpstr>
      <vt:lpstr>ARTIFICIAL   INTELLIGENCE</vt:lpstr>
      <vt:lpstr>Textbook</vt:lpstr>
      <vt:lpstr>Course Objectives</vt:lpstr>
      <vt:lpstr>Course overview</vt:lpstr>
      <vt:lpstr>Introduction</vt:lpstr>
      <vt:lpstr>What is Artificial Intelligence?</vt:lpstr>
      <vt:lpstr>PowerPoint Presentation</vt:lpstr>
      <vt:lpstr>Rational agents = Intelligent agents</vt:lpstr>
      <vt:lpstr>What is Artificial Intelligence ? More definitions</vt:lpstr>
      <vt:lpstr>Artificial intelligence</vt:lpstr>
      <vt:lpstr>What is Artificial Intelligence ?</vt:lpstr>
      <vt:lpstr>What is Artificial Intelligence ?</vt:lpstr>
      <vt:lpstr>When can we say a computer is intelligent? </vt:lpstr>
      <vt:lpstr>Typical AI Problems</vt:lpstr>
      <vt:lpstr>Navigation and route planning</vt:lpstr>
      <vt:lpstr>Game Playing</vt:lpstr>
      <vt:lpstr>Natural Language Understanding</vt:lpstr>
      <vt:lpstr>Expert Systems</vt:lpstr>
      <vt:lpstr>Robotics</vt:lpstr>
      <vt:lpstr>AI History</vt:lpstr>
      <vt:lpstr>A Quick Introductory Overview</vt:lpstr>
      <vt:lpstr>Problem Solving by Searching</vt:lpstr>
      <vt:lpstr>Classic AI search problems Map searching (navigation)</vt:lpstr>
      <vt:lpstr>Classic AI search problems 8-Puzzle</vt:lpstr>
      <vt:lpstr>Classic AI search problems  The River Problem</vt:lpstr>
      <vt:lpstr>Classic AI search problems Missionaries and cannibals Problem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Mohamed K Hussein</dc:creator>
  <cp:lastModifiedBy>M_Khamiss</cp:lastModifiedBy>
  <cp:revision>65</cp:revision>
  <dcterms:created xsi:type="dcterms:W3CDTF">2014-06-15T20:23:46Z</dcterms:created>
  <dcterms:modified xsi:type="dcterms:W3CDTF">2023-02-20T08:59:45Z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0x0101004C91611AA45F7D44AC2CF4AD916CA328</vt:lpwstr>
  </property>
</Properties>
</file>