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2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21.xml" ContentType="application/vnd.openxmlformats-officedocument.presentationml.slide+xml"/>
  <Override PartName="/ppt/slides/slide120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139.xml" ContentType="application/vnd.openxmlformats-officedocument.presentationml.slide+xml"/>
  <Override PartName="/ppt/slides/slide14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78.xml" ContentType="application/vnd.openxmlformats-officedocument.presentationml.slide+xml"/>
  <Override PartName="/ppt/slides/slide2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3.xml" ContentType="application/vnd.openxmlformats-officedocument.presentationml.slide+xml"/>
  <Override PartName="/ppt/slides/slide6.xml" ContentType="application/vnd.openxmlformats-officedocument.presentationml.slide+xml"/>
  <Override PartName="/ppt/slides/slide171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49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55.xml" ContentType="application/vnd.openxmlformats-officedocument.presentationml.slide+xml"/>
  <Override PartName="/ppt/slides/slide172.xml" ContentType="application/vnd.openxmlformats-officedocument.presentationml.slide+xml"/>
  <Override PartName="/ppt/slides/slide157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65.xml" ContentType="application/vnd.openxmlformats-officedocument.presentationml.slide+xml"/>
  <Override PartName="/ppt/slides/slide156.xml" ContentType="application/vnd.openxmlformats-officedocument.presentationml.slide+xml"/>
  <Override PartName="/ppt/slides/slide163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4.xml" ContentType="application/vnd.openxmlformats-officedocument.presentationml.slide+xml"/>
  <Override PartName="/ppt/slides/slide161.xml" ContentType="application/vnd.openxmlformats-officedocument.presentationml.slide+xml"/>
  <Override PartName="/ppt/slides/slide160.xml" ContentType="application/vnd.openxmlformats-officedocument.presentationml.slide+xml"/>
  <Override PartName="/ppt/slides/slide16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181"/>
  </p:notesMasterIdLst>
  <p:sldIdLst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259" r:id="rId1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presProps" Target="presProp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customXml" Target="../customXml/item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customXml" Target="../customXml/item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DC91-3202-4CCD-ABE3-248D964F6046}" type="datetimeFigureOut">
              <a:rPr lang="en-US" smtClean="0"/>
              <a:t>2014-06-21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2440-6B98-4205-981E-30582193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B37C707-C56A-491D-A186-11F5B8B443DE}" type="slidenum">
              <a:rPr lang="en-GB">
                <a:latin typeface="Arial" panose="020B0604020202020204" pitchFamily="34" charset="0"/>
              </a:rPr>
              <a:pPr/>
              <a:t>3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09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C0BA919-B4DB-4B7E-BF3C-3F8258138B58}" type="slidenum">
              <a:rPr lang="en-GB">
                <a:latin typeface="Arial" panose="020B0604020202020204" pitchFamily="34" charset="0"/>
              </a:rPr>
              <a:pPr/>
              <a:t>14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72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329A2D9-4683-40CA-B9AF-E60000ECD4F4}" type="slidenum">
              <a:rPr lang="en-GB">
                <a:latin typeface="Arial" panose="020B0604020202020204" pitchFamily="34" charset="0"/>
              </a:rPr>
              <a:pPr/>
              <a:t>15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5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24AEDE-7F4C-4150-9E2E-61C3FBCFC92B}" type="slidenum">
              <a:rPr lang="en-GB">
                <a:latin typeface="Arial" panose="020B0604020202020204" pitchFamily="34" charset="0"/>
              </a:rPr>
              <a:pPr/>
              <a:t>16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288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28E86DF-67A2-4445-8F37-EE6E78416006}" type="slidenum">
              <a:rPr lang="en-GB">
                <a:latin typeface="Arial" panose="020B0604020202020204" pitchFamily="34" charset="0"/>
              </a:rPr>
              <a:pPr/>
              <a:t>17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321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23F0182-9F2D-4866-93A2-843B55C01B35}" type="slidenum">
              <a:rPr lang="en-GB">
                <a:latin typeface="Arial" panose="020B0604020202020204" pitchFamily="34" charset="0"/>
              </a:rPr>
              <a:pPr/>
              <a:t>18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402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4AC8A17-DD69-4972-B822-671265320A44}" type="slidenum">
              <a:rPr lang="en-GB">
                <a:latin typeface="Arial" panose="020B0604020202020204" pitchFamily="34" charset="0"/>
              </a:rPr>
              <a:pPr/>
              <a:t>19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82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7FFEFF3-975C-48A4-B1E1-C7D80C2F5E82}" type="slidenum">
              <a:rPr lang="en-GB">
                <a:latin typeface="Arial" panose="020B0604020202020204" pitchFamily="34" charset="0"/>
              </a:rPr>
              <a:pPr/>
              <a:t>20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2417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261B5B7-71F1-4D6E-B1AB-62F7F17A23C3}" type="slidenum">
              <a:rPr lang="en-GB">
                <a:latin typeface="Arial" panose="020B0604020202020204" pitchFamily="34" charset="0"/>
              </a:rPr>
              <a:pPr/>
              <a:t>21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05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DE46F98-87F6-4F2E-BC1B-74CDDBF93B8C}" type="slidenum">
              <a:rPr lang="en-GB">
                <a:latin typeface="Arial" panose="020B0604020202020204" pitchFamily="34" charset="0"/>
              </a:rPr>
              <a:pPr/>
              <a:t>22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54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3A1C418-615D-475B-85B7-34CF2902A872}" type="slidenum">
              <a:rPr lang="en-GB">
                <a:latin typeface="Arial" panose="020B0604020202020204" pitchFamily="34" charset="0"/>
              </a:rPr>
              <a:pPr/>
              <a:t>23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419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B802352-95E0-43BC-BBD3-4299E2BA26EB}" type="slidenum">
              <a:rPr lang="en-GB">
                <a:latin typeface="Arial" panose="020B0604020202020204" pitchFamily="34" charset="0"/>
              </a:rPr>
              <a:pPr/>
              <a:t>4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152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1C6DC9C-77BE-4C15-B285-2277674B1DD8}" type="slidenum">
              <a:rPr lang="en-GB">
                <a:latin typeface="Arial" panose="020B0604020202020204" pitchFamily="34" charset="0"/>
              </a:rPr>
              <a:pPr/>
              <a:t>24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3719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4F956CD-654C-444D-BD0C-7C9ED6C9D645}" type="slidenum">
              <a:rPr lang="en-GB">
                <a:latin typeface="Arial" panose="020B0604020202020204" pitchFamily="34" charset="0"/>
              </a:rPr>
              <a:pPr/>
              <a:t>25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2236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264B9C2-BFA0-4A16-A54C-8C80A33F2662}" type="slidenum">
              <a:rPr lang="en-GB">
                <a:latin typeface="Arial" panose="020B0604020202020204" pitchFamily="34" charset="0"/>
              </a:rPr>
              <a:pPr/>
              <a:t>26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1576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DF58614-CC6D-4A6B-84FE-99A0F58F4CB8}" type="slidenum">
              <a:rPr lang="en-GB">
                <a:latin typeface="Arial" panose="020B0604020202020204" pitchFamily="34" charset="0"/>
              </a:rPr>
              <a:pPr/>
              <a:t>27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9520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CA82A5-AAE7-4A5E-9EE4-C5E7351CFAB0}" type="slidenum">
              <a:rPr lang="en-GB">
                <a:latin typeface="Arial" panose="020B0604020202020204" pitchFamily="34" charset="0"/>
              </a:rPr>
              <a:pPr/>
              <a:t>28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8319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6F887F1-EEDC-4521-B242-8CF4DEAB8372}" type="slidenum">
              <a:rPr lang="en-GB">
                <a:latin typeface="Arial" panose="020B0604020202020204" pitchFamily="34" charset="0"/>
              </a:rPr>
              <a:pPr/>
              <a:t>29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7341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C8602EF-F49C-4CB8-957F-978CF99E6277}" type="slidenum">
              <a:rPr lang="en-GB">
                <a:latin typeface="Arial" panose="020B0604020202020204" pitchFamily="34" charset="0"/>
              </a:rPr>
              <a:pPr/>
              <a:t>30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812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2B71E3C-5E2C-43A3-B188-C7785A2216F8}" type="slidenum">
              <a:rPr lang="en-GB">
                <a:latin typeface="Arial" panose="020B0604020202020204" pitchFamily="34" charset="0"/>
              </a:rPr>
              <a:pPr/>
              <a:t>7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165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915ADEF-79D4-4840-8DEE-1F9969A077A3}" type="slidenum">
              <a:rPr lang="en-GB">
                <a:latin typeface="Arial" panose="020B0604020202020204" pitchFamily="34" charset="0"/>
              </a:rPr>
              <a:pPr/>
              <a:t>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561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F6F322B-DD15-4C19-AB2D-33BDF29679A1}" type="slidenum">
              <a:rPr lang="en-GB">
                <a:latin typeface="Arial" panose="020B0604020202020204" pitchFamily="34" charset="0"/>
              </a:rPr>
              <a:pPr/>
              <a:t>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405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478C6C2-D341-47AF-B3E5-C0CA61FEE8B1}" type="slidenum">
              <a:rPr lang="en-GB">
                <a:latin typeface="Arial" panose="020B0604020202020204" pitchFamily="34" charset="0"/>
              </a:rPr>
              <a:pPr/>
              <a:t>10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613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9AFC3F2-1776-4691-B03F-4B242555F0C3}" type="slidenum">
              <a:rPr lang="en-GB">
                <a:latin typeface="Arial" panose="020B0604020202020204" pitchFamily="34" charset="0"/>
              </a:rPr>
              <a:pPr/>
              <a:t>11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53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2B9A179-B0BC-4B98-97C4-D59546A5D659}" type="slidenum">
              <a:rPr lang="en-GB">
                <a:latin typeface="Arial" panose="020B0604020202020204" pitchFamily="34" charset="0"/>
              </a:rPr>
              <a:pPr/>
              <a:t>12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62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191C71-92A7-41AE-8E86-F7C51FBDF9B2}" type="slidenum">
              <a:rPr lang="en-GB">
                <a:latin typeface="Arial" panose="020B0604020202020204" pitchFamily="34" charset="0"/>
              </a:rPr>
              <a:pPr/>
              <a:t>13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3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Cliquez pour modifier le style du titre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noProof="0" smtClean="0"/>
              <a:t>Cliquez pour modifier le style des sous-titres du masque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1C1C1C"/>
              </a:solidFill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1C1C1C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B511CA-9FA2-4AEC-A035-39E394AEDCCB}" type="slidenum">
              <a:rPr lang="en-GB">
                <a:solidFill>
                  <a:srgbClr val="1C1C1C"/>
                </a:solidFill>
              </a:rPr>
              <a:pPr/>
              <a:t>‹#›</a:t>
            </a:fld>
            <a:endParaRPr lang="en-GB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8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BBB25-41C4-4C8B-9A2C-35CAD7481A5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3B6BD-E46F-4AD4-A980-CFB5C33A38D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2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79021E-A3D0-452F-B960-D76D9E860AB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0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Cliquez pour modifier le style du titre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noProof="0" smtClean="0"/>
              <a:t>Cliquez pour modifier le style des sous-titres du masque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1C1C1C"/>
              </a:solidFill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1C1C1C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B511CA-9FA2-4AEC-A035-39E394AEDCCB}" type="slidenum">
              <a:rPr lang="en-GB">
                <a:solidFill>
                  <a:srgbClr val="1C1C1C"/>
                </a:solidFill>
              </a:rPr>
              <a:pPr/>
              <a:t>‹#›</a:t>
            </a:fld>
            <a:endParaRPr lang="en-GB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2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2AB5-3904-4668-A110-D57985DD223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1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4E52-A2E6-4BEA-99C7-B866E06F527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8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721DB-5B4C-4DF5-8F32-AA9B59012A7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D7860-37A4-4E98-82E1-BED6C265EE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37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E17F-75F7-447B-8AAF-E9C7AA247D3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50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86FC-11CF-407D-9EBE-FABFB626281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2AB5-3904-4668-A110-D57985DD223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64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535C1-4464-4C87-A02B-FE6357C6F00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42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9E42C-A121-4C3A-9507-07D5B5E7C67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BBB25-41C4-4C8B-9A2C-35CAD7481A5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69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3B6BD-E46F-4AD4-A980-CFB5C33A38D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7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79021E-A3D0-452F-B960-D76D9E860AB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4E52-A2E6-4BEA-99C7-B866E06F527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721DB-5B4C-4DF5-8F32-AA9B59012A7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D7860-37A4-4E98-82E1-BED6C265EE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6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E17F-75F7-447B-8AAF-E9C7AA247D3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86FC-11CF-407D-9EBE-FABFB626281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535C1-4464-4C87-A02B-FE6357C6F00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9E42C-A121-4C3A-9507-07D5B5E7C67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EB75B9-57A2-49BB-A106-B08577FC5B16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7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EB75B9-57A2-49BB-A106-B08577FC5B16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Mohamed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Khamiss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Hussein</a:t>
            </a:r>
          </a:p>
          <a:p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2A5A0EC-52BA-4F60-B2CF-39D2A584194E}" type="slidenum">
              <a:rPr lang="en-GB"/>
              <a:pPr/>
              <a:t>10</a:t>
            </a:fld>
            <a:endParaRPr lang="en-GB"/>
          </a:p>
        </p:txBody>
      </p:sp>
      <p:pic>
        <p:nvPicPr>
          <p:cNvPr id="4096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40966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30"/>
          <p:cNvSpPr txBox="1">
            <a:spLocks noChangeArrowheads="1"/>
          </p:cNvSpPr>
          <p:nvPr/>
        </p:nvSpPr>
        <p:spPr bwMode="auto">
          <a:xfrm>
            <a:off x="3657600" y="17526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One missionary returns</a:t>
            </a:r>
          </a:p>
        </p:txBody>
      </p:sp>
      <p:sp>
        <p:nvSpPr>
          <p:cNvPr id="40968" name="AutoShape 35"/>
          <p:cNvSpPr>
            <a:spLocks noChangeAspect="1" noChangeArrowheads="1"/>
          </p:cNvSpPr>
          <p:nvPr/>
        </p:nvSpPr>
        <p:spPr bwMode="auto">
          <a:xfrm>
            <a:off x="3540920" y="4491045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0969" name="Group 36"/>
          <p:cNvGrpSpPr>
            <a:grpSpLocks/>
          </p:cNvGrpSpPr>
          <p:nvPr/>
        </p:nvGrpSpPr>
        <p:grpSpPr bwMode="auto">
          <a:xfrm>
            <a:off x="92964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0978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9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0" name="AutoShape 39"/>
          <p:cNvSpPr>
            <a:spLocks noChangeAspect="1" noChangeArrowheads="1"/>
          </p:cNvSpPr>
          <p:nvPr/>
        </p:nvSpPr>
        <p:spPr bwMode="auto">
          <a:xfrm>
            <a:off x="18288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0971" name="Group 40"/>
          <p:cNvGrpSpPr>
            <a:grpSpLocks/>
          </p:cNvGrpSpPr>
          <p:nvPr/>
        </p:nvGrpSpPr>
        <p:grpSpPr bwMode="auto">
          <a:xfrm>
            <a:off x="1770617" y="4238629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0976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7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2" name="AutoShape 43"/>
          <p:cNvSpPr>
            <a:spLocks noChangeAspect="1" noChangeArrowheads="1"/>
          </p:cNvSpPr>
          <p:nvPr/>
        </p:nvSpPr>
        <p:spPr bwMode="auto">
          <a:xfrm>
            <a:off x="5638801" y="5334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0973" name="Group 44"/>
          <p:cNvGrpSpPr>
            <a:grpSpLocks/>
          </p:cNvGrpSpPr>
          <p:nvPr/>
        </p:nvGrpSpPr>
        <p:grpSpPr bwMode="auto">
          <a:xfrm>
            <a:off x="3426759" y="3370266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0974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5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4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02A4-BD73-40E7-87CE-050D5D61A457}" type="slidenum">
              <a:rPr lang="en-GB">
                <a:solidFill>
                  <a:srgbClr val="000000"/>
                </a:solidFill>
              </a:rPr>
              <a:pPr/>
              <a:t>100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K,L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38597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3859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59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00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3860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0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03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3860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0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0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3860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0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09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3861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1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12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3861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1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15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3861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1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18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3861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2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3862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24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3862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27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3862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30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3863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3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863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3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8646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38647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48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649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3865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5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8652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53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54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7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A8A-E9F9-42C2-9CDA-594EC9B9DBCD}" type="slidenum">
              <a:rPr lang="en-GB">
                <a:solidFill>
                  <a:srgbClr val="000000"/>
                </a:solidFill>
              </a:rPr>
              <a:pPr/>
              <a:t>101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K,L, M,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3962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3962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2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2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396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2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3962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2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3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3963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3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3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3963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3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3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396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3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3964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4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4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3964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4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4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396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4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3964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5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5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3965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5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5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396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965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3965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6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967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3967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7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7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396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967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7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67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2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34C-5E0E-4C33-9174-F940688F61AA}" type="slidenum">
              <a:rPr lang="en-GB">
                <a:solidFill>
                  <a:srgbClr val="000000"/>
                </a:solidFill>
              </a:rPr>
              <a:pPr/>
              <a:t>102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K,L, M,N,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40645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064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4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48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064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51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065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54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065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5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065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60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066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6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63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066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6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66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066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6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69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067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7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7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067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7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75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067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7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78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067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8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068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4068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9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9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69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40694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0695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96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697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069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9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0700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701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702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0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DA4E-8B1D-4648-994D-B97274D12939}" type="slidenum">
              <a:rPr lang="en-GB">
                <a:solidFill>
                  <a:srgbClr val="000000"/>
                </a:solidFill>
              </a:rPr>
              <a:pPr/>
              <a:t>103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K,L, M,N,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Goal state: </a:t>
            </a:r>
            <a:r>
              <a:rPr lang="en-US" sz="2000" b="1" i="1">
                <a:solidFill>
                  <a:srgbClr val="000000"/>
                </a:solidFill>
              </a:rPr>
              <a:t>O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41669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167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7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72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16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167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7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78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167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8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81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16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84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168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8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87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16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9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169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9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93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169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9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96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16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99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170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0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702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170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0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1705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06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41707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08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09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3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5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6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17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41718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1719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20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721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172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2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1724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25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726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4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9344-BA63-4EC3-973A-D4C04C87A77C}" type="slidenum">
              <a:rPr lang="en-GB">
                <a:solidFill>
                  <a:srgbClr val="000000"/>
                </a:solidFill>
              </a:rPr>
              <a:pPr/>
              <a:t>104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The returned solution is the sequence of operators in the path: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 b="1" i="1">
                <a:solidFill>
                  <a:srgbClr val="000000"/>
                </a:solidFill>
              </a:rPr>
              <a:t>					A, B, G, L, O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4269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269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69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696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269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69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699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270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0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05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270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0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0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270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1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14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271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1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17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271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1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20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272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2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2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272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2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272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2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2729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0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42731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2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3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4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5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6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39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40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41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42742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2743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44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45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274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4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2748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49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50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0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Depth First Search</a:t>
            </a:r>
          </a:p>
          <a:p>
            <a:r>
              <a:rPr lang="en-US"/>
              <a:t>DFS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E4A-AF5C-421A-BC53-7E57D161B8C9}" type="slidenum">
              <a:rPr lang="en-GB">
                <a:solidFill>
                  <a:srgbClr val="000000"/>
                </a:solidFill>
              </a:rPr>
              <a:pPr/>
              <a:t>106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 (DFS)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2438400" y="1676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Application2: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Given the following state space (tree search), give the sequence of visited nodes when using DFS (assume that the node</a:t>
            </a:r>
            <a:r>
              <a:rPr lang="en-US" sz="2000" b="1" i="1">
                <a:solidFill>
                  <a:srgbClr val="000000"/>
                </a:solidFill>
              </a:rPr>
              <a:t>O</a:t>
            </a:r>
            <a:r>
              <a:rPr lang="en-US" sz="2000">
                <a:solidFill>
                  <a:srgbClr val="000000"/>
                </a:solidFill>
              </a:rPr>
              <a:t> is the goal state):</a:t>
            </a:r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4474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474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4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4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474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4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4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474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4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5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475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5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5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475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5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5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475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5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5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476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6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6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476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6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6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476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6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6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476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7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7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477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7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7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477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7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477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7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4479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479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9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9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479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9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479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9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9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9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B58-C562-4287-BB5B-7050E6F6B29A}" type="slidenum">
              <a:rPr lang="en-GB">
                <a:solidFill>
                  <a:srgbClr val="000000"/>
                </a:solidFill>
              </a:rPr>
              <a:pPr/>
              <a:t>107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4343400" y="2895600"/>
            <a:ext cx="4724400" cy="1066800"/>
            <a:chOff x="1776" y="1824"/>
            <a:chExt cx="2976" cy="672"/>
          </a:xfrm>
        </p:grpSpPr>
        <p:grpSp>
          <p:nvGrpSpPr>
            <p:cNvPr id="24576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576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6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6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576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7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577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7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577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7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577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7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3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1AAF-40F4-49DE-824E-684D83FB52AC}" type="slidenum">
              <a:rPr lang="en-GB">
                <a:solidFill>
                  <a:srgbClr val="000000"/>
                </a:solidFill>
              </a:rPr>
              <a:pPr/>
              <a:t>108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4678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679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79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79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679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79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79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679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79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79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679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0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80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680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0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80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680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0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80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680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0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6810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11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1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5FC-84B6-4F28-A15F-33659AA5F4C1}" type="slidenum">
              <a:rPr lang="en-GB">
                <a:solidFill>
                  <a:srgbClr val="000000"/>
                </a:solidFill>
              </a:rPr>
              <a:pPr/>
              <a:t>109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4781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781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1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1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78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1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782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2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2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782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2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2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782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2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2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782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3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783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783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3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783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3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3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6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A1C3628-BBD1-40A7-9B42-F20146AF90B3}" type="slidenum">
              <a:rPr lang="en-GB"/>
              <a:pPr/>
              <a:t>11</a:t>
            </a:fld>
            <a:endParaRPr lang="en-GB"/>
          </a:p>
        </p:txBody>
      </p:sp>
      <p:pic>
        <p:nvPicPr>
          <p:cNvPr id="43011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43014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30"/>
          <p:cNvSpPr txBox="1">
            <a:spLocks noChangeArrowheads="1"/>
          </p:cNvSpPr>
          <p:nvPr/>
        </p:nvSpPr>
        <p:spPr bwMode="auto">
          <a:xfrm>
            <a:off x="3962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(3,2,1)</a:t>
            </a:r>
          </a:p>
        </p:txBody>
      </p:sp>
      <p:sp>
        <p:nvSpPr>
          <p:cNvPr id="43016" name="AutoShape 35"/>
          <p:cNvSpPr>
            <a:spLocks noChangeAspect="1" noChangeArrowheads="1"/>
          </p:cNvSpPr>
          <p:nvPr/>
        </p:nvSpPr>
        <p:spPr bwMode="auto">
          <a:xfrm>
            <a:off x="1828801" y="3429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3017" name="Group 36"/>
          <p:cNvGrpSpPr>
            <a:grpSpLocks/>
          </p:cNvGrpSpPr>
          <p:nvPr/>
        </p:nvGrpSpPr>
        <p:grpSpPr bwMode="auto">
          <a:xfrm>
            <a:off x="33909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3026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27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8" name="AutoShape 39"/>
          <p:cNvSpPr>
            <a:spLocks noChangeAspect="1" noChangeArrowheads="1"/>
          </p:cNvSpPr>
          <p:nvPr/>
        </p:nvSpPr>
        <p:spPr bwMode="auto">
          <a:xfrm>
            <a:off x="3665537" y="4437063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3019" name="Group 40"/>
          <p:cNvGrpSpPr>
            <a:grpSpLocks/>
          </p:cNvGrpSpPr>
          <p:nvPr/>
        </p:nvGrpSpPr>
        <p:grpSpPr bwMode="auto">
          <a:xfrm>
            <a:off x="3390900" y="3328986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3024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25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0" name="AutoShape 43"/>
          <p:cNvSpPr>
            <a:spLocks noChangeAspect="1" noChangeArrowheads="1"/>
          </p:cNvSpPr>
          <p:nvPr/>
        </p:nvSpPr>
        <p:spPr bwMode="auto">
          <a:xfrm>
            <a:off x="19050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3021" name="Group 44"/>
          <p:cNvGrpSpPr>
            <a:grpSpLocks/>
          </p:cNvGrpSpPr>
          <p:nvPr/>
        </p:nvGrpSpPr>
        <p:grpSpPr bwMode="auto">
          <a:xfrm>
            <a:off x="9296400" y="57912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3022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23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818-2603-4D17-B0E0-57DB25C0DC63}" type="slidenum">
              <a:rPr lang="en-GB">
                <a:solidFill>
                  <a:srgbClr val="000000"/>
                </a:solidFill>
              </a:rPr>
              <a:pPr/>
              <a:t>110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48837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883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3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40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884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4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43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884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4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4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884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4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49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885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5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52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885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5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55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885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5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58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4885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6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886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4886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6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65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66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68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69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70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71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4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CB95-3FBA-467E-9F1F-8B54A222AF79}" type="slidenum">
              <a:rPr lang="en-GB">
                <a:solidFill>
                  <a:srgbClr val="000000"/>
                </a:solidFill>
              </a:rPr>
              <a:pPr/>
              <a:t>111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</p:txBody>
      </p:sp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4986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986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6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6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986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6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986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6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7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987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7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987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987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7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988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4988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4988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9888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89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0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1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2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3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3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E707-CE48-47C5-A227-B20839F6A5D4}" type="slidenum">
              <a:rPr lang="en-GB">
                <a:solidFill>
                  <a:srgbClr val="000000"/>
                </a:solidFill>
              </a:rPr>
              <a:pPr/>
              <a:t>112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344" y="1824"/>
            <a:chExt cx="3408" cy="2160"/>
          </a:xfrm>
        </p:grpSpPr>
        <p:grpSp>
          <p:nvGrpSpPr>
            <p:cNvPr id="25088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088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8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88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088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9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89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089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9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89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089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9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089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090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90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09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090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091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0912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3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50914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7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19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20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21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1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B61C-245F-4E56-8455-CE21D1FD10EF}" type="slidenum">
              <a:rPr lang="en-GB">
                <a:solidFill>
                  <a:srgbClr val="000000"/>
                </a:solidFill>
              </a:rPr>
              <a:pPr/>
              <a:t>113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 </a:t>
            </a:r>
            <a:r>
              <a:rPr lang="en-US" sz="2000" i="1">
                <a:solidFill>
                  <a:srgbClr val="000000"/>
                </a:solidFill>
              </a:rPr>
              <a:t>O: Goal State</a:t>
            </a: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344" y="1824"/>
            <a:chExt cx="3408" cy="2160"/>
          </a:xfrm>
        </p:grpSpPr>
        <p:grpSp>
          <p:nvGrpSpPr>
            <p:cNvPr id="25190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191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1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1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191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1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1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191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1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1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191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192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192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2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192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2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3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193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3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1933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193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3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1936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37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51938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39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0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1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2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3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4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5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946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A17D-8D01-496C-AEC7-DE5202C5D33D}" type="slidenum">
              <a:rPr lang="en-GB">
                <a:solidFill>
                  <a:srgbClr val="000000"/>
                </a:solidFill>
              </a:rPr>
              <a:pPr/>
              <a:t>114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The returned solution is the sequence of operators in the path:</a:t>
            </a:r>
            <a:r>
              <a:rPr lang="en-US" sz="2000" b="1" i="1">
                <a:solidFill>
                  <a:srgbClr val="000000"/>
                </a:solidFill>
              </a:rPr>
              <a:t> 					A, B, G, L, O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344" y="1824"/>
            <a:chExt cx="3408" cy="2160"/>
          </a:xfrm>
        </p:grpSpPr>
        <p:grpSp>
          <p:nvGrpSpPr>
            <p:cNvPr id="25293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293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3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3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293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3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3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294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4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4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294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4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4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294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4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4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294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5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5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295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5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54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295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5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2957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295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5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2960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1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4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5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6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7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8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69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970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Depth-Limited Search</a:t>
            </a:r>
          </a:p>
          <a:p>
            <a:r>
              <a:rPr lang="en-US"/>
              <a:t>DLS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9A69-3E41-4DA6-9B67-9A507B09D752}" type="slidenum">
              <a:rPr lang="en-GB">
                <a:solidFill>
                  <a:srgbClr val="000000"/>
                </a:solidFill>
              </a:rPr>
              <a:pPr/>
              <a:t>116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2438400" y="1676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Application3: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Given the following state space (tree search), give the sequence of visited nodes when using DLS  (Limit = 2):</a:t>
            </a:r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5498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5498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8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8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5498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8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8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5498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8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9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5499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9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9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5499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9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5499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9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499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5500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0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0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5500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0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0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5500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0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0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5500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1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5501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1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5501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1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501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1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5501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5503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5503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3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03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5503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3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503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3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03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2895600" y="28956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0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2895600" y="3519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7158-2DA8-4857-933D-9679658CF05F}" type="slidenum">
              <a:rPr lang="en-GB">
                <a:solidFill>
                  <a:srgbClr val="000000"/>
                </a:solidFill>
              </a:rPr>
              <a:pPr/>
              <a:t>117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0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600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601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601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601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01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56019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1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2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FE11-63AA-45AA-9DBA-A3003116D855}" type="slidenum">
              <a:rPr lang="en-GB">
                <a:solidFill>
                  <a:srgbClr val="000000"/>
                </a:solidFill>
              </a:rPr>
              <a:pPr/>
              <a:t>118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5702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703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3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3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703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3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3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703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3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3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703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4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4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704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4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4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704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4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704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704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4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7050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1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2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3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4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055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3486-7587-41AF-AFF2-25ADAF6E3587}" type="slidenum">
              <a:rPr lang="en-GB">
                <a:solidFill>
                  <a:srgbClr val="000000"/>
                </a:solidFill>
              </a:rPr>
              <a:pPr/>
              <a:t>119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2362200" y="2895600"/>
            <a:ext cx="6705600" cy="1752600"/>
            <a:chOff x="528" y="1824"/>
            <a:chExt cx="4224" cy="1104"/>
          </a:xfrm>
        </p:grpSpPr>
        <p:grpSp>
          <p:nvGrpSpPr>
            <p:cNvPr id="25805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5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5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5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6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6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6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806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6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6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80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807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807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7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807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Limit = 2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4EDEAD-832D-46CA-A775-A24776ACC500}" type="slidenum">
              <a:rPr lang="en-GB"/>
              <a:pPr/>
              <a:t>12</a:t>
            </a:fld>
            <a:endParaRPr lang="en-GB"/>
          </a:p>
        </p:txBody>
      </p:sp>
      <p:pic>
        <p:nvPicPr>
          <p:cNvPr id="45059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45062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30"/>
          <p:cNvSpPr txBox="1">
            <a:spLocks noChangeArrowheads="1"/>
          </p:cNvSpPr>
          <p:nvPr/>
        </p:nvSpPr>
        <p:spPr bwMode="auto">
          <a:xfrm>
            <a:off x="3962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Two cannibals cross</a:t>
            </a:r>
          </a:p>
        </p:txBody>
      </p:sp>
      <p:sp>
        <p:nvSpPr>
          <p:cNvPr id="45064" name="AutoShape 35"/>
          <p:cNvSpPr>
            <a:spLocks noChangeAspect="1" noChangeArrowheads="1"/>
          </p:cNvSpPr>
          <p:nvPr/>
        </p:nvSpPr>
        <p:spPr bwMode="auto">
          <a:xfrm>
            <a:off x="1828801" y="5638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5065" name="Group 36"/>
          <p:cNvGrpSpPr>
            <a:grpSpLocks/>
          </p:cNvGrpSpPr>
          <p:nvPr/>
        </p:nvGrpSpPr>
        <p:grpSpPr bwMode="auto">
          <a:xfrm>
            <a:off x="9296400" y="5562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5074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5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6" name="AutoShape 39"/>
          <p:cNvSpPr>
            <a:spLocks noChangeAspect="1" noChangeArrowheads="1"/>
          </p:cNvSpPr>
          <p:nvPr/>
        </p:nvSpPr>
        <p:spPr bwMode="auto">
          <a:xfrm>
            <a:off x="3560762" y="4313238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5067" name="Group 40"/>
          <p:cNvGrpSpPr>
            <a:grpSpLocks/>
          </p:cNvGrpSpPr>
          <p:nvPr/>
        </p:nvGrpSpPr>
        <p:grpSpPr bwMode="auto">
          <a:xfrm>
            <a:off x="6172200" y="51054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5072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3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8" name="AutoShape 43"/>
          <p:cNvSpPr>
            <a:spLocks noChangeAspect="1" noChangeArrowheads="1"/>
          </p:cNvSpPr>
          <p:nvPr/>
        </p:nvSpPr>
        <p:spPr bwMode="auto">
          <a:xfrm>
            <a:off x="1987827" y="331708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5069" name="Group 44"/>
          <p:cNvGrpSpPr>
            <a:grpSpLocks/>
          </p:cNvGrpSpPr>
          <p:nvPr/>
        </p:nvGrpSpPr>
        <p:grpSpPr bwMode="auto">
          <a:xfrm>
            <a:off x="4953000" y="5181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5070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1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99-884D-4FBA-9490-BE9AD1044696}" type="slidenum">
              <a:rPr lang="en-GB">
                <a:solidFill>
                  <a:srgbClr val="000000"/>
                </a:solidFill>
              </a:rPr>
              <a:pPr/>
              <a:t>120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590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7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590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8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590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8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590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8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9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590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5909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590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59097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098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099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100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102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103" name="Text Box 31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25A7-5828-45E9-B3D9-8695DDC13DB0}" type="slidenum">
              <a:rPr lang="en-GB">
                <a:solidFill>
                  <a:srgbClr val="000000"/>
                </a:solidFill>
              </a:rPr>
              <a:pPr/>
              <a:t>121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362200" y="2895600"/>
            <a:ext cx="6705600" cy="1752600"/>
            <a:chOff x="528" y="1824"/>
            <a:chExt cx="4224" cy="1104"/>
          </a:xfrm>
        </p:grpSpPr>
        <p:grpSp>
          <p:nvGrpSpPr>
            <p:cNvPr id="26010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601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0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601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0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6010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0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1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6011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1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1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6011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1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1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601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1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6012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2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122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6012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2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0125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26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27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28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29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30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31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132" name="Text Box 36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Limit = 2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C24-43D8-44CC-89DF-3402B7476344}" type="slidenum">
              <a:rPr lang="en-GB">
                <a:solidFill>
                  <a:srgbClr val="000000"/>
                </a:solidFill>
              </a:rPr>
              <a:pPr/>
              <a:t>122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11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11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3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11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3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11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3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11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3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11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4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11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1145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11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1148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49" name="Line 29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0" name="Line 30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1" name="Line 31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2" name="Line 32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4" name="Line 34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00A6-3852-4C2F-BEAF-10548D645100}" type="slidenum">
              <a:rPr lang="en-GB">
                <a:solidFill>
                  <a:srgbClr val="000000"/>
                </a:solidFill>
              </a:rPr>
              <a:pPr/>
              <a:t>123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21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5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6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21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6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21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6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21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69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21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72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621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2175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6217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2178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79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0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1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2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3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4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5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6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2187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348A-2AD3-4AAB-AC5D-D32B23CDB69C}" type="slidenum">
              <a:rPr lang="en-GB">
                <a:solidFill>
                  <a:srgbClr val="000000"/>
                </a:solidFill>
              </a:rPr>
              <a:pPr/>
              <a:t>124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31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7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31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7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31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8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31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31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8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31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9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31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93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31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96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631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1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3199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6320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20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3202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3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8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09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10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3211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46C0-C313-432C-A1A0-69C6B4C0C6C3}" type="slidenum">
              <a:rPr lang="en-GB">
                <a:solidFill>
                  <a:srgbClr val="000000"/>
                </a:solidFill>
              </a:rPr>
              <a:pPr/>
              <a:t>125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41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19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42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0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42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0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42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1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42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1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42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17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42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20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642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4223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6422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22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4226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27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28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3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4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E029-E3A0-4493-A5E5-EB0966C48F15}" type="slidenum">
              <a:rPr lang="en-GB">
                <a:solidFill>
                  <a:srgbClr val="000000"/>
                </a:solidFill>
              </a:rPr>
              <a:pPr/>
              <a:t>126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</a:t>
            </a:r>
          </a:p>
        </p:txBody>
      </p:sp>
      <p:grpSp>
        <p:nvGrpSpPr>
          <p:cNvPr id="26522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522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2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2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2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2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2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523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3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3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523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3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3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52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3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523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41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44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6524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4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5247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6524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24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5250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1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2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3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4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5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8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59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EC34-C924-4A89-9AB4-FEC43C18EC41}" type="slidenum">
              <a:rPr lang="en-GB">
                <a:solidFill>
                  <a:srgbClr val="000000"/>
                </a:solidFill>
              </a:rPr>
              <a:pPr/>
              <a:t>127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6624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4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6624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6625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5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6625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5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6625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5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5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6626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6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6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6626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6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65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6626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6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68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6626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7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66271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6627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7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66274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5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6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7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8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9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0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1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2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7BA-2E70-4A69-BF25-AD8DC82DC4EC}" type="slidenum">
              <a:rPr lang="en-GB">
                <a:solidFill>
                  <a:srgbClr val="000000"/>
                </a:solidFill>
              </a:rPr>
              <a:pPr/>
              <a:t>128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DLS algorithm returns </a:t>
            </a:r>
            <a:r>
              <a:rPr lang="en-US" sz="2000">
                <a:solidFill>
                  <a:srgbClr val="FF0000"/>
                </a:solidFill>
              </a:rPr>
              <a:t>Failure (no solution)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The reason is that the goal is beyond the limit (Limit =2): the goal depth is (d=4)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67269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6727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7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72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672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6727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7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78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6727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8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81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672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84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6728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87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672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9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6729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9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6729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9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96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672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299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6730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0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302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6730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0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7305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06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67307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09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0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1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2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3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5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17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7318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67319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20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321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6732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2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7324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25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326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7327" name="Text Box 6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>
            <a:off x="3200400" y="4724400"/>
            <a:ext cx="6477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  <a:p>
            <a:r>
              <a:rPr lang="en-US"/>
              <a:t>IDS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F37A4EB-2C86-44E0-91D9-A4E5B9467DCC}" type="slidenum">
              <a:rPr lang="en-GB"/>
              <a:pPr/>
              <a:t>13</a:t>
            </a:fld>
            <a:endParaRPr lang="en-GB"/>
          </a:p>
        </p:txBody>
      </p:sp>
      <p:pic>
        <p:nvPicPr>
          <p:cNvPr id="47107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47110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345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30"/>
          <p:cNvSpPr txBox="1">
            <a:spLocks noChangeArrowheads="1"/>
          </p:cNvSpPr>
          <p:nvPr/>
        </p:nvSpPr>
        <p:spPr bwMode="auto">
          <a:xfrm>
            <a:off x="3962400" y="17589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(3,0,0)</a:t>
            </a:r>
          </a:p>
        </p:txBody>
      </p:sp>
      <p:sp>
        <p:nvSpPr>
          <p:cNvPr id="47112" name="AutoShape 35"/>
          <p:cNvSpPr>
            <a:spLocks noChangeAspect="1" noChangeArrowheads="1"/>
          </p:cNvSpPr>
          <p:nvPr/>
        </p:nvSpPr>
        <p:spPr bwMode="auto">
          <a:xfrm>
            <a:off x="19812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7113" name="Group 36"/>
          <p:cNvGrpSpPr>
            <a:grpSpLocks/>
          </p:cNvGrpSpPr>
          <p:nvPr/>
        </p:nvGrpSpPr>
        <p:grpSpPr bwMode="auto">
          <a:xfrm>
            <a:off x="92964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7122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23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4" name="AutoShape 39"/>
          <p:cNvSpPr>
            <a:spLocks noChangeAspect="1" noChangeArrowheads="1"/>
          </p:cNvSpPr>
          <p:nvPr/>
        </p:nvSpPr>
        <p:spPr bwMode="auto">
          <a:xfrm>
            <a:off x="3667124" y="424815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7115" name="Group 40"/>
          <p:cNvGrpSpPr>
            <a:grpSpLocks/>
          </p:cNvGrpSpPr>
          <p:nvPr/>
        </p:nvGrpSpPr>
        <p:grpSpPr bwMode="auto">
          <a:xfrm>
            <a:off x="9296400" y="337978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7120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21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6" name="AutoShape 43"/>
          <p:cNvSpPr>
            <a:spLocks noChangeAspect="1" noChangeArrowheads="1"/>
          </p:cNvSpPr>
          <p:nvPr/>
        </p:nvSpPr>
        <p:spPr bwMode="auto">
          <a:xfrm>
            <a:off x="2057401" y="3352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7117" name="Group 44"/>
          <p:cNvGrpSpPr>
            <a:grpSpLocks/>
          </p:cNvGrpSpPr>
          <p:nvPr/>
        </p:nvGrpSpPr>
        <p:grpSpPr bwMode="auto">
          <a:xfrm>
            <a:off x="7696200" y="447095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7118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19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0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3601-45CC-4F6C-93C6-3964016E403E}" type="slidenum">
              <a:rPr lang="en-GB">
                <a:solidFill>
                  <a:srgbClr val="000000"/>
                </a:solidFill>
              </a:rPr>
              <a:pPr/>
              <a:t>130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2438400" y="1676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Application4: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Given the following state space (tree search), give the sequence of visited nodes when using IDS: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69317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6931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1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20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6932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2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6932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2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2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6932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2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29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6933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3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32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6933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3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35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6933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3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38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6933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4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4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6934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4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44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6934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4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47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6934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4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50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6935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5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935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5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9366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69367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68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6937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937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9372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73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374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9375" name="Text Box 63"/>
          <p:cNvSpPr txBox="1">
            <a:spLocks noChangeArrowheads="1"/>
          </p:cNvSpPr>
          <p:nvPr/>
        </p:nvSpPr>
        <p:spPr bwMode="auto">
          <a:xfrm>
            <a:off x="2895600" y="28956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0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9376" name="Text Box 64"/>
          <p:cNvSpPr txBox="1">
            <a:spLocks noChangeArrowheads="1"/>
          </p:cNvSpPr>
          <p:nvPr/>
        </p:nvSpPr>
        <p:spPr bwMode="auto">
          <a:xfrm>
            <a:off x="2895600" y="3519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9377" name="Text Box 65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9378" name="Text Box 66"/>
          <p:cNvSpPr txBox="1">
            <a:spLocks noChangeArrowheads="1"/>
          </p:cNvSpPr>
          <p:nvPr/>
        </p:nvSpPr>
        <p:spPr bwMode="auto">
          <a:xfrm>
            <a:off x="26670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9379" name="Text Box 67"/>
          <p:cNvSpPr txBox="1">
            <a:spLocks noChangeArrowheads="1"/>
          </p:cNvSpPr>
          <p:nvPr/>
        </p:nvSpPr>
        <p:spPr bwMode="auto">
          <a:xfrm>
            <a:off x="2819400" y="59436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DLS with bound = 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2B0-AEF3-48D2-93AE-6A36DD1BF117}" type="slidenum">
              <a:rPr lang="en-GB">
                <a:solidFill>
                  <a:srgbClr val="000000"/>
                </a:solidFill>
              </a:rPr>
              <a:pPr/>
              <a:t>132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2438400" y="2819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0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E07-EDCC-4EE1-999F-B033838F6CD7}" type="slidenum">
              <a:rPr lang="en-GB">
                <a:solidFill>
                  <a:srgbClr val="000000"/>
                </a:solidFill>
              </a:rPr>
              <a:pPr/>
              <a:t>133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7238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238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438400" y="2819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0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DLS with bound =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5156-A11A-49DA-986B-10B90F730C40}" type="slidenum">
              <a:rPr lang="en-GB">
                <a:solidFill>
                  <a:srgbClr val="000000"/>
                </a:solidFill>
              </a:rPr>
              <a:pPr/>
              <a:t>135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7443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443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3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443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444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4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444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44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444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4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444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444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45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4451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4452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8F5B-49EC-42AF-B1E3-21F0D1095EFD}" type="slidenum">
              <a:rPr lang="en-GB">
                <a:solidFill>
                  <a:srgbClr val="000000"/>
                </a:solidFill>
              </a:rPr>
              <a:pPr/>
              <a:t>136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546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6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546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546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546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546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547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547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47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5475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5476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5477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5478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B9DA-1D6B-413C-A039-899474290045}" type="slidenum">
              <a:rPr lang="en-GB">
                <a:solidFill>
                  <a:srgbClr val="000000"/>
                </a:solidFill>
              </a:rPr>
              <a:pPr/>
              <a:t>137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648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8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648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648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649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64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649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649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49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6499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1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F75F-975C-4328-805D-B8EC346AC93A}" type="slidenum">
              <a:rPr lang="en-GB">
                <a:solidFill>
                  <a:srgbClr val="000000"/>
                </a:solidFill>
              </a:rPr>
              <a:pPr/>
              <a:t>138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750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751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751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751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75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751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751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752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7523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1070-F950-4C10-9522-5C7C9C9BFD13}" type="slidenum">
              <a:rPr lang="en-GB">
                <a:solidFill>
                  <a:srgbClr val="000000"/>
                </a:solidFill>
              </a:rPr>
              <a:pPr/>
              <a:t>139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</a:t>
            </a:r>
          </a:p>
        </p:txBody>
      </p:sp>
      <p:grpSp>
        <p:nvGrpSpPr>
          <p:cNvPr id="27853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853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3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853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853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853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854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4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854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854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8547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48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49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F35B5B1-CC48-408B-8BA3-900665869AC4}" type="slidenum">
              <a:rPr lang="en-GB"/>
              <a:pPr/>
              <a:t>14</a:t>
            </a:fld>
            <a:endParaRPr lang="en-GB"/>
          </a:p>
        </p:txBody>
      </p:sp>
      <p:pic>
        <p:nvPicPr>
          <p:cNvPr id="4915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4915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1345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30"/>
          <p:cNvSpPr txBox="1">
            <a:spLocks noChangeArrowheads="1"/>
          </p:cNvSpPr>
          <p:nvPr/>
        </p:nvSpPr>
        <p:spPr bwMode="auto">
          <a:xfrm>
            <a:off x="3962400" y="17589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A cannibal returns</a:t>
            </a:r>
          </a:p>
        </p:txBody>
      </p:sp>
      <p:sp>
        <p:nvSpPr>
          <p:cNvPr id="49160" name="AutoShape 35"/>
          <p:cNvSpPr>
            <a:spLocks noChangeAspect="1" noChangeArrowheads="1"/>
          </p:cNvSpPr>
          <p:nvPr/>
        </p:nvSpPr>
        <p:spPr bwMode="auto">
          <a:xfrm>
            <a:off x="1752601" y="3276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9161" name="Group 36"/>
          <p:cNvGrpSpPr>
            <a:grpSpLocks/>
          </p:cNvGrpSpPr>
          <p:nvPr/>
        </p:nvGrpSpPr>
        <p:grpSpPr bwMode="auto">
          <a:xfrm>
            <a:off x="92964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9170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71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2" name="AutoShape 39"/>
          <p:cNvSpPr>
            <a:spLocks noChangeAspect="1" noChangeArrowheads="1"/>
          </p:cNvSpPr>
          <p:nvPr/>
        </p:nvSpPr>
        <p:spPr bwMode="auto">
          <a:xfrm>
            <a:off x="3528218" y="4306612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9163" name="Group 40"/>
          <p:cNvGrpSpPr>
            <a:grpSpLocks/>
          </p:cNvGrpSpPr>
          <p:nvPr/>
        </p:nvGrpSpPr>
        <p:grpSpPr bwMode="auto">
          <a:xfrm>
            <a:off x="9296400" y="3657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9168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69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4" name="AutoShape 43"/>
          <p:cNvSpPr>
            <a:spLocks noChangeAspect="1" noChangeArrowheads="1"/>
          </p:cNvSpPr>
          <p:nvPr/>
        </p:nvSpPr>
        <p:spPr bwMode="auto">
          <a:xfrm>
            <a:off x="1798638" y="5715001"/>
            <a:ext cx="868362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9165" name="Group 44"/>
          <p:cNvGrpSpPr>
            <a:grpSpLocks/>
          </p:cNvGrpSpPr>
          <p:nvPr/>
        </p:nvGrpSpPr>
        <p:grpSpPr bwMode="auto">
          <a:xfrm>
            <a:off x="5562600" y="5334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4916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16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7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4D3-EB4E-4B7A-9DF4-7AC9BE09ACB9}" type="slidenum">
              <a:rPr lang="en-GB">
                <a:solidFill>
                  <a:srgbClr val="000000"/>
                </a:solidFill>
              </a:rPr>
              <a:pPr/>
              <a:t>140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7955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7955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5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955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7956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6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956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795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956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7956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956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7956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9571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9574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2362200" y="3581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1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127-BBDD-41E0-A515-B9BC8BE733AE}" type="slidenum">
              <a:rPr lang="en-GB">
                <a:solidFill>
                  <a:srgbClr val="000000"/>
                </a:solidFill>
              </a:rPr>
              <a:pPr/>
              <a:t>141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8058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058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58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058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058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58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058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05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5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058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059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59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059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059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59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0595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0598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FE47-4FF6-4B92-8E76-8664C4B8A6E9}" type="slidenum">
              <a:rPr lang="en-GB">
                <a:solidFill>
                  <a:srgbClr val="000000"/>
                </a:solidFill>
              </a:rPr>
              <a:pPr/>
              <a:t>142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28160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0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0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160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1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16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1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161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1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161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1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1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162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162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162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62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1625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27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29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30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9684-7DB0-4648-A499-8D8D03A8381F}" type="slidenum">
              <a:rPr lang="en-GB">
                <a:solidFill>
                  <a:srgbClr val="000000"/>
                </a:solidFill>
              </a:rPr>
              <a:pPr/>
              <a:t>143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</p:txBody>
      </p:sp>
      <p:grpSp>
        <p:nvGrpSpPr>
          <p:cNvPr id="28262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3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263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3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3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26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3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263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3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4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264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4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264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264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64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2649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1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3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4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2655" name="Text Box 31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038-E28E-4C09-AF9E-CD58AB64335E}" type="slidenum">
              <a:rPr lang="en-GB">
                <a:solidFill>
                  <a:srgbClr val="000000"/>
                </a:solidFill>
              </a:rPr>
              <a:pPr/>
              <a:t>144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365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5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365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5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36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366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6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366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6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6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366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6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367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367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67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3673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4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6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8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271-124B-4A17-91C3-7AAAD80FEA8D}" type="slidenum">
              <a:rPr lang="en-GB">
                <a:solidFill>
                  <a:srgbClr val="000000"/>
                </a:solidFill>
              </a:rPr>
              <a:pPr/>
              <a:t>145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</p:txBody>
      </p:sp>
      <p:grpSp>
        <p:nvGrpSpPr>
          <p:cNvPr id="28467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7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46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8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8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8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46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9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46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9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46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4697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469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4700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1" name="Line 29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2" name="Line 30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3" name="Line 31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4" name="Line 32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5" name="Line 33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6" name="Line 34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4707" name="Text Box 35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B834-E25C-4025-875D-20C13FE64850}" type="slidenum">
              <a:rPr lang="en-GB">
                <a:solidFill>
                  <a:srgbClr val="000000"/>
                </a:solidFill>
              </a:rPr>
              <a:pPr/>
              <a:t>146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570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0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57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0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571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1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571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571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1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1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571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2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5721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572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72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5724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25" name="Line 29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26" name="Line 30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27" name="Line 31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29" name="Line 33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30" name="Line 34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5731" name="Text Box 35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7A45-D287-4CCD-8234-27D6CC7ABF8E}" type="slidenum">
              <a:rPr lang="en-GB">
                <a:solidFill>
                  <a:srgbClr val="000000"/>
                </a:solidFill>
              </a:rPr>
              <a:pPr/>
              <a:t>147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</p:txBody>
      </p:sp>
      <p:grpSp>
        <p:nvGrpSpPr>
          <p:cNvPr id="28672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67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2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67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3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3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3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3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4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45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48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6751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75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6754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5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6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7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8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9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0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1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2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30B-97D3-4FA8-9A13-CD8CE09E6DFF}" type="slidenum">
              <a:rPr lang="en-GB">
                <a:solidFill>
                  <a:srgbClr val="000000"/>
                </a:solidFill>
              </a:rPr>
              <a:pPr/>
              <a:t>148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8774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77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5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77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77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77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6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77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77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6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77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69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77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877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7775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8777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7778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79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0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6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7787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08C4-BFFF-4AB9-A4A8-4F66F330BF4B}" type="slidenum">
              <a:rPr lang="en-GB">
                <a:solidFill>
                  <a:srgbClr val="000000"/>
                </a:solidFill>
              </a:rPr>
              <a:pPr/>
              <a:t>149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</p:txBody>
      </p:sp>
      <p:grpSp>
        <p:nvGrpSpPr>
          <p:cNvPr id="28877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87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7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87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7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87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8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87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8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8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87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9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93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87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96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887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7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8799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8880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80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8802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3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5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6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7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8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09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8811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89D76D8-2AE1-407B-97C2-06951D24C8E1}" type="slidenum">
              <a:rPr lang="en-GB"/>
              <a:pPr/>
              <a:t>15</a:t>
            </a:fld>
            <a:endParaRPr lang="en-GB"/>
          </a:p>
        </p:txBody>
      </p:sp>
      <p:pic>
        <p:nvPicPr>
          <p:cNvPr id="5120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51206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30"/>
          <p:cNvSpPr txBox="1">
            <a:spLocks noChangeArrowheads="1"/>
          </p:cNvSpPr>
          <p:nvPr/>
        </p:nvSpPr>
        <p:spPr bwMode="auto">
          <a:xfrm>
            <a:off x="3962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(3,1,1)</a:t>
            </a:r>
          </a:p>
        </p:txBody>
      </p:sp>
      <p:grpSp>
        <p:nvGrpSpPr>
          <p:cNvPr id="51208" name="Group 35"/>
          <p:cNvGrpSpPr>
            <a:grpSpLocks/>
          </p:cNvGrpSpPr>
          <p:nvPr/>
        </p:nvGrpSpPr>
        <p:grpSpPr bwMode="auto">
          <a:xfrm>
            <a:off x="92964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1218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19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9" name="Group 38"/>
          <p:cNvGrpSpPr>
            <a:grpSpLocks/>
          </p:cNvGrpSpPr>
          <p:nvPr/>
        </p:nvGrpSpPr>
        <p:grpSpPr bwMode="auto">
          <a:xfrm>
            <a:off x="9296400" y="35814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1216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17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0" name="Group 41"/>
          <p:cNvGrpSpPr>
            <a:grpSpLocks/>
          </p:cNvGrpSpPr>
          <p:nvPr/>
        </p:nvGrpSpPr>
        <p:grpSpPr bwMode="auto">
          <a:xfrm>
            <a:off x="1838260" y="4449764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121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1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1" name="AutoShape 44"/>
          <p:cNvSpPr>
            <a:spLocks noChangeAspect="1" noChangeArrowheads="1"/>
          </p:cNvSpPr>
          <p:nvPr/>
        </p:nvSpPr>
        <p:spPr bwMode="auto">
          <a:xfrm>
            <a:off x="3528218" y="4371768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12" name="AutoShape 45"/>
          <p:cNvSpPr>
            <a:spLocks noChangeAspect="1" noChangeArrowheads="1"/>
          </p:cNvSpPr>
          <p:nvPr/>
        </p:nvSpPr>
        <p:spPr bwMode="auto">
          <a:xfrm>
            <a:off x="17526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13" name="AutoShape 46"/>
          <p:cNvSpPr>
            <a:spLocks noChangeAspect="1" noChangeArrowheads="1"/>
          </p:cNvSpPr>
          <p:nvPr/>
        </p:nvSpPr>
        <p:spPr bwMode="auto">
          <a:xfrm>
            <a:off x="1752601" y="3352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3E9E-D510-4CC1-8913-6DB77149DE48}" type="slidenum">
              <a:rPr lang="en-GB">
                <a:solidFill>
                  <a:srgbClr val="000000"/>
                </a:solidFill>
              </a:rPr>
              <a:pPr/>
              <a:t>150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</a:t>
            </a:r>
          </a:p>
        </p:txBody>
      </p:sp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897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0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898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0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0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898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1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17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898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20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2898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89823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28982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89826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27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29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0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1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2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3" name="Line 41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54E-F829-4FB8-8AB0-185C9D4476A2}" type="slidenum">
              <a:rPr lang="en-GB">
                <a:solidFill>
                  <a:srgbClr val="000000"/>
                </a:solidFill>
              </a:rPr>
              <a:pPr/>
              <a:t>151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90820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9082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9082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2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2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908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2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9082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2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3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9083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3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3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9083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3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3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908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3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9084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4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4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9084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4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4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908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4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9084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5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5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9085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5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5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908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085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5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9085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6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087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9087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7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087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908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8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087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7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87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0879" name="Text Box 63"/>
          <p:cNvSpPr txBox="1">
            <a:spLocks noChangeArrowheads="1"/>
          </p:cNvSpPr>
          <p:nvPr/>
        </p:nvSpPr>
        <p:spPr bwMode="auto">
          <a:xfrm>
            <a:off x="2362200" y="4281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2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880" name="Line 64"/>
          <p:cNvSpPr>
            <a:spLocks noChangeShapeType="1"/>
          </p:cNvSpPr>
          <p:nvPr/>
        </p:nvSpPr>
        <p:spPr bwMode="auto">
          <a:xfrm>
            <a:off x="3276600" y="4724400"/>
            <a:ext cx="6705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DLS with bound = 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BE4-2353-40D7-8D39-4F1FCCB9C1D4}" type="slidenum">
              <a:rPr lang="en-GB">
                <a:solidFill>
                  <a:srgbClr val="000000"/>
                </a:solidFill>
              </a:rPr>
              <a:pPr/>
              <a:t>153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286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287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287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287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287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287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287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87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288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288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88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2883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CD90-39CE-4582-A682-3C5BFC98EBBF}" type="slidenum">
              <a:rPr lang="en-GB">
                <a:solidFill>
                  <a:srgbClr val="000000"/>
                </a:solidFill>
              </a:rPr>
              <a:pPr/>
              <a:t>154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389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89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89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389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89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389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90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390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90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390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90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90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390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90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391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39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9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5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6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7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8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3919" name="Text Box 31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340-12DA-4DF3-BBA3-2D8C360CF679}" type="slidenum">
              <a:rPr lang="en-GB">
                <a:solidFill>
                  <a:srgbClr val="000000"/>
                </a:solidFill>
              </a:rPr>
              <a:pPr/>
              <a:t>155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</p:txBody>
      </p:sp>
      <p:grpSp>
        <p:nvGrpSpPr>
          <p:cNvPr id="29491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491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1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1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492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2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492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2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2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492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2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2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492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3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3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493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3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493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49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9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4937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41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4943" name="Text Box 31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87C1-BC97-41EC-B2FE-0801FFC40FA6}" type="slidenum">
              <a:rPr lang="en-GB">
                <a:solidFill>
                  <a:srgbClr val="000000"/>
                </a:solidFill>
              </a:rPr>
              <a:pPr/>
              <a:t>156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594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4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4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594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4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595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5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5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595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5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5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595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5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5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59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61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29596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6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5964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29596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96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5967" name="Line 31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68" name="Line 32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0" name="Line 34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2" name="Line 36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404-DF1F-4674-9220-33A68AD158EA}" type="slidenum">
              <a:rPr lang="en-GB">
                <a:solidFill>
                  <a:srgbClr val="000000"/>
                </a:solidFill>
              </a:rPr>
              <a:pPr/>
              <a:t>157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696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6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696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6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7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7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7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697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7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697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7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7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698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8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8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69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85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29698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8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6988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29698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99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6991" name="Line 31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9" name="Text Box 3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1B9C-6432-4BED-AC76-3447FF081061}" type="slidenum">
              <a:rPr lang="en-GB">
                <a:solidFill>
                  <a:srgbClr val="000000"/>
                </a:solidFill>
              </a:rPr>
              <a:pPr/>
              <a:t>158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798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799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799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799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799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99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800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800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00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800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800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00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800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0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8009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29801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01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8012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01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8015" name="Line 31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16" name="Line 32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17" name="Line 33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21" name="Line 37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2034-0F90-43C3-9998-78C1339EDD48}" type="slidenum">
              <a:rPr lang="en-GB">
                <a:solidFill>
                  <a:srgbClr val="000000"/>
                </a:solidFill>
              </a:rPr>
              <a:pPr/>
              <a:t>159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29901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29901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2990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29902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2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29902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2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29902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2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3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2990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29903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36" name="Group 28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29903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3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29904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04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99042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3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4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5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6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7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9051" name="Text Box 43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1FB11B3-8886-42F0-B180-7D0157D0F514}" type="slidenum">
              <a:rPr lang="en-GB"/>
              <a:pPr/>
              <a:t>16</a:t>
            </a:fld>
            <a:endParaRPr lang="en-GB"/>
          </a:p>
        </p:txBody>
      </p:sp>
      <p:pic>
        <p:nvPicPr>
          <p:cNvPr id="53251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53254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6007100"/>
            <a:ext cx="1849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30"/>
          <p:cNvSpPr txBox="1">
            <a:spLocks noChangeArrowheads="1"/>
          </p:cNvSpPr>
          <p:nvPr/>
        </p:nvSpPr>
        <p:spPr bwMode="auto">
          <a:xfrm>
            <a:off x="3429000" y="17526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Two missionaries cross</a:t>
            </a:r>
          </a:p>
        </p:txBody>
      </p:sp>
      <p:sp>
        <p:nvSpPr>
          <p:cNvPr id="53256" name="AutoShape 35"/>
          <p:cNvSpPr>
            <a:spLocks noChangeAspect="1" noChangeArrowheads="1"/>
          </p:cNvSpPr>
          <p:nvPr/>
        </p:nvSpPr>
        <p:spPr bwMode="auto">
          <a:xfrm>
            <a:off x="18288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7" name="AutoShape 36"/>
          <p:cNvSpPr>
            <a:spLocks noChangeAspect="1" noChangeArrowheads="1"/>
          </p:cNvSpPr>
          <p:nvPr/>
        </p:nvSpPr>
        <p:spPr bwMode="auto">
          <a:xfrm>
            <a:off x="5181601" y="5181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8" name="AutoShape 37"/>
          <p:cNvSpPr>
            <a:spLocks noChangeAspect="1" noChangeArrowheads="1"/>
          </p:cNvSpPr>
          <p:nvPr/>
        </p:nvSpPr>
        <p:spPr bwMode="auto">
          <a:xfrm>
            <a:off x="6324601" y="51054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3259" name="Group 38"/>
          <p:cNvGrpSpPr>
            <a:grpSpLocks/>
          </p:cNvGrpSpPr>
          <p:nvPr/>
        </p:nvGrpSpPr>
        <p:grpSpPr bwMode="auto">
          <a:xfrm>
            <a:off x="93726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3266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267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0" name="Group 41"/>
          <p:cNvGrpSpPr>
            <a:grpSpLocks/>
          </p:cNvGrpSpPr>
          <p:nvPr/>
        </p:nvGrpSpPr>
        <p:grpSpPr bwMode="auto">
          <a:xfrm>
            <a:off x="9296400" y="3657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326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26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1" name="Group 44"/>
          <p:cNvGrpSpPr>
            <a:grpSpLocks/>
          </p:cNvGrpSpPr>
          <p:nvPr/>
        </p:nvGrpSpPr>
        <p:grpSpPr bwMode="auto">
          <a:xfrm>
            <a:off x="1828801" y="431323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3262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263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8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5EB8-2A06-459A-9314-4D5AC1B1E6CF}" type="slidenum">
              <a:rPr lang="en-GB">
                <a:solidFill>
                  <a:srgbClr val="000000"/>
                </a:solidFill>
              </a:rPr>
              <a:pPr/>
              <a:t>160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003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3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004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4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00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4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004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4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004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5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5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005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5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00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57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005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5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60" name="Group 28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006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6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0063" name="Group 3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006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06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0066" name="Line 34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68" name="Line 36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2" name="Line 40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4" name="Line 42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0075" name="Text Box 43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718-3B60-4C92-8F92-4CC772D5F5EC}" type="slidenum">
              <a:rPr lang="en-GB">
                <a:solidFill>
                  <a:srgbClr val="000000"/>
                </a:solidFill>
              </a:rPr>
              <a:pPr/>
              <a:t>161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</a:t>
            </a:r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106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6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6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106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6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6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10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6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107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7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7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107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7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7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107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7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10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81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108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8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84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108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8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87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108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8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90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109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9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1093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1094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095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1096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097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098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099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1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3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4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6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1107" name="Text Box 51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F67-DFB6-460A-928F-C25AEE5368CA}" type="slidenum">
              <a:rPr lang="en-GB">
                <a:solidFill>
                  <a:srgbClr val="000000"/>
                </a:solidFill>
              </a:rPr>
              <a:pPr/>
              <a:t>162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</a:t>
            </a:r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208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08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08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208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09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20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09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209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09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209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09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210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0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210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05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210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0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08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210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1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11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211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14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2115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16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2117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2118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19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2120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1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2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3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4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5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6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7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8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29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30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2131" name="Group 51"/>
          <p:cNvGrpSpPr>
            <a:grpSpLocks/>
          </p:cNvGrpSpPr>
          <p:nvPr/>
        </p:nvGrpSpPr>
        <p:grpSpPr bwMode="auto">
          <a:xfrm>
            <a:off x="6858000" y="5105400"/>
            <a:ext cx="533400" cy="381000"/>
            <a:chOff x="2640" y="1776"/>
            <a:chExt cx="336" cy="240"/>
          </a:xfrm>
        </p:grpSpPr>
        <p:sp>
          <p:nvSpPr>
            <p:cNvPr id="302132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2134" name="Line 54"/>
          <p:cNvSpPr>
            <a:spLocks noChangeShapeType="1"/>
          </p:cNvSpPr>
          <p:nvPr/>
        </p:nvSpPr>
        <p:spPr bwMode="auto">
          <a:xfrm>
            <a:off x="7086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2135" name="Text Box 55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CA97-F037-4463-AC52-CBAA60C6533D}" type="slidenum">
              <a:rPr lang="en-GB">
                <a:solidFill>
                  <a:srgbClr val="000000"/>
                </a:solidFill>
              </a:rPr>
              <a:pPr/>
              <a:t>163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D,I,M,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310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1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311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31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311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2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2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312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2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31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29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313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3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3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38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3139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40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3141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43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3144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45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46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47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49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1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4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3155" name="Group 51"/>
          <p:cNvGrpSpPr>
            <a:grpSpLocks/>
          </p:cNvGrpSpPr>
          <p:nvPr/>
        </p:nvGrpSpPr>
        <p:grpSpPr bwMode="auto">
          <a:xfrm>
            <a:off x="6858000" y="5105400"/>
            <a:ext cx="533400" cy="381000"/>
            <a:chOff x="2640" y="1776"/>
            <a:chExt cx="336" cy="240"/>
          </a:xfrm>
        </p:grpSpPr>
        <p:sp>
          <p:nvSpPr>
            <p:cNvPr id="303156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157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3158" name="Line 54"/>
          <p:cNvSpPr>
            <a:spLocks noChangeShapeType="1"/>
          </p:cNvSpPr>
          <p:nvPr/>
        </p:nvSpPr>
        <p:spPr bwMode="auto">
          <a:xfrm>
            <a:off x="7086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3159" name="Text Box 55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ED1-7E23-4EC8-8E4B-16EC92571572}" type="slidenum">
              <a:rPr lang="en-GB">
                <a:solidFill>
                  <a:srgbClr val="000000"/>
                </a:solidFill>
              </a:rPr>
              <a:pPr/>
              <a:t>164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D,I,M,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413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3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413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3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41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4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414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4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4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414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4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414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4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5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415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5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53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415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5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56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415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5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59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416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6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416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6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65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4166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67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4168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69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0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1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2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3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4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5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6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7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78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4179" name="Group 51"/>
          <p:cNvGrpSpPr>
            <a:grpSpLocks/>
          </p:cNvGrpSpPr>
          <p:nvPr/>
        </p:nvGrpSpPr>
        <p:grpSpPr bwMode="auto">
          <a:xfrm>
            <a:off x="6858000" y="5105400"/>
            <a:ext cx="533400" cy="381000"/>
            <a:chOff x="2640" y="1776"/>
            <a:chExt cx="336" cy="240"/>
          </a:xfrm>
        </p:grpSpPr>
        <p:sp>
          <p:nvSpPr>
            <p:cNvPr id="304180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81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4182" name="Group 54"/>
          <p:cNvGrpSpPr>
            <a:grpSpLocks/>
          </p:cNvGrpSpPr>
          <p:nvPr/>
        </p:nvGrpSpPr>
        <p:grpSpPr bwMode="auto">
          <a:xfrm>
            <a:off x="8001000" y="5029200"/>
            <a:ext cx="533400" cy="381000"/>
            <a:chOff x="2640" y="1776"/>
            <a:chExt cx="336" cy="240"/>
          </a:xfrm>
        </p:grpSpPr>
        <p:sp>
          <p:nvSpPr>
            <p:cNvPr id="304183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84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4185" name="Line 57"/>
          <p:cNvSpPr>
            <a:spLocks noChangeShapeType="1"/>
          </p:cNvSpPr>
          <p:nvPr/>
        </p:nvSpPr>
        <p:spPr bwMode="auto">
          <a:xfrm>
            <a:off x="7086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86" name="Line 58"/>
          <p:cNvSpPr>
            <a:spLocks noChangeShapeType="1"/>
          </p:cNvSpPr>
          <p:nvPr/>
        </p:nvSpPr>
        <p:spPr bwMode="auto">
          <a:xfrm>
            <a:off x="8153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7120-B3F1-4FCE-B945-697143C98ED4}" type="slidenum">
              <a:rPr lang="en-GB">
                <a:solidFill>
                  <a:srgbClr val="000000"/>
                </a:solidFill>
              </a:rPr>
              <a:pPr/>
              <a:t>165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D,I,M,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J,N,</a:t>
            </a:r>
          </a:p>
        </p:txBody>
      </p:sp>
      <p:grpSp>
        <p:nvGrpSpPr>
          <p:cNvPr id="30515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515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5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516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51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6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516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6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516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7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517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7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7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517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7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77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517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7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80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518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8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83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518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8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86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5187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88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189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5190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91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5192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3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4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5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6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7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8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199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200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201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202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5203" name="Group 51"/>
          <p:cNvGrpSpPr>
            <a:grpSpLocks/>
          </p:cNvGrpSpPr>
          <p:nvPr/>
        </p:nvGrpSpPr>
        <p:grpSpPr bwMode="auto">
          <a:xfrm>
            <a:off x="6858000" y="5105400"/>
            <a:ext cx="533400" cy="381000"/>
            <a:chOff x="2640" y="1776"/>
            <a:chExt cx="336" cy="240"/>
          </a:xfrm>
        </p:grpSpPr>
        <p:sp>
          <p:nvSpPr>
            <p:cNvPr id="305204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205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5206" name="Group 54"/>
          <p:cNvGrpSpPr>
            <a:grpSpLocks/>
          </p:cNvGrpSpPr>
          <p:nvPr/>
        </p:nvGrpSpPr>
        <p:grpSpPr bwMode="auto">
          <a:xfrm>
            <a:off x="8001000" y="5029200"/>
            <a:ext cx="533400" cy="381000"/>
            <a:chOff x="2640" y="1776"/>
            <a:chExt cx="336" cy="240"/>
          </a:xfrm>
        </p:grpSpPr>
        <p:sp>
          <p:nvSpPr>
            <p:cNvPr id="305207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208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5209" name="Line 57"/>
          <p:cNvSpPr>
            <a:spLocks noChangeShapeType="1"/>
          </p:cNvSpPr>
          <p:nvPr/>
        </p:nvSpPr>
        <p:spPr bwMode="auto">
          <a:xfrm>
            <a:off x="7086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210" name="Line 58"/>
          <p:cNvSpPr>
            <a:spLocks noChangeShapeType="1"/>
          </p:cNvSpPr>
          <p:nvPr/>
        </p:nvSpPr>
        <p:spPr bwMode="auto">
          <a:xfrm>
            <a:off x="8153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5211" name="Text Box 5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62A0-45D0-441A-8E3D-09FF90E79A8A}" type="slidenum">
              <a:rPr lang="en-GB">
                <a:solidFill>
                  <a:srgbClr val="000000"/>
                </a:solidFill>
              </a:rPr>
              <a:pPr/>
              <a:t>166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D,I,M,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J,N,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</a:t>
            </a: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618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8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618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8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61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8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619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9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619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9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0619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19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061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01" name="Group 25"/>
          <p:cNvGrpSpPr>
            <a:grpSpLocks/>
          </p:cNvGrpSpPr>
          <p:nvPr/>
        </p:nvGrpSpPr>
        <p:grpSpPr bwMode="auto">
          <a:xfrm>
            <a:off x="6019800" y="4267200"/>
            <a:ext cx="533400" cy="381000"/>
            <a:chOff x="2640" y="1776"/>
            <a:chExt cx="336" cy="240"/>
          </a:xfrm>
        </p:grpSpPr>
        <p:sp>
          <p:nvSpPr>
            <p:cNvPr id="30620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0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04" name="Group 28"/>
          <p:cNvGrpSpPr>
            <a:grpSpLocks/>
          </p:cNvGrpSpPr>
          <p:nvPr/>
        </p:nvGrpSpPr>
        <p:grpSpPr bwMode="auto">
          <a:xfrm>
            <a:off x="6781800" y="4267200"/>
            <a:ext cx="533400" cy="381000"/>
            <a:chOff x="2640" y="1776"/>
            <a:chExt cx="336" cy="240"/>
          </a:xfrm>
        </p:grpSpPr>
        <p:sp>
          <p:nvSpPr>
            <p:cNvPr id="30620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07" name="Group 31"/>
          <p:cNvGrpSpPr>
            <a:grpSpLocks/>
          </p:cNvGrpSpPr>
          <p:nvPr/>
        </p:nvGrpSpPr>
        <p:grpSpPr bwMode="auto">
          <a:xfrm>
            <a:off x="7772400" y="4267200"/>
            <a:ext cx="533400" cy="381000"/>
            <a:chOff x="2640" y="1776"/>
            <a:chExt cx="336" cy="240"/>
          </a:xfrm>
        </p:grpSpPr>
        <p:sp>
          <p:nvSpPr>
            <p:cNvPr id="30620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10" name="Group 34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0621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1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13" name="Group 37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6214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6216" name="Line 40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17" name="Line 41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18" name="Line 42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19" name="Line 43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0" name="Line 44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1" name="Line 45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2" name="Line 46"/>
          <p:cNvSpPr>
            <a:spLocks noChangeShapeType="1"/>
          </p:cNvSpPr>
          <p:nvPr/>
        </p:nvSpPr>
        <p:spPr bwMode="auto">
          <a:xfrm>
            <a:off x="6019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3" name="Line 47"/>
          <p:cNvSpPr>
            <a:spLocks noChangeShapeType="1"/>
          </p:cNvSpPr>
          <p:nvPr/>
        </p:nvSpPr>
        <p:spPr bwMode="auto">
          <a:xfrm flipH="1">
            <a:off x="7010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7239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26" name="Line 5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6227" name="Group 51"/>
          <p:cNvGrpSpPr>
            <a:grpSpLocks/>
          </p:cNvGrpSpPr>
          <p:nvPr/>
        </p:nvGrpSpPr>
        <p:grpSpPr bwMode="auto">
          <a:xfrm>
            <a:off x="6858000" y="5105400"/>
            <a:ext cx="533400" cy="381000"/>
            <a:chOff x="2640" y="1776"/>
            <a:chExt cx="336" cy="240"/>
          </a:xfrm>
        </p:grpSpPr>
        <p:sp>
          <p:nvSpPr>
            <p:cNvPr id="306228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29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6230" name="Group 54"/>
          <p:cNvGrpSpPr>
            <a:grpSpLocks/>
          </p:cNvGrpSpPr>
          <p:nvPr/>
        </p:nvGrpSpPr>
        <p:grpSpPr bwMode="auto">
          <a:xfrm>
            <a:off x="8001000" y="5029200"/>
            <a:ext cx="533400" cy="381000"/>
            <a:chOff x="2640" y="1776"/>
            <a:chExt cx="336" cy="240"/>
          </a:xfrm>
        </p:grpSpPr>
        <p:sp>
          <p:nvSpPr>
            <p:cNvPr id="306231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232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6233" name="Line 57"/>
          <p:cNvSpPr>
            <a:spLocks noChangeShapeType="1"/>
          </p:cNvSpPr>
          <p:nvPr/>
        </p:nvSpPr>
        <p:spPr bwMode="auto">
          <a:xfrm>
            <a:off x="7086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34" name="Line 58"/>
          <p:cNvSpPr>
            <a:spLocks noChangeShapeType="1"/>
          </p:cNvSpPr>
          <p:nvPr/>
        </p:nvSpPr>
        <p:spPr bwMode="auto">
          <a:xfrm>
            <a:off x="8153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6235" name="Text Box 59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90C-E27A-4631-9CEA-3F6A0D02E368}" type="slidenum">
              <a:rPr lang="en-GB">
                <a:solidFill>
                  <a:srgbClr val="000000"/>
                </a:solidFill>
              </a:rPr>
              <a:pPr/>
              <a:t>167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C,H,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D,I,M,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J,N,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E,</a:t>
            </a:r>
            <a:r>
              <a:rPr lang="en-US" sz="2000" i="1">
                <a:solidFill>
                  <a:srgbClr val="FF0000"/>
                </a:solidFill>
              </a:rPr>
              <a:t>Failure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307205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3072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08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3072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11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3072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14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30721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1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1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30721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1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20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3072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23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30722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2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26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30722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2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29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30723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3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3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30723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3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35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30723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3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38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30723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4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24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30724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4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5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5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5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5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07254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307255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56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57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30725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25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260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61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62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263" name="Text Box 63"/>
          <p:cNvSpPr txBox="1">
            <a:spLocks noChangeArrowheads="1"/>
          </p:cNvSpPr>
          <p:nvPr/>
        </p:nvSpPr>
        <p:spPr bwMode="auto">
          <a:xfrm>
            <a:off x="2362200" y="5105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3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64" name="Line 64"/>
          <p:cNvSpPr>
            <a:spLocks noChangeShapeType="1"/>
          </p:cNvSpPr>
          <p:nvPr/>
        </p:nvSpPr>
        <p:spPr bwMode="auto">
          <a:xfrm>
            <a:off x="3276600" y="5486400"/>
            <a:ext cx="6324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DLS with bound = 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007E-D266-4FAE-80B9-5346571506CB}" type="slidenum">
              <a:rPr lang="en-GB">
                <a:solidFill>
                  <a:srgbClr val="000000"/>
                </a:solidFill>
              </a:rPr>
              <a:pPr/>
              <a:t>169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30925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925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0925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5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925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092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926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0926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6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926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0926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6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09267" name="Line 19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9FBBBA4-3312-4AD0-A941-3F3B6181AF0F}" type="slidenum">
              <a:rPr lang="en-GB"/>
              <a:pPr/>
              <a:t>17</a:t>
            </a:fld>
            <a:endParaRPr lang="en-GB"/>
          </a:p>
        </p:txBody>
      </p:sp>
      <p:pic>
        <p:nvPicPr>
          <p:cNvPr id="55299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55302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30"/>
          <p:cNvSpPr txBox="1">
            <a:spLocks noChangeArrowheads="1"/>
          </p:cNvSpPr>
          <p:nvPr/>
        </p:nvSpPr>
        <p:spPr bwMode="auto">
          <a:xfrm>
            <a:off x="3962400" y="17462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(1,1,0)</a:t>
            </a:r>
          </a:p>
        </p:txBody>
      </p:sp>
      <p:grpSp>
        <p:nvGrpSpPr>
          <p:cNvPr id="55304" name="Group 35"/>
          <p:cNvGrpSpPr>
            <a:grpSpLocks/>
          </p:cNvGrpSpPr>
          <p:nvPr/>
        </p:nvGrpSpPr>
        <p:grpSpPr bwMode="auto">
          <a:xfrm>
            <a:off x="93726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5314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5315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5" name="Group 38"/>
          <p:cNvGrpSpPr>
            <a:grpSpLocks/>
          </p:cNvGrpSpPr>
          <p:nvPr/>
        </p:nvGrpSpPr>
        <p:grpSpPr bwMode="auto">
          <a:xfrm>
            <a:off x="9220200" y="35814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5312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5313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6" name="Group 41"/>
          <p:cNvGrpSpPr>
            <a:grpSpLocks/>
          </p:cNvGrpSpPr>
          <p:nvPr/>
        </p:nvGrpSpPr>
        <p:grpSpPr bwMode="auto">
          <a:xfrm>
            <a:off x="1828801" y="4329113"/>
            <a:ext cx="1143000" cy="868363"/>
            <a:chOff x="4944" y="2208"/>
            <a:chExt cx="720" cy="547"/>
          </a:xfrm>
        </p:grpSpPr>
        <p:sp>
          <p:nvSpPr>
            <p:cNvPr id="5531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531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7" name="AutoShape 44"/>
          <p:cNvSpPr>
            <a:spLocks noChangeAspect="1" noChangeArrowheads="1"/>
          </p:cNvSpPr>
          <p:nvPr/>
        </p:nvSpPr>
        <p:spPr bwMode="auto">
          <a:xfrm>
            <a:off x="1828801" y="5562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8" name="AutoShape 45"/>
          <p:cNvSpPr>
            <a:spLocks noChangeAspect="1" noChangeArrowheads="1"/>
          </p:cNvSpPr>
          <p:nvPr/>
        </p:nvSpPr>
        <p:spPr bwMode="auto">
          <a:xfrm>
            <a:off x="9456737" y="458073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9" name="AutoShape 46"/>
          <p:cNvSpPr>
            <a:spLocks noChangeAspect="1" noChangeArrowheads="1"/>
          </p:cNvSpPr>
          <p:nvPr/>
        </p:nvSpPr>
        <p:spPr bwMode="auto">
          <a:xfrm>
            <a:off x="8001001" y="3505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DF44-FA1F-42F7-B9FC-6A7137D72EE7}" type="slidenum">
              <a:rPr lang="en-GB">
                <a:solidFill>
                  <a:srgbClr val="000000"/>
                </a:solidFill>
              </a:rPr>
              <a:pPr/>
              <a:t>170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02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7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02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02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8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02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02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9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02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029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02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2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0297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302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A11-EB9C-4C71-B2BE-4A8F9F77A611}" type="slidenum">
              <a:rPr lang="en-GB">
                <a:solidFill>
                  <a:srgbClr val="000000"/>
                </a:solidFill>
              </a:rPr>
              <a:pPr/>
              <a:t>171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130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0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130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13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0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131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1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1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131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1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1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131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1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131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131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32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1321" name="Line 25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2" name="Line 26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3" name="Line 27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4" name="Line 28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5" name="Line 29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6" name="Line 30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3B3-D653-4B88-A635-E432284125D6}" type="slidenum">
              <a:rPr lang="en-GB">
                <a:solidFill>
                  <a:srgbClr val="000000"/>
                </a:solidFill>
              </a:rPr>
              <a:pPr/>
              <a:t>172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</a:t>
            </a:r>
          </a:p>
        </p:txBody>
      </p:sp>
      <p:grpSp>
        <p:nvGrpSpPr>
          <p:cNvPr id="312324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23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23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30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36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23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39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23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23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45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123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2348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234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35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2351" name="Line 31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2" name="Line 32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3" name="Line 33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4" name="Line 34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5" name="Line 35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6" name="Line 36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7" name="Line 37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8" name="Line 38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2359" name="Text Box 39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983-0C89-4E0E-8C47-2682FF2AB962}" type="slidenum">
              <a:rPr lang="en-GB">
                <a:solidFill>
                  <a:srgbClr val="000000"/>
                </a:solidFill>
              </a:rPr>
              <a:pPr/>
              <a:t>173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</p:txBody>
      </p:sp>
      <p:grpSp>
        <p:nvGrpSpPr>
          <p:cNvPr id="313348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33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51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33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54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33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57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33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60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33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63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33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66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33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69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133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3372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33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3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3375" name="Line 31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77" name="Line 33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80" name="Line 36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81" name="Line 37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82" name="Line 38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0D-F2C1-4945-A559-D0ABBE452A6F}" type="slidenum">
              <a:rPr lang="en-GB">
                <a:solidFill>
                  <a:srgbClr val="000000"/>
                </a:solidFill>
              </a:rPr>
              <a:pPr/>
              <a:t>174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</a:t>
            </a:r>
          </a:p>
        </p:txBody>
      </p:sp>
      <p:grpSp>
        <p:nvGrpSpPr>
          <p:cNvPr id="314372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43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75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43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78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43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81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43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84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43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87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43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90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43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93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143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4396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43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3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4399" name="Oval 31"/>
          <p:cNvSpPr>
            <a:spLocks noChangeArrowheads="1"/>
          </p:cNvSpPr>
          <p:nvPr/>
        </p:nvSpPr>
        <p:spPr bwMode="auto">
          <a:xfrm>
            <a:off x="5334000" y="5943600"/>
            <a:ext cx="533400" cy="381000"/>
          </a:xfrm>
          <a:prstGeom prst="ellipse">
            <a:avLst/>
          </a:prstGeom>
          <a:solidFill>
            <a:schemeClr val="folHlink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5486400" y="5943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</a:rPr>
              <a:t>O</a:t>
            </a:r>
            <a:endParaRPr lang="en-GB" b="1" i="1">
              <a:solidFill>
                <a:srgbClr val="000000"/>
              </a:solidFill>
            </a:endParaRPr>
          </a:p>
        </p:txBody>
      </p:sp>
      <p:sp>
        <p:nvSpPr>
          <p:cNvPr id="314401" name="Line 33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2" name="Line 34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3" name="Line 35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4" name="Line 36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5" name="Line 37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6" name="Line 38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7" name="Line 3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8" name="Line 4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09" name="Line 41"/>
          <p:cNvSpPr>
            <a:spLocks noChangeShapeType="1"/>
          </p:cNvSpPr>
          <p:nvPr/>
        </p:nvSpPr>
        <p:spPr bwMode="auto">
          <a:xfrm flipH="1">
            <a:off x="5562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934-7F1C-466B-8A78-D686AB4D4486}" type="slidenum">
              <a:rPr lang="en-GB">
                <a:solidFill>
                  <a:srgbClr val="000000"/>
                </a:solidFill>
              </a:rPr>
              <a:pPr/>
              <a:t>175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A,B,F,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G,K,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L, </a:t>
            </a:r>
            <a:r>
              <a:rPr lang="en-US" sz="2000" i="1">
                <a:solidFill>
                  <a:srgbClr val="000000"/>
                </a:solidFill>
              </a:rPr>
              <a:t>O: </a:t>
            </a:r>
            <a:r>
              <a:rPr lang="en-US" sz="2000" i="1">
                <a:solidFill>
                  <a:srgbClr val="FF0000"/>
                </a:solidFill>
              </a:rPr>
              <a:t>Goal State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53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54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02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54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05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54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08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54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11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54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14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54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17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154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5420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54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4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5423" name="Oval 31"/>
          <p:cNvSpPr>
            <a:spLocks noChangeArrowheads="1"/>
          </p:cNvSpPr>
          <p:nvPr/>
        </p:nvSpPr>
        <p:spPr bwMode="auto">
          <a:xfrm>
            <a:off x="5334000" y="5943600"/>
            <a:ext cx="533400" cy="381000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5486400" y="5943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</a:rPr>
              <a:t>O</a:t>
            </a:r>
            <a:endParaRPr lang="en-GB" b="1" i="1">
              <a:solidFill>
                <a:srgbClr val="000000"/>
              </a:solidFill>
            </a:endParaRPr>
          </a:p>
        </p:txBody>
      </p:sp>
      <p:sp>
        <p:nvSpPr>
          <p:cNvPr id="315425" name="Line 33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26" name="Line 34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27" name="Line 35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28" name="Line 36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29" name="Line 37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30" name="Line 38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31" name="Line 3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32" name="Line 4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33" name="Line 41"/>
          <p:cNvSpPr>
            <a:spLocks noChangeShapeType="1"/>
          </p:cNvSpPr>
          <p:nvPr/>
        </p:nvSpPr>
        <p:spPr bwMode="auto">
          <a:xfrm flipH="1">
            <a:off x="5562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2362200" y="5957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Limit = 4</a:t>
            </a:r>
            <a:endParaRPr lang="en-GB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75DB-A97B-4CE1-835B-BA7374B3D788}" type="slidenum">
              <a:rPr lang="en-GB">
                <a:solidFill>
                  <a:srgbClr val="000000"/>
                </a:solidFill>
              </a:rPr>
              <a:pPr/>
              <a:t>176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The returned solution is the sequence of operators in the path:</a:t>
            </a:r>
            <a:r>
              <a:rPr lang="en-US" sz="2000" b="1" i="1">
                <a:solidFill>
                  <a:srgbClr val="000000"/>
                </a:solidFill>
              </a:rPr>
              <a:t> 					A, B, G, L, O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6096000" y="2895600"/>
            <a:ext cx="533400" cy="381000"/>
            <a:chOff x="2640" y="1776"/>
            <a:chExt cx="336" cy="240"/>
          </a:xfrm>
        </p:grpSpPr>
        <p:sp>
          <p:nvSpPr>
            <p:cNvPr id="31642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23" name="Group 7"/>
          <p:cNvGrpSpPr>
            <a:grpSpLocks/>
          </p:cNvGrpSpPr>
          <p:nvPr/>
        </p:nvGrpSpPr>
        <p:grpSpPr bwMode="auto">
          <a:xfrm>
            <a:off x="4343400" y="3581400"/>
            <a:ext cx="533400" cy="381000"/>
            <a:chOff x="2640" y="1776"/>
            <a:chExt cx="336" cy="240"/>
          </a:xfrm>
        </p:grpSpPr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2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26" name="Group 10"/>
          <p:cNvGrpSpPr>
            <a:grpSpLocks/>
          </p:cNvGrpSpPr>
          <p:nvPr/>
        </p:nvGrpSpPr>
        <p:grpSpPr bwMode="auto">
          <a:xfrm>
            <a:off x="5638800" y="3581400"/>
            <a:ext cx="533400" cy="381000"/>
            <a:chOff x="2640" y="1776"/>
            <a:chExt cx="336" cy="240"/>
          </a:xfrm>
        </p:grpSpPr>
        <p:sp>
          <p:nvSpPr>
            <p:cNvPr id="31642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8534400" y="3581400"/>
            <a:ext cx="533400" cy="381000"/>
            <a:chOff x="2640" y="1776"/>
            <a:chExt cx="336" cy="240"/>
          </a:xfrm>
        </p:grpSpPr>
        <p:sp>
          <p:nvSpPr>
            <p:cNvPr id="31643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3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6934200" y="3581400"/>
            <a:ext cx="533400" cy="381000"/>
            <a:chOff x="2640" y="1776"/>
            <a:chExt cx="336" cy="240"/>
          </a:xfrm>
        </p:grpSpPr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3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35" name="Group 19"/>
          <p:cNvGrpSpPr>
            <a:grpSpLocks/>
          </p:cNvGrpSpPr>
          <p:nvPr/>
        </p:nvGrpSpPr>
        <p:grpSpPr bwMode="auto">
          <a:xfrm>
            <a:off x="3657600" y="4267200"/>
            <a:ext cx="533400" cy="381000"/>
            <a:chOff x="2640" y="1776"/>
            <a:chExt cx="336" cy="240"/>
          </a:xfrm>
        </p:grpSpPr>
        <p:sp>
          <p:nvSpPr>
            <p:cNvPr id="3164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4876800" y="4267200"/>
            <a:ext cx="533400" cy="381000"/>
            <a:chOff x="2640" y="1776"/>
            <a:chExt cx="336" cy="240"/>
          </a:xfrm>
        </p:grpSpPr>
        <p:sp>
          <p:nvSpPr>
            <p:cNvPr id="31643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4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G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41" name="Group 25"/>
          <p:cNvGrpSpPr>
            <a:grpSpLocks/>
          </p:cNvGrpSpPr>
          <p:nvPr/>
        </p:nvGrpSpPr>
        <p:grpSpPr bwMode="auto">
          <a:xfrm>
            <a:off x="4343400" y="5105400"/>
            <a:ext cx="533400" cy="381000"/>
            <a:chOff x="2640" y="1776"/>
            <a:chExt cx="336" cy="240"/>
          </a:xfrm>
        </p:grpSpPr>
        <p:sp>
          <p:nvSpPr>
            <p:cNvPr id="31644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4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16444" name="Group 28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644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L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16447" name="Oval 31"/>
          <p:cNvSpPr>
            <a:spLocks noChangeArrowheads="1"/>
          </p:cNvSpPr>
          <p:nvPr/>
        </p:nvSpPr>
        <p:spPr bwMode="auto">
          <a:xfrm>
            <a:off x="5334000" y="5943600"/>
            <a:ext cx="533400" cy="381000"/>
          </a:xfrm>
          <a:prstGeom prst="ellipse">
            <a:avLst/>
          </a:prstGeom>
          <a:solidFill>
            <a:srgbClr val="F3F1AB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48" name="Text Box 32"/>
          <p:cNvSpPr txBox="1">
            <a:spLocks noChangeArrowheads="1"/>
          </p:cNvSpPr>
          <p:nvPr/>
        </p:nvSpPr>
        <p:spPr bwMode="auto">
          <a:xfrm>
            <a:off x="5486400" y="5943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</a:rPr>
              <a:t>O</a:t>
            </a:r>
            <a:endParaRPr lang="en-GB" b="1" i="1">
              <a:solidFill>
                <a:srgbClr val="000000"/>
              </a:solidFill>
            </a:endParaRPr>
          </a:p>
        </p:txBody>
      </p:sp>
      <p:sp>
        <p:nvSpPr>
          <p:cNvPr id="316449" name="Line 33"/>
          <p:cNvSpPr>
            <a:spLocks noChangeShapeType="1"/>
          </p:cNvSpPr>
          <p:nvPr/>
        </p:nvSpPr>
        <p:spPr bwMode="auto">
          <a:xfrm flipH="1">
            <a:off x="4724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0" name="Line 34"/>
          <p:cNvSpPr>
            <a:spLocks noChangeShapeType="1"/>
          </p:cNvSpPr>
          <p:nvPr/>
        </p:nvSpPr>
        <p:spPr bwMode="auto">
          <a:xfrm flipH="1"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1" name="Line 35"/>
          <p:cNvSpPr>
            <a:spLocks noChangeShapeType="1"/>
          </p:cNvSpPr>
          <p:nvPr/>
        </p:nvSpPr>
        <p:spPr bwMode="auto">
          <a:xfrm>
            <a:off x="6324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2" name="Line 36"/>
          <p:cNvSpPr>
            <a:spLocks noChangeShapeType="1"/>
          </p:cNvSpPr>
          <p:nvPr/>
        </p:nvSpPr>
        <p:spPr bwMode="auto">
          <a:xfrm>
            <a:off x="6324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3" name="Line 37"/>
          <p:cNvSpPr>
            <a:spLocks noChangeShapeType="1"/>
          </p:cNvSpPr>
          <p:nvPr/>
        </p:nvSpPr>
        <p:spPr bwMode="auto">
          <a:xfrm flipH="1">
            <a:off x="3962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4" name="Line 38"/>
          <p:cNvSpPr>
            <a:spLocks noChangeShapeType="1"/>
          </p:cNvSpPr>
          <p:nvPr/>
        </p:nvSpPr>
        <p:spPr bwMode="auto">
          <a:xfrm>
            <a:off x="4572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5" name="Line 39"/>
          <p:cNvSpPr>
            <a:spLocks noChangeShapeType="1"/>
          </p:cNvSpPr>
          <p:nvPr/>
        </p:nvSpPr>
        <p:spPr bwMode="auto">
          <a:xfrm flipH="1">
            <a:off x="4648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6" name="Line 40"/>
          <p:cNvSpPr>
            <a:spLocks noChangeShapeType="1"/>
          </p:cNvSpPr>
          <p:nvPr/>
        </p:nvSpPr>
        <p:spPr bwMode="auto">
          <a:xfrm>
            <a:off x="5181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6457" name="Line 41"/>
          <p:cNvSpPr>
            <a:spLocks noChangeShapeType="1"/>
          </p:cNvSpPr>
          <p:nvPr/>
        </p:nvSpPr>
        <p:spPr bwMode="auto">
          <a:xfrm flipH="1">
            <a:off x="5562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90A9-C9AF-4FA2-A039-3217434988AA}" type="slidenum">
              <a:rPr lang="en-GB">
                <a:solidFill>
                  <a:srgbClr val="000000"/>
                </a:solidFill>
              </a:rPr>
              <a:pPr/>
              <a:t>177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GB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4958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Search: process of constructing sequences of actions that achieve a goal given a problem.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The studied methods assume that the environment is observable, deterministic, static and completely known.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Goal formulation is the first step in solving problems by searching. It facilitates problem formulation.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Formulating a problem requires specifying four components: Initial states, operators, goal test and path cost function. Environment is represented as a state space.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A solution is a path from the initial state to a goal state.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Search algorithms are judged on the basis of completeness, optimality, time complexity and space complexity.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sz="7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1600"/>
              <a:t>Several search strategies: BFS, DFS, DLS, IDS,…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sz="160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600"/>
              <a:t>All uninformed searches have an exponential time complexity – hopeless as a viable problem solving mechanism (unless you have a quantum computer!)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3579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chemeClr val="accent1">
                  <a:lumMod val="50000"/>
                </a:schemeClr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0C980D5-B9A7-4C2D-A8CA-F1FCD841C7CB}" type="slidenum">
              <a:rPr lang="en-GB"/>
              <a:pPr/>
              <a:t>18</a:t>
            </a:fld>
            <a:endParaRPr lang="en-GB"/>
          </a:p>
        </p:txBody>
      </p:sp>
      <p:pic>
        <p:nvPicPr>
          <p:cNvPr id="57347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57350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 Box 30"/>
          <p:cNvSpPr txBox="1">
            <a:spLocks noChangeArrowheads="1"/>
          </p:cNvSpPr>
          <p:nvPr/>
        </p:nvSpPr>
        <p:spPr bwMode="auto">
          <a:xfrm>
            <a:off x="2743200" y="174625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A missionary and cannibal return</a:t>
            </a:r>
          </a:p>
        </p:txBody>
      </p:sp>
      <p:sp>
        <p:nvSpPr>
          <p:cNvPr id="57352" name="AutoShape 35"/>
          <p:cNvSpPr>
            <a:spLocks noChangeAspect="1" noChangeArrowheads="1"/>
          </p:cNvSpPr>
          <p:nvPr/>
        </p:nvSpPr>
        <p:spPr bwMode="auto">
          <a:xfrm>
            <a:off x="1752601" y="5562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7353" name="AutoShape 36"/>
          <p:cNvSpPr>
            <a:spLocks noChangeAspect="1" noChangeArrowheads="1"/>
          </p:cNvSpPr>
          <p:nvPr/>
        </p:nvSpPr>
        <p:spPr bwMode="auto">
          <a:xfrm>
            <a:off x="6324601" y="5181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7354" name="AutoShape 37"/>
          <p:cNvSpPr>
            <a:spLocks noChangeAspect="1" noChangeArrowheads="1"/>
          </p:cNvSpPr>
          <p:nvPr/>
        </p:nvSpPr>
        <p:spPr bwMode="auto">
          <a:xfrm>
            <a:off x="8077201" y="4038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7355" name="Group 38"/>
          <p:cNvGrpSpPr>
            <a:grpSpLocks/>
          </p:cNvGrpSpPr>
          <p:nvPr/>
        </p:nvGrpSpPr>
        <p:grpSpPr bwMode="auto">
          <a:xfrm>
            <a:off x="92964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7362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363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6" name="Group 41"/>
          <p:cNvGrpSpPr>
            <a:grpSpLocks/>
          </p:cNvGrpSpPr>
          <p:nvPr/>
        </p:nvGrpSpPr>
        <p:grpSpPr bwMode="auto">
          <a:xfrm>
            <a:off x="1983581" y="438943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736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36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7" name="Group 44"/>
          <p:cNvGrpSpPr>
            <a:grpSpLocks/>
          </p:cNvGrpSpPr>
          <p:nvPr/>
        </p:nvGrpSpPr>
        <p:grpSpPr bwMode="auto">
          <a:xfrm>
            <a:off x="5029200" y="5257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7358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1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343AC08-8A6A-49FA-A834-677A16B1529F}" type="slidenum">
              <a:rPr lang="en-GB"/>
              <a:pPr/>
              <a:t>19</a:t>
            </a:fld>
            <a:endParaRPr lang="en-GB"/>
          </a:p>
        </p:txBody>
      </p:sp>
      <p:pic>
        <p:nvPicPr>
          <p:cNvPr id="5939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5939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 Box 30"/>
          <p:cNvSpPr txBox="1">
            <a:spLocks noChangeArrowheads="1"/>
          </p:cNvSpPr>
          <p:nvPr/>
        </p:nvSpPr>
        <p:spPr bwMode="auto">
          <a:xfrm>
            <a:off x="3962400" y="17399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(2,2,1)</a:t>
            </a:r>
          </a:p>
        </p:txBody>
      </p:sp>
      <p:sp>
        <p:nvSpPr>
          <p:cNvPr id="59400" name="AutoShape 35"/>
          <p:cNvSpPr>
            <a:spLocks noChangeAspect="1" noChangeArrowheads="1"/>
          </p:cNvSpPr>
          <p:nvPr/>
        </p:nvSpPr>
        <p:spPr bwMode="auto">
          <a:xfrm>
            <a:off x="1905001" y="5791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9401" name="AutoShape 36"/>
          <p:cNvSpPr>
            <a:spLocks noChangeAspect="1" noChangeArrowheads="1"/>
          </p:cNvSpPr>
          <p:nvPr/>
        </p:nvSpPr>
        <p:spPr bwMode="auto">
          <a:xfrm>
            <a:off x="3460679" y="4402137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9402" name="AutoShape 37"/>
          <p:cNvSpPr>
            <a:spLocks noChangeAspect="1" noChangeArrowheads="1"/>
          </p:cNvSpPr>
          <p:nvPr/>
        </p:nvSpPr>
        <p:spPr bwMode="auto">
          <a:xfrm>
            <a:off x="8001001" y="3886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9403" name="Group 38"/>
          <p:cNvGrpSpPr>
            <a:grpSpLocks/>
          </p:cNvGrpSpPr>
          <p:nvPr/>
        </p:nvGrpSpPr>
        <p:grpSpPr bwMode="auto">
          <a:xfrm>
            <a:off x="3323360" y="3325812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9410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9411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4" name="Group 41"/>
          <p:cNvGrpSpPr>
            <a:grpSpLocks/>
          </p:cNvGrpSpPr>
          <p:nvPr/>
        </p:nvGrpSpPr>
        <p:grpSpPr bwMode="auto">
          <a:xfrm>
            <a:off x="1893888" y="455056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940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940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5" name="Group 44"/>
          <p:cNvGrpSpPr>
            <a:grpSpLocks/>
          </p:cNvGrpSpPr>
          <p:nvPr/>
        </p:nvGrpSpPr>
        <p:grpSpPr bwMode="auto">
          <a:xfrm>
            <a:off x="93726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5940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940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5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Missionaries and cannibals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missionaries and three cannibals are on the left bank of a river.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canoe which can hold one or two people.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get everyone to the right bank, without ever leaving a group of missionaries in one place outnumbered by cannibals in that place.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03F7F28-9CF2-450C-AA61-C36579AB7FF0}" type="slidenum">
              <a:rPr lang="en-GB"/>
              <a:pPr/>
              <a:t>20</a:t>
            </a:fld>
            <a:endParaRPr lang="en-GB"/>
          </a:p>
        </p:txBody>
      </p:sp>
      <p:pic>
        <p:nvPicPr>
          <p:cNvPr id="6144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61446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198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30"/>
          <p:cNvSpPr txBox="1">
            <a:spLocks noChangeArrowheads="1"/>
          </p:cNvSpPr>
          <p:nvPr/>
        </p:nvSpPr>
        <p:spPr bwMode="auto">
          <a:xfrm>
            <a:off x="3505200" y="173990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Two Missionaries cross</a:t>
            </a:r>
          </a:p>
        </p:txBody>
      </p:sp>
      <p:sp>
        <p:nvSpPr>
          <p:cNvPr id="61448" name="AutoShape 35"/>
          <p:cNvSpPr>
            <a:spLocks noChangeAspect="1" noChangeArrowheads="1"/>
          </p:cNvSpPr>
          <p:nvPr/>
        </p:nvSpPr>
        <p:spPr bwMode="auto">
          <a:xfrm>
            <a:off x="8077201" y="3810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9" name="AutoShape 36"/>
          <p:cNvSpPr>
            <a:spLocks noChangeAspect="1" noChangeArrowheads="1"/>
          </p:cNvSpPr>
          <p:nvPr/>
        </p:nvSpPr>
        <p:spPr bwMode="auto">
          <a:xfrm>
            <a:off x="6019801" y="5227638"/>
            <a:ext cx="868363" cy="868362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0" name="AutoShape 37"/>
          <p:cNvSpPr>
            <a:spLocks noChangeAspect="1" noChangeArrowheads="1"/>
          </p:cNvSpPr>
          <p:nvPr/>
        </p:nvSpPr>
        <p:spPr bwMode="auto">
          <a:xfrm>
            <a:off x="5029201" y="5257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1451" name="Group 38"/>
          <p:cNvGrpSpPr>
            <a:grpSpLocks/>
          </p:cNvGrpSpPr>
          <p:nvPr/>
        </p:nvGrpSpPr>
        <p:grpSpPr bwMode="auto">
          <a:xfrm>
            <a:off x="92964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1458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459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2" name="Group 41"/>
          <p:cNvGrpSpPr>
            <a:grpSpLocks/>
          </p:cNvGrpSpPr>
          <p:nvPr/>
        </p:nvGrpSpPr>
        <p:grpSpPr bwMode="auto">
          <a:xfrm>
            <a:off x="2163765" y="4389438"/>
            <a:ext cx="1143000" cy="868363"/>
            <a:chOff x="4944" y="2208"/>
            <a:chExt cx="720" cy="547"/>
          </a:xfrm>
        </p:grpSpPr>
        <p:sp>
          <p:nvSpPr>
            <p:cNvPr id="61456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457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3" name="Group 44"/>
          <p:cNvGrpSpPr>
            <a:grpSpLocks/>
          </p:cNvGrpSpPr>
          <p:nvPr/>
        </p:nvGrpSpPr>
        <p:grpSpPr bwMode="auto">
          <a:xfrm>
            <a:off x="3505200" y="333216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1454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455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4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B15C9D-4D48-4F62-98D7-C50F098126DD}" type="slidenum">
              <a:rPr lang="en-GB"/>
              <a:pPr/>
              <a:t>21</a:t>
            </a:fld>
            <a:endParaRPr lang="en-GB"/>
          </a:p>
        </p:txBody>
      </p:sp>
      <p:pic>
        <p:nvPicPr>
          <p:cNvPr id="63491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63494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30"/>
          <p:cNvSpPr txBox="1">
            <a:spLocks noChangeArrowheads="1"/>
          </p:cNvSpPr>
          <p:nvPr/>
        </p:nvSpPr>
        <p:spPr bwMode="auto">
          <a:xfrm>
            <a:off x="3962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(0,2,0)</a:t>
            </a:r>
          </a:p>
        </p:txBody>
      </p:sp>
      <p:sp>
        <p:nvSpPr>
          <p:cNvPr id="63496" name="AutoShape 35"/>
          <p:cNvSpPr>
            <a:spLocks noChangeAspect="1" noChangeArrowheads="1"/>
          </p:cNvSpPr>
          <p:nvPr/>
        </p:nvSpPr>
        <p:spPr bwMode="auto">
          <a:xfrm>
            <a:off x="80010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7" name="AutoShape 36"/>
          <p:cNvSpPr>
            <a:spLocks noChangeAspect="1" noChangeArrowheads="1"/>
          </p:cNvSpPr>
          <p:nvPr/>
        </p:nvSpPr>
        <p:spPr bwMode="auto">
          <a:xfrm>
            <a:off x="9498496" y="4626768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8" name="AutoShape 37"/>
          <p:cNvSpPr>
            <a:spLocks noChangeAspect="1" noChangeArrowheads="1"/>
          </p:cNvSpPr>
          <p:nvPr/>
        </p:nvSpPr>
        <p:spPr bwMode="auto">
          <a:xfrm>
            <a:off x="8077201" y="3657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3499" name="Group 38"/>
          <p:cNvGrpSpPr>
            <a:grpSpLocks/>
          </p:cNvGrpSpPr>
          <p:nvPr/>
        </p:nvGrpSpPr>
        <p:grpSpPr bwMode="auto">
          <a:xfrm>
            <a:off x="2035175" y="455056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3506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507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00" name="Group 41"/>
          <p:cNvGrpSpPr>
            <a:grpSpLocks/>
          </p:cNvGrpSpPr>
          <p:nvPr/>
        </p:nvGrpSpPr>
        <p:grpSpPr bwMode="auto">
          <a:xfrm>
            <a:off x="3460750" y="335307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350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50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01" name="Group 44"/>
          <p:cNvGrpSpPr>
            <a:grpSpLocks/>
          </p:cNvGrpSpPr>
          <p:nvPr/>
        </p:nvGrpSpPr>
        <p:grpSpPr bwMode="auto">
          <a:xfrm>
            <a:off x="9448800" y="5715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3502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503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3E6230-372A-4EA9-B522-8602030121F9}" type="slidenum">
              <a:rPr lang="en-GB"/>
              <a:pPr/>
              <a:t>22</a:t>
            </a:fld>
            <a:endParaRPr lang="en-GB"/>
          </a:p>
        </p:txBody>
      </p:sp>
      <p:pic>
        <p:nvPicPr>
          <p:cNvPr id="65539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65542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30"/>
          <p:cNvSpPr txBox="1">
            <a:spLocks noChangeArrowheads="1"/>
          </p:cNvSpPr>
          <p:nvPr/>
        </p:nvSpPr>
        <p:spPr bwMode="auto">
          <a:xfrm>
            <a:off x="3962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A cannibal returns</a:t>
            </a:r>
          </a:p>
        </p:txBody>
      </p:sp>
      <p:sp>
        <p:nvSpPr>
          <p:cNvPr id="65544" name="AutoShape 35"/>
          <p:cNvSpPr>
            <a:spLocks noChangeAspect="1" noChangeArrowheads="1"/>
          </p:cNvSpPr>
          <p:nvPr/>
        </p:nvSpPr>
        <p:spPr bwMode="auto">
          <a:xfrm>
            <a:off x="79248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5" name="AutoShape 36"/>
          <p:cNvSpPr>
            <a:spLocks noChangeAspect="1" noChangeArrowheads="1"/>
          </p:cNvSpPr>
          <p:nvPr/>
        </p:nvSpPr>
        <p:spPr bwMode="auto">
          <a:xfrm>
            <a:off x="9548018" y="4550568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6" name="AutoShape 37"/>
          <p:cNvSpPr>
            <a:spLocks noChangeAspect="1" noChangeArrowheads="1"/>
          </p:cNvSpPr>
          <p:nvPr/>
        </p:nvSpPr>
        <p:spPr bwMode="auto">
          <a:xfrm>
            <a:off x="7924801" y="348487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5547" name="Group 38"/>
          <p:cNvGrpSpPr>
            <a:grpSpLocks/>
          </p:cNvGrpSpPr>
          <p:nvPr/>
        </p:nvGrpSpPr>
        <p:grpSpPr bwMode="auto">
          <a:xfrm>
            <a:off x="1751461" y="455056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5554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5555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8" name="Group 41"/>
          <p:cNvGrpSpPr>
            <a:grpSpLocks/>
          </p:cNvGrpSpPr>
          <p:nvPr/>
        </p:nvGrpSpPr>
        <p:grpSpPr bwMode="auto">
          <a:xfrm>
            <a:off x="3460750" y="326707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5552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5553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9" name="Group 44"/>
          <p:cNvGrpSpPr>
            <a:grpSpLocks/>
          </p:cNvGrpSpPr>
          <p:nvPr/>
        </p:nvGrpSpPr>
        <p:grpSpPr bwMode="auto">
          <a:xfrm>
            <a:off x="5638800" y="5334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5550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5551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F572504-AD76-48FA-AF9D-66413B195115}" type="slidenum">
              <a:rPr lang="en-GB"/>
              <a:pPr/>
              <a:t>23</a:t>
            </a:fld>
            <a:endParaRPr lang="en-GB"/>
          </a:p>
        </p:txBody>
      </p:sp>
      <p:pic>
        <p:nvPicPr>
          <p:cNvPr id="67587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67590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30"/>
          <p:cNvSpPr txBox="1">
            <a:spLocks noChangeArrowheads="1"/>
          </p:cNvSpPr>
          <p:nvPr/>
        </p:nvSpPr>
        <p:spPr bwMode="auto">
          <a:xfrm>
            <a:off x="3962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(0,3,1)</a:t>
            </a:r>
          </a:p>
        </p:txBody>
      </p:sp>
      <p:sp>
        <p:nvSpPr>
          <p:cNvPr id="67592" name="AutoShape 35"/>
          <p:cNvSpPr>
            <a:spLocks noChangeAspect="1" noChangeArrowheads="1"/>
          </p:cNvSpPr>
          <p:nvPr/>
        </p:nvSpPr>
        <p:spPr bwMode="auto">
          <a:xfrm>
            <a:off x="78486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93" name="AutoShape 36"/>
          <p:cNvSpPr>
            <a:spLocks noChangeAspect="1" noChangeArrowheads="1"/>
          </p:cNvSpPr>
          <p:nvPr/>
        </p:nvSpPr>
        <p:spPr bwMode="auto">
          <a:xfrm>
            <a:off x="9624218" y="4351233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94" name="AutoShape 37"/>
          <p:cNvSpPr>
            <a:spLocks noChangeAspect="1" noChangeArrowheads="1"/>
          </p:cNvSpPr>
          <p:nvPr/>
        </p:nvSpPr>
        <p:spPr bwMode="auto">
          <a:xfrm>
            <a:off x="7848601" y="3657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7595" name="Group 38"/>
          <p:cNvGrpSpPr>
            <a:grpSpLocks/>
          </p:cNvGrpSpPr>
          <p:nvPr/>
        </p:nvGrpSpPr>
        <p:grpSpPr bwMode="auto">
          <a:xfrm>
            <a:off x="3352800" y="5562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7602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7603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6" name="Group 41"/>
          <p:cNvGrpSpPr>
            <a:grpSpLocks/>
          </p:cNvGrpSpPr>
          <p:nvPr/>
        </p:nvGrpSpPr>
        <p:grpSpPr bwMode="auto">
          <a:xfrm>
            <a:off x="3390900" y="3223419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7600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7601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7" name="Group 44"/>
          <p:cNvGrpSpPr>
            <a:grpSpLocks/>
          </p:cNvGrpSpPr>
          <p:nvPr/>
        </p:nvGrpSpPr>
        <p:grpSpPr bwMode="auto">
          <a:xfrm>
            <a:off x="1752600" y="4416046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7598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7599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87698D1-23B2-43BA-8B52-8557C4A3CABF}" type="slidenum">
              <a:rPr lang="en-GB"/>
              <a:pPr/>
              <a:t>24</a:t>
            </a:fld>
            <a:endParaRPr lang="en-GB"/>
          </a:p>
        </p:txBody>
      </p:sp>
      <p:pic>
        <p:nvPicPr>
          <p:cNvPr id="6963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6963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30"/>
          <p:cNvSpPr txBox="1">
            <a:spLocks noChangeArrowheads="1"/>
          </p:cNvSpPr>
          <p:nvPr/>
        </p:nvSpPr>
        <p:spPr bwMode="auto">
          <a:xfrm>
            <a:off x="3962400" y="17335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Two cannibals cross</a:t>
            </a:r>
          </a:p>
        </p:txBody>
      </p:sp>
      <p:sp>
        <p:nvSpPr>
          <p:cNvPr id="69640" name="AutoShape 35"/>
          <p:cNvSpPr>
            <a:spLocks noChangeAspect="1" noChangeArrowheads="1"/>
          </p:cNvSpPr>
          <p:nvPr/>
        </p:nvSpPr>
        <p:spPr bwMode="auto">
          <a:xfrm>
            <a:off x="79248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9641" name="AutoShape 36"/>
          <p:cNvSpPr>
            <a:spLocks noChangeAspect="1" noChangeArrowheads="1"/>
          </p:cNvSpPr>
          <p:nvPr/>
        </p:nvSpPr>
        <p:spPr bwMode="auto">
          <a:xfrm>
            <a:off x="9548018" y="4328423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9642" name="AutoShape 37"/>
          <p:cNvSpPr>
            <a:spLocks noChangeAspect="1" noChangeArrowheads="1"/>
          </p:cNvSpPr>
          <p:nvPr/>
        </p:nvSpPr>
        <p:spPr bwMode="auto">
          <a:xfrm>
            <a:off x="7742237" y="327025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9643" name="Group 38"/>
          <p:cNvGrpSpPr>
            <a:grpSpLocks/>
          </p:cNvGrpSpPr>
          <p:nvPr/>
        </p:nvGrpSpPr>
        <p:grpSpPr bwMode="auto">
          <a:xfrm>
            <a:off x="6172200" y="5181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9650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9651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4" name="Group 41"/>
          <p:cNvGrpSpPr>
            <a:grpSpLocks/>
          </p:cNvGrpSpPr>
          <p:nvPr/>
        </p:nvGrpSpPr>
        <p:grpSpPr bwMode="auto">
          <a:xfrm>
            <a:off x="4953000" y="5181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6964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964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5" name="Group 44"/>
          <p:cNvGrpSpPr>
            <a:grpSpLocks/>
          </p:cNvGrpSpPr>
          <p:nvPr/>
        </p:nvGrpSpPr>
        <p:grpSpPr bwMode="auto">
          <a:xfrm>
            <a:off x="1929020" y="4389439"/>
            <a:ext cx="1143000" cy="868362"/>
            <a:chOff x="4944" y="2208"/>
            <a:chExt cx="720" cy="547"/>
          </a:xfrm>
          <a:solidFill>
            <a:srgbClr val="FF0000"/>
          </a:solidFill>
        </p:grpSpPr>
        <p:sp>
          <p:nvSpPr>
            <p:cNvPr id="6964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964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4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ED204D0-1AAA-4E18-B203-2E49E3376D2E}" type="slidenum">
              <a:rPr lang="en-GB"/>
              <a:pPr/>
              <a:t>25</a:t>
            </a:fld>
            <a:endParaRPr lang="en-GB"/>
          </a:p>
        </p:txBody>
      </p:sp>
      <p:pic>
        <p:nvPicPr>
          <p:cNvPr id="7168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71686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 Box 30"/>
          <p:cNvSpPr txBox="1">
            <a:spLocks noChangeArrowheads="1"/>
          </p:cNvSpPr>
          <p:nvPr/>
        </p:nvSpPr>
        <p:spPr bwMode="auto">
          <a:xfrm>
            <a:off x="3962400" y="1727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(0,1,0)</a:t>
            </a:r>
          </a:p>
        </p:txBody>
      </p:sp>
      <p:grpSp>
        <p:nvGrpSpPr>
          <p:cNvPr id="71688" name="Group 35"/>
          <p:cNvGrpSpPr>
            <a:grpSpLocks/>
          </p:cNvGrpSpPr>
          <p:nvPr/>
        </p:nvGrpSpPr>
        <p:grpSpPr bwMode="auto">
          <a:xfrm>
            <a:off x="9296400" y="35052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1698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699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89" name="Group 38"/>
          <p:cNvGrpSpPr>
            <a:grpSpLocks/>
          </p:cNvGrpSpPr>
          <p:nvPr/>
        </p:nvGrpSpPr>
        <p:grpSpPr bwMode="auto">
          <a:xfrm>
            <a:off x="93726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1696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697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90" name="Group 41"/>
          <p:cNvGrpSpPr>
            <a:grpSpLocks/>
          </p:cNvGrpSpPr>
          <p:nvPr/>
        </p:nvGrpSpPr>
        <p:grpSpPr bwMode="auto">
          <a:xfrm>
            <a:off x="1813891" y="4373564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169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69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1" name="AutoShape 44"/>
          <p:cNvSpPr>
            <a:spLocks noChangeAspect="1" noChangeArrowheads="1"/>
          </p:cNvSpPr>
          <p:nvPr/>
        </p:nvSpPr>
        <p:spPr bwMode="auto">
          <a:xfrm>
            <a:off x="7924801" y="5562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692" name="AutoShape 45"/>
          <p:cNvSpPr>
            <a:spLocks noChangeAspect="1" noChangeArrowheads="1"/>
          </p:cNvSpPr>
          <p:nvPr/>
        </p:nvSpPr>
        <p:spPr bwMode="auto">
          <a:xfrm>
            <a:off x="9456737" y="4487863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693" name="AutoShape 46"/>
          <p:cNvSpPr>
            <a:spLocks noChangeAspect="1" noChangeArrowheads="1"/>
          </p:cNvSpPr>
          <p:nvPr/>
        </p:nvSpPr>
        <p:spPr bwMode="auto">
          <a:xfrm>
            <a:off x="8001001" y="35814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1B512FB-D6F2-494F-9BBC-3B48B405F6AB}" type="slidenum">
              <a:rPr lang="en-GB"/>
              <a:pPr/>
              <a:t>26</a:t>
            </a:fld>
            <a:endParaRPr lang="en-GB"/>
          </a:p>
        </p:txBody>
      </p:sp>
      <p:pic>
        <p:nvPicPr>
          <p:cNvPr id="73731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73734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 Box 30"/>
          <p:cNvSpPr txBox="1">
            <a:spLocks noChangeArrowheads="1"/>
          </p:cNvSpPr>
          <p:nvPr/>
        </p:nvSpPr>
        <p:spPr bwMode="auto">
          <a:xfrm>
            <a:off x="3962400" y="1727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A cannibal returns</a:t>
            </a:r>
          </a:p>
        </p:txBody>
      </p:sp>
      <p:sp>
        <p:nvSpPr>
          <p:cNvPr id="73736" name="AutoShape 35"/>
          <p:cNvSpPr>
            <a:spLocks noChangeAspect="1" noChangeArrowheads="1"/>
          </p:cNvSpPr>
          <p:nvPr/>
        </p:nvSpPr>
        <p:spPr bwMode="auto">
          <a:xfrm>
            <a:off x="79248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737" name="AutoShape 36"/>
          <p:cNvSpPr>
            <a:spLocks noChangeAspect="1" noChangeArrowheads="1"/>
          </p:cNvSpPr>
          <p:nvPr/>
        </p:nvSpPr>
        <p:spPr bwMode="auto">
          <a:xfrm>
            <a:off x="9456737" y="4602164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738" name="AutoShape 37"/>
          <p:cNvSpPr>
            <a:spLocks noChangeAspect="1" noChangeArrowheads="1"/>
          </p:cNvSpPr>
          <p:nvPr/>
        </p:nvSpPr>
        <p:spPr bwMode="auto">
          <a:xfrm>
            <a:off x="7924801" y="3810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3739" name="Group 38"/>
          <p:cNvGrpSpPr>
            <a:grpSpLocks/>
          </p:cNvGrpSpPr>
          <p:nvPr/>
        </p:nvGrpSpPr>
        <p:grpSpPr bwMode="auto">
          <a:xfrm>
            <a:off x="93726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3746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3747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740" name="Group 41"/>
          <p:cNvGrpSpPr>
            <a:grpSpLocks/>
          </p:cNvGrpSpPr>
          <p:nvPr/>
        </p:nvGrpSpPr>
        <p:grpSpPr bwMode="auto">
          <a:xfrm>
            <a:off x="1800639" y="4468917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3744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3745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741" name="Group 44"/>
          <p:cNvGrpSpPr>
            <a:grpSpLocks/>
          </p:cNvGrpSpPr>
          <p:nvPr/>
        </p:nvGrpSpPr>
        <p:grpSpPr bwMode="auto">
          <a:xfrm>
            <a:off x="5562600" y="5257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3742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3743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40CDADF-2CD0-45B5-8402-87980D93F6B0}" type="slidenum">
              <a:rPr lang="en-GB"/>
              <a:pPr/>
              <a:t>27</a:t>
            </a:fld>
            <a:endParaRPr lang="en-GB"/>
          </a:p>
        </p:txBody>
      </p:sp>
      <p:pic>
        <p:nvPicPr>
          <p:cNvPr id="75779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75782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Text Box 30"/>
          <p:cNvSpPr txBox="1">
            <a:spLocks noChangeArrowheads="1"/>
          </p:cNvSpPr>
          <p:nvPr/>
        </p:nvSpPr>
        <p:spPr bwMode="auto">
          <a:xfrm>
            <a:off x="3962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(0,2,1)</a:t>
            </a:r>
          </a:p>
        </p:txBody>
      </p:sp>
      <p:grpSp>
        <p:nvGrpSpPr>
          <p:cNvPr id="75784" name="Group 38"/>
          <p:cNvGrpSpPr>
            <a:grpSpLocks/>
          </p:cNvGrpSpPr>
          <p:nvPr/>
        </p:nvGrpSpPr>
        <p:grpSpPr bwMode="auto">
          <a:xfrm>
            <a:off x="93726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5794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5795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5" name="Group 41"/>
          <p:cNvGrpSpPr>
            <a:grpSpLocks/>
          </p:cNvGrpSpPr>
          <p:nvPr/>
        </p:nvGrpSpPr>
        <p:grpSpPr bwMode="auto">
          <a:xfrm>
            <a:off x="3390900" y="3316286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5792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5793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6" name="Group 44"/>
          <p:cNvGrpSpPr>
            <a:grpSpLocks/>
          </p:cNvGrpSpPr>
          <p:nvPr/>
        </p:nvGrpSpPr>
        <p:grpSpPr bwMode="auto">
          <a:xfrm>
            <a:off x="1871974" y="437984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5790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5791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7" name="AutoShape 47"/>
          <p:cNvSpPr>
            <a:spLocks noChangeAspect="1" noChangeArrowheads="1"/>
          </p:cNvSpPr>
          <p:nvPr/>
        </p:nvSpPr>
        <p:spPr bwMode="auto">
          <a:xfrm>
            <a:off x="8001001" y="5638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788" name="AutoShape 48"/>
          <p:cNvSpPr>
            <a:spLocks noChangeAspect="1" noChangeArrowheads="1"/>
          </p:cNvSpPr>
          <p:nvPr/>
        </p:nvSpPr>
        <p:spPr bwMode="auto">
          <a:xfrm>
            <a:off x="9624218" y="4443760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789" name="AutoShape 49"/>
          <p:cNvSpPr>
            <a:spLocks noChangeAspect="1" noChangeArrowheads="1"/>
          </p:cNvSpPr>
          <p:nvPr/>
        </p:nvSpPr>
        <p:spPr bwMode="auto">
          <a:xfrm>
            <a:off x="8001001" y="3810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A2CD26E-D5D5-4540-B9CE-CF8F4D28E8EF}" type="slidenum">
              <a:rPr lang="en-GB"/>
              <a:pPr/>
              <a:t>28</a:t>
            </a:fld>
            <a:endParaRPr lang="en-GB"/>
          </a:p>
        </p:txBody>
      </p:sp>
      <p:pic>
        <p:nvPicPr>
          <p:cNvPr id="77827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77830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6007100"/>
            <a:ext cx="1849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 Box 30"/>
          <p:cNvSpPr txBox="1">
            <a:spLocks noChangeArrowheads="1"/>
          </p:cNvSpPr>
          <p:nvPr/>
        </p:nvSpPr>
        <p:spPr bwMode="auto">
          <a:xfrm>
            <a:off x="3429000" y="1720850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The last two cannibals cross</a:t>
            </a:r>
          </a:p>
        </p:txBody>
      </p:sp>
      <p:grpSp>
        <p:nvGrpSpPr>
          <p:cNvPr id="77832" name="Group 35"/>
          <p:cNvGrpSpPr>
            <a:grpSpLocks/>
          </p:cNvGrpSpPr>
          <p:nvPr/>
        </p:nvGrpSpPr>
        <p:grpSpPr bwMode="auto">
          <a:xfrm>
            <a:off x="4953000" y="51054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7842" name="AutoShape 36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843" name="Line 37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33" name="Group 38"/>
          <p:cNvGrpSpPr>
            <a:grpSpLocks/>
          </p:cNvGrpSpPr>
          <p:nvPr/>
        </p:nvGrpSpPr>
        <p:grpSpPr bwMode="auto">
          <a:xfrm>
            <a:off x="6096000" y="51054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7840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841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34" name="Group 41"/>
          <p:cNvGrpSpPr>
            <a:grpSpLocks/>
          </p:cNvGrpSpPr>
          <p:nvPr/>
        </p:nvGrpSpPr>
        <p:grpSpPr bwMode="auto">
          <a:xfrm>
            <a:off x="9372600" y="5684838"/>
            <a:ext cx="1143000" cy="868362"/>
            <a:chOff x="4944" y="2208"/>
            <a:chExt cx="720" cy="547"/>
          </a:xfrm>
          <a:solidFill>
            <a:srgbClr val="FF0000"/>
          </a:solidFill>
        </p:grpSpPr>
        <p:sp>
          <p:nvSpPr>
            <p:cNvPr id="7783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83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5" name="AutoShape 44"/>
          <p:cNvSpPr>
            <a:spLocks noChangeAspect="1" noChangeArrowheads="1"/>
          </p:cNvSpPr>
          <p:nvPr/>
        </p:nvSpPr>
        <p:spPr bwMode="auto">
          <a:xfrm>
            <a:off x="80010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836" name="AutoShape 45"/>
          <p:cNvSpPr>
            <a:spLocks noChangeAspect="1" noChangeArrowheads="1"/>
          </p:cNvSpPr>
          <p:nvPr/>
        </p:nvSpPr>
        <p:spPr bwMode="auto">
          <a:xfrm>
            <a:off x="9467056" y="4420394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837" name="AutoShape 46"/>
          <p:cNvSpPr>
            <a:spLocks noChangeAspect="1" noChangeArrowheads="1"/>
          </p:cNvSpPr>
          <p:nvPr/>
        </p:nvSpPr>
        <p:spPr bwMode="auto">
          <a:xfrm>
            <a:off x="8001001" y="3455989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4F61FBD-8A23-4B47-B03E-98DC165FF05A}" type="slidenum">
              <a:rPr lang="en-GB"/>
              <a:pPr/>
              <a:t>29</a:t>
            </a:fld>
            <a:endParaRPr lang="en-GB"/>
          </a:p>
        </p:txBody>
      </p:sp>
      <p:pic>
        <p:nvPicPr>
          <p:cNvPr id="7987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7987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30"/>
          <p:cNvSpPr txBox="1">
            <a:spLocks noChangeArrowheads="1"/>
          </p:cNvSpPr>
          <p:nvPr/>
        </p:nvSpPr>
        <p:spPr bwMode="auto">
          <a:xfrm>
            <a:off x="3962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(0,0,0) : Goal State</a:t>
            </a:r>
          </a:p>
        </p:txBody>
      </p:sp>
      <p:sp>
        <p:nvSpPr>
          <p:cNvPr id="79880" name="AutoShape 35"/>
          <p:cNvSpPr>
            <a:spLocks noChangeAspect="1" noChangeArrowheads="1"/>
          </p:cNvSpPr>
          <p:nvPr/>
        </p:nvSpPr>
        <p:spPr bwMode="auto">
          <a:xfrm>
            <a:off x="7848600" y="3408536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9881" name="AutoShape 36"/>
          <p:cNvSpPr>
            <a:spLocks noChangeAspect="1" noChangeArrowheads="1"/>
          </p:cNvSpPr>
          <p:nvPr/>
        </p:nvSpPr>
        <p:spPr bwMode="auto">
          <a:xfrm>
            <a:off x="9482327" y="4608515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9882" name="AutoShape 37"/>
          <p:cNvSpPr>
            <a:spLocks noChangeAspect="1" noChangeArrowheads="1"/>
          </p:cNvSpPr>
          <p:nvPr/>
        </p:nvSpPr>
        <p:spPr bwMode="auto">
          <a:xfrm>
            <a:off x="8123238" y="5791201"/>
            <a:ext cx="868362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9883" name="Group 38"/>
          <p:cNvGrpSpPr>
            <a:grpSpLocks/>
          </p:cNvGrpSpPr>
          <p:nvPr/>
        </p:nvGrpSpPr>
        <p:grpSpPr bwMode="auto">
          <a:xfrm>
            <a:off x="9235281" y="3349629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9890" name="AutoShape 39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891" name="Line 40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84" name="Group 41"/>
          <p:cNvGrpSpPr>
            <a:grpSpLocks/>
          </p:cNvGrpSpPr>
          <p:nvPr/>
        </p:nvGrpSpPr>
        <p:grpSpPr bwMode="auto">
          <a:xfrm>
            <a:off x="7848600" y="4578558"/>
            <a:ext cx="1143000" cy="868362"/>
            <a:chOff x="4944" y="2208"/>
            <a:chExt cx="720" cy="547"/>
          </a:xfrm>
          <a:solidFill>
            <a:srgbClr val="FF0000"/>
          </a:solidFill>
        </p:grpSpPr>
        <p:sp>
          <p:nvSpPr>
            <p:cNvPr id="79888" name="AutoShape 42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889" name="Line 43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85" name="Group 44"/>
          <p:cNvGrpSpPr>
            <a:grpSpLocks/>
          </p:cNvGrpSpPr>
          <p:nvPr/>
        </p:nvGrpSpPr>
        <p:grpSpPr bwMode="auto">
          <a:xfrm>
            <a:off x="9372600" y="57912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7988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88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7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2399A8D-4F65-4628-AAE6-E84DFBC1CEC9}" type="slidenum">
              <a:rPr lang="en-GB"/>
              <a:pPr/>
              <a:t>3</a:t>
            </a:fld>
            <a:endParaRPr lang="en-GB"/>
          </a:p>
        </p:txBody>
      </p:sp>
      <p:pic>
        <p:nvPicPr>
          <p:cNvPr id="1843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1843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30"/>
          <p:cNvSpPr txBox="1">
            <a:spLocks noChangeArrowheads="1"/>
          </p:cNvSpPr>
          <p:nvPr/>
        </p:nvSpPr>
        <p:spPr bwMode="auto">
          <a:xfrm>
            <a:off x="3962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Initial State</a:t>
            </a:r>
          </a:p>
        </p:txBody>
      </p:sp>
      <p:grpSp>
        <p:nvGrpSpPr>
          <p:cNvPr id="18441" name="Group 36"/>
          <p:cNvGrpSpPr>
            <a:grpSpLocks/>
          </p:cNvGrpSpPr>
          <p:nvPr/>
        </p:nvGrpSpPr>
        <p:grpSpPr bwMode="auto">
          <a:xfrm>
            <a:off x="3227147" y="5652640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18450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1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2" name="AutoShape 39"/>
          <p:cNvSpPr>
            <a:spLocks noChangeAspect="1" noChangeArrowheads="1"/>
          </p:cNvSpPr>
          <p:nvPr/>
        </p:nvSpPr>
        <p:spPr bwMode="auto">
          <a:xfrm>
            <a:off x="1752601" y="5715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8443" name="Group 40"/>
          <p:cNvGrpSpPr>
            <a:grpSpLocks/>
          </p:cNvGrpSpPr>
          <p:nvPr/>
        </p:nvGrpSpPr>
        <p:grpSpPr bwMode="auto">
          <a:xfrm>
            <a:off x="1843087" y="4484688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18448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9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4" name="AutoShape 43"/>
          <p:cNvSpPr>
            <a:spLocks noChangeAspect="1" noChangeArrowheads="1"/>
          </p:cNvSpPr>
          <p:nvPr/>
        </p:nvSpPr>
        <p:spPr bwMode="auto">
          <a:xfrm>
            <a:off x="1828801" y="34290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8445" name="Group 44"/>
          <p:cNvGrpSpPr>
            <a:grpSpLocks/>
          </p:cNvGrpSpPr>
          <p:nvPr/>
        </p:nvGrpSpPr>
        <p:grpSpPr bwMode="auto">
          <a:xfrm>
            <a:off x="3344517" y="3205957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1844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AutoShape 39"/>
          <p:cNvSpPr>
            <a:spLocks noChangeAspect="1" noChangeArrowheads="1"/>
          </p:cNvSpPr>
          <p:nvPr/>
        </p:nvSpPr>
        <p:spPr bwMode="auto">
          <a:xfrm>
            <a:off x="3475037" y="4520405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AF6DCC2-2FD2-4E74-994D-54D4C8E16AD3}" type="slidenum">
              <a:rPr lang="en-GB"/>
              <a:pPr/>
              <a:t>30</a:t>
            </a:fld>
            <a:endParaRPr lang="en-GB"/>
          </a:p>
        </p:txBody>
      </p:sp>
      <p:pic>
        <p:nvPicPr>
          <p:cNvPr id="8192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733800"/>
            <a:ext cx="27622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sp>
        <p:nvSpPr>
          <p:cNvPr id="81925" name="Text Box 30"/>
          <p:cNvSpPr txBox="1">
            <a:spLocks noChangeArrowheads="1"/>
          </p:cNvSpPr>
          <p:nvPr/>
        </p:nvSpPr>
        <p:spPr bwMode="auto">
          <a:xfrm>
            <a:off x="1099930" y="1804274"/>
            <a:ext cx="1158239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</a:rPr>
              <a:t>Solution = the sequence of actions within the path : </a:t>
            </a:r>
            <a:endParaRPr lang="en-US" sz="3600" dirty="0" smtClean="0">
              <a:latin typeface="Times New Roman" panose="02020603050405020304" pitchFamily="18" charset="0"/>
            </a:endParaRPr>
          </a:p>
          <a:p>
            <a:pPr marL="365760" eaLnBrk="1" hangingPunct="1">
              <a:spcBef>
                <a:spcPts val="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(3,3,1)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(2,2,0)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(3,2,1)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(3,0,0)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(3,1,1)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(1,1,0)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(0,3,1)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(0,1,0)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(0,2,1) </a:t>
            </a:r>
            <a:r>
              <a:rPr lang="en-US" sz="2400" dirty="0">
                <a:latin typeface="Times New Roman" panose="02020603050405020304" pitchFamily="18" charset="0"/>
              </a:rPr>
              <a:t>→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(0,0,0)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3600" dirty="0" smtClean="0">
                <a:latin typeface="Times New Roman" panose="02020603050405020304" pitchFamily="18" charset="0"/>
              </a:rPr>
              <a:t>Cost  </a:t>
            </a:r>
            <a:r>
              <a:rPr lang="en-US" sz="3600" dirty="0">
                <a:latin typeface="Times New Roman" panose="02020603050405020304" pitchFamily="18" charset="0"/>
              </a:rPr>
              <a:t>= 11 crossings </a:t>
            </a:r>
          </a:p>
        </p:txBody>
      </p:sp>
      <p:grpSp>
        <p:nvGrpSpPr>
          <p:cNvPr id="81926" name="Group 44"/>
          <p:cNvGrpSpPr>
            <a:grpSpLocks/>
          </p:cNvGrpSpPr>
          <p:nvPr/>
        </p:nvGrpSpPr>
        <p:grpSpPr bwMode="auto">
          <a:xfrm>
            <a:off x="7258877" y="3592609"/>
            <a:ext cx="3886200" cy="3124200"/>
            <a:chOff x="3168" y="2060"/>
            <a:chExt cx="2592" cy="2260"/>
          </a:xfrm>
        </p:grpSpPr>
        <p:pic>
          <p:nvPicPr>
            <p:cNvPr id="81927" name="Picture 3" descr="NA0144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0"/>
              <a:ext cx="1999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28" name="Picture 5" descr="dd00602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3784"/>
              <a:ext cx="116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929" name="Group 32"/>
            <p:cNvGrpSpPr>
              <a:grpSpLocks/>
            </p:cNvGrpSpPr>
            <p:nvPr/>
          </p:nvGrpSpPr>
          <p:grpSpPr bwMode="auto">
            <a:xfrm>
              <a:off x="3850" y="2939"/>
              <a:ext cx="729" cy="547"/>
              <a:chOff x="4714" y="2219"/>
              <a:chExt cx="729" cy="547"/>
            </a:xfrm>
          </p:grpSpPr>
          <p:sp>
            <p:nvSpPr>
              <p:cNvPr id="81939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714" y="2219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40" name="Line 34"/>
              <p:cNvSpPr>
                <a:spLocks noChangeShapeType="1"/>
              </p:cNvSpPr>
              <p:nvPr/>
            </p:nvSpPr>
            <p:spPr bwMode="auto">
              <a:xfrm flipV="1">
                <a:off x="5203" y="2244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30" name="AutoShape 35"/>
            <p:cNvSpPr>
              <a:spLocks noChangeAspect="1" noChangeArrowheads="1"/>
            </p:cNvSpPr>
            <p:nvPr/>
          </p:nvSpPr>
          <p:spPr bwMode="auto">
            <a:xfrm>
              <a:off x="5009" y="2900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1931" name="AutoShape 36"/>
            <p:cNvSpPr>
              <a:spLocks noChangeAspect="1" noChangeArrowheads="1"/>
            </p:cNvSpPr>
            <p:nvPr/>
          </p:nvSpPr>
          <p:spPr bwMode="auto">
            <a:xfrm>
              <a:off x="4128" y="3600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81932" name="Group 37"/>
            <p:cNvGrpSpPr>
              <a:grpSpLocks/>
            </p:cNvGrpSpPr>
            <p:nvPr/>
          </p:nvGrpSpPr>
          <p:grpSpPr bwMode="auto">
            <a:xfrm>
              <a:off x="4944" y="3552"/>
              <a:ext cx="720" cy="547"/>
              <a:chOff x="4944" y="2208"/>
              <a:chExt cx="720" cy="547"/>
            </a:xfrm>
          </p:grpSpPr>
          <p:sp>
            <p:nvSpPr>
              <p:cNvPr id="81937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944" y="2208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38" name="Line 39"/>
              <p:cNvSpPr>
                <a:spLocks noChangeShapeType="1"/>
              </p:cNvSpPr>
              <p:nvPr/>
            </p:nvSpPr>
            <p:spPr bwMode="auto">
              <a:xfrm flipV="1">
                <a:off x="5424" y="2256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33" name="AutoShape 40"/>
            <p:cNvSpPr>
              <a:spLocks noChangeAspect="1" noChangeArrowheads="1"/>
            </p:cNvSpPr>
            <p:nvPr/>
          </p:nvSpPr>
          <p:spPr bwMode="auto">
            <a:xfrm>
              <a:off x="4032" y="2208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81934" name="Group 41"/>
            <p:cNvGrpSpPr>
              <a:grpSpLocks/>
            </p:cNvGrpSpPr>
            <p:nvPr/>
          </p:nvGrpSpPr>
          <p:grpSpPr bwMode="auto">
            <a:xfrm>
              <a:off x="4944" y="2160"/>
              <a:ext cx="720" cy="547"/>
              <a:chOff x="4944" y="2208"/>
              <a:chExt cx="720" cy="547"/>
            </a:xfrm>
          </p:grpSpPr>
          <p:sp>
            <p:nvSpPr>
              <p:cNvPr id="81935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4944" y="2208"/>
                <a:ext cx="547" cy="547"/>
              </a:xfrm>
              <a:prstGeom prst="smileyFace">
                <a:avLst>
                  <a:gd name="adj" fmla="val -4653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36" name="Line 43"/>
              <p:cNvSpPr>
                <a:spLocks noChangeShapeType="1"/>
              </p:cNvSpPr>
              <p:nvPr/>
            </p:nvSpPr>
            <p:spPr bwMode="auto">
              <a:xfrm flipV="1">
                <a:off x="5424" y="2256"/>
                <a:ext cx="240" cy="48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7826"/>
            <a:ext cx="10515600" cy="45985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fr-F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actions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goal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problem.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assumed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observable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formulation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facilitates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formulation.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fr-F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Formulating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problem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specifying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five components: State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Initial state, Goal state,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(actions), and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A07E723-DE07-488C-9868-5C776834FD55}" type="slidenum">
              <a:rPr lang="en-GB"/>
              <a:pPr/>
              <a:t>31</a:t>
            </a:fld>
            <a:endParaRPr lang="en-GB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590800" y="304800"/>
            <a:ext cx="779303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</a:rPr>
              <a:t>Summary</a:t>
            </a:r>
            <a:endParaRPr lang="en-GB" sz="4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045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by Searching</a:t>
            </a:r>
            <a:b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Methods : </a:t>
            </a:r>
            <a:br>
              <a:rPr 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>
                <a:solidFill>
                  <a:srgbClr val="FFCF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(Blind) search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The River Problem</a:t>
            </a:r>
            <a:endParaRPr lang="en-GB" sz="4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81200"/>
            <a:ext cx="86868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River Problem: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F=Farmer  W=Wolf  D=Duck  C=Corn  /=River</a:t>
            </a:r>
            <a:endParaRPr lang="en-US" sz="1800" b="1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400" dirty="0"/>
              <a:t>    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400" dirty="0"/>
              <a:t>   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IE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400" dirty="0"/>
              <a:t>   How can the farmer safely transport the wolf, the duck and the corn to the opposite shore?</a:t>
            </a:r>
            <a:endParaRPr lang="en-GB" sz="2400" dirty="0"/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DDE4277-4D66-429B-A1F3-99AC41BCA531}" type="slidenum">
              <a:rPr lang="en-GB"/>
              <a:pPr/>
              <a:t>33</a:t>
            </a:fld>
            <a:endParaRPr lang="en-GB"/>
          </a:p>
        </p:txBody>
      </p:sp>
      <p:grpSp>
        <p:nvGrpSpPr>
          <p:cNvPr id="86021" name="Group 4"/>
          <p:cNvGrpSpPr>
            <a:grpSpLocks/>
          </p:cNvGrpSpPr>
          <p:nvPr/>
        </p:nvGrpSpPr>
        <p:grpSpPr bwMode="auto">
          <a:xfrm>
            <a:off x="2209800" y="2819400"/>
            <a:ext cx="3276600" cy="1981200"/>
            <a:chOff x="432" y="1776"/>
            <a:chExt cx="2064" cy="1248"/>
          </a:xfrm>
        </p:grpSpPr>
        <p:sp>
          <p:nvSpPr>
            <p:cNvPr id="86038" name="Freeform 5"/>
            <p:cNvSpPr>
              <a:spLocks/>
            </p:cNvSpPr>
            <p:nvPr/>
          </p:nvSpPr>
          <p:spPr bwMode="auto">
            <a:xfrm rot="-5400000">
              <a:off x="1019" y="1449"/>
              <a:ext cx="889" cy="2064"/>
            </a:xfrm>
            <a:custGeom>
              <a:avLst/>
              <a:gdLst>
                <a:gd name="T0" fmla="*/ 0 w 2010"/>
                <a:gd name="T1" fmla="*/ 1998 h 1134"/>
                <a:gd name="T2" fmla="*/ 48 w 2010"/>
                <a:gd name="T3" fmla="*/ 1900 h 1134"/>
                <a:gd name="T4" fmla="*/ 135 w 2010"/>
                <a:gd name="T5" fmla="*/ 1556 h 1134"/>
                <a:gd name="T6" fmla="*/ 207 w 2010"/>
                <a:gd name="T7" fmla="*/ 1032 h 1134"/>
                <a:gd name="T8" fmla="*/ 283 w 2010"/>
                <a:gd name="T9" fmla="*/ 704 h 1134"/>
                <a:gd name="T10" fmla="*/ 350 w 2010"/>
                <a:gd name="T11" fmla="*/ 524 h 1134"/>
                <a:gd name="T12" fmla="*/ 370 w 2010"/>
                <a:gd name="T13" fmla="*/ 377 h 1134"/>
                <a:gd name="T14" fmla="*/ 426 w 2010"/>
                <a:gd name="T15" fmla="*/ 197 h 1134"/>
                <a:gd name="T16" fmla="*/ 454 w 2010"/>
                <a:gd name="T17" fmla="*/ 49 h 1134"/>
                <a:gd name="T18" fmla="*/ 498 w 2010"/>
                <a:gd name="T19" fmla="*/ 0 h 1134"/>
                <a:gd name="T20" fmla="*/ 613 w 2010"/>
                <a:gd name="T21" fmla="*/ 49 h 1134"/>
                <a:gd name="T22" fmla="*/ 665 w 2010"/>
                <a:gd name="T23" fmla="*/ 82 h 1134"/>
                <a:gd name="T24" fmla="*/ 756 w 2010"/>
                <a:gd name="T25" fmla="*/ 131 h 1134"/>
                <a:gd name="T26" fmla="*/ 812 w 2010"/>
                <a:gd name="T27" fmla="*/ 49 h 1134"/>
                <a:gd name="T28" fmla="*/ 836 w 2010"/>
                <a:gd name="T29" fmla="*/ 16 h 1134"/>
                <a:gd name="T30" fmla="*/ 884 w 2010"/>
                <a:gd name="T31" fmla="*/ 33 h 1134"/>
                <a:gd name="T32" fmla="*/ 876 w 2010"/>
                <a:gd name="T33" fmla="*/ 98 h 1134"/>
                <a:gd name="T34" fmla="*/ 856 w 2010"/>
                <a:gd name="T35" fmla="*/ 180 h 1134"/>
                <a:gd name="T36" fmla="*/ 860 w 2010"/>
                <a:gd name="T37" fmla="*/ 426 h 1134"/>
                <a:gd name="T38" fmla="*/ 844 w 2010"/>
                <a:gd name="T39" fmla="*/ 491 h 1134"/>
                <a:gd name="T40" fmla="*/ 836 w 2010"/>
                <a:gd name="T41" fmla="*/ 541 h 1134"/>
                <a:gd name="T42" fmla="*/ 808 w 2010"/>
                <a:gd name="T43" fmla="*/ 852 h 1134"/>
                <a:gd name="T44" fmla="*/ 832 w 2010"/>
                <a:gd name="T45" fmla="*/ 1114 h 1134"/>
                <a:gd name="T46" fmla="*/ 816 w 2010"/>
                <a:gd name="T47" fmla="*/ 1392 h 1134"/>
                <a:gd name="T48" fmla="*/ 804 w 2010"/>
                <a:gd name="T49" fmla="*/ 1589 h 1134"/>
                <a:gd name="T50" fmla="*/ 772 w 2010"/>
                <a:gd name="T51" fmla="*/ 1622 h 1134"/>
                <a:gd name="T52" fmla="*/ 740 w 2010"/>
                <a:gd name="T53" fmla="*/ 1786 h 1134"/>
                <a:gd name="T54" fmla="*/ 732 w 2010"/>
                <a:gd name="T55" fmla="*/ 1884 h 1134"/>
                <a:gd name="T56" fmla="*/ 728 w 2010"/>
                <a:gd name="T57" fmla="*/ 1949 h 1134"/>
                <a:gd name="T58" fmla="*/ 720 w 2010"/>
                <a:gd name="T59" fmla="*/ 1998 h 1134"/>
                <a:gd name="T60" fmla="*/ 717 w 2010"/>
                <a:gd name="T61" fmla="*/ 2048 h 1134"/>
                <a:gd name="T62" fmla="*/ 705 w 2010"/>
                <a:gd name="T63" fmla="*/ 2064 h 1134"/>
                <a:gd name="T64" fmla="*/ 669 w 2010"/>
                <a:gd name="T65" fmla="*/ 2015 h 1134"/>
                <a:gd name="T66" fmla="*/ 657 w 2010"/>
                <a:gd name="T67" fmla="*/ 1998 h 1134"/>
                <a:gd name="T68" fmla="*/ 561 w 2010"/>
                <a:gd name="T69" fmla="*/ 2064 h 1134"/>
                <a:gd name="T70" fmla="*/ 494 w 2010"/>
                <a:gd name="T71" fmla="*/ 2031 h 1134"/>
                <a:gd name="T72" fmla="*/ 446 w 2010"/>
                <a:gd name="T73" fmla="*/ 1998 h 1134"/>
                <a:gd name="T74" fmla="*/ 422 w 2010"/>
                <a:gd name="T75" fmla="*/ 1982 h 1134"/>
                <a:gd name="T76" fmla="*/ 211 w 2010"/>
                <a:gd name="T77" fmla="*/ 1998 h 1134"/>
                <a:gd name="T78" fmla="*/ 115 w 2010"/>
                <a:gd name="T79" fmla="*/ 1949 h 1134"/>
                <a:gd name="T80" fmla="*/ 24 w 2010"/>
                <a:gd name="T81" fmla="*/ 1982 h 1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10" h="1134">
                  <a:moveTo>
                    <a:pt x="0" y="1098"/>
                  </a:moveTo>
                  <a:cubicBezTo>
                    <a:pt x="49" y="1088"/>
                    <a:pt x="73" y="1079"/>
                    <a:pt x="108" y="1044"/>
                  </a:cubicBezTo>
                  <a:cubicBezTo>
                    <a:pt x="137" y="927"/>
                    <a:pt x="220" y="919"/>
                    <a:pt x="306" y="855"/>
                  </a:cubicBezTo>
                  <a:cubicBezTo>
                    <a:pt x="339" y="756"/>
                    <a:pt x="379" y="627"/>
                    <a:pt x="468" y="567"/>
                  </a:cubicBezTo>
                  <a:cubicBezTo>
                    <a:pt x="519" y="491"/>
                    <a:pt x="567" y="445"/>
                    <a:pt x="639" y="387"/>
                  </a:cubicBezTo>
                  <a:cubicBezTo>
                    <a:pt x="689" y="347"/>
                    <a:pt x="730" y="304"/>
                    <a:pt x="792" y="288"/>
                  </a:cubicBezTo>
                  <a:cubicBezTo>
                    <a:pt x="830" y="263"/>
                    <a:pt x="853" y="255"/>
                    <a:pt x="837" y="207"/>
                  </a:cubicBezTo>
                  <a:cubicBezTo>
                    <a:pt x="855" y="153"/>
                    <a:pt x="911" y="125"/>
                    <a:pt x="963" y="108"/>
                  </a:cubicBezTo>
                  <a:cubicBezTo>
                    <a:pt x="971" y="97"/>
                    <a:pt x="1018" y="32"/>
                    <a:pt x="1026" y="27"/>
                  </a:cubicBezTo>
                  <a:cubicBezTo>
                    <a:pt x="1046" y="14"/>
                    <a:pt x="1101" y="6"/>
                    <a:pt x="1125" y="0"/>
                  </a:cubicBezTo>
                  <a:cubicBezTo>
                    <a:pt x="1216" y="6"/>
                    <a:pt x="1297" y="14"/>
                    <a:pt x="1386" y="27"/>
                  </a:cubicBezTo>
                  <a:cubicBezTo>
                    <a:pt x="1429" y="49"/>
                    <a:pt x="1453" y="38"/>
                    <a:pt x="1503" y="45"/>
                  </a:cubicBezTo>
                  <a:cubicBezTo>
                    <a:pt x="1572" y="55"/>
                    <a:pt x="1641" y="63"/>
                    <a:pt x="1710" y="72"/>
                  </a:cubicBezTo>
                  <a:cubicBezTo>
                    <a:pt x="1754" y="61"/>
                    <a:pt x="1793" y="41"/>
                    <a:pt x="1836" y="27"/>
                  </a:cubicBezTo>
                  <a:cubicBezTo>
                    <a:pt x="1854" y="21"/>
                    <a:pt x="1890" y="9"/>
                    <a:pt x="1890" y="9"/>
                  </a:cubicBezTo>
                  <a:cubicBezTo>
                    <a:pt x="1926" y="12"/>
                    <a:pt x="1966" y="2"/>
                    <a:pt x="1998" y="18"/>
                  </a:cubicBezTo>
                  <a:cubicBezTo>
                    <a:pt x="2010" y="24"/>
                    <a:pt x="1988" y="43"/>
                    <a:pt x="1980" y="54"/>
                  </a:cubicBezTo>
                  <a:cubicBezTo>
                    <a:pt x="1967" y="71"/>
                    <a:pt x="1950" y="84"/>
                    <a:pt x="1935" y="99"/>
                  </a:cubicBezTo>
                  <a:cubicBezTo>
                    <a:pt x="1937" y="115"/>
                    <a:pt x="1962" y="209"/>
                    <a:pt x="1944" y="234"/>
                  </a:cubicBezTo>
                  <a:cubicBezTo>
                    <a:pt x="1934" y="248"/>
                    <a:pt x="1919" y="257"/>
                    <a:pt x="1908" y="270"/>
                  </a:cubicBezTo>
                  <a:cubicBezTo>
                    <a:pt x="1901" y="278"/>
                    <a:pt x="1896" y="288"/>
                    <a:pt x="1890" y="297"/>
                  </a:cubicBezTo>
                  <a:cubicBezTo>
                    <a:pt x="1881" y="380"/>
                    <a:pt x="1871" y="402"/>
                    <a:pt x="1827" y="468"/>
                  </a:cubicBezTo>
                  <a:cubicBezTo>
                    <a:pt x="1810" y="536"/>
                    <a:pt x="1834" y="565"/>
                    <a:pt x="1881" y="612"/>
                  </a:cubicBezTo>
                  <a:cubicBezTo>
                    <a:pt x="1897" y="661"/>
                    <a:pt x="1858" y="714"/>
                    <a:pt x="1845" y="765"/>
                  </a:cubicBezTo>
                  <a:cubicBezTo>
                    <a:pt x="1857" y="812"/>
                    <a:pt x="1868" y="823"/>
                    <a:pt x="1818" y="873"/>
                  </a:cubicBezTo>
                  <a:cubicBezTo>
                    <a:pt x="1801" y="890"/>
                    <a:pt x="1769" y="883"/>
                    <a:pt x="1746" y="891"/>
                  </a:cubicBezTo>
                  <a:cubicBezTo>
                    <a:pt x="1725" y="923"/>
                    <a:pt x="1690" y="946"/>
                    <a:pt x="1674" y="981"/>
                  </a:cubicBezTo>
                  <a:cubicBezTo>
                    <a:pt x="1666" y="998"/>
                    <a:pt x="1661" y="1017"/>
                    <a:pt x="1656" y="1035"/>
                  </a:cubicBezTo>
                  <a:cubicBezTo>
                    <a:pt x="1653" y="1047"/>
                    <a:pt x="1652" y="1060"/>
                    <a:pt x="1647" y="1071"/>
                  </a:cubicBezTo>
                  <a:cubicBezTo>
                    <a:pt x="1643" y="1081"/>
                    <a:pt x="1634" y="1088"/>
                    <a:pt x="1629" y="1098"/>
                  </a:cubicBezTo>
                  <a:cubicBezTo>
                    <a:pt x="1625" y="1106"/>
                    <a:pt x="1627" y="1118"/>
                    <a:pt x="1620" y="1125"/>
                  </a:cubicBezTo>
                  <a:cubicBezTo>
                    <a:pt x="1613" y="1132"/>
                    <a:pt x="1602" y="1131"/>
                    <a:pt x="1593" y="1134"/>
                  </a:cubicBezTo>
                  <a:cubicBezTo>
                    <a:pt x="1582" y="1130"/>
                    <a:pt x="1531" y="1113"/>
                    <a:pt x="1512" y="1107"/>
                  </a:cubicBezTo>
                  <a:cubicBezTo>
                    <a:pt x="1503" y="1104"/>
                    <a:pt x="1485" y="1098"/>
                    <a:pt x="1485" y="1098"/>
                  </a:cubicBezTo>
                  <a:cubicBezTo>
                    <a:pt x="1413" y="1110"/>
                    <a:pt x="1341" y="1122"/>
                    <a:pt x="1269" y="1134"/>
                  </a:cubicBezTo>
                  <a:cubicBezTo>
                    <a:pt x="1098" y="1120"/>
                    <a:pt x="1217" y="1134"/>
                    <a:pt x="1116" y="1116"/>
                  </a:cubicBezTo>
                  <a:cubicBezTo>
                    <a:pt x="1080" y="1110"/>
                    <a:pt x="1044" y="1104"/>
                    <a:pt x="1008" y="1098"/>
                  </a:cubicBezTo>
                  <a:cubicBezTo>
                    <a:pt x="990" y="1095"/>
                    <a:pt x="954" y="1089"/>
                    <a:pt x="954" y="1089"/>
                  </a:cubicBezTo>
                  <a:cubicBezTo>
                    <a:pt x="793" y="1095"/>
                    <a:pt x="637" y="1109"/>
                    <a:pt x="477" y="1098"/>
                  </a:cubicBezTo>
                  <a:cubicBezTo>
                    <a:pt x="405" y="1086"/>
                    <a:pt x="333" y="1078"/>
                    <a:pt x="261" y="1071"/>
                  </a:cubicBezTo>
                  <a:cubicBezTo>
                    <a:pt x="192" y="1077"/>
                    <a:pt x="54" y="1089"/>
                    <a:pt x="54" y="1089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9" name="Text Box 6"/>
            <p:cNvSpPr txBox="1">
              <a:spLocks noChangeArrowheads="1"/>
            </p:cNvSpPr>
            <p:nvPr/>
          </p:nvSpPr>
          <p:spPr bwMode="auto">
            <a:xfrm>
              <a:off x="528" y="2736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sz="2400">
                  <a:latin typeface="Times New Roman" panose="02020603050405020304" pitchFamily="18" charset="0"/>
                </a:rPr>
                <a:t>FWCD/-</a:t>
              </a:r>
              <a:endParaRPr lang="en-GB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6040" name="Group 7"/>
            <p:cNvGrpSpPr>
              <a:grpSpLocks noChangeAspect="1"/>
            </p:cNvGrpSpPr>
            <p:nvPr/>
          </p:nvGrpSpPr>
          <p:grpSpPr bwMode="auto">
            <a:xfrm>
              <a:off x="2163" y="1776"/>
              <a:ext cx="288" cy="329"/>
              <a:chOff x="4368" y="3216"/>
              <a:chExt cx="768" cy="576"/>
            </a:xfrm>
          </p:grpSpPr>
          <p:sp>
            <p:nvSpPr>
              <p:cNvPr id="8604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464" y="3408"/>
                <a:ext cx="5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604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704" y="36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86044" name="Group 10"/>
              <p:cNvGrpSpPr>
                <a:grpSpLocks noChangeAspect="1"/>
              </p:cNvGrpSpPr>
              <p:nvPr/>
            </p:nvGrpSpPr>
            <p:grpSpPr bwMode="auto">
              <a:xfrm>
                <a:off x="4848" y="3504"/>
                <a:ext cx="144" cy="144"/>
                <a:chOff x="4512" y="3504"/>
                <a:chExt cx="144" cy="144"/>
              </a:xfrm>
            </p:grpSpPr>
            <p:sp>
              <p:nvSpPr>
                <p:cNvPr id="86050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86051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6052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6045" name="Group 14"/>
              <p:cNvGrpSpPr>
                <a:grpSpLocks noChangeAspect="1"/>
              </p:cNvGrpSpPr>
              <p:nvPr/>
            </p:nvGrpSpPr>
            <p:grpSpPr bwMode="auto">
              <a:xfrm>
                <a:off x="4512" y="3504"/>
                <a:ext cx="144" cy="144"/>
                <a:chOff x="4512" y="3504"/>
                <a:chExt cx="144" cy="144"/>
              </a:xfrm>
            </p:grpSpPr>
            <p:sp>
              <p:nvSpPr>
                <p:cNvPr id="86047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4512" y="3504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8604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60" y="35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604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512" y="35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6046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4368" y="3216"/>
                <a:ext cx="768" cy="192"/>
              </a:xfrm>
              <a:prstGeom prst="flowChartExtra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86041" name="Oval 19"/>
            <p:cNvSpPr>
              <a:spLocks noChangeArrowheads="1"/>
            </p:cNvSpPr>
            <p:nvPr/>
          </p:nvSpPr>
          <p:spPr bwMode="auto">
            <a:xfrm>
              <a:off x="1150" y="2583"/>
              <a:ext cx="314" cy="2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6022" name="Freeform 20"/>
          <p:cNvSpPr>
            <a:spLocks/>
          </p:cNvSpPr>
          <p:nvPr/>
        </p:nvSpPr>
        <p:spPr bwMode="auto">
          <a:xfrm rot="-5400000">
            <a:off x="8019256" y="2299494"/>
            <a:ext cx="1411288" cy="3276600"/>
          </a:xfrm>
          <a:custGeom>
            <a:avLst/>
            <a:gdLst>
              <a:gd name="T0" fmla="*/ 0 w 2010"/>
              <a:gd name="T1" fmla="*/ 3172581 h 1134"/>
              <a:gd name="T2" fmla="*/ 75830 w 2010"/>
              <a:gd name="T3" fmla="*/ 3016552 h 1134"/>
              <a:gd name="T4" fmla="*/ 214853 w 2010"/>
              <a:gd name="T5" fmla="*/ 2470452 h 1134"/>
              <a:gd name="T6" fmla="*/ 328598 w 2010"/>
              <a:gd name="T7" fmla="*/ 1638300 h 1134"/>
              <a:gd name="T8" fmla="*/ 448663 w 2010"/>
              <a:gd name="T9" fmla="*/ 1118205 h 1134"/>
              <a:gd name="T10" fmla="*/ 556090 w 2010"/>
              <a:gd name="T11" fmla="*/ 832152 h 1134"/>
              <a:gd name="T12" fmla="*/ 587686 w 2010"/>
              <a:gd name="T13" fmla="*/ 598110 h 1134"/>
              <a:gd name="T14" fmla="*/ 676154 w 2010"/>
              <a:gd name="T15" fmla="*/ 312057 h 1134"/>
              <a:gd name="T16" fmla="*/ 720389 w 2010"/>
              <a:gd name="T17" fmla="*/ 78014 h 1134"/>
              <a:gd name="T18" fmla="*/ 789900 w 2010"/>
              <a:gd name="T19" fmla="*/ 0 h 1134"/>
              <a:gd name="T20" fmla="*/ 973157 w 2010"/>
              <a:gd name="T21" fmla="*/ 78014 h 1134"/>
              <a:gd name="T22" fmla="*/ 1055306 w 2010"/>
              <a:gd name="T23" fmla="*/ 130024 h 1134"/>
              <a:gd name="T24" fmla="*/ 1200648 w 2010"/>
              <a:gd name="T25" fmla="*/ 208038 h 1134"/>
              <a:gd name="T26" fmla="*/ 1289117 w 2010"/>
              <a:gd name="T27" fmla="*/ 78014 h 1134"/>
              <a:gd name="T28" fmla="*/ 1327032 w 2010"/>
              <a:gd name="T29" fmla="*/ 26005 h 1134"/>
              <a:gd name="T30" fmla="*/ 1402862 w 2010"/>
              <a:gd name="T31" fmla="*/ 52010 h 1134"/>
              <a:gd name="T32" fmla="*/ 1390224 w 2010"/>
              <a:gd name="T33" fmla="*/ 156029 h 1134"/>
              <a:gd name="T34" fmla="*/ 1358628 w 2010"/>
              <a:gd name="T35" fmla="*/ 286052 h 1134"/>
              <a:gd name="T36" fmla="*/ 1364947 w 2010"/>
              <a:gd name="T37" fmla="*/ 676124 h 1134"/>
              <a:gd name="T38" fmla="*/ 1339670 w 2010"/>
              <a:gd name="T39" fmla="*/ 780143 h 1134"/>
              <a:gd name="T40" fmla="*/ 1327032 w 2010"/>
              <a:gd name="T41" fmla="*/ 858157 h 1134"/>
              <a:gd name="T42" fmla="*/ 1282798 w 2010"/>
              <a:gd name="T43" fmla="*/ 1352248 h 1134"/>
              <a:gd name="T44" fmla="*/ 1320713 w 2010"/>
              <a:gd name="T45" fmla="*/ 1768324 h 1134"/>
              <a:gd name="T46" fmla="*/ 1295436 w 2010"/>
              <a:gd name="T47" fmla="*/ 2210405 h 1134"/>
              <a:gd name="T48" fmla="*/ 1276478 w 2010"/>
              <a:gd name="T49" fmla="*/ 2522462 h 1134"/>
              <a:gd name="T50" fmla="*/ 1225925 w 2010"/>
              <a:gd name="T51" fmla="*/ 2574471 h 1134"/>
              <a:gd name="T52" fmla="*/ 1175371 w 2010"/>
              <a:gd name="T53" fmla="*/ 2834519 h 1134"/>
              <a:gd name="T54" fmla="*/ 1162733 w 2010"/>
              <a:gd name="T55" fmla="*/ 2990548 h 1134"/>
              <a:gd name="T56" fmla="*/ 1156414 w 2010"/>
              <a:gd name="T57" fmla="*/ 3094567 h 1134"/>
              <a:gd name="T58" fmla="*/ 1143775 w 2010"/>
              <a:gd name="T59" fmla="*/ 3172581 h 1134"/>
              <a:gd name="T60" fmla="*/ 1137456 w 2010"/>
              <a:gd name="T61" fmla="*/ 3250595 h 1134"/>
              <a:gd name="T62" fmla="*/ 1118498 w 2010"/>
              <a:gd name="T63" fmla="*/ 3276600 h 1134"/>
              <a:gd name="T64" fmla="*/ 1061626 w 2010"/>
              <a:gd name="T65" fmla="*/ 3198586 h 1134"/>
              <a:gd name="T66" fmla="*/ 1042668 w 2010"/>
              <a:gd name="T67" fmla="*/ 3172581 h 1134"/>
              <a:gd name="T68" fmla="*/ 891007 w 2010"/>
              <a:gd name="T69" fmla="*/ 3276600 h 1134"/>
              <a:gd name="T70" fmla="*/ 783581 w 2010"/>
              <a:gd name="T71" fmla="*/ 3224590 h 1134"/>
              <a:gd name="T72" fmla="*/ 707750 w 2010"/>
              <a:gd name="T73" fmla="*/ 3172581 h 1134"/>
              <a:gd name="T74" fmla="*/ 669835 w 2010"/>
              <a:gd name="T75" fmla="*/ 3146576 h 1134"/>
              <a:gd name="T76" fmla="*/ 334918 w 2010"/>
              <a:gd name="T77" fmla="*/ 3172581 h 1134"/>
              <a:gd name="T78" fmla="*/ 183257 w 2010"/>
              <a:gd name="T79" fmla="*/ 3094567 h 1134"/>
              <a:gd name="T80" fmla="*/ 37915 w 2010"/>
              <a:gd name="T81" fmla="*/ 3146576 h 11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10" h="1134">
                <a:moveTo>
                  <a:pt x="0" y="1098"/>
                </a:moveTo>
                <a:cubicBezTo>
                  <a:pt x="49" y="1088"/>
                  <a:pt x="73" y="1079"/>
                  <a:pt x="108" y="1044"/>
                </a:cubicBezTo>
                <a:cubicBezTo>
                  <a:pt x="137" y="927"/>
                  <a:pt x="220" y="919"/>
                  <a:pt x="306" y="855"/>
                </a:cubicBezTo>
                <a:cubicBezTo>
                  <a:pt x="339" y="756"/>
                  <a:pt x="379" y="627"/>
                  <a:pt x="468" y="567"/>
                </a:cubicBezTo>
                <a:cubicBezTo>
                  <a:pt x="519" y="491"/>
                  <a:pt x="567" y="445"/>
                  <a:pt x="639" y="387"/>
                </a:cubicBezTo>
                <a:cubicBezTo>
                  <a:pt x="689" y="347"/>
                  <a:pt x="730" y="304"/>
                  <a:pt x="792" y="288"/>
                </a:cubicBezTo>
                <a:cubicBezTo>
                  <a:pt x="830" y="263"/>
                  <a:pt x="853" y="255"/>
                  <a:pt x="837" y="207"/>
                </a:cubicBezTo>
                <a:cubicBezTo>
                  <a:pt x="855" y="153"/>
                  <a:pt x="911" y="125"/>
                  <a:pt x="963" y="108"/>
                </a:cubicBezTo>
                <a:cubicBezTo>
                  <a:pt x="971" y="97"/>
                  <a:pt x="1018" y="32"/>
                  <a:pt x="1026" y="27"/>
                </a:cubicBezTo>
                <a:cubicBezTo>
                  <a:pt x="1046" y="14"/>
                  <a:pt x="1101" y="6"/>
                  <a:pt x="1125" y="0"/>
                </a:cubicBezTo>
                <a:cubicBezTo>
                  <a:pt x="1216" y="6"/>
                  <a:pt x="1297" y="14"/>
                  <a:pt x="1386" y="27"/>
                </a:cubicBezTo>
                <a:cubicBezTo>
                  <a:pt x="1429" y="49"/>
                  <a:pt x="1453" y="38"/>
                  <a:pt x="1503" y="45"/>
                </a:cubicBezTo>
                <a:cubicBezTo>
                  <a:pt x="1572" y="55"/>
                  <a:pt x="1641" y="63"/>
                  <a:pt x="1710" y="72"/>
                </a:cubicBezTo>
                <a:cubicBezTo>
                  <a:pt x="1754" y="61"/>
                  <a:pt x="1793" y="41"/>
                  <a:pt x="1836" y="27"/>
                </a:cubicBezTo>
                <a:cubicBezTo>
                  <a:pt x="1854" y="21"/>
                  <a:pt x="1890" y="9"/>
                  <a:pt x="1890" y="9"/>
                </a:cubicBezTo>
                <a:cubicBezTo>
                  <a:pt x="1926" y="12"/>
                  <a:pt x="1966" y="2"/>
                  <a:pt x="1998" y="18"/>
                </a:cubicBezTo>
                <a:cubicBezTo>
                  <a:pt x="2010" y="24"/>
                  <a:pt x="1988" y="43"/>
                  <a:pt x="1980" y="54"/>
                </a:cubicBezTo>
                <a:cubicBezTo>
                  <a:pt x="1967" y="71"/>
                  <a:pt x="1950" y="84"/>
                  <a:pt x="1935" y="99"/>
                </a:cubicBezTo>
                <a:cubicBezTo>
                  <a:pt x="1937" y="115"/>
                  <a:pt x="1962" y="209"/>
                  <a:pt x="1944" y="234"/>
                </a:cubicBezTo>
                <a:cubicBezTo>
                  <a:pt x="1934" y="248"/>
                  <a:pt x="1919" y="257"/>
                  <a:pt x="1908" y="270"/>
                </a:cubicBezTo>
                <a:cubicBezTo>
                  <a:pt x="1901" y="278"/>
                  <a:pt x="1896" y="288"/>
                  <a:pt x="1890" y="297"/>
                </a:cubicBezTo>
                <a:cubicBezTo>
                  <a:pt x="1881" y="380"/>
                  <a:pt x="1871" y="402"/>
                  <a:pt x="1827" y="468"/>
                </a:cubicBezTo>
                <a:cubicBezTo>
                  <a:pt x="1810" y="536"/>
                  <a:pt x="1834" y="565"/>
                  <a:pt x="1881" y="612"/>
                </a:cubicBezTo>
                <a:cubicBezTo>
                  <a:pt x="1897" y="661"/>
                  <a:pt x="1858" y="714"/>
                  <a:pt x="1845" y="765"/>
                </a:cubicBezTo>
                <a:cubicBezTo>
                  <a:pt x="1857" y="812"/>
                  <a:pt x="1868" y="823"/>
                  <a:pt x="1818" y="873"/>
                </a:cubicBezTo>
                <a:cubicBezTo>
                  <a:pt x="1801" y="890"/>
                  <a:pt x="1769" y="883"/>
                  <a:pt x="1746" y="891"/>
                </a:cubicBezTo>
                <a:cubicBezTo>
                  <a:pt x="1725" y="923"/>
                  <a:pt x="1690" y="946"/>
                  <a:pt x="1674" y="981"/>
                </a:cubicBezTo>
                <a:cubicBezTo>
                  <a:pt x="1666" y="998"/>
                  <a:pt x="1661" y="1017"/>
                  <a:pt x="1656" y="1035"/>
                </a:cubicBezTo>
                <a:cubicBezTo>
                  <a:pt x="1653" y="1047"/>
                  <a:pt x="1652" y="1060"/>
                  <a:pt x="1647" y="1071"/>
                </a:cubicBezTo>
                <a:cubicBezTo>
                  <a:pt x="1643" y="1081"/>
                  <a:pt x="1634" y="1088"/>
                  <a:pt x="1629" y="1098"/>
                </a:cubicBezTo>
                <a:cubicBezTo>
                  <a:pt x="1625" y="1106"/>
                  <a:pt x="1627" y="1118"/>
                  <a:pt x="1620" y="1125"/>
                </a:cubicBezTo>
                <a:cubicBezTo>
                  <a:pt x="1613" y="1132"/>
                  <a:pt x="1602" y="1131"/>
                  <a:pt x="1593" y="1134"/>
                </a:cubicBezTo>
                <a:cubicBezTo>
                  <a:pt x="1582" y="1130"/>
                  <a:pt x="1531" y="1113"/>
                  <a:pt x="1512" y="1107"/>
                </a:cubicBezTo>
                <a:cubicBezTo>
                  <a:pt x="1503" y="1104"/>
                  <a:pt x="1485" y="1098"/>
                  <a:pt x="1485" y="1098"/>
                </a:cubicBezTo>
                <a:cubicBezTo>
                  <a:pt x="1413" y="1110"/>
                  <a:pt x="1341" y="1122"/>
                  <a:pt x="1269" y="1134"/>
                </a:cubicBezTo>
                <a:cubicBezTo>
                  <a:pt x="1098" y="1120"/>
                  <a:pt x="1217" y="1134"/>
                  <a:pt x="1116" y="1116"/>
                </a:cubicBezTo>
                <a:cubicBezTo>
                  <a:pt x="1080" y="1110"/>
                  <a:pt x="1044" y="1104"/>
                  <a:pt x="1008" y="1098"/>
                </a:cubicBezTo>
                <a:cubicBezTo>
                  <a:pt x="990" y="1095"/>
                  <a:pt x="954" y="1089"/>
                  <a:pt x="954" y="1089"/>
                </a:cubicBezTo>
                <a:cubicBezTo>
                  <a:pt x="793" y="1095"/>
                  <a:pt x="637" y="1109"/>
                  <a:pt x="477" y="1098"/>
                </a:cubicBezTo>
                <a:cubicBezTo>
                  <a:pt x="405" y="1086"/>
                  <a:pt x="333" y="1078"/>
                  <a:pt x="261" y="1071"/>
                </a:cubicBezTo>
                <a:cubicBezTo>
                  <a:pt x="192" y="1077"/>
                  <a:pt x="54" y="1089"/>
                  <a:pt x="54" y="1089"/>
                </a:cubicBezTo>
              </a:path>
            </a:pathLst>
          </a:custGeom>
          <a:solidFill>
            <a:srgbClr val="99CCFF"/>
          </a:solidFill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3" name="Text Box 21"/>
          <p:cNvSpPr txBox="1">
            <a:spLocks noChangeArrowheads="1"/>
          </p:cNvSpPr>
          <p:nvPr/>
        </p:nvSpPr>
        <p:spPr bwMode="auto">
          <a:xfrm>
            <a:off x="8229600" y="27432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E" sz="2400">
                <a:latin typeface="Times New Roman" panose="02020603050405020304" pitchFamily="18" charset="0"/>
              </a:rPr>
              <a:t>-/FWCD</a:t>
            </a:r>
            <a:endParaRPr lang="en-GB" sz="2400">
              <a:latin typeface="Times New Roman" panose="02020603050405020304" pitchFamily="18" charset="0"/>
            </a:endParaRPr>
          </a:p>
        </p:txBody>
      </p:sp>
      <p:grpSp>
        <p:nvGrpSpPr>
          <p:cNvPr id="86024" name="Group 22"/>
          <p:cNvGrpSpPr>
            <a:grpSpLocks noChangeAspect="1"/>
          </p:cNvGrpSpPr>
          <p:nvPr/>
        </p:nvGrpSpPr>
        <p:grpSpPr bwMode="auto">
          <a:xfrm>
            <a:off x="9834563" y="2819400"/>
            <a:ext cx="457200" cy="522288"/>
            <a:chOff x="4368" y="3216"/>
            <a:chExt cx="768" cy="576"/>
          </a:xfrm>
        </p:grpSpPr>
        <p:sp>
          <p:nvSpPr>
            <p:cNvPr id="86027" name="Rectangle 23"/>
            <p:cNvSpPr>
              <a:spLocks noChangeAspect="1" noChangeArrowheads="1"/>
            </p:cNvSpPr>
            <p:nvPr/>
          </p:nvSpPr>
          <p:spPr bwMode="auto">
            <a:xfrm>
              <a:off x="4464" y="3408"/>
              <a:ext cx="5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28" name="Rectangle 24"/>
            <p:cNvSpPr>
              <a:spLocks noChangeAspect="1" noChangeArrowheads="1"/>
            </p:cNvSpPr>
            <p:nvPr/>
          </p:nvSpPr>
          <p:spPr bwMode="auto">
            <a:xfrm>
              <a:off x="4704" y="3600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86029" name="Group 25"/>
            <p:cNvGrpSpPr>
              <a:grpSpLocks noChangeAspect="1"/>
            </p:cNvGrpSpPr>
            <p:nvPr/>
          </p:nvGrpSpPr>
          <p:grpSpPr bwMode="auto">
            <a:xfrm>
              <a:off x="4848" y="3504"/>
              <a:ext cx="144" cy="144"/>
              <a:chOff x="4512" y="3504"/>
              <a:chExt cx="144" cy="144"/>
            </a:xfrm>
          </p:grpSpPr>
          <p:sp>
            <p:nvSpPr>
              <p:cNvPr id="86035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4512" y="35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6036" name="Line 27"/>
              <p:cNvSpPr>
                <a:spLocks noChangeAspect="1" noChangeShapeType="1"/>
              </p:cNvSpPr>
              <p:nvPr/>
            </p:nvSpPr>
            <p:spPr bwMode="auto">
              <a:xfrm>
                <a:off x="456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6037" name="Line 28"/>
              <p:cNvSpPr>
                <a:spLocks noChangeAspect="1" noChangeShapeType="1"/>
              </p:cNvSpPr>
              <p:nvPr/>
            </p:nvSpPr>
            <p:spPr bwMode="auto">
              <a:xfrm>
                <a:off x="4512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030" name="Group 29"/>
            <p:cNvGrpSpPr>
              <a:grpSpLocks noChangeAspect="1"/>
            </p:cNvGrpSpPr>
            <p:nvPr/>
          </p:nvGrpSpPr>
          <p:grpSpPr bwMode="auto">
            <a:xfrm>
              <a:off x="4512" y="3504"/>
              <a:ext cx="144" cy="144"/>
              <a:chOff x="4512" y="3504"/>
              <a:chExt cx="144" cy="144"/>
            </a:xfrm>
          </p:grpSpPr>
          <p:sp>
            <p:nvSpPr>
              <p:cNvPr id="86032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4512" y="35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6033" name="Line 31"/>
              <p:cNvSpPr>
                <a:spLocks noChangeAspect="1" noChangeShapeType="1"/>
              </p:cNvSpPr>
              <p:nvPr/>
            </p:nvSpPr>
            <p:spPr bwMode="auto">
              <a:xfrm>
                <a:off x="456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6034" name="Line 32"/>
              <p:cNvSpPr>
                <a:spLocks noChangeAspect="1" noChangeShapeType="1"/>
              </p:cNvSpPr>
              <p:nvPr/>
            </p:nvSpPr>
            <p:spPr bwMode="auto">
              <a:xfrm>
                <a:off x="4512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6031" name="AutoShape 33"/>
            <p:cNvSpPr>
              <a:spLocks noChangeAspect="1" noChangeArrowheads="1"/>
            </p:cNvSpPr>
            <p:nvPr/>
          </p:nvSpPr>
          <p:spPr bwMode="auto">
            <a:xfrm>
              <a:off x="4368" y="3216"/>
              <a:ext cx="768" cy="192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86025" name="Oval 34"/>
          <p:cNvSpPr>
            <a:spLocks noChangeArrowheads="1"/>
          </p:cNvSpPr>
          <p:nvPr/>
        </p:nvSpPr>
        <p:spPr bwMode="auto">
          <a:xfrm>
            <a:off x="8839201" y="3200400"/>
            <a:ext cx="498475" cy="325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86026" name="Line 35"/>
          <p:cNvSpPr>
            <a:spLocks noChangeShapeType="1"/>
          </p:cNvSpPr>
          <p:nvPr/>
        </p:nvSpPr>
        <p:spPr bwMode="auto">
          <a:xfrm>
            <a:off x="5715000" y="3810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The River Problem</a:t>
            </a:r>
            <a:endParaRPr lang="en-GB" sz="4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7630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farmer and items in both sides of river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in South shore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in North shore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 (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FWDC/-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FD/WC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C/FWD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farmer, wolf, duck and corn in the south shore </a:t>
            </a:r>
            <a:r>
              <a:rPr lang="en-US" sz="20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FWDC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/-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farmer, duck and corn in the north shore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-/FWDC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farmer takes in the boat at most one item from one side to the other side </a:t>
            </a: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F-Takes-W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F-Takes-D, F-Takes-C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F-Takes-Self [himself only]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cost: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crossings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6DC02F9-B76E-4D66-8E4F-70ADBA9DC940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The River Problem</a:t>
            </a:r>
            <a:endParaRPr lang="en-GB" sz="4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8610600" cy="1066800"/>
          </a:xfrm>
        </p:spPr>
        <p:txBody>
          <a:bodyPr/>
          <a:lstStyle/>
          <a:p>
            <a:pPr marL="533400" indent="-533400"/>
            <a:r>
              <a:rPr lang="en-US"/>
              <a:t>Problem solution: (path Cost = 7)</a:t>
            </a:r>
          </a:p>
          <a:p>
            <a:pPr marL="533400" indent="-533400">
              <a:buNone/>
            </a:pPr>
            <a:r>
              <a:rPr lang="en-IE" sz="1800"/>
              <a:t>While there are other possibilities here is one </a:t>
            </a:r>
            <a:r>
              <a:rPr lang="en-IE" sz="1800" b="1"/>
              <a:t>7</a:t>
            </a:r>
            <a:r>
              <a:rPr lang="en-IE" sz="1800"/>
              <a:t> step solution to the river problem</a:t>
            </a:r>
            <a:endParaRPr lang="en-US"/>
          </a:p>
        </p:txBody>
      </p:sp>
      <p:sp>
        <p:nvSpPr>
          <p:cNvPr id="880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30D39D8-4C80-4E38-880D-D950CE9C7ADF}" type="slidenum">
              <a:rPr lang="en-GB"/>
              <a:pPr/>
              <a:t>35</a:t>
            </a:fld>
            <a:endParaRPr lang="en-GB"/>
          </a:p>
        </p:txBody>
      </p:sp>
      <p:grpSp>
        <p:nvGrpSpPr>
          <p:cNvPr id="88069" name="Group 4"/>
          <p:cNvGrpSpPr>
            <a:grpSpLocks/>
          </p:cNvGrpSpPr>
          <p:nvPr/>
        </p:nvGrpSpPr>
        <p:grpSpPr bwMode="auto">
          <a:xfrm>
            <a:off x="2057400" y="2743200"/>
            <a:ext cx="8382000" cy="3581400"/>
            <a:chOff x="432" y="1680"/>
            <a:chExt cx="5280" cy="2256"/>
          </a:xfrm>
        </p:grpSpPr>
        <p:grpSp>
          <p:nvGrpSpPr>
            <p:cNvPr id="88070" name="Group 5"/>
            <p:cNvGrpSpPr>
              <a:grpSpLocks/>
            </p:cNvGrpSpPr>
            <p:nvPr/>
          </p:nvGrpSpPr>
          <p:grpSpPr bwMode="auto">
            <a:xfrm>
              <a:off x="432" y="1686"/>
              <a:ext cx="864" cy="720"/>
              <a:chOff x="1344" y="1824"/>
              <a:chExt cx="864" cy="720"/>
            </a:xfrm>
          </p:grpSpPr>
          <p:sp>
            <p:nvSpPr>
              <p:cNvPr id="88155" name="Freeform 6"/>
              <p:cNvSpPr>
                <a:spLocks/>
              </p:cNvSpPr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697 h 1134"/>
                  <a:gd name="T2" fmla="*/ 15 w 2010"/>
                  <a:gd name="T3" fmla="*/ 663 h 1134"/>
                  <a:gd name="T4" fmla="*/ 44 w 2010"/>
                  <a:gd name="T5" fmla="*/ 543 h 1134"/>
                  <a:gd name="T6" fmla="*/ 67 w 2010"/>
                  <a:gd name="T7" fmla="*/ 360 h 1134"/>
                  <a:gd name="T8" fmla="*/ 92 w 2010"/>
                  <a:gd name="T9" fmla="*/ 246 h 1134"/>
                  <a:gd name="T10" fmla="*/ 113 w 2010"/>
                  <a:gd name="T11" fmla="*/ 183 h 1134"/>
                  <a:gd name="T12" fmla="*/ 120 w 2010"/>
                  <a:gd name="T13" fmla="*/ 131 h 1134"/>
                  <a:gd name="T14" fmla="*/ 138 w 2010"/>
                  <a:gd name="T15" fmla="*/ 69 h 1134"/>
                  <a:gd name="T16" fmla="*/ 147 w 2010"/>
                  <a:gd name="T17" fmla="*/ 17 h 1134"/>
                  <a:gd name="T18" fmla="*/ 161 w 2010"/>
                  <a:gd name="T19" fmla="*/ 0 h 1134"/>
                  <a:gd name="T20" fmla="*/ 199 w 2010"/>
                  <a:gd name="T21" fmla="*/ 17 h 1134"/>
                  <a:gd name="T22" fmla="*/ 215 w 2010"/>
                  <a:gd name="T23" fmla="*/ 29 h 1134"/>
                  <a:gd name="T24" fmla="*/ 245 w 2010"/>
                  <a:gd name="T25" fmla="*/ 46 h 1134"/>
                  <a:gd name="T26" fmla="*/ 263 w 2010"/>
                  <a:gd name="T27" fmla="*/ 17 h 1134"/>
                  <a:gd name="T28" fmla="*/ 271 w 2010"/>
                  <a:gd name="T29" fmla="*/ 6 h 1134"/>
                  <a:gd name="T30" fmla="*/ 286 w 2010"/>
                  <a:gd name="T31" fmla="*/ 11 h 1134"/>
                  <a:gd name="T32" fmla="*/ 284 w 2010"/>
                  <a:gd name="T33" fmla="*/ 34 h 1134"/>
                  <a:gd name="T34" fmla="*/ 277 w 2010"/>
                  <a:gd name="T35" fmla="*/ 63 h 1134"/>
                  <a:gd name="T36" fmla="*/ 279 w 2010"/>
                  <a:gd name="T37" fmla="*/ 149 h 1134"/>
                  <a:gd name="T38" fmla="*/ 273 w 2010"/>
                  <a:gd name="T39" fmla="*/ 171 h 1134"/>
                  <a:gd name="T40" fmla="*/ 271 w 2010"/>
                  <a:gd name="T41" fmla="*/ 189 h 1134"/>
                  <a:gd name="T42" fmla="*/ 262 w 2010"/>
                  <a:gd name="T43" fmla="*/ 297 h 1134"/>
                  <a:gd name="T44" fmla="*/ 270 w 2010"/>
                  <a:gd name="T45" fmla="*/ 389 h 1134"/>
                  <a:gd name="T46" fmla="*/ 264 w 2010"/>
                  <a:gd name="T47" fmla="*/ 486 h 1134"/>
                  <a:gd name="T48" fmla="*/ 260 w 2010"/>
                  <a:gd name="T49" fmla="*/ 554 h 1134"/>
                  <a:gd name="T50" fmla="*/ 250 w 2010"/>
                  <a:gd name="T51" fmla="*/ 566 h 1134"/>
                  <a:gd name="T52" fmla="*/ 240 w 2010"/>
                  <a:gd name="T53" fmla="*/ 623 h 1134"/>
                  <a:gd name="T54" fmla="*/ 237 w 2010"/>
                  <a:gd name="T55" fmla="*/ 657 h 1134"/>
                  <a:gd name="T56" fmla="*/ 236 w 2010"/>
                  <a:gd name="T57" fmla="*/ 680 h 1134"/>
                  <a:gd name="T58" fmla="*/ 233 w 2010"/>
                  <a:gd name="T59" fmla="*/ 697 h 1134"/>
                  <a:gd name="T60" fmla="*/ 232 w 2010"/>
                  <a:gd name="T61" fmla="*/ 714 h 1134"/>
                  <a:gd name="T62" fmla="*/ 228 w 2010"/>
                  <a:gd name="T63" fmla="*/ 720 h 1134"/>
                  <a:gd name="T64" fmla="*/ 217 w 2010"/>
                  <a:gd name="T65" fmla="*/ 703 h 1134"/>
                  <a:gd name="T66" fmla="*/ 213 w 2010"/>
                  <a:gd name="T67" fmla="*/ 697 h 1134"/>
                  <a:gd name="T68" fmla="*/ 182 w 2010"/>
                  <a:gd name="T69" fmla="*/ 720 h 1134"/>
                  <a:gd name="T70" fmla="*/ 160 w 2010"/>
                  <a:gd name="T71" fmla="*/ 709 h 1134"/>
                  <a:gd name="T72" fmla="*/ 144 w 2010"/>
                  <a:gd name="T73" fmla="*/ 697 h 1134"/>
                  <a:gd name="T74" fmla="*/ 137 w 2010"/>
                  <a:gd name="T75" fmla="*/ 691 h 1134"/>
                  <a:gd name="T76" fmla="*/ 68 w 2010"/>
                  <a:gd name="T77" fmla="*/ 697 h 1134"/>
                  <a:gd name="T78" fmla="*/ 37 w 2010"/>
                  <a:gd name="T79" fmla="*/ 680 h 1134"/>
                  <a:gd name="T80" fmla="*/ 8 w 2010"/>
                  <a:gd name="T81" fmla="*/ 691 h 113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6" name="Rectangle 7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88071" name="Text Box 8"/>
            <p:cNvSpPr txBox="1">
              <a:spLocks noChangeArrowheads="1"/>
            </p:cNvSpPr>
            <p:nvPr/>
          </p:nvSpPr>
          <p:spPr bwMode="auto">
            <a:xfrm>
              <a:off x="432" y="215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F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2" name="Text Box 9"/>
            <p:cNvSpPr txBox="1">
              <a:spLocks noChangeArrowheads="1"/>
            </p:cNvSpPr>
            <p:nvPr/>
          </p:nvSpPr>
          <p:spPr bwMode="auto">
            <a:xfrm>
              <a:off x="624" y="2151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W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3" name="Text Box 10"/>
            <p:cNvSpPr txBox="1">
              <a:spLocks noChangeArrowheads="1"/>
            </p:cNvSpPr>
            <p:nvPr/>
          </p:nvSpPr>
          <p:spPr bwMode="auto">
            <a:xfrm>
              <a:off x="863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D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4" name="Text Box 11"/>
            <p:cNvSpPr txBox="1">
              <a:spLocks noChangeArrowheads="1"/>
            </p:cNvSpPr>
            <p:nvPr/>
          </p:nvSpPr>
          <p:spPr bwMode="auto">
            <a:xfrm>
              <a:off x="1055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C</a:t>
              </a:r>
              <a:endParaRPr lang="en-GB" b="1">
                <a:latin typeface="Arial" panose="020B0604020202020204" pitchFamily="34" charset="0"/>
              </a:endParaRPr>
            </a:p>
          </p:txBody>
        </p:sp>
        <p:grpSp>
          <p:nvGrpSpPr>
            <p:cNvPr id="88075" name="Group 12"/>
            <p:cNvGrpSpPr>
              <a:grpSpLocks/>
            </p:cNvGrpSpPr>
            <p:nvPr/>
          </p:nvGrpSpPr>
          <p:grpSpPr bwMode="auto">
            <a:xfrm>
              <a:off x="432" y="3072"/>
              <a:ext cx="864" cy="720"/>
              <a:chOff x="1344" y="1824"/>
              <a:chExt cx="864" cy="720"/>
            </a:xfrm>
          </p:grpSpPr>
          <p:sp>
            <p:nvSpPr>
              <p:cNvPr id="88153" name="Freeform 13"/>
              <p:cNvSpPr>
                <a:spLocks/>
              </p:cNvSpPr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697 h 1134"/>
                  <a:gd name="T2" fmla="*/ 15 w 2010"/>
                  <a:gd name="T3" fmla="*/ 663 h 1134"/>
                  <a:gd name="T4" fmla="*/ 44 w 2010"/>
                  <a:gd name="T5" fmla="*/ 543 h 1134"/>
                  <a:gd name="T6" fmla="*/ 67 w 2010"/>
                  <a:gd name="T7" fmla="*/ 360 h 1134"/>
                  <a:gd name="T8" fmla="*/ 92 w 2010"/>
                  <a:gd name="T9" fmla="*/ 246 h 1134"/>
                  <a:gd name="T10" fmla="*/ 113 w 2010"/>
                  <a:gd name="T11" fmla="*/ 183 h 1134"/>
                  <a:gd name="T12" fmla="*/ 120 w 2010"/>
                  <a:gd name="T13" fmla="*/ 131 h 1134"/>
                  <a:gd name="T14" fmla="*/ 138 w 2010"/>
                  <a:gd name="T15" fmla="*/ 69 h 1134"/>
                  <a:gd name="T16" fmla="*/ 147 w 2010"/>
                  <a:gd name="T17" fmla="*/ 17 h 1134"/>
                  <a:gd name="T18" fmla="*/ 161 w 2010"/>
                  <a:gd name="T19" fmla="*/ 0 h 1134"/>
                  <a:gd name="T20" fmla="*/ 199 w 2010"/>
                  <a:gd name="T21" fmla="*/ 17 h 1134"/>
                  <a:gd name="T22" fmla="*/ 215 w 2010"/>
                  <a:gd name="T23" fmla="*/ 29 h 1134"/>
                  <a:gd name="T24" fmla="*/ 245 w 2010"/>
                  <a:gd name="T25" fmla="*/ 46 h 1134"/>
                  <a:gd name="T26" fmla="*/ 263 w 2010"/>
                  <a:gd name="T27" fmla="*/ 17 h 1134"/>
                  <a:gd name="T28" fmla="*/ 271 w 2010"/>
                  <a:gd name="T29" fmla="*/ 6 h 1134"/>
                  <a:gd name="T30" fmla="*/ 286 w 2010"/>
                  <a:gd name="T31" fmla="*/ 11 h 1134"/>
                  <a:gd name="T32" fmla="*/ 284 w 2010"/>
                  <a:gd name="T33" fmla="*/ 34 h 1134"/>
                  <a:gd name="T34" fmla="*/ 277 w 2010"/>
                  <a:gd name="T35" fmla="*/ 63 h 1134"/>
                  <a:gd name="T36" fmla="*/ 279 w 2010"/>
                  <a:gd name="T37" fmla="*/ 149 h 1134"/>
                  <a:gd name="T38" fmla="*/ 273 w 2010"/>
                  <a:gd name="T39" fmla="*/ 171 h 1134"/>
                  <a:gd name="T40" fmla="*/ 271 w 2010"/>
                  <a:gd name="T41" fmla="*/ 189 h 1134"/>
                  <a:gd name="T42" fmla="*/ 262 w 2010"/>
                  <a:gd name="T43" fmla="*/ 297 h 1134"/>
                  <a:gd name="T44" fmla="*/ 270 w 2010"/>
                  <a:gd name="T45" fmla="*/ 389 h 1134"/>
                  <a:gd name="T46" fmla="*/ 264 w 2010"/>
                  <a:gd name="T47" fmla="*/ 486 h 1134"/>
                  <a:gd name="T48" fmla="*/ 260 w 2010"/>
                  <a:gd name="T49" fmla="*/ 554 h 1134"/>
                  <a:gd name="T50" fmla="*/ 250 w 2010"/>
                  <a:gd name="T51" fmla="*/ 566 h 1134"/>
                  <a:gd name="T52" fmla="*/ 240 w 2010"/>
                  <a:gd name="T53" fmla="*/ 623 h 1134"/>
                  <a:gd name="T54" fmla="*/ 237 w 2010"/>
                  <a:gd name="T55" fmla="*/ 657 h 1134"/>
                  <a:gd name="T56" fmla="*/ 236 w 2010"/>
                  <a:gd name="T57" fmla="*/ 680 h 1134"/>
                  <a:gd name="T58" fmla="*/ 233 w 2010"/>
                  <a:gd name="T59" fmla="*/ 697 h 1134"/>
                  <a:gd name="T60" fmla="*/ 232 w 2010"/>
                  <a:gd name="T61" fmla="*/ 714 h 1134"/>
                  <a:gd name="T62" fmla="*/ 228 w 2010"/>
                  <a:gd name="T63" fmla="*/ 720 h 1134"/>
                  <a:gd name="T64" fmla="*/ 217 w 2010"/>
                  <a:gd name="T65" fmla="*/ 703 h 1134"/>
                  <a:gd name="T66" fmla="*/ 213 w 2010"/>
                  <a:gd name="T67" fmla="*/ 697 h 1134"/>
                  <a:gd name="T68" fmla="*/ 182 w 2010"/>
                  <a:gd name="T69" fmla="*/ 720 h 1134"/>
                  <a:gd name="T70" fmla="*/ 160 w 2010"/>
                  <a:gd name="T71" fmla="*/ 709 h 1134"/>
                  <a:gd name="T72" fmla="*/ 144 w 2010"/>
                  <a:gd name="T73" fmla="*/ 697 h 1134"/>
                  <a:gd name="T74" fmla="*/ 137 w 2010"/>
                  <a:gd name="T75" fmla="*/ 691 h 1134"/>
                  <a:gd name="T76" fmla="*/ 68 w 2010"/>
                  <a:gd name="T77" fmla="*/ 697 h 1134"/>
                  <a:gd name="T78" fmla="*/ 37 w 2010"/>
                  <a:gd name="T79" fmla="*/ 680 h 1134"/>
                  <a:gd name="T80" fmla="*/ 8 w 2010"/>
                  <a:gd name="T81" fmla="*/ 691 h 113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4" name="Rectangle 14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88076" name="Text Box 15"/>
            <p:cNvSpPr txBox="1">
              <a:spLocks noChangeArrowheads="1"/>
            </p:cNvSpPr>
            <p:nvPr/>
          </p:nvSpPr>
          <p:spPr bwMode="auto">
            <a:xfrm>
              <a:off x="432" y="3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F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7" name="Text Box 16"/>
            <p:cNvSpPr txBox="1">
              <a:spLocks noChangeArrowheads="1"/>
            </p:cNvSpPr>
            <p:nvPr/>
          </p:nvSpPr>
          <p:spPr bwMode="auto">
            <a:xfrm>
              <a:off x="624" y="307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W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8" name="Text Box 17"/>
            <p:cNvSpPr txBox="1">
              <a:spLocks noChangeArrowheads="1"/>
            </p:cNvSpPr>
            <p:nvPr/>
          </p:nvSpPr>
          <p:spPr bwMode="auto">
            <a:xfrm>
              <a:off x="863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D</a:t>
              </a:r>
              <a:endParaRPr lang="en-GB" b="1">
                <a:latin typeface="Arial" panose="020B0604020202020204" pitchFamily="34" charset="0"/>
              </a:endParaRPr>
            </a:p>
          </p:txBody>
        </p:sp>
        <p:sp>
          <p:nvSpPr>
            <p:cNvPr id="88079" name="Text Box 18"/>
            <p:cNvSpPr txBox="1">
              <a:spLocks noChangeArrowheads="1"/>
            </p:cNvSpPr>
            <p:nvPr/>
          </p:nvSpPr>
          <p:spPr bwMode="auto">
            <a:xfrm>
              <a:off x="1055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b="1">
                  <a:latin typeface="Arial" panose="020B0604020202020204" pitchFamily="34" charset="0"/>
                </a:rPr>
                <a:t>C</a:t>
              </a:r>
              <a:endParaRPr lang="en-GB" b="1">
                <a:latin typeface="Arial" panose="020B0604020202020204" pitchFamily="34" charset="0"/>
              </a:endParaRPr>
            </a:p>
          </p:txBody>
        </p:sp>
        <p:grpSp>
          <p:nvGrpSpPr>
            <p:cNvPr id="88080" name="Group 19"/>
            <p:cNvGrpSpPr>
              <a:grpSpLocks/>
            </p:cNvGrpSpPr>
            <p:nvPr/>
          </p:nvGrpSpPr>
          <p:grpSpPr bwMode="auto">
            <a:xfrm>
              <a:off x="1296" y="3476"/>
              <a:ext cx="864" cy="220"/>
              <a:chOff x="1296" y="3380"/>
              <a:chExt cx="864" cy="220"/>
            </a:xfrm>
          </p:grpSpPr>
          <p:cxnSp>
            <p:nvCxnSpPr>
              <p:cNvPr id="88151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1302" y="360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152" name="Text Box 21"/>
              <p:cNvSpPr txBox="1">
                <a:spLocks noChangeArrowheads="1"/>
              </p:cNvSpPr>
              <p:nvPr/>
            </p:nvSpPr>
            <p:spPr bwMode="auto">
              <a:xfrm>
                <a:off x="1296" y="338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8081" name="Rectangle 22"/>
            <p:cNvSpPr>
              <a:spLocks noChangeArrowheads="1"/>
            </p:cNvSpPr>
            <p:nvPr/>
          </p:nvSpPr>
          <p:spPr bwMode="auto">
            <a:xfrm>
              <a:off x="432" y="2400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chemeClr val="accent2"/>
                  </a:solidFill>
                  <a:latin typeface="Arial" panose="020B0604020202020204" pitchFamily="34" charset="0"/>
                </a:rPr>
                <a:t>Initial State</a:t>
              </a:r>
              <a:endParaRPr lang="en-GB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8082" name="Group 23"/>
            <p:cNvGrpSpPr>
              <a:grpSpLocks/>
            </p:cNvGrpSpPr>
            <p:nvPr/>
          </p:nvGrpSpPr>
          <p:grpSpPr bwMode="auto">
            <a:xfrm>
              <a:off x="1296" y="1680"/>
              <a:ext cx="1488" cy="864"/>
              <a:chOff x="1296" y="1584"/>
              <a:chExt cx="1488" cy="864"/>
            </a:xfrm>
          </p:grpSpPr>
          <p:grpSp>
            <p:nvGrpSpPr>
              <p:cNvPr id="88141" name="Group 24"/>
              <p:cNvGrpSpPr>
                <a:grpSpLocks/>
              </p:cNvGrpSpPr>
              <p:nvPr/>
            </p:nvGrpSpPr>
            <p:grpSpPr bwMode="auto">
              <a:xfrm>
                <a:off x="1920" y="1590"/>
                <a:ext cx="864" cy="720"/>
                <a:chOff x="1344" y="1824"/>
                <a:chExt cx="864" cy="720"/>
              </a:xfrm>
            </p:grpSpPr>
            <p:sp>
              <p:nvSpPr>
                <p:cNvPr id="88149" name="Freeform 25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697 h 1134"/>
                    <a:gd name="T2" fmla="*/ 15 w 2010"/>
                    <a:gd name="T3" fmla="*/ 663 h 1134"/>
                    <a:gd name="T4" fmla="*/ 44 w 2010"/>
                    <a:gd name="T5" fmla="*/ 543 h 1134"/>
                    <a:gd name="T6" fmla="*/ 67 w 2010"/>
                    <a:gd name="T7" fmla="*/ 360 h 1134"/>
                    <a:gd name="T8" fmla="*/ 92 w 2010"/>
                    <a:gd name="T9" fmla="*/ 246 h 1134"/>
                    <a:gd name="T10" fmla="*/ 113 w 2010"/>
                    <a:gd name="T11" fmla="*/ 183 h 1134"/>
                    <a:gd name="T12" fmla="*/ 120 w 2010"/>
                    <a:gd name="T13" fmla="*/ 131 h 1134"/>
                    <a:gd name="T14" fmla="*/ 138 w 2010"/>
                    <a:gd name="T15" fmla="*/ 69 h 1134"/>
                    <a:gd name="T16" fmla="*/ 147 w 2010"/>
                    <a:gd name="T17" fmla="*/ 17 h 1134"/>
                    <a:gd name="T18" fmla="*/ 161 w 2010"/>
                    <a:gd name="T19" fmla="*/ 0 h 1134"/>
                    <a:gd name="T20" fmla="*/ 199 w 2010"/>
                    <a:gd name="T21" fmla="*/ 17 h 1134"/>
                    <a:gd name="T22" fmla="*/ 215 w 2010"/>
                    <a:gd name="T23" fmla="*/ 29 h 1134"/>
                    <a:gd name="T24" fmla="*/ 245 w 2010"/>
                    <a:gd name="T25" fmla="*/ 46 h 1134"/>
                    <a:gd name="T26" fmla="*/ 263 w 2010"/>
                    <a:gd name="T27" fmla="*/ 17 h 1134"/>
                    <a:gd name="T28" fmla="*/ 271 w 2010"/>
                    <a:gd name="T29" fmla="*/ 6 h 1134"/>
                    <a:gd name="T30" fmla="*/ 286 w 2010"/>
                    <a:gd name="T31" fmla="*/ 11 h 1134"/>
                    <a:gd name="T32" fmla="*/ 284 w 2010"/>
                    <a:gd name="T33" fmla="*/ 34 h 1134"/>
                    <a:gd name="T34" fmla="*/ 277 w 2010"/>
                    <a:gd name="T35" fmla="*/ 63 h 1134"/>
                    <a:gd name="T36" fmla="*/ 279 w 2010"/>
                    <a:gd name="T37" fmla="*/ 149 h 1134"/>
                    <a:gd name="T38" fmla="*/ 273 w 2010"/>
                    <a:gd name="T39" fmla="*/ 171 h 1134"/>
                    <a:gd name="T40" fmla="*/ 271 w 2010"/>
                    <a:gd name="T41" fmla="*/ 189 h 1134"/>
                    <a:gd name="T42" fmla="*/ 262 w 2010"/>
                    <a:gd name="T43" fmla="*/ 297 h 1134"/>
                    <a:gd name="T44" fmla="*/ 270 w 2010"/>
                    <a:gd name="T45" fmla="*/ 389 h 1134"/>
                    <a:gd name="T46" fmla="*/ 264 w 2010"/>
                    <a:gd name="T47" fmla="*/ 486 h 1134"/>
                    <a:gd name="T48" fmla="*/ 260 w 2010"/>
                    <a:gd name="T49" fmla="*/ 554 h 1134"/>
                    <a:gd name="T50" fmla="*/ 250 w 2010"/>
                    <a:gd name="T51" fmla="*/ 566 h 1134"/>
                    <a:gd name="T52" fmla="*/ 240 w 2010"/>
                    <a:gd name="T53" fmla="*/ 623 h 1134"/>
                    <a:gd name="T54" fmla="*/ 237 w 2010"/>
                    <a:gd name="T55" fmla="*/ 657 h 1134"/>
                    <a:gd name="T56" fmla="*/ 236 w 2010"/>
                    <a:gd name="T57" fmla="*/ 680 h 1134"/>
                    <a:gd name="T58" fmla="*/ 233 w 2010"/>
                    <a:gd name="T59" fmla="*/ 697 h 1134"/>
                    <a:gd name="T60" fmla="*/ 232 w 2010"/>
                    <a:gd name="T61" fmla="*/ 714 h 1134"/>
                    <a:gd name="T62" fmla="*/ 228 w 2010"/>
                    <a:gd name="T63" fmla="*/ 720 h 1134"/>
                    <a:gd name="T64" fmla="*/ 217 w 2010"/>
                    <a:gd name="T65" fmla="*/ 703 h 1134"/>
                    <a:gd name="T66" fmla="*/ 213 w 2010"/>
                    <a:gd name="T67" fmla="*/ 697 h 1134"/>
                    <a:gd name="T68" fmla="*/ 182 w 2010"/>
                    <a:gd name="T69" fmla="*/ 720 h 1134"/>
                    <a:gd name="T70" fmla="*/ 160 w 2010"/>
                    <a:gd name="T71" fmla="*/ 709 h 1134"/>
                    <a:gd name="T72" fmla="*/ 144 w 2010"/>
                    <a:gd name="T73" fmla="*/ 697 h 1134"/>
                    <a:gd name="T74" fmla="*/ 137 w 2010"/>
                    <a:gd name="T75" fmla="*/ 691 h 1134"/>
                    <a:gd name="T76" fmla="*/ 68 w 2010"/>
                    <a:gd name="T77" fmla="*/ 697 h 1134"/>
                    <a:gd name="T78" fmla="*/ 37 w 2010"/>
                    <a:gd name="T79" fmla="*/ 680 h 1134"/>
                    <a:gd name="T80" fmla="*/ 8 w 2010"/>
                    <a:gd name="T81" fmla="*/ 691 h 11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815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8142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F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43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W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44" name="Text Box 29"/>
              <p:cNvSpPr txBox="1">
                <a:spLocks noChangeArrowheads="1"/>
              </p:cNvSpPr>
              <p:nvPr/>
            </p:nvSpPr>
            <p:spPr bwMode="auto">
              <a:xfrm>
                <a:off x="2350" y="158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D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45" name="Text Box 30"/>
              <p:cNvSpPr txBox="1">
                <a:spLocks noChangeArrowheads="1"/>
              </p:cNvSpPr>
              <p:nvPr/>
            </p:nvSpPr>
            <p:spPr bwMode="auto">
              <a:xfrm>
                <a:off x="2542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C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cxnSp>
            <p:nvCxnSpPr>
              <p:cNvPr id="88146" name="AutoShape 31"/>
              <p:cNvCxnSpPr>
                <a:cxnSpLocks noChangeShapeType="1"/>
              </p:cNvCxnSpPr>
              <p:nvPr/>
            </p:nvCxnSpPr>
            <p:spPr bwMode="auto">
              <a:xfrm>
                <a:off x="1296" y="171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147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148" name="Rectangle 33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I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WC/FD</a:t>
                </a:r>
                <a:endParaRPr lang="en-GB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8083" name="Rectangle 34"/>
            <p:cNvSpPr>
              <a:spLocks noChangeArrowheads="1"/>
            </p:cNvSpPr>
            <p:nvPr/>
          </p:nvSpPr>
          <p:spPr bwMode="auto">
            <a:xfrm>
              <a:off x="432" y="3792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E" sz="1400" b="1">
                  <a:solidFill>
                    <a:schemeClr val="hlink"/>
                  </a:solidFill>
                  <a:latin typeface="Arial" panose="020B0604020202020204" pitchFamily="34" charset="0"/>
                </a:rPr>
                <a:t>Goal State</a:t>
              </a:r>
              <a:endParaRPr lang="en-GB" sz="1400" b="1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8084" name="Group 35"/>
            <p:cNvGrpSpPr>
              <a:grpSpLocks/>
            </p:cNvGrpSpPr>
            <p:nvPr/>
          </p:nvGrpSpPr>
          <p:grpSpPr bwMode="auto">
            <a:xfrm>
              <a:off x="1920" y="3072"/>
              <a:ext cx="1728" cy="864"/>
              <a:chOff x="1920" y="2976"/>
              <a:chExt cx="1728" cy="864"/>
            </a:xfrm>
          </p:grpSpPr>
          <p:sp>
            <p:nvSpPr>
              <p:cNvPr id="88130" name="Text Box 36"/>
              <p:cNvSpPr txBox="1">
                <a:spLocks noChangeArrowheads="1"/>
              </p:cNvSpPr>
              <p:nvPr/>
            </p:nvSpPr>
            <p:spPr bwMode="auto">
              <a:xfrm>
                <a:off x="2784" y="336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F-Takes-S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8131" name="Group 37"/>
              <p:cNvGrpSpPr>
                <a:grpSpLocks/>
              </p:cNvGrpSpPr>
              <p:nvPr/>
            </p:nvGrpSpPr>
            <p:grpSpPr bwMode="auto">
              <a:xfrm>
                <a:off x="1920" y="2976"/>
                <a:ext cx="1482" cy="864"/>
                <a:chOff x="1920" y="2976"/>
                <a:chExt cx="1482" cy="864"/>
              </a:xfrm>
            </p:grpSpPr>
            <p:grpSp>
              <p:nvGrpSpPr>
                <p:cNvPr id="88132" name="Group 38"/>
                <p:cNvGrpSpPr>
                  <a:grpSpLocks/>
                </p:cNvGrpSpPr>
                <p:nvPr/>
              </p:nvGrpSpPr>
              <p:grpSpPr bwMode="auto">
                <a:xfrm>
                  <a:off x="1920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88139" name="Freeform 39"/>
                  <p:cNvSpPr>
                    <a:spLocks/>
                  </p:cNvSpPr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697 h 1134"/>
                      <a:gd name="T2" fmla="*/ 15 w 2010"/>
                      <a:gd name="T3" fmla="*/ 663 h 1134"/>
                      <a:gd name="T4" fmla="*/ 44 w 2010"/>
                      <a:gd name="T5" fmla="*/ 543 h 1134"/>
                      <a:gd name="T6" fmla="*/ 67 w 2010"/>
                      <a:gd name="T7" fmla="*/ 360 h 1134"/>
                      <a:gd name="T8" fmla="*/ 92 w 2010"/>
                      <a:gd name="T9" fmla="*/ 246 h 1134"/>
                      <a:gd name="T10" fmla="*/ 113 w 2010"/>
                      <a:gd name="T11" fmla="*/ 183 h 1134"/>
                      <a:gd name="T12" fmla="*/ 120 w 2010"/>
                      <a:gd name="T13" fmla="*/ 131 h 1134"/>
                      <a:gd name="T14" fmla="*/ 138 w 2010"/>
                      <a:gd name="T15" fmla="*/ 69 h 1134"/>
                      <a:gd name="T16" fmla="*/ 147 w 2010"/>
                      <a:gd name="T17" fmla="*/ 17 h 1134"/>
                      <a:gd name="T18" fmla="*/ 161 w 2010"/>
                      <a:gd name="T19" fmla="*/ 0 h 1134"/>
                      <a:gd name="T20" fmla="*/ 199 w 2010"/>
                      <a:gd name="T21" fmla="*/ 17 h 1134"/>
                      <a:gd name="T22" fmla="*/ 215 w 2010"/>
                      <a:gd name="T23" fmla="*/ 29 h 1134"/>
                      <a:gd name="T24" fmla="*/ 245 w 2010"/>
                      <a:gd name="T25" fmla="*/ 46 h 1134"/>
                      <a:gd name="T26" fmla="*/ 263 w 2010"/>
                      <a:gd name="T27" fmla="*/ 17 h 1134"/>
                      <a:gd name="T28" fmla="*/ 271 w 2010"/>
                      <a:gd name="T29" fmla="*/ 6 h 1134"/>
                      <a:gd name="T30" fmla="*/ 286 w 2010"/>
                      <a:gd name="T31" fmla="*/ 11 h 1134"/>
                      <a:gd name="T32" fmla="*/ 284 w 2010"/>
                      <a:gd name="T33" fmla="*/ 34 h 1134"/>
                      <a:gd name="T34" fmla="*/ 277 w 2010"/>
                      <a:gd name="T35" fmla="*/ 63 h 1134"/>
                      <a:gd name="T36" fmla="*/ 279 w 2010"/>
                      <a:gd name="T37" fmla="*/ 149 h 1134"/>
                      <a:gd name="T38" fmla="*/ 273 w 2010"/>
                      <a:gd name="T39" fmla="*/ 171 h 1134"/>
                      <a:gd name="T40" fmla="*/ 271 w 2010"/>
                      <a:gd name="T41" fmla="*/ 189 h 1134"/>
                      <a:gd name="T42" fmla="*/ 262 w 2010"/>
                      <a:gd name="T43" fmla="*/ 297 h 1134"/>
                      <a:gd name="T44" fmla="*/ 270 w 2010"/>
                      <a:gd name="T45" fmla="*/ 389 h 1134"/>
                      <a:gd name="T46" fmla="*/ 264 w 2010"/>
                      <a:gd name="T47" fmla="*/ 486 h 1134"/>
                      <a:gd name="T48" fmla="*/ 260 w 2010"/>
                      <a:gd name="T49" fmla="*/ 554 h 1134"/>
                      <a:gd name="T50" fmla="*/ 250 w 2010"/>
                      <a:gd name="T51" fmla="*/ 566 h 1134"/>
                      <a:gd name="T52" fmla="*/ 240 w 2010"/>
                      <a:gd name="T53" fmla="*/ 623 h 1134"/>
                      <a:gd name="T54" fmla="*/ 237 w 2010"/>
                      <a:gd name="T55" fmla="*/ 657 h 1134"/>
                      <a:gd name="T56" fmla="*/ 236 w 2010"/>
                      <a:gd name="T57" fmla="*/ 680 h 1134"/>
                      <a:gd name="T58" fmla="*/ 233 w 2010"/>
                      <a:gd name="T59" fmla="*/ 697 h 1134"/>
                      <a:gd name="T60" fmla="*/ 232 w 2010"/>
                      <a:gd name="T61" fmla="*/ 714 h 1134"/>
                      <a:gd name="T62" fmla="*/ 228 w 2010"/>
                      <a:gd name="T63" fmla="*/ 720 h 1134"/>
                      <a:gd name="T64" fmla="*/ 217 w 2010"/>
                      <a:gd name="T65" fmla="*/ 703 h 1134"/>
                      <a:gd name="T66" fmla="*/ 213 w 2010"/>
                      <a:gd name="T67" fmla="*/ 697 h 1134"/>
                      <a:gd name="T68" fmla="*/ 182 w 2010"/>
                      <a:gd name="T69" fmla="*/ 720 h 1134"/>
                      <a:gd name="T70" fmla="*/ 160 w 2010"/>
                      <a:gd name="T71" fmla="*/ 709 h 1134"/>
                      <a:gd name="T72" fmla="*/ 144 w 2010"/>
                      <a:gd name="T73" fmla="*/ 697 h 1134"/>
                      <a:gd name="T74" fmla="*/ 137 w 2010"/>
                      <a:gd name="T75" fmla="*/ 691 h 1134"/>
                      <a:gd name="T76" fmla="*/ 68 w 2010"/>
                      <a:gd name="T77" fmla="*/ 697 h 1134"/>
                      <a:gd name="T78" fmla="*/ 37 w 2010"/>
                      <a:gd name="T79" fmla="*/ 680 h 1134"/>
                      <a:gd name="T80" fmla="*/ 8 w 2010"/>
                      <a:gd name="T81" fmla="*/ 691 h 113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81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  <p:sp>
              <p:nvSpPr>
                <p:cNvPr id="881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920" y="3441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F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3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12" y="2985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W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3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350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D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3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42" y="2985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C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88137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790" y="3600"/>
                  <a:ext cx="61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8138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0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IE" sz="14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FD/WC</a:t>
                  </a:r>
                  <a:endParaRPr lang="en-GB" sz="14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8085" name="Group 47"/>
            <p:cNvGrpSpPr>
              <a:grpSpLocks/>
            </p:cNvGrpSpPr>
            <p:nvPr/>
          </p:nvGrpSpPr>
          <p:grpSpPr bwMode="auto">
            <a:xfrm>
              <a:off x="3408" y="3072"/>
              <a:ext cx="1728" cy="864"/>
              <a:chOff x="3408" y="2976"/>
              <a:chExt cx="1728" cy="864"/>
            </a:xfrm>
          </p:grpSpPr>
          <p:sp>
            <p:nvSpPr>
              <p:cNvPr id="88119" name="Text Box 48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F-Takes-C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8120" name="Group 49"/>
              <p:cNvGrpSpPr>
                <a:grpSpLocks/>
              </p:cNvGrpSpPr>
              <p:nvPr/>
            </p:nvGrpSpPr>
            <p:grpSpPr bwMode="auto">
              <a:xfrm>
                <a:off x="3408" y="2976"/>
                <a:ext cx="1440" cy="864"/>
                <a:chOff x="3408" y="2976"/>
                <a:chExt cx="1440" cy="864"/>
              </a:xfrm>
            </p:grpSpPr>
            <p:grpSp>
              <p:nvGrpSpPr>
                <p:cNvPr id="88121" name="Group 50"/>
                <p:cNvGrpSpPr>
                  <a:grpSpLocks/>
                </p:cNvGrpSpPr>
                <p:nvPr/>
              </p:nvGrpSpPr>
              <p:grpSpPr bwMode="auto">
                <a:xfrm>
                  <a:off x="3408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88128" name="Freeform 51"/>
                  <p:cNvSpPr>
                    <a:spLocks/>
                  </p:cNvSpPr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697 h 1134"/>
                      <a:gd name="T2" fmla="*/ 15 w 2010"/>
                      <a:gd name="T3" fmla="*/ 663 h 1134"/>
                      <a:gd name="T4" fmla="*/ 44 w 2010"/>
                      <a:gd name="T5" fmla="*/ 543 h 1134"/>
                      <a:gd name="T6" fmla="*/ 67 w 2010"/>
                      <a:gd name="T7" fmla="*/ 360 h 1134"/>
                      <a:gd name="T8" fmla="*/ 92 w 2010"/>
                      <a:gd name="T9" fmla="*/ 246 h 1134"/>
                      <a:gd name="T10" fmla="*/ 113 w 2010"/>
                      <a:gd name="T11" fmla="*/ 183 h 1134"/>
                      <a:gd name="T12" fmla="*/ 120 w 2010"/>
                      <a:gd name="T13" fmla="*/ 131 h 1134"/>
                      <a:gd name="T14" fmla="*/ 138 w 2010"/>
                      <a:gd name="T15" fmla="*/ 69 h 1134"/>
                      <a:gd name="T16" fmla="*/ 147 w 2010"/>
                      <a:gd name="T17" fmla="*/ 17 h 1134"/>
                      <a:gd name="T18" fmla="*/ 161 w 2010"/>
                      <a:gd name="T19" fmla="*/ 0 h 1134"/>
                      <a:gd name="T20" fmla="*/ 199 w 2010"/>
                      <a:gd name="T21" fmla="*/ 17 h 1134"/>
                      <a:gd name="T22" fmla="*/ 215 w 2010"/>
                      <a:gd name="T23" fmla="*/ 29 h 1134"/>
                      <a:gd name="T24" fmla="*/ 245 w 2010"/>
                      <a:gd name="T25" fmla="*/ 46 h 1134"/>
                      <a:gd name="T26" fmla="*/ 263 w 2010"/>
                      <a:gd name="T27" fmla="*/ 17 h 1134"/>
                      <a:gd name="T28" fmla="*/ 271 w 2010"/>
                      <a:gd name="T29" fmla="*/ 6 h 1134"/>
                      <a:gd name="T30" fmla="*/ 286 w 2010"/>
                      <a:gd name="T31" fmla="*/ 11 h 1134"/>
                      <a:gd name="T32" fmla="*/ 284 w 2010"/>
                      <a:gd name="T33" fmla="*/ 34 h 1134"/>
                      <a:gd name="T34" fmla="*/ 277 w 2010"/>
                      <a:gd name="T35" fmla="*/ 63 h 1134"/>
                      <a:gd name="T36" fmla="*/ 279 w 2010"/>
                      <a:gd name="T37" fmla="*/ 149 h 1134"/>
                      <a:gd name="T38" fmla="*/ 273 w 2010"/>
                      <a:gd name="T39" fmla="*/ 171 h 1134"/>
                      <a:gd name="T40" fmla="*/ 271 w 2010"/>
                      <a:gd name="T41" fmla="*/ 189 h 1134"/>
                      <a:gd name="T42" fmla="*/ 262 w 2010"/>
                      <a:gd name="T43" fmla="*/ 297 h 1134"/>
                      <a:gd name="T44" fmla="*/ 270 w 2010"/>
                      <a:gd name="T45" fmla="*/ 389 h 1134"/>
                      <a:gd name="T46" fmla="*/ 264 w 2010"/>
                      <a:gd name="T47" fmla="*/ 486 h 1134"/>
                      <a:gd name="T48" fmla="*/ 260 w 2010"/>
                      <a:gd name="T49" fmla="*/ 554 h 1134"/>
                      <a:gd name="T50" fmla="*/ 250 w 2010"/>
                      <a:gd name="T51" fmla="*/ 566 h 1134"/>
                      <a:gd name="T52" fmla="*/ 240 w 2010"/>
                      <a:gd name="T53" fmla="*/ 623 h 1134"/>
                      <a:gd name="T54" fmla="*/ 237 w 2010"/>
                      <a:gd name="T55" fmla="*/ 657 h 1134"/>
                      <a:gd name="T56" fmla="*/ 236 w 2010"/>
                      <a:gd name="T57" fmla="*/ 680 h 1134"/>
                      <a:gd name="T58" fmla="*/ 233 w 2010"/>
                      <a:gd name="T59" fmla="*/ 697 h 1134"/>
                      <a:gd name="T60" fmla="*/ 232 w 2010"/>
                      <a:gd name="T61" fmla="*/ 714 h 1134"/>
                      <a:gd name="T62" fmla="*/ 228 w 2010"/>
                      <a:gd name="T63" fmla="*/ 720 h 1134"/>
                      <a:gd name="T64" fmla="*/ 217 w 2010"/>
                      <a:gd name="T65" fmla="*/ 703 h 1134"/>
                      <a:gd name="T66" fmla="*/ 213 w 2010"/>
                      <a:gd name="T67" fmla="*/ 697 h 1134"/>
                      <a:gd name="T68" fmla="*/ 182 w 2010"/>
                      <a:gd name="T69" fmla="*/ 720 h 1134"/>
                      <a:gd name="T70" fmla="*/ 160 w 2010"/>
                      <a:gd name="T71" fmla="*/ 709 h 1134"/>
                      <a:gd name="T72" fmla="*/ 144 w 2010"/>
                      <a:gd name="T73" fmla="*/ 697 h 1134"/>
                      <a:gd name="T74" fmla="*/ 137 w 2010"/>
                      <a:gd name="T75" fmla="*/ 691 h 1134"/>
                      <a:gd name="T76" fmla="*/ 68 w 2010"/>
                      <a:gd name="T77" fmla="*/ 697 h 1134"/>
                      <a:gd name="T78" fmla="*/ 37 w 2010"/>
                      <a:gd name="T79" fmla="*/ 680 h 1134"/>
                      <a:gd name="T80" fmla="*/ 8 w 2010"/>
                      <a:gd name="T81" fmla="*/ 691 h 113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812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  <p:sp>
              <p:nvSpPr>
                <p:cNvPr id="8812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08" y="2976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F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2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600" y="2976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W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2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838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D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12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030" y="2976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IE" b="1">
                      <a:latin typeface="Arial" panose="020B0604020202020204" pitchFamily="34" charset="0"/>
                    </a:rPr>
                    <a:t>C</a:t>
                  </a:r>
                  <a:endParaRPr lang="en-GB" b="1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88126" name="AutoShape 57"/>
                <p:cNvCxnSpPr>
                  <a:cxnSpLocks noChangeShapeType="1"/>
                  <a:stCxn id="88110" idx="1"/>
                </p:cNvCxnSpPr>
                <p:nvPr/>
              </p:nvCxnSpPr>
              <p:spPr bwMode="auto">
                <a:xfrm flipH="1">
                  <a:off x="4278" y="3599"/>
                  <a:ext cx="570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8127" name="Rectangle 58"/>
                <p:cNvSpPr>
                  <a:spLocks noChangeArrowheads="1"/>
                </p:cNvSpPr>
                <p:nvPr/>
              </p:nvSpPr>
              <p:spPr bwMode="auto">
                <a:xfrm>
                  <a:off x="3408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IE" sz="14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D/FWC</a:t>
                  </a:r>
                  <a:endParaRPr lang="en-GB" sz="14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8086" name="Group 59"/>
            <p:cNvGrpSpPr>
              <a:grpSpLocks/>
            </p:cNvGrpSpPr>
            <p:nvPr/>
          </p:nvGrpSpPr>
          <p:grpSpPr bwMode="auto">
            <a:xfrm>
              <a:off x="4752" y="2412"/>
              <a:ext cx="960" cy="1524"/>
              <a:chOff x="4752" y="2358"/>
              <a:chExt cx="960" cy="1524"/>
            </a:xfrm>
          </p:grpSpPr>
          <p:grpSp>
            <p:nvGrpSpPr>
              <p:cNvPr id="88109" name="Group 60"/>
              <p:cNvGrpSpPr>
                <a:grpSpLocks/>
              </p:cNvGrpSpPr>
              <p:nvPr/>
            </p:nvGrpSpPr>
            <p:grpSpPr bwMode="auto">
              <a:xfrm>
                <a:off x="4848" y="3018"/>
                <a:ext cx="864" cy="720"/>
                <a:chOff x="1344" y="1824"/>
                <a:chExt cx="864" cy="720"/>
              </a:xfrm>
            </p:grpSpPr>
            <p:sp>
              <p:nvSpPr>
                <p:cNvPr id="88117" name="Freeform 61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697 h 1134"/>
                    <a:gd name="T2" fmla="*/ 15 w 2010"/>
                    <a:gd name="T3" fmla="*/ 663 h 1134"/>
                    <a:gd name="T4" fmla="*/ 44 w 2010"/>
                    <a:gd name="T5" fmla="*/ 543 h 1134"/>
                    <a:gd name="T6" fmla="*/ 67 w 2010"/>
                    <a:gd name="T7" fmla="*/ 360 h 1134"/>
                    <a:gd name="T8" fmla="*/ 92 w 2010"/>
                    <a:gd name="T9" fmla="*/ 246 h 1134"/>
                    <a:gd name="T10" fmla="*/ 113 w 2010"/>
                    <a:gd name="T11" fmla="*/ 183 h 1134"/>
                    <a:gd name="T12" fmla="*/ 120 w 2010"/>
                    <a:gd name="T13" fmla="*/ 131 h 1134"/>
                    <a:gd name="T14" fmla="*/ 138 w 2010"/>
                    <a:gd name="T15" fmla="*/ 69 h 1134"/>
                    <a:gd name="T16" fmla="*/ 147 w 2010"/>
                    <a:gd name="T17" fmla="*/ 17 h 1134"/>
                    <a:gd name="T18" fmla="*/ 161 w 2010"/>
                    <a:gd name="T19" fmla="*/ 0 h 1134"/>
                    <a:gd name="T20" fmla="*/ 199 w 2010"/>
                    <a:gd name="T21" fmla="*/ 17 h 1134"/>
                    <a:gd name="T22" fmla="*/ 215 w 2010"/>
                    <a:gd name="T23" fmla="*/ 29 h 1134"/>
                    <a:gd name="T24" fmla="*/ 245 w 2010"/>
                    <a:gd name="T25" fmla="*/ 46 h 1134"/>
                    <a:gd name="T26" fmla="*/ 263 w 2010"/>
                    <a:gd name="T27" fmla="*/ 17 h 1134"/>
                    <a:gd name="T28" fmla="*/ 271 w 2010"/>
                    <a:gd name="T29" fmla="*/ 6 h 1134"/>
                    <a:gd name="T30" fmla="*/ 286 w 2010"/>
                    <a:gd name="T31" fmla="*/ 11 h 1134"/>
                    <a:gd name="T32" fmla="*/ 284 w 2010"/>
                    <a:gd name="T33" fmla="*/ 34 h 1134"/>
                    <a:gd name="T34" fmla="*/ 277 w 2010"/>
                    <a:gd name="T35" fmla="*/ 63 h 1134"/>
                    <a:gd name="T36" fmla="*/ 279 w 2010"/>
                    <a:gd name="T37" fmla="*/ 149 h 1134"/>
                    <a:gd name="T38" fmla="*/ 273 w 2010"/>
                    <a:gd name="T39" fmla="*/ 171 h 1134"/>
                    <a:gd name="T40" fmla="*/ 271 w 2010"/>
                    <a:gd name="T41" fmla="*/ 189 h 1134"/>
                    <a:gd name="T42" fmla="*/ 262 w 2010"/>
                    <a:gd name="T43" fmla="*/ 297 h 1134"/>
                    <a:gd name="T44" fmla="*/ 270 w 2010"/>
                    <a:gd name="T45" fmla="*/ 389 h 1134"/>
                    <a:gd name="T46" fmla="*/ 264 w 2010"/>
                    <a:gd name="T47" fmla="*/ 486 h 1134"/>
                    <a:gd name="T48" fmla="*/ 260 w 2010"/>
                    <a:gd name="T49" fmla="*/ 554 h 1134"/>
                    <a:gd name="T50" fmla="*/ 250 w 2010"/>
                    <a:gd name="T51" fmla="*/ 566 h 1134"/>
                    <a:gd name="T52" fmla="*/ 240 w 2010"/>
                    <a:gd name="T53" fmla="*/ 623 h 1134"/>
                    <a:gd name="T54" fmla="*/ 237 w 2010"/>
                    <a:gd name="T55" fmla="*/ 657 h 1134"/>
                    <a:gd name="T56" fmla="*/ 236 w 2010"/>
                    <a:gd name="T57" fmla="*/ 680 h 1134"/>
                    <a:gd name="T58" fmla="*/ 233 w 2010"/>
                    <a:gd name="T59" fmla="*/ 697 h 1134"/>
                    <a:gd name="T60" fmla="*/ 232 w 2010"/>
                    <a:gd name="T61" fmla="*/ 714 h 1134"/>
                    <a:gd name="T62" fmla="*/ 228 w 2010"/>
                    <a:gd name="T63" fmla="*/ 720 h 1134"/>
                    <a:gd name="T64" fmla="*/ 217 w 2010"/>
                    <a:gd name="T65" fmla="*/ 703 h 1134"/>
                    <a:gd name="T66" fmla="*/ 213 w 2010"/>
                    <a:gd name="T67" fmla="*/ 697 h 1134"/>
                    <a:gd name="T68" fmla="*/ 182 w 2010"/>
                    <a:gd name="T69" fmla="*/ 720 h 1134"/>
                    <a:gd name="T70" fmla="*/ 160 w 2010"/>
                    <a:gd name="T71" fmla="*/ 709 h 1134"/>
                    <a:gd name="T72" fmla="*/ 144 w 2010"/>
                    <a:gd name="T73" fmla="*/ 697 h 1134"/>
                    <a:gd name="T74" fmla="*/ 137 w 2010"/>
                    <a:gd name="T75" fmla="*/ 691 h 1134"/>
                    <a:gd name="T76" fmla="*/ 68 w 2010"/>
                    <a:gd name="T77" fmla="*/ 697 h 1134"/>
                    <a:gd name="T78" fmla="*/ 37 w 2010"/>
                    <a:gd name="T79" fmla="*/ 680 h 1134"/>
                    <a:gd name="T80" fmla="*/ 8 w 2010"/>
                    <a:gd name="T81" fmla="*/ 691 h 11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8118" name="Rectangle 62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8110" name="Text Box 63"/>
              <p:cNvSpPr txBox="1">
                <a:spLocks noChangeArrowheads="1"/>
              </p:cNvSpPr>
              <p:nvPr/>
            </p:nvSpPr>
            <p:spPr bwMode="auto">
              <a:xfrm>
                <a:off x="4848" y="348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F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11" name="Text Box 64"/>
              <p:cNvSpPr txBox="1">
                <a:spLocks noChangeArrowheads="1"/>
              </p:cNvSpPr>
              <p:nvPr/>
            </p:nvSpPr>
            <p:spPr bwMode="auto">
              <a:xfrm>
                <a:off x="5040" y="3018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W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12" name="Text Box 65"/>
              <p:cNvSpPr txBox="1">
                <a:spLocks noChangeArrowheads="1"/>
              </p:cNvSpPr>
              <p:nvPr/>
            </p:nvSpPr>
            <p:spPr bwMode="auto">
              <a:xfrm>
                <a:off x="5278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D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13" name="Text Box 66"/>
              <p:cNvSpPr txBox="1">
                <a:spLocks noChangeArrowheads="1"/>
              </p:cNvSpPr>
              <p:nvPr/>
            </p:nvSpPr>
            <p:spPr bwMode="auto">
              <a:xfrm>
                <a:off x="5470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C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cxnSp>
            <p:nvCxnSpPr>
              <p:cNvPr id="88114" name="AutoShape 67"/>
              <p:cNvCxnSpPr>
                <a:cxnSpLocks noChangeShapeType="1"/>
                <a:stCxn id="88108" idx="2"/>
                <a:endCxn id="88118" idx="0"/>
              </p:cNvCxnSpPr>
              <p:nvPr/>
            </p:nvCxnSpPr>
            <p:spPr bwMode="auto">
              <a:xfrm>
                <a:off x="5280" y="2358"/>
                <a:ext cx="0" cy="6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115" name="Text Box 68"/>
              <p:cNvSpPr txBox="1">
                <a:spLocks noChangeArrowheads="1"/>
              </p:cNvSpPr>
              <p:nvPr/>
            </p:nvSpPr>
            <p:spPr bwMode="auto">
              <a:xfrm>
                <a:off x="4752" y="2668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116" name="Rectangle 69"/>
              <p:cNvSpPr>
                <a:spLocks noChangeArrowheads="1"/>
              </p:cNvSpPr>
              <p:nvPr/>
            </p:nvSpPr>
            <p:spPr bwMode="auto">
              <a:xfrm>
                <a:off x="4848" y="3738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I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FDC/W</a:t>
                </a:r>
                <a:endParaRPr lang="en-GB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8087" name="Group 70"/>
            <p:cNvGrpSpPr>
              <a:grpSpLocks/>
            </p:cNvGrpSpPr>
            <p:nvPr/>
          </p:nvGrpSpPr>
          <p:grpSpPr bwMode="auto">
            <a:xfrm>
              <a:off x="4272" y="1728"/>
              <a:ext cx="1440" cy="858"/>
              <a:chOff x="4272" y="1632"/>
              <a:chExt cx="1440" cy="858"/>
            </a:xfrm>
          </p:grpSpPr>
          <p:grpSp>
            <p:nvGrpSpPr>
              <p:cNvPr id="88099" name="Group 71"/>
              <p:cNvGrpSpPr>
                <a:grpSpLocks/>
              </p:cNvGrpSpPr>
              <p:nvPr/>
            </p:nvGrpSpPr>
            <p:grpSpPr bwMode="auto">
              <a:xfrm>
                <a:off x="4848" y="1632"/>
                <a:ext cx="864" cy="720"/>
                <a:chOff x="1344" y="1824"/>
                <a:chExt cx="864" cy="720"/>
              </a:xfrm>
            </p:grpSpPr>
            <p:sp>
              <p:nvSpPr>
                <p:cNvPr id="88107" name="Freeform 72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697 h 1134"/>
                    <a:gd name="T2" fmla="*/ 15 w 2010"/>
                    <a:gd name="T3" fmla="*/ 663 h 1134"/>
                    <a:gd name="T4" fmla="*/ 44 w 2010"/>
                    <a:gd name="T5" fmla="*/ 543 h 1134"/>
                    <a:gd name="T6" fmla="*/ 67 w 2010"/>
                    <a:gd name="T7" fmla="*/ 360 h 1134"/>
                    <a:gd name="T8" fmla="*/ 92 w 2010"/>
                    <a:gd name="T9" fmla="*/ 246 h 1134"/>
                    <a:gd name="T10" fmla="*/ 113 w 2010"/>
                    <a:gd name="T11" fmla="*/ 183 h 1134"/>
                    <a:gd name="T12" fmla="*/ 120 w 2010"/>
                    <a:gd name="T13" fmla="*/ 131 h 1134"/>
                    <a:gd name="T14" fmla="*/ 138 w 2010"/>
                    <a:gd name="T15" fmla="*/ 69 h 1134"/>
                    <a:gd name="T16" fmla="*/ 147 w 2010"/>
                    <a:gd name="T17" fmla="*/ 17 h 1134"/>
                    <a:gd name="T18" fmla="*/ 161 w 2010"/>
                    <a:gd name="T19" fmla="*/ 0 h 1134"/>
                    <a:gd name="T20" fmla="*/ 199 w 2010"/>
                    <a:gd name="T21" fmla="*/ 17 h 1134"/>
                    <a:gd name="T22" fmla="*/ 215 w 2010"/>
                    <a:gd name="T23" fmla="*/ 29 h 1134"/>
                    <a:gd name="T24" fmla="*/ 245 w 2010"/>
                    <a:gd name="T25" fmla="*/ 46 h 1134"/>
                    <a:gd name="T26" fmla="*/ 263 w 2010"/>
                    <a:gd name="T27" fmla="*/ 17 h 1134"/>
                    <a:gd name="T28" fmla="*/ 271 w 2010"/>
                    <a:gd name="T29" fmla="*/ 6 h 1134"/>
                    <a:gd name="T30" fmla="*/ 286 w 2010"/>
                    <a:gd name="T31" fmla="*/ 11 h 1134"/>
                    <a:gd name="T32" fmla="*/ 284 w 2010"/>
                    <a:gd name="T33" fmla="*/ 34 h 1134"/>
                    <a:gd name="T34" fmla="*/ 277 w 2010"/>
                    <a:gd name="T35" fmla="*/ 63 h 1134"/>
                    <a:gd name="T36" fmla="*/ 279 w 2010"/>
                    <a:gd name="T37" fmla="*/ 149 h 1134"/>
                    <a:gd name="T38" fmla="*/ 273 w 2010"/>
                    <a:gd name="T39" fmla="*/ 171 h 1134"/>
                    <a:gd name="T40" fmla="*/ 271 w 2010"/>
                    <a:gd name="T41" fmla="*/ 189 h 1134"/>
                    <a:gd name="T42" fmla="*/ 262 w 2010"/>
                    <a:gd name="T43" fmla="*/ 297 h 1134"/>
                    <a:gd name="T44" fmla="*/ 270 w 2010"/>
                    <a:gd name="T45" fmla="*/ 389 h 1134"/>
                    <a:gd name="T46" fmla="*/ 264 w 2010"/>
                    <a:gd name="T47" fmla="*/ 486 h 1134"/>
                    <a:gd name="T48" fmla="*/ 260 w 2010"/>
                    <a:gd name="T49" fmla="*/ 554 h 1134"/>
                    <a:gd name="T50" fmla="*/ 250 w 2010"/>
                    <a:gd name="T51" fmla="*/ 566 h 1134"/>
                    <a:gd name="T52" fmla="*/ 240 w 2010"/>
                    <a:gd name="T53" fmla="*/ 623 h 1134"/>
                    <a:gd name="T54" fmla="*/ 237 w 2010"/>
                    <a:gd name="T55" fmla="*/ 657 h 1134"/>
                    <a:gd name="T56" fmla="*/ 236 w 2010"/>
                    <a:gd name="T57" fmla="*/ 680 h 1134"/>
                    <a:gd name="T58" fmla="*/ 233 w 2010"/>
                    <a:gd name="T59" fmla="*/ 697 h 1134"/>
                    <a:gd name="T60" fmla="*/ 232 w 2010"/>
                    <a:gd name="T61" fmla="*/ 714 h 1134"/>
                    <a:gd name="T62" fmla="*/ 228 w 2010"/>
                    <a:gd name="T63" fmla="*/ 720 h 1134"/>
                    <a:gd name="T64" fmla="*/ 217 w 2010"/>
                    <a:gd name="T65" fmla="*/ 703 h 1134"/>
                    <a:gd name="T66" fmla="*/ 213 w 2010"/>
                    <a:gd name="T67" fmla="*/ 697 h 1134"/>
                    <a:gd name="T68" fmla="*/ 182 w 2010"/>
                    <a:gd name="T69" fmla="*/ 720 h 1134"/>
                    <a:gd name="T70" fmla="*/ 160 w 2010"/>
                    <a:gd name="T71" fmla="*/ 709 h 1134"/>
                    <a:gd name="T72" fmla="*/ 144 w 2010"/>
                    <a:gd name="T73" fmla="*/ 697 h 1134"/>
                    <a:gd name="T74" fmla="*/ 137 w 2010"/>
                    <a:gd name="T75" fmla="*/ 691 h 1134"/>
                    <a:gd name="T76" fmla="*/ 68 w 2010"/>
                    <a:gd name="T77" fmla="*/ 697 h 1134"/>
                    <a:gd name="T78" fmla="*/ 37 w 2010"/>
                    <a:gd name="T79" fmla="*/ 680 h 1134"/>
                    <a:gd name="T80" fmla="*/ 8 w 2010"/>
                    <a:gd name="T81" fmla="*/ 691 h 11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81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8100" name="Text Box 74"/>
              <p:cNvSpPr txBox="1">
                <a:spLocks noChangeArrowheads="1"/>
              </p:cNvSpPr>
              <p:nvPr/>
            </p:nvSpPr>
            <p:spPr bwMode="auto">
              <a:xfrm>
                <a:off x="4848" y="163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F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01" name="Text Box 75"/>
              <p:cNvSpPr txBox="1">
                <a:spLocks noChangeArrowheads="1"/>
              </p:cNvSpPr>
              <p:nvPr/>
            </p:nvSpPr>
            <p:spPr bwMode="auto">
              <a:xfrm>
                <a:off x="5040" y="163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W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02" name="Text Box 76"/>
              <p:cNvSpPr txBox="1">
                <a:spLocks noChangeArrowheads="1"/>
              </p:cNvSpPr>
              <p:nvPr/>
            </p:nvSpPr>
            <p:spPr bwMode="auto">
              <a:xfrm>
                <a:off x="5278" y="163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D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03" name="Text Box 77"/>
              <p:cNvSpPr txBox="1">
                <a:spLocks noChangeArrowheads="1"/>
              </p:cNvSpPr>
              <p:nvPr/>
            </p:nvSpPr>
            <p:spPr bwMode="auto">
              <a:xfrm>
                <a:off x="5470" y="209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C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104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F-Takes-W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105" name="Rectangle 79"/>
              <p:cNvSpPr>
                <a:spLocks noChangeArrowheads="1"/>
              </p:cNvSpPr>
              <p:nvPr/>
            </p:nvSpPr>
            <p:spPr bwMode="auto">
              <a:xfrm>
                <a:off x="4848" y="2346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I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C/FWD</a:t>
                </a:r>
                <a:endParaRPr lang="en-GB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106" name="Line 80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8088" name="Group 81"/>
            <p:cNvGrpSpPr>
              <a:grpSpLocks/>
            </p:cNvGrpSpPr>
            <p:nvPr/>
          </p:nvGrpSpPr>
          <p:grpSpPr bwMode="auto">
            <a:xfrm>
              <a:off x="2791" y="1686"/>
              <a:ext cx="1481" cy="858"/>
              <a:chOff x="2790" y="1590"/>
              <a:chExt cx="1482" cy="858"/>
            </a:xfrm>
          </p:grpSpPr>
          <p:cxnSp>
            <p:nvCxnSpPr>
              <p:cNvPr id="88089" name="AutoShape 82"/>
              <p:cNvCxnSpPr>
                <a:cxnSpLocks noChangeShapeType="1"/>
              </p:cNvCxnSpPr>
              <p:nvPr/>
            </p:nvCxnSpPr>
            <p:spPr bwMode="auto">
              <a:xfrm>
                <a:off x="2790" y="1686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90" name="Text Box 8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E" sz="1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F-Takes-S</a:t>
                </a:r>
                <a:endParaRPr lang="en-GB" sz="1400" b="1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8091" name="Group 84"/>
              <p:cNvGrpSpPr>
                <a:grpSpLocks/>
              </p:cNvGrpSpPr>
              <p:nvPr/>
            </p:nvGrpSpPr>
            <p:grpSpPr bwMode="auto">
              <a:xfrm>
                <a:off x="3408" y="1590"/>
                <a:ext cx="864" cy="720"/>
                <a:chOff x="1344" y="1824"/>
                <a:chExt cx="864" cy="720"/>
              </a:xfrm>
            </p:grpSpPr>
            <p:sp>
              <p:nvSpPr>
                <p:cNvPr id="88097" name="Freeform 85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697 h 1134"/>
                    <a:gd name="T2" fmla="*/ 15 w 2010"/>
                    <a:gd name="T3" fmla="*/ 663 h 1134"/>
                    <a:gd name="T4" fmla="*/ 44 w 2010"/>
                    <a:gd name="T5" fmla="*/ 543 h 1134"/>
                    <a:gd name="T6" fmla="*/ 67 w 2010"/>
                    <a:gd name="T7" fmla="*/ 360 h 1134"/>
                    <a:gd name="T8" fmla="*/ 92 w 2010"/>
                    <a:gd name="T9" fmla="*/ 246 h 1134"/>
                    <a:gd name="T10" fmla="*/ 113 w 2010"/>
                    <a:gd name="T11" fmla="*/ 183 h 1134"/>
                    <a:gd name="T12" fmla="*/ 120 w 2010"/>
                    <a:gd name="T13" fmla="*/ 131 h 1134"/>
                    <a:gd name="T14" fmla="*/ 138 w 2010"/>
                    <a:gd name="T15" fmla="*/ 69 h 1134"/>
                    <a:gd name="T16" fmla="*/ 147 w 2010"/>
                    <a:gd name="T17" fmla="*/ 17 h 1134"/>
                    <a:gd name="T18" fmla="*/ 161 w 2010"/>
                    <a:gd name="T19" fmla="*/ 0 h 1134"/>
                    <a:gd name="T20" fmla="*/ 199 w 2010"/>
                    <a:gd name="T21" fmla="*/ 17 h 1134"/>
                    <a:gd name="T22" fmla="*/ 215 w 2010"/>
                    <a:gd name="T23" fmla="*/ 29 h 1134"/>
                    <a:gd name="T24" fmla="*/ 245 w 2010"/>
                    <a:gd name="T25" fmla="*/ 46 h 1134"/>
                    <a:gd name="T26" fmla="*/ 263 w 2010"/>
                    <a:gd name="T27" fmla="*/ 17 h 1134"/>
                    <a:gd name="T28" fmla="*/ 271 w 2010"/>
                    <a:gd name="T29" fmla="*/ 6 h 1134"/>
                    <a:gd name="T30" fmla="*/ 286 w 2010"/>
                    <a:gd name="T31" fmla="*/ 11 h 1134"/>
                    <a:gd name="T32" fmla="*/ 284 w 2010"/>
                    <a:gd name="T33" fmla="*/ 34 h 1134"/>
                    <a:gd name="T34" fmla="*/ 277 w 2010"/>
                    <a:gd name="T35" fmla="*/ 63 h 1134"/>
                    <a:gd name="T36" fmla="*/ 279 w 2010"/>
                    <a:gd name="T37" fmla="*/ 149 h 1134"/>
                    <a:gd name="T38" fmla="*/ 273 w 2010"/>
                    <a:gd name="T39" fmla="*/ 171 h 1134"/>
                    <a:gd name="T40" fmla="*/ 271 w 2010"/>
                    <a:gd name="T41" fmla="*/ 189 h 1134"/>
                    <a:gd name="T42" fmla="*/ 262 w 2010"/>
                    <a:gd name="T43" fmla="*/ 297 h 1134"/>
                    <a:gd name="T44" fmla="*/ 270 w 2010"/>
                    <a:gd name="T45" fmla="*/ 389 h 1134"/>
                    <a:gd name="T46" fmla="*/ 264 w 2010"/>
                    <a:gd name="T47" fmla="*/ 486 h 1134"/>
                    <a:gd name="T48" fmla="*/ 260 w 2010"/>
                    <a:gd name="T49" fmla="*/ 554 h 1134"/>
                    <a:gd name="T50" fmla="*/ 250 w 2010"/>
                    <a:gd name="T51" fmla="*/ 566 h 1134"/>
                    <a:gd name="T52" fmla="*/ 240 w 2010"/>
                    <a:gd name="T53" fmla="*/ 623 h 1134"/>
                    <a:gd name="T54" fmla="*/ 237 w 2010"/>
                    <a:gd name="T55" fmla="*/ 657 h 1134"/>
                    <a:gd name="T56" fmla="*/ 236 w 2010"/>
                    <a:gd name="T57" fmla="*/ 680 h 1134"/>
                    <a:gd name="T58" fmla="*/ 233 w 2010"/>
                    <a:gd name="T59" fmla="*/ 697 h 1134"/>
                    <a:gd name="T60" fmla="*/ 232 w 2010"/>
                    <a:gd name="T61" fmla="*/ 714 h 1134"/>
                    <a:gd name="T62" fmla="*/ 228 w 2010"/>
                    <a:gd name="T63" fmla="*/ 720 h 1134"/>
                    <a:gd name="T64" fmla="*/ 217 w 2010"/>
                    <a:gd name="T65" fmla="*/ 703 h 1134"/>
                    <a:gd name="T66" fmla="*/ 213 w 2010"/>
                    <a:gd name="T67" fmla="*/ 697 h 1134"/>
                    <a:gd name="T68" fmla="*/ 182 w 2010"/>
                    <a:gd name="T69" fmla="*/ 720 h 1134"/>
                    <a:gd name="T70" fmla="*/ 160 w 2010"/>
                    <a:gd name="T71" fmla="*/ 709 h 1134"/>
                    <a:gd name="T72" fmla="*/ 144 w 2010"/>
                    <a:gd name="T73" fmla="*/ 697 h 1134"/>
                    <a:gd name="T74" fmla="*/ 137 w 2010"/>
                    <a:gd name="T75" fmla="*/ 691 h 1134"/>
                    <a:gd name="T76" fmla="*/ 68 w 2010"/>
                    <a:gd name="T77" fmla="*/ 697 h 1134"/>
                    <a:gd name="T78" fmla="*/ 37 w 2010"/>
                    <a:gd name="T79" fmla="*/ 680 h 1134"/>
                    <a:gd name="T80" fmla="*/ 8 w 2010"/>
                    <a:gd name="T81" fmla="*/ 691 h 11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8098" name="Rectangle 8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8092" name="Text Box 87"/>
              <p:cNvSpPr txBox="1">
                <a:spLocks noChangeArrowheads="1"/>
              </p:cNvSpPr>
              <p:nvPr/>
            </p:nvSpPr>
            <p:spPr bwMode="auto">
              <a:xfrm>
                <a:off x="3408" y="20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F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093" name="Text Box 88"/>
              <p:cNvSpPr txBox="1">
                <a:spLocks noChangeArrowheads="1"/>
              </p:cNvSpPr>
              <p:nvPr/>
            </p:nvSpPr>
            <p:spPr bwMode="auto">
              <a:xfrm>
                <a:off x="3600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W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094" name="Text Box 89"/>
              <p:cNvSpPr txBox="1">
                <a:spLocks noChangeArrowheads="1"/>
              </p:cNvSpPr>
              <p:nvPr/>
            </p:nvSpPr>
            <p:spPr bwMode="auto">
              <a:xfrm>
                <a:off x="3838" y="159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D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095" name="Text Box 90"/>
              <p:cNvSpPr txBox="1">
                <a:spLocks noChangeArrowheads="1"/>
              </p:cNvSpPr>
              <p:nvPr/>
            </p:nvSpPr>
            <p:spPr bwMode="auto">
              <a:xfrm>
                <a:off x="4030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b="1">
                    <a:latin typeface="Arial" panose="020B0604020202020204" pitchFamily="34" charset="0"/>
                  </a:rPr>
                  <a:t>C</a:t>
                </a:r>
                <a:endParaRPr lang="en-GB" b="1">
                  <a:latin typeface="Arial" panose="020B0604020202020204" pitchFamily="34" charset="0"/>
                </a:endParaRPr>
              </a:p>
            </p:txBody>
          </p:sp>
          <p:sp>
            <p:nvSpPr>
              <p:cNvPr id="88096" name="Rectangle 91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IE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FWC/D</a:t>
                </a:r>
                <a:endParaRPr lang="en-GB" sz="14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1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7630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Problem formulation: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State representation: location of farmer and items in both sides of river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	[</a:t>
            </a:r>
            <a:r>
              <a:rPr lang="en-US" sz="1600" dirty="0"/>
              <a:t>items in South shore</a:t>
            </a:r>
            <a:r>
              <a:rPr lang="en-US" sz="1800" dirty="0"/>
              <a:t> / </a:t>
            </a:r>
            <a:r>
              <a:rPr lang="en-US" sz="1600" dirty="0"/>
              <a:t>items in North shore</a:t>
            </a:r>
            <a:r>
              <a:rPr lang="en-US" sz="1800" dirty="0"/>
              <a:t>] : (</a:t>
            </a:r>
            <a:r>
              <a:rPr lang="en-US" sz="1800" dirty="0">
                <a:solidFill>
                  <a:schemeClr val="folHlink"/>
                </a:solidFill>
              </a:rPr>
              <a:t>FWDC/-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folHlink"/>
                </a:solidFill>
              </a:rPr>
              <a:t>FD/WC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folHlink"/>
                </a:solidFill>
              </a:rPr>
              <a:t>C/FWD </a:t>
            </a:r>
            <a:r>
              <a:rPr lang="en-US" sz="1800" dirty="0"/>
              <a:t>…)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Initial State: farmer, wolf, duck and corn in the south shore        	</a:t>
            </a:r>
            <a:r>
              <a:rPr lang="en-US" sz="1800" dirty="0">
                <a:solidFill>
                  <a:schemeClr val="folHlink"/>
                </a:solidFill>
              </a:rPr>
              <a:t>FWDC/-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Goal State: farmer, duck and corn in the north shore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     </a:t>
            </a:r>
            <a:r>
              <a:rPr lang="en-US" sz="1800" dirty="0">
                <a:solidFill>
                  <a:schemeClr val="folHlink"/>
                </a:solidFill>
              </a:rPr>
              <a:t>-/FWDC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/>
              <a:t>Operators: the farmer takes in the boat at most one item from one side to the other side </a:t>
            </a:r>
          </a:p>
          <a:p>
            <a:pPr lvl="1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(</a:t>
            </a:r>
            <a:r>
              <a:rPr lang="en-US" sz="1800" dirty="0">
                <a:solidFill>
                  <a:schemeClr val="folHlink"/>
                </a:solidFill>
              </a:rPr>
              <a:t>F-Takes-W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folHlink"/>
                </a:solidFill>
              </a:rPr>
              <a:t>F-Takes-D, F-Takes-C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folHlink"/>
                </a:solidFill>
              </a:rPr>
              <a:t> F-Takes-Self [himself only]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Path cost: the number of crossings</a:t>
            </a:r>
            <a:endParaRPr lang="en-GB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E20-44F7-4989-A336-6F2BE66959DE}" type="slidenum">
              <a:rPr lang="en-GB">
                <a:solidFill>
                  <a:srgbClr val="000000"/>
                </a:solidFill>
              </a:rPr>
              <a:pPr/>
              <a:t>36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793038" cy="1462088"/>
          </a:xfrm>
        </p:spPr>
        <p:txBody>
          <a:bodyPr/>
          <a:lstStyle/>
          <a:p>
            <a:r>
              <a:rPr lang="en-US"/>
              <a:t>Search Methods</a:t>
            </a:r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8288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State space</a:t>
            </a:r>
            <a:r>
              <a:rPr lang="en-US" sz="1600"/>
              <a:t>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1600" b="1"/>
              <a:t>	</a:t>
            </a:r>
            <a:r>
              <a:rPr lang="en-IE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problem is solved by moving from the initial state to the goal state by applying valid operators in sequence. </a:t>
            </a:r>
            <a:r>
              <a:rPr lang="en-IE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the state space is the set of states reachable from a particular initial state.</a:t>
            </a:r>
          </a:p>
          <a:p>
            <a:pPr>
              <a:lnSpc>
                <a:spcPct val="80000"/>
              </a:lnSpc>
            </a:pPr>
            <a:endParaRPr lang="en-US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1600"/>
          </a:p>
        </p:txBody>
      </p:sp>
      <p:pic>
        <p:nvPicPr>
          <p:cNvPr id="1638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740026"/>
            <a:ext cx="6858000" cy="4117975"/>
          </a:xfrm>
          <a:noFill/>
          <a:ln/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CF5A-24D3-497B-A34A-4FF5E9C2B276}" type="slidenum">
              <a:rPr lang="en-GB">
                <a:solidFill>
                  <a:srgbClr val="000000"/>
                </a:solidFill>
              </a:rPr>
              <a:pPr/>
              <a:t>37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6172200" y="2605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CF01"/>
                </a:solidFill>
              </a:rPr>
              <a:t>Initial state</a:t>
            </a:r>
            <a:endParaRPr lang="en-GB">
              <a:solidFill>
                <a:srgbClr val="FFCF01"/>
              </a:solidFill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943600" y="6415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Goal state</a:t>
            </a:r>
            <a:endParaRPr lang="en-GB">
              <a:solidFill>
                <a:srgbClr val="3333CC"/>
              </a:solidFill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352800" y="3367088"/>
            <a:ext cx="1600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Dead</a:t>
            </a:r>
            <a:r>
              <a:rPr lang="en-US">
                <a:solidFill>
                  <a:srgbClr val="FFCF01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ends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Illegal states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828800" y="42814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E4A8"/>
                </a:solidFill>
              </a:rPr>
              <a:t>repeated</a:t>
            </a:r>
            <a:r>
              <a:rPr lang="en-US">
                <a:solidFill>
                  <a:srgbClr val="FFCF01"/>
                </a:solidFill>
              </a:rPr>
              <a:t> </a:t>
            </a:r>
            <a:r>
              <a:rPr lang="en-US">
                <a:solidFill>
                  <a:srgbClr val="00E4A8"/>
                </a:solidFill>
              </a:rPr>
              <a:t>state</a:t>
            </a:r>
            <a:endParaRPr lang="en-GB">
              <a:solidFill>
                <a:srgbClr val="00E4A8"/>
              </a:solidFill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8534400" y="42052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C0C0C0"/>
                </a:solidFill>
              </a:rPr>
              <a:t>intermediate state</a:t>
            </a:r>
            <a:endParaRPr lang="en-GB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Methods</a:t>
            </a:r>
            <a:endParaRPr lang="en-GB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828800"/>
            <a:ext cx="441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Searching for a solution: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	We start with the initial state and keep using the operators to expand the parent nodes till we find a goal state.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…but the search space might be large…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…really large…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So we need some systematic way to search.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 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16589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1905000"/>
            <a:ext cx="4230688" cy="4648200"/>
          </a:xfrm>
          <a:noFill/>
          <a:ln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82AF-27F4-43F5-A1C1-397FDE94801A}" type="slidenum">
              <a:rPr lang="en-GB">
                <a:solidFill>
                  <a:srgbClr val="000000"/>
                </a:solidFill>
              </a:rPr>
              <a:pPr/>
              <a:t>38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Methods</a:t>
            </a:r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981200"/>
            <a:ext cx="4724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Problem solution: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	</a:t>
            </a:r>
            <a:r>
              <a:rPr lang="en-IE" sz="2000"/>
              <a:t>A problem solution is simply the set of operators (actions) needed to reach the goal state from the initial state: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F-Takes-D, F-Takes-Self, F-Takes-W, 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F-Takes-D, F-Takes-C, F-Takes-Self, 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F-Takes-D</a:t>
            </a:r>
            <a:r>
              <a:rPr lang="en-US" sz="2000"/>
              <a:t>.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D13C-73D0-4304-B02D-F6D15C513A6C}" type="slidenum">
              <a:rPr lang="en-GB">
                <a:solidFill>
                  <a:srgbClr val="000000"/>
                </a:solidFill>
              </a:rPr>
              <a:pPr/>
              <a:t>39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166926" name="Group 14"/>
          <p:cNvGrpSpPr>
            <a:grpSpLocks/>
          </p:cNvGrpSpPr>
          <p:nvPr/>
        </p:nvGrpSpPr>
        <p:grpSpPr bwMode="auto">
          <a:xfrm>
            <a:off x="6248400" y="1905000"/>
            <a:ext cx="4230688" cy="4648200"/>
            <a:chOff x="2976" y="1200"/>
            <a:chExt cx="2665" cy="2928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00"/>
              <a:ext cx="2665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4320" y="1392"/>
              <a:ext cx="24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 flipH="1">
              <a:off x="4368" y="1776"/>
              <a:ext cx="24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4272" y="2160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H="1">
              <a:off x="3984" y="2544"/>
              <a:ext cx="24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3984" y="2928"/>
              <a:ext cx="24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 flipH="1">
              <a:off x="4128" y="3312"/>
              <a:ext cx="144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032" y="3648"/>
              <a:ext cx="96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4032" y="3840"/>
              <a:ext cx="240" cy="24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2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D68FE44-DCCD-43F2-A332-9576EB7FE22E}" type="slidenum">
              <a:rPr lang="en-GB"/>
              <a:pPr/>
              <a:t>4</a:t>
            </a:fld>
            <a:endParaRPr lang="en-GB"/>
          </a:p>
        </p:txBody>
      </p:sp>
      <p:pic>
        <p:nvPicPr>
          <p:cNvPr id="20483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20486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30"/>
          <p:cNvSpPr txBox="1">
            <a:spLocks noChangeArrowheads="1"/>
          </p:cNvSpPr>
          <p:nvPr/>
        </p:nvSpPr>
        <p:spPr bwMode="auto">
          <a:xfrm>
            <a:off x="3962400" y="17208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Goal State</a:t>
            </a:r>
          </a:p>
        </p:txBody>
      </p:sp>
      <p:grpSp>
        <p:nvGrpSpPr>
          <p:cNvPr id="20489" name="Group 36"/>
          <p:cNvGrpSpPr>
            <a:grpSpLocks/>
          </p:cNvGrpSpPr>
          <p:nvPr/>
        </p:nvGrpSpPr>
        <p:grpSpPr bwMode="auto">
          <a:xfrm>
            <a:off x="9372600" y="5684838"/>
            <a:ext cx="1143000" cy="868362"/>
            <a:chOff x="4944" y="2208"/>
            <a:chExt cx="720" cy="547"/>
          </a:xfrm>
          <a:solidFill>
            <a:srgbClr val="FF0000"/>
          </a:solidFill>
        </p:grpSpPr>
        <p:sp>
          <p:nvSpPr>
            <p:cNvPr id="20498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99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0" name="AutoShape 39"/>
          <p:cNvSpPr>
            <a:spLocks noChangeAspect="1" noChangeArrowheads="1"/>
          </p:cNvSpPr>
          <p:nvPr/>
        </p:nvSpPr>
        <p:spPr bwMode="auto">
          <a:xfrm>
            <a:off x="8153401" y="5791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0491" name="Group 40"/>
          <p:cNvGrpSpPr>
            <a:grpSpLocks/>
          </p:cNvGrpSpPr>
          <p:nvPr/>
        </p:nvGrpSpPr>
        <p:grpSpPr bwMode="auto">
          <a:xfrm>
            <a:off x="7878764" y="458946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20496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97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AutoShape 43"/>
          <p:cNvSpPr>
            <a:spLocks noChangeAspect="1" noChangeArrowheads="1"/>
          </p:cNvSpPr>
          <p:nvPr/>
        </p:nvSpPr>
        <p:spPr bwMode="auto">
          <a:xfrm>
            <a:off x="7924801" y="3505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0493" name="Group 44"/>
          <p:cNvGrpSpPr>
            <a:grpSpLocks/>
          </p:cNvGrpSpPr>
          <p:nvPr/>
        </p:nvGrpSpPr>
        <p:grpSpPr bwMode="auto">
          <a:xfrm>
            <a:off x="9220200" y="34290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20494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95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AutoShape 39"/>
          <p:cNvSpPr>
            <a:spLocks noChangeAspect="1" noChangeArrowheads="1"/>
          </p:cNvSpPr>
          <p:nvPr/>
        </p:nvSpPr>
        <p:spPr bwMode="auto">
          <a:xfrm>
            <a:off x="9455253" y="459978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Methods</a:t>
            </a:r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8610600" cy="1066800"/>
          </a:xfrm>
        </p:spPr>
        <p:txBody>
          <a:bodyPr/>
          <a:lstStyle/>
          <a:p>
            <a:pPr marL="533400" indent="-533400"/>
            <a:r>
              <a:rPr lang="en-US" sz="2800"/>
              <a:t>Problem solution: (path Cost = 7)</a:t>
            </a:r>
          </a:p>
          <a:p>
            <a:pPr marL="533400" indent="-533400">
              <a:buNone/>
            </a:pPr>
            <a:r>
              <a:rPr lang="en-IE" sz="1800"/>
              <a:t>While there are other possibilities here is one </a:t>
            </a:r>
            <a:r>
              <a:rPr lang="en-IE" sz="1800" b="1"/>
              <a:t>7</a:t>
            </a:r>
            <a:r>
              <a:rPr lang="en-IE" sz="1800"/>
              <a:t> step solution to the river problem</a:t>
            </a:r>
            <a:endParaRPr lang="en-US" sz="2800"/>
          </a:p>
        </p:txBody>
      </p:sp>
      <p:sp>
        <p:nvSpPr>
          <p:cNvPr id="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1DA6-6F60-4134-B3C5-3346C299AC4C}" type="slidenum">
              <a:rPr lang="en-GB">
                <a:solidFill>
                  <a:srgbClr val="000000"/>
                </a:solidFill>
              </a:rPr>
              <a:pPr/>
              <a:t>40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2057400" y="2743200"/>
            <a:ext cx="8382000" cy="3581400"/>
            <a:chOff x="432" y="1680"/>
            <a:chExt cx="5280" cy="2256"/>
          </a:xfrm>
        </p:grpSpPr>
        <p:grpSp>
          <p:nvGrpSpPr>
            <p:cNvPr id="167951" name="Group 15"/>
            <p:cNvGrpSpPr>
              <a:grpSpLocks/>
            </p:cNvGrpSpPr>
            <p:nvPr/>
          </p:nvGrpSpPr>
          <p:grpSpPr bwMode="auto">
            <a:xfrm>
              <a:off x="432" y="1686"/>
              <a:ext cx="864" cy="720"/>
              <a:chOff x="1344" y="1824"/>
              <a:chExt cx="864" cy="720"/>
            </a:xfrm>
          </p:grpSpPr>
          <p:sp>
            <p:nvSpPr>
              <p:cNvPr id="167952" name="Freeform 16"/>
              <p:cNvSpPr>
                <a:spLocks/>
              </p:cNvSpPr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1098 h 1134"/>
                  <a:gd name="T2" fmla="*/ 108 w 2010"/>
                  <a:gd name="T3" fmla="*/ 1044 h 1134"/>
                  <a:gd name="T4" fmla="*/ 306 w 2010"/>
                  <a:gd name="T5" fmla="*/ 855 h 1134"/>
                  <a:gd name="T6" fmla="*/ 468 w 2010"/>
                  <a:gd name="T7" fmla="*/ 567 h 1134"/>
                  <a:gd name="T8" fmla="*/ 639 w 2010"/>
                  <a:gd name="T9" fmla="*/ 387 h 1134"/>
                  <a:gd name="T10" fmla="*/ 792 w 2010"/>
                  <a:gd name="T11" fmla="*/ 288 h 1134"/>
                  <a:gd name="T12" fmla="*/ 837 w 2010"/>
                  <a:gd name="T13" fmla="*/ 207 h 1134"/>
                  <a:gd name="T14" fmla="*/ 963 w 2010"/>
                  <a:gd name="T15" fmla="*/ 108 h 1134"/>
                  <a:gd name="T16" fmla="*/ 1026 w 2010"/>
                  <a:gd name="T17" fmla="*/ 27 h 1134"/>
                  <a:gd name="T18" fmla="*/ 1125 w 2010"/>
                  <a:gd name="T19" fmla="*/ 0 h 1134"/>
                  <a:gd name="T20" fmla="*/ 1386 w 2010"/>
                  <a:gd name="T21" fmla="*/ 27 h 1134"/>
                  <a:gd name="T22" fmla="*/ 1503 w 2010"/>
                  <a:gd name="T23" fmla="*/ 45 h 1134"/>
                  <a:gd name="T24" fmla="*/ 1710 w 2010"/>
                  <a:gd name="T25" fmla="*/ 72 h 1134"/>
                  <a:gd name="T26" fmla="*/ 1836 w 2010"/>
                  <a:gd name="T27" fmla="*/ 27 h 1134"/>
                  <a:gd name="T28" fmla="*/ 1890 w 2010"/>
                  <a:gd name="T29" fmla="*/ 9 h 1134"/>
                  <a:gd name="T30" fmla="*/ 1998 w 2010"/>
                  <a:gd name="T31" fmla="*/ 18 h 1134"/>
                  <a:gd name="T32" fmla="*/ 1980 w 2010"/>
                  <a:gd name="T33" fmla="*/ 54 h 1134"/>
                  <a:gd name="T34" fmla="*/ 1935 w 2010"/>
                  <a:gd name="T35" fmla="*/ 99 h 1134"/>
                  <a:gd name="T36" fmla="*/ 1944 w 2010"/>
                  <a:gd name="T37" fmla="*/ 234 h 1134"/>
                  <a:gd name="T38" fmla="*/ 1908 w 2010"/>
                  <a:gd name="T39" fmla="*/ 270 h 1134"/>
                  <a:gd name="T40" fmla="*/ 1890 w 2010"/>
                  <a:gd name="T41" fmla="*/ 297 h 1134"/>
                  <a:gd name="T42" fmla="*/ 1827 w 2010"/>
                  <a:gd name="T43" fmla="*/ 468 h 1134"/>
                  <a:gd name="T44" fmla="*/ 1881 w 2010"/>
                  <a:gd name="T45" fmla="*/ 612 h 1134"/>
                  <a:gd name="T46" fmla="*/ 1845 w 2010"/>
                  <a:gd name="T47" fmla="*/ 765 h 1134"/>
                  <a:gd name="T48" fmla="*/ 1818 w 2010"/>
                  <a:gd name="T49" fmla="*/ 873 h 1134"/>
                  <a:gd name="T50" fmla="*/ 1746 w 2010"/>
                  <a:gd name="T51" fmla="*/ 891 h 1134"/>
                  <a:gd name="T52" fmla="*/ 1674 w 2010"/>
                  <a:gd name="T53" fmla="*/ 981 h 1134"/>
                  <a:gd name="T54" fmla="*/ 1656 w 2010"/>
                  <a:gd name="T55" fmla="*/ 1035 h 1134"/>
                  <a:gd name="T56" fmla="*/ 1647 w 2010"/>
                  <a:gd name="T57" fmla="*/ 1071 h 1134"/>
                  <a:gd name="T58" fmla="*/ 1629 w 2010"/>
                  <a:gd name="T59" fmla="*/ 1098 h 1134"/>
                  <a:gd name="T60" fmla="*/ 1620 w 2010"/>
                  <a:gd name="T61" fmla="*/ 1125 h 1134"/>
                  <a:gd name="T62" fmla="*/ 1593 w 2010"/>
                  <a:gd name="T63" fmla="*/ 1134 h 1134"/>
                  <a:gd name="T64" fmla="*/ 1512 w 2010"/>
                  <a:gd name="T65" fmla="*/ 1107 h 1134"/>
                  <a:gd name="T66" fmla="*/ 1485 w 2010"/>
                  <a:gd name="T67" fmla="*/ 1098 h 1134"/>
                  <a:gd name="T68" fmla="*/ 1269 w 2010"/>
                  <a:gd name="T69" fmla="*/ 1134 h 1134"/>
                  <a:gd name="T70" fmla="*/ 1116 w 2010"/>
                  <a:gd name="T71" fmla="*/ 1116 h 1134"/>
                  <a:gd name="T72" fmla="*/ 1008 w 2010"/>
                  <a:gd name="T73" fmla="*/ 1098 h 1134"/>
                  <a:gd name="T74" fmla="*/ 954 w 2010"/>
                  <a:gd name="T75" fmla="*/ 1089 h 1134"/>
                  <a:gd name="T76" fmla="*/ 477 w 2010"/>
                  <a:gd name="T77" fmla="*/ 1098 h 1134"/>
                  <a:gd name="T78" fmla="*/ 261 w 2010"/>
                  <a:gd name="T79" fmla="*/ 1071 h 1134"/>
                  <a:gd name="T80" fmla="*/ 54 w 2010"/>
                  <a:gd name="T81" fmla="*/ 1089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53" name="Rectangle 17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432" y="215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624" y="2151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863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57" name="Text Box 21"/>
            <p:cNvSpPr txBox="1">
              <a:spLocks noChangeArrowheads="1"/>
            </p:cNvSpPr>
            <p:nvPr/>
          </p:nvSpPr>
          <p:spPr bwMode="auto">
            <a:xfrm>
              <a:off x="1055" y="21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7958" name="Group 22"/>
            <p:cNvGrpSpPr>
              <a:grpSpLocks/>
            </p:cNvGrpSpPr>
            <p:nvPr/>
          </p:nvGrpSpPr>
          <p:grpSpPr bwMode="auto">
            <a:xfrm>
              <a:off x="432" y="3072"/>
              <a:ext cx="864" cy="720"/>
              <a:chOff x="1344" y="1824"/>
              <a:chExt cx="864" cy="720"/>
            </a:xfrm>
          </p:grpSpPr>
          <p:sp>
            <p:nvSpPr>
              <p:cNvPr id="167959" name="Freeform 23"/>
              <p:cNvSpPr>
                <a:spLocks/>
              </p:cNvSpPr>
              <p:nvPr/>
            </p:nvSpPr>
            <p:spPr bwMode="auto">
              <a:xfrm rot="5400000">
                <a:off x="1608" y="1800"/>
                <a:ext cx="288" cy="720"/>
              </a:xfrm>
              <a:custGeom>
                <a:avLst/>
                <a:gdLst>
                  <a:gd name="T0" fmla="*/ 0 w 2010"/>
                  <a:gd name="T1" fmla="*/ 1098 h 1134"/>
                  <a:gd name="T2" fmla="*/ 108 w 2010"/>
                  <a:gd name="T3" fmla="*/ 1044 h 1134"/>
                  <a:gd name="T4" fmla="*/ 306 w 2010"/>
                  <a:gd name="T5" fmla="*/ 855 h 1134"/>
                  <a:gd name="T6" fmla="*/ 468 w 2010"/>
                  <a:gd name="T7" fmla="*/ 567 h 1134"/>
                  <a:gd name="T8" fmla="*/ 639 w 2010"/>
                  <a:gd name="T9" fmla="*/ 387 h 1134"/>
                  <a:gd name="T10" fmla="*/ 792 w 2010"/>
                  <a:gd name="T11" fmla="*/ 288 h 1134"/>
                  <a:gd name="T12" fmla="*/ 837 w 2010"/>
                  <a:gd name="T13" fmla="*/ 207 h 1134"/>
                  <a:gd name="T14" fmla="*/ 963 w 2010"/>
                  <a:gd name="T15" fmla="*/ 108 h 1134"/>
                  <a:gd name="T16" fmla="*/ 1026 w 2010"/>
                  <a:gd name="T17" fmla="*/ 27 h 1134"/>
                  <a:gd name="T18" fmla="*/ 1125 w 2010"/>
                  <a:gd name="T19" fmla="*/ 0 h 1134"/>
                  <a:gd name="T20" fmla="*/ 1386 w 2010"/>
                  <a:gd name="T21" fmla="*/ 27 h 1134"/>
                  <a:gd name="T22" fmla="*/ 1503 w 2010"/>
                  <a:gd name="T23" fmla="*/ 45 h 1134"/>
                  <a:gd name="T24" fmla="*/ 1710 w 2010"/>
                  <a:gd name="T25" fmla="*/ 72 h 1134"/>
                  <a:gd name="T26" fmla="*/ 1836 w 2010"/>
                  <a:gd name="T27" fmla="*/ 27 h 1134"/>
                  <a:gd name="T28" fmla="*/ 1890 w 2010"/>
                  <a:gd name="T29" fmla="*/ 9 h 1134"/>
                  <a:gd name="T30" fmla="*/ 1998 w 2010"/>
                  <a:gd name="T31" fmla="*/ 18 h 1134"/>
                  <a:gd name="T32" fmla="*/ 1980 w 2010"/>
                  <a:gd name="T33" fmla="*/ 54 h 1134"/>
                  <a:gd name="T34" fmla="*/ 1935 w 2010"/>
                  <a:gd name="T35" fmla="*/ 99 h 1134"/>
                  <a:gd name="T36" fmla="*/ 1944 w 2010"/>
                  <a:gd name="T37" fmla="*/ 234 h 1134"/>
                  <a:gd name="T38" fmla="*/ 1908 w 2010"/>
                  <a:gd name="T39" fmla="*/ 270 h 1134"/>
                  <a:gd name="T40" fmla="*/ 1890 w 2010"/>
                  <a:gd name="T41" fmla="*/ 297 h 1134"/>
                  <a:gd name="T42" fmla="*/ 1827 w 2010"/>
                  <a:gd name="T43" fmla="*/ 468 h 1134"/>
                  <a:gd name="T44" fmla="*/ 1881 w 2010"/>
                  <a:gd name="T45" fmla="*/ 612 h 1134"/>
                  <a:gd name="T46" fmla="*/ 1845 w 2010"/>
                  <a:gd name="T47" fmla="*/ 765 h 1134"/>
                  <a:gd name="T48" fmla="*/ 1818 w 2010"/>
                  <a:gd name="T49" fmla="*/ 873 h 1134"/>
                  <a:gd name="T50" fmla="*/ 1746 w 2010"/>
                  <a:gd name="T51" fmla="*/ 891 h 1134"/>
                  <a:gd name="T52" fmla="*/ 1674 w 2010"/>
                  <a:gd name="T53" fmla="*/ 981 h 1134"/>
                  <a:gd name="T54" fmla="*/ 1656 w 2010"/>
                  <a:gd name="T55" fmla="*/ 1035 h 1134"/>
                  <a:gd name="T56" fmla="*/ 1647 w 2010"/>
                  <a:gd name="T57" fmla="*/ 1071 h 1134"/>
                  <a:gd name="T58" fmla="*/ 1629 w 2010"/>
                  <a:gd name="T59" fmla="*/ 1098 h 1134"/>
                  <a:gd name="T60" fmla="*/ 1620 w 2010"/>
                  <a:gd name="T61" fmla="*/ 1125 h 1134"/>
                  <a:gd name="T62" fmla="*/ 1593 w 2010"/>
                  <a:gd name="T63" fmla="*/ 1134 h 1134"/>
                  <a:gd name="T64" fmla="*/ 1512 w 2010"/>
                  <a:gd name="T65" fmla="*/ 1107 h 1134"/>
                  <a:gd name="T66" fmla="*/ 1485 w 2010"/>
                  <a:gd name="T67" fmla="*/ 1098 h 1134"/>
                  <a:gd name="T68" fmla="*/ 1269 w 2010"/>
                  <a:gd name="T69" fmla="*/ 1134 h 1134"/>
                  <a:gd name="T70" fmla="*/ 1116 w 2010"/>
                  <a:gd name="T71" fmla="*/ 1116 h 1134"/>
                  <a:gd name="T72" fmla="*/ 1008 w 2010"/>
                  <a:gd name="T73" fmla="*/ 1098 h 1134"/>
                  <a:gd name="T74" fmla="*/ 954 w 2010"/>
                  <a:gd name="T75" fmla="*/ 1089 h 1134"/>
                  <a:gd name="T76" fmla="*/ 477 w 2010"/>
                  <a:gd name="T77" fmla="*/ 1098 h 1134"/>
                  <a:gd name="T78" fmla="*/ 261 w 2010"/>
                  <a:gd name="T79" fmla="*/ 1071 h 1134"/>
                  <a:gd name="T80" fmla="*/ 54 w 2010"/>
                  <a:gd name="T81" fmla="*/ 1089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10" h="1134">
                    <a:moveTo>
                      <a:pt x="0" y="1098"/>
                    </a:moveTo>
                    <a:cubicBezTo>
                      <a:pt x="49" y="1088"/>
                      <a:pt x="73" y="1079"/>
                      <a:pt x="108" y="1044"/>
                    </a:cubicBezTo>
                    <a:cubicBezTo>
                      <a:pt x="137" y="927"/>
                      <a:pt x="220" y="919"/>
                      <a:pt x="306" y="855"/>
                    </a:cubicBezTo>
                    <a:cubicBezTo>
                      <a:pt x="339" y="756"/>
                      <a:pt x="379" y="627"/>
                      <a:pt x="468" y="567"/>
                    </a:cubicBezTo>
                    <a:cubicBezTo>
                      <a:pt x="519" y="491"/>
                      <a:pt x="567" y="445"/>
                      <a:pt x="639" y="387"/>
                    </a:cubicBezTo>
                    <a:cubicBezTo>
                      <a:pt x="689" y="347"/>
                      <a:pt x="730" y="304"/>
                      <a:pt x="792" y="288"/>
                    </a:cubicBezTo>
                    <a:cubicBezTo>
                      <a:pt x="830" y="263"/>
                      <a:pt x="853" y="255"/>
                      <a:pt x="837" y="207"/>
                    </a:cubicBezTo>
                    <a:cubicBezTo>
                      <a:pt x="855" y="153"/>
                      <a:pt x="911" y="125"/>
                      <a:pt x="963" y="108"/>
                    </a:cubicBezTo>
                    <a:cubicBezTo>
                      <a:pt x="971" y="97"/>
                      <a:pt x="1018" y="32"/>
                      <a:pt x="1026" y="27"/>
                    </a:cubicBezTo>
                    <a:cubicBezTo>
                      <a:pt x="1046" y="14"/>
                      <a:pt x="1101" y="6"/>
                      <a:pt x="1125" y="0"/>
                    </a:cubicBezTo>
                    <a:cubicBezTo>
                      <a:pt x="1216" y="6"/>
                      <a:pt x="1297" y="14"/>
                      <a:pt x="1386" y="27"/>
                    </a:cubicBezTo>
                    <a:cubicBezTo>
                      <a:pt x="1429" y="49"/>
                      <a:pt x="1453" y="38"/>
                      <a:pt x="1503" y="45"/>
                    </a:cubicBezTo>
                    <a:cubicBezTo>
                      <a:pt x="1572" y="55"/>
                      <a:pt x="1641" y="63"/>
                      <a:pt x="1710" y="72"/>
                    </a:cubicBezTo>
                    <a:cubicBezTo>
                      <a:pt x="1754" y="61"/>
                      <a:pt x="1793" y="41"/>
                      <a:pt x="1836" y="27"/>
                    </a:cubicBezTo>
                    <a:cubicBezTo>
                      <a:pt x="1854" y="21"/>
                      <a:pt x="1890" y="9"/>
                      <a:pt x="1890" y="9"/>
                    </a:cubicBezTo>
                    <a:cubicBezTo>
                      <a:pt x="1926" y="12"/>
                      <a:pt x="1966" y="2"/>
                      <a:pt x="1998" y="18"/>
                    </a:cubicBezTo>
                    <a:cubicBezTo>
                      <a:pt x="2010" y="24"/>
                      <a:pt x="1988" y="43"/>
                      <a:pt x="1980" y="54"/>
                    </a:cubicBezTo>
                    <a:cubicBezTo>
                      <a:pt x="1967" y="71"/>
                      <a:pt x="1950" y="84"/>
                      <a:pt x="1935" y="99"/>
                    </a:cubicBezTo>
                    <a:cubicBezTo>
                      <a:pt x="1937" y="115"/>
                      <a:pt x="1962" y="209"/>
                      <a:pt x="1944" y="234"/>
                    </a:cubicBezTo>
                    <a:cubicBezTo>
                      <a:pt x="1934" y="248"/>
                      <a:pt x="1919" y="257"/>
                      <a:pt x="1908" y="270"/>
                    </a:cubicBezTo>
                    <a:cubicBezTo>
                      <a:pt x="1901" y="278"/>
                      <a:pt x="1896" y="288"/>
                      <a:pt x="1890" y="297"/>
                    </a:cubicBezTo>
                    <a:cubicBezTo>
                      <a:pt x="1881" y="380"/>
                      <a:pt x="1871" y="402"/>
                      <a:pt x="1827" y="468"/>
                    </a:cubicBezTo>
                    <a:cubicBezTo>
                      <a:pt x="1810" y="536"/>
                      <a:pt x="1834" y="565"/>
                      <a:pt x="1881" y="612"/>
                    </a:cubicBezTo>
                    <a:cubicBezTo>
                      <a:pt x="1897" y="661"/>
                      <a:pt x="1858" y="714"/>
                      <a:pt x="1845" y="765"/>
                    </a:cubicBezTo>
                    <a:cubicBezTo>
                      <a:pt x="1857" y="812"/>
                      <a:pt x="1868" y="823"/>
                      <a:pt x="1818" y="873"/>
                    </a:cubicBezTo>
                    <a:cubicBezTo>
                      <a:pt x="1801" y="890"/>
                      <a:pt x="1769" y="883"/>
                      <a:pt x="1746" y="891"/>
                    </a:cubicBezTo>
                    <a:cubicBezTo>
                      <a:pt x="1725" y="923"/>
                      <a:pt x="1690" y="946"/>
                      <a:pt x="1674" y="981"/>
                    </a:cubicBezTo>
                    <a:cubicBezTo>
                      <a:pt x="1666" y="998"/>
                      <a:pt x="1661" y="1017"/>
                      <a:pt x="1656" y="1035"/>
                    </a:cubicBezTo>
                    <a:cubicBezTo>
                      <a:pt x="1653" y="1047"/>
                      <a:pt x="1652" y="1060"/>
                      <a:pt x="1647" y="1071"/>
                    </a:cubicBezTo>
                    <a:cubicBezTo>
                      <a:pt x="1643" y="1081"/>
                      <a:pt x="1634" y="1088"/>
                      <a:pt x="1629" y="1098"/>
                    </a:cubicBezTo>
                    <a:cubicBezTo>
                      <a:pt x="1625" y="1106"/>
                      <a:pt x="1627" y="1118"/>
                      <a:pt x="1620" y="1125"/>
                    </a:cubicBezTo>
                    <a:cubicBezTo>
                      <a:pt x="1613" y="1132"/>
                      <a:pt x="1602" y="1131"/>
                      <a:pt x="1593" y="1134"/>
                    </a:cubicBezTo>
                    <a:cubicBezTo>
                      <a:pt x="1582" y="1130"/>
                      <a:pt x="1531" y="1113"/>
                      <a:pt x="1512" y="1107"/>
                    </a:cubicBezTo>
                    <a:cubicBezTo>
                      <a:pt x="1503" y="1104"/>
                      <a:pt x="1485" y="1098"/>
                      <a:pt x="1485" y="1098"/>
                    </a:cubicBezTo>
                    <a:cubicBezTo>
                      <a:pt x="1413" y="1110"/>
                      <a:pt x="1341" y="1122"/>
                      <a:pt x="1269" y="1134"/>
                    </a:cubicBezTo>
                    <a:cubicBezTo>
                      <a:pt x="1098" y="1120"/>
                      <a:pt x="1217" y="1134"/>
                      <a:pt x="1116" y="1116"/>
                    </a:cubicBezTo>
                    <a:cubicBezTo>
                      <a:pt x="1080" y="1110"/>
                      <a:pt x="1044" y="1104"/>
                      <a:pt x="1008" y="1098"/>
                    </a:cubicBezTo>
                    <a:cubicBezTo>
                      <a:pt x="990" y="1095"/>
                      <a:pt x="954" y="1089"/>
                      <a:pt x="954" y="1089"/>
                    </a:cubicBezTo>
                    <a:cubicBezTo>
                      <a:pt x="793" y="1095"/>
                      <a:pt x="637" y="1109"/>
                      <a:pt x="477" y="1098"/>
                    </a:cubicBezTo>
                    <a:cubicBezTo>
                      <a:pt x="405" y="1086"/>
                      <a:pt x="333" y="1078"/>
                      <a:pt x="261" y="1071"/>
                    </a:cubicBezTo>
                    <a:cubicBezTo>
                      <a:pt x="192" y="1077"/>
                      <a:pt x="54" y="1089"/>
                      <a:pt x="54" y="1089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60" name="Rectangle 24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864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7961" name="Text Box 25"/>
            <p:cNvSpPr txBox="1">
              <a:spLocks noChangeArrowheads="1"/>
            </p:cNvSpPr>
            <p:nvPr/>
          </p:nvSpPr>
          <p:spPr bwMode="auto">
            <a:xfrm>
              <a:off x="432" y="3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624" y="307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63" name="Text Box 27"/>
            <p:cNvSpPr txBox="1">
              <a:spLocks noChangeArrowheads="1"/>
            </p:cNvSpPr>
            <p:nvPr/>
          </p:nvSpPr>
          <p:spPr bwMode="auto">
            <a:xfrm>
              <a:off x="863" y="3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964" name="Text Box 28"/>
            <p:cNvSpPr txBox="1">
              <a:spLocks noChangeArrowheads="1"/>
            </p:cNvSpPr>
            <p:nvPr/>
          </p:nvSpPr>
          <p:spPr bwMode="auto">
            <a:xfrm>
              <a:off x="1055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b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GB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7965" name="Group 29"/>
            <p:cNvGrpSpPr>
              <a:grpSpLocks/>
            </p:cNvGrpSpPr>
            <p:nvPr/>
          </p:nvGrpSpPr>
          <p:grpSpPr bwMode="auto">
            <a:xfrm>
              <a:off x="1296" y="3476"/>
              <a:ext cx="864" cy="220"/>
              <a:chOff x="1296" y="3380"/>
              <a:chExt cx="864" cy="220"/>
            </a:xfrm>
          </p:grpSpPr>
          <p:cxnSp>
            <p:nvCxnSpPr>
              <p:cNvPr id="167966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1302" y="360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7967" name="Text Box 31"/>
              <p:cNvSpPr txBox="1">
                <a:spLocks noChangeArrowheads="1"/>
              </p:cNvSpPr>
              <p:nvPr/>
            </p:nvSpPr>
            <p:spPr bwMode="auto">
              <a:xfrm>
                <a:off x="1296" y="3380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68" name="Rectangle 32"/>
            <p:cNvSpPr>
              <a:spLocks noChangeArrowheads="1"/>
            </p:cNvSpPr>
            <p:nvPr/>
          </p:nvSpPr>
          <p:spPr bwMode="auto">
            <a:xfrm>
              <a:off x="432" y="2400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CF01"/>
                  </a:solidFill>
                  <a:latin typeface="Arial" panose="020B0604020202020204" pitchFamily="34" charset="0"/>
                </a:rPr>
                <a:t>Initial State</a:t>
              </a:r>
              <a:endParaRPr lang="en-GB" sz="1400" b="1">
                <a:solidFill>
                  <a:srgbClr val="FFCF0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7969" name="Group 33"/>
            <p:cNvGrpSpPr>
              <a:grpSpLocks/>
            </p:cNvGrpSpPr>
            <p:nvPr/>
          </p:nvGrpSpPr>
          <p:grpSpPr bwMode="auto">
            <a:xfrm>
              <a:off x="1296" y="1680"/>
              <a:ext cx="1488" cy="864"/>
              <a:chOff x="1296" y="1584"/>
              <a:chExt cx="1488" cy="864"/>
            </a:xfrm>
          </p:grpSpPr>
          <p:grpSp>
            <p:nvGrpSpPr>
              <p:cNvPr id="167970" name="Group 34"/>
              <p:cNvGrpSpPr>
                <a:grpSpLocks/>
              </p:cNvGrpSpPr>
              <p:nvPr/>
            </p:nvGrpSpPr>
            <p:grpSpPr bwMode="auto">
              <a:xfrm>
                <a:off x="1920" y="1590"/>
                <a:ext cx="864" cy="720"/>
                <a:chOff x="1344" y="1824"/>
                <a:chExt cx="864" cy="720"/>
              </a:xfrm>
            </p:grpSpPr>
            <p:sp>
              <p:nvSpPr>
                <p:cNvPr id="167971" name="Freeform 35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97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7973" name="Text Box 37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7974" name="Text Box 38"/>
              <p:cNvSpPr txBox="1">
                <a:spLocks noChangeArrowheads="1"/>
              </p:cNvSpPr>
              <p:nvPr/>
            </p:nvSpPr>
            <p:spPr bwMode="auto">
              <a:xfrm>
                <a:off x="2112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W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7975" name="Text Box 39"/>
              <p:cNvSpPr txBox="1">
                <a:spLocks noChangeArrowheads="1"/>
              </p:cNvSpPr>
              <p:nvPr/>
            </p:nvSpPr>
            <p:spPr bwMode="auto">
              <a:xfrm>
                <a:off x="2350" y="158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7976" name="Text Box 40"/>
              <p:cNvSpPr txBox="1">
                <a:spLocks noChangeArrowheads="1"/>
              </p:cNvSpPr>
              <p:nvPr/>
            </p:nvSpPr>
            <p:spPr bwMode="auto">
              <a:xfrm>
                <a:off x="2542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67977" name="AutoShape 41"/>
              <p:cNvCxnSpPr>
                <a:cxnSpLocks noChangeShapeType="1"/>
              </p:cNvCxnSpPr>
              <p:nvPr/>
            </p:nvCxnSpPr>
            <p:spPr bwMode="auto">
              <a:xfrm>
                <a:off x="1296" y="1710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7978" name="Text Box 42"/>
              <p:cNvSpPr txBox="1">
                <a:spLocks noChangeArrowheads="1"/>
              </p:cNvSpPr>
              <p:nvPr/>
            </p:nvSpPr>
            <p:spPr bwMode="auto">
              <a:xfrm>
                <a:off x="1296" y="1776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7979" name="Rectangle 43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sz="1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WC/FD</a:t>
                </a:r>
                <a:endParaRPr lang="en-GB" sz="1400" b="1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80" name="Rectangle 44"/>
            <p:cNvSpPr>
              <a:spLocks noChangeArrowheads="1"/>
            </p:cNvSpPr>
            <p:nvPr/>
          </p:nvSpPr>
          <p:spPr bwMode="auto">
            <a:xfrm>
              <a:off x="432" y="3792"/>
              <a:ext cx="86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E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Goal State</a:t>
              </a:r>
              <a:endParaRPr lang="en-GB" sz="1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7981" name="Group 45"/>
            <p:cNvGrpSpPr>
              <a:grpSpLocks/>
            </p:cNvGrpSpPr>
            <p:nvPr/>
          </p:nvGrpSpPr>
          <p:grpSpPr bwMode="auto">
            <a:xfrm>
              <a:off x="1920" y="3072"/>
              <a:ext cx="1728" cy="864"/>
              <a:chOff x="1920" y="2976"/>
              <a:chExt cx="1728" cy="864"/>
            </a:xfrm>
          </p:grpSpPr>
          <p:sp>
            <p:nvSpPr>
              <p:cNvPr id="167982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360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F-Takes-S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7983" name="Group 47"/>
              <p:cNvGrpSpPr>
                <a:grpSpLocks/>
              </p:cNvGrpSpPr>
              <p:nvPr/>
            </p:nvGrpSpPr>
            <p:grpSpPr bwMode="auto">
              <a:xfrm>
                <a:off x="1920" y="2976"/>
                <a:ext cx="1482" cy="864"/>
                <a:chOff x="1920" y="2976"/>
                <a:chExt cx="1482" cy="864"/>
              </a:xfrm>
            </p:grpSpPr>
            <p:grpSp>
              <p:nvGrpSpPr>
                <p:cNvPr id="167984" name="Group 48"/>
                <p:cNvGrpSpPr>
                  <a:grpSpLocks/>
                </p:cNvGrpSpPr>
                <p:nvPr/>
              </p:nvGrpSpPr>
              <p:grpSpPr bwMode="auto">
                <a:xfrm>
                  <a:off x="1920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167985" name="Freeform 49"/>
                  <p:cNvSpPr>
                    <a:spLocks/>
                  </p:cNvSpPr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1098 h 1134"/>
                      <a:gd name="T2" fmla="*/ 108 w 2010"/>
                      <a:gd name="T3" fmla="*/ 1044 h 1134"/>
                      <a:gd name="T4" fmla="*/ 306 w 2010"/>
                      <a:gd name="T5" fmla="*/ 855 h 1134"/>
                      <a:gd name="T6" fmla="*/ 468 w 2010"/>
                      <a:gd name="T7" fmla="*/ 567 h 1134"/>
                      <a:gd name="T8" fmla="*/ 639 w 2010"/>
                      <a:gd name="T9" fmla="*/ 387 h 1134"/>
                      <a:gd name="T10" fmla="*/ 792 w 2010"/>
                      <a:gd name="T11" fmla="*/ 288 h 1134"/>
                      <a:gd name="T12" fmla="*/ 837 w 2010"/>
                      <a:gd name="T13" fmla="*/ 207 h 1134"/>
                      <a:gd name="T14" fmla="*/ 963 w 2010"/>
                      <a:gd name="T15" fmla="*/ 108 h 1134"/>
                      <a:gd name="T16" fmla="*/ 1026 w 2010"/>
                      <a:gd name="T17" fmla="*/ 27 h 1134"/>
                      <a:gd name="T18" fmla="*/ 1125 w 2010"/>
                      <a:gd name="T19" fmla="*/ 0 h 1134"/>
                      <a:gd name="T20" fmla="*/ 1386 w 2010"/>
                      <a:gd name="T21" fmla="*/ 27 h 1134"/>
                      <a:gd name="T22" fmla="*/ 1503 w 2010"/>
                      <a:gd name="T23" fmla="*/ 45 h 1134"/>
                      <a:gd name="T24" fmla="*/ 1710 w 2010"/>
                      <a:gd name="T25" fmla="*/ 72 h 1134"/>
                      <a:gd name="T26" fmla="*/ 1836 w 2010"/>
                      <a:gd name="T27" fmla="*/ 27 h 1134"/>
                      <a:gd name="T28" fmla="*/ 1890 w 2010"/>
                      <a:gd name="T29" fmla="*/ 9 h 1134"/>
                      <a:gd name="T30" fmla="*/ 1998 w 2010"/>
                      <a:gd name="T31" fmla="*/ 18 h 1134"/>
                      <a:gd name="T32" fmla="*/ 1980 w 2010"/>
                      <a:gd name="T33" fmla="*/ 54 h 1134"/>
                      <a:gd name="T34" fmla="*/ 1935 w 2010"/>
                      <a:gd name="T35" fmla="*/ 99 h 1134"/>
                      <a:gd name="T36" fmla="*/ 1944 w 2010"/>
                      <a:gd name="T37" fmla="*/ 234 h 1134"/>
                      <a:gd name="T38" fmla="*/ 1908 w 2010"/>
                      <a:gd name="T39" fmla="*/ 270 h 1134"/>
                      <a:gd name="T40" fmla="*/ 1890 w 2010"/>
                      <a:gd name="T41" fmla="*/ 297 h 1134"/>
                      <a:gd name="T42" fmla="*/ 1827 w 2010"/>
                      <a:gd name="T43" fmla="*/ 468 h 1134"/>
                      <a:gd name="T44" fmla="*/ 1881 w 2010"/>
                      <a:gd name="T45" fmla="*/ 612 h 1134"/>
                      <a:gd name="T46" fmla="*/ 1845 w 2010"/>
                      <a:gd name="T47" fmla="*/ 765 h 1134"/>
                      <a:gd name="T48" fmla="*/ 1818 w 2010"/>
                      <a:gd name="T49" fmla="*/ 873 h 1134"/>
                      <a:gd name="T50" fmla="*/ 1746 w 2010"/>
                      <a:gd name="T51" fmla="*/ 891 h 1134"/>
                      <a:gd name="T52" fmla="*/ 1674 w 2010"/>
                      <a:gd name="T53" fmla="*/ 981 h 1134"/>
                      <a:gd name="T54" fmla="*/ 1656 w 2010"/>
                      <a:gd name="T55" fmla="*/ 1035 h 1134"/>
                      <a:gd name="T56" fmla="*/ 1647 w 2010"/>
                      <a:gd name="T57" fmla="*/ 1071 h 1134"/>
                      <a:gd name="T58" fmla="*/ 1629 w 2010"/>
                      <a:gd name="T59" fmla="*/ 1098 h 1134"/>
                      <a:gd name="T60" fmla="*/ 1620 w 2010"/>
                      <a:gd name="T61" fmla="*/ 1125 h 1134"/>
                      <a:gd name="T62" fmla="*/ 1593 w 2010"/>
                      <a:gd name="T63" fmla="*/ 1134 h 1134"/>
                      <a:gd name="T64" fmla="*/ 1512 w 2010"/>
                      <a:gd name="T65" fmla="*/ 1107 h 1134"/>
                      <a:gd name="T66" fmla="*/ 1485 w 2010"/>
                      <a:gd name="T67" fmla="*/ 1098 h 1134"/>
                      <a:gd name="T68" fmla="*/ 1269 w 2010"/>
                      <a:gd name="T69" fmla="*/ 1134 h 1134"/>
                      <a:gd name="T70" fmla="*/ 1116 w 2010"/>
                      <a:gd name="T71" fmla="*/ 1116 h 1134"/>
                      <a:gd name="T72" fmla="*/ 1008 w 2010"/>
                      <a:gd name="T73" fmla="*/ 1098 h 1134"/>
                      <a:gd name="T74" fmla="*/ 954 w 2010"/>
                      <a:gd name="T75" fmla="*/ 1089 h 1134"/>
                      <a:gd name="T76" fmla="*/ 477 w 2010"/>
                      <a:gd name="T77" fmla="*/ 1098 h 1134"/>
                      <a:gd name="T78" fmla="*/ 261 w 2010"/>
                      <a:gd name="T79" fmla="*/ 1071 h 1134"/>
                      <a:gd name="T80" fmla="*/ 54 w 2010"/>
                      <a:gd name="T81" fmla="*/ 1089 h 1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798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679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920" y="3441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98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12" y="2985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W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9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350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9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42" y="2985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67991" name="AutoShape 5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790" y="3600"/>
                  <a:ext cx="61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7992" name="Rectangle 56"/>
                <p:cNvSpPr>
                  <a:spLocks noChangeArrowheads="1"/>
                </p:cNvSpPr>
                <p:nvPr/>
              </p:nvSpPr>
              <p:spPr bwMode="auto">
                <a:xfrm>
                  <a:off x="1920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sz="1400" b="1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FD/WC</a:t>
                  </a:r>
                  <a:endParaRPr lang="en-GB" sz="1400" b="1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7993" name="Group 57"/>
            <p:cNvGrpSpPr>
              <a:grpSpLocks/>
            </p:cNvGrpSpPr>
            <p:nvPr/>
          </p:nvGrpSpPr>
          <p:grpSpPr bwMode="auto">
            <a:xfrm>
              <a:off x="3408" y="3072"/>
              <a:ext cx="1728" cy="864"/>
              <a:chOff x="3408" y="2976"/>
              <a:chExt cx="1728" cy="864"/>
            </a:xfrm>
          </p:grpSpPr>
          <p:sp>
            <p:nvSpPr>
              <p:cNvPr id="167994" name="Text Box 58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F-Takes-C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7995" name="Group 59"/>
              <p:cNvGrpSpPr>
                <a:grpSpLocks/>
              </p:cNvGrpSpPr>
              <p:nvPr/>
            </p:nvGrpSpPr>
            <p:grpSpPr bwMode="auto">
              <a:xfrm>
                <a:off x="3408" y="2976"/>
                <a:ext cx="1440" cy="864"/>
                <a:chOff x="3408" y="2976"/>
                <a:chExt cx="1440" cy="864"/>
              </a:xfrm>
            </p:grpSpPr>
            <p:grpSp>
              <p:nvGrpSpPr>
                <p:cNvPr id="167996" name="Group 60"/>
                <p:cNvGrpSpPr>
                  <a:grpSpLocks/>
                </p:cNvGrpSpPr>
                <p:nvPr/>
              </p:nvGrpSpPr>
              <p:grpSpPr bwMode="auto">
                <a:xfrm>
                  <a:off x="3408" y="2976"/>
                  <a:ext cx="864" cy="720"/>
                  <a:chOff x="1344" y="1824"/>
                  <a:chExt cx="864" cy="720"/>
                </a:xfrm>
              </p:grpSpPr>
              <p:sp>
                <p:nvSpPr>
                  <p:cNvPr id="167997" name="Freeform 61"/>
                  <p:cNvSpPr>
                    <a:spLocks/>
                  </p:cNvSpPr>
                  <p:nvPr/>
                </p:nvSpPr>
                <p:spPr bwMode="auto">
                  <a:xfrm rot="5400000">
                    <a:off x="1608" y="1800"/>
                    <a:ext cx="288" cy="720"/>
                  </a:xfrm>
                  <a:custGeom>
                    <a:avLst/>
                    <a:gdLst>
                      <a:gd name="T0" fmla="*/ 0 w 2010"/>
                      <a:gd name="T1" fmla="*/ 1098 h 1134"/>
                      <a:gd name="T2" fmla="*/ 108 w 2010"/>
                      <a:gd name="T3" fmla="*/ 1044 h 1134"/>
                      <a:gd name="T4" fmla="*/ 306 w 2010"/>
                      <a:gd name="T5" fmla="*/ 855 h 1134"/>
                      <a:gd name="T6" fmla="*/ 468 w 2010"/>
                      <a:gd name="T7" fmla="*/ 567 h 1134"/>
                      <a:gd name="T8" fmla="*/ 639 w 2010"/>
                      <a:gd name="T9" fmla="*/ 387 h 1134"/>
                      <a:gd name="T10" fmla="*/ 792 w 2010"/>
                      <a:gd name="T11" fmla="*/ 288 h 1134"/>
                      <a:gd name="T12" fmla="*/ 837 w 2010"/>
                      <a:gd name="T13" fmla="*/ 207 h 1134"/>
                      <a:gd name="T14" fmla="*/ 963 w 2010"/>
                      <a:gd name="T15" fmla="*/ 108 h 1134"/>
                      <a:gd name="T16" fmla="*/ 1026 w 2010"/>
                      <a:gd name="T17" fmla="*/ 27 h 1134"/>
                      <a:gd name="T18" fmla="*/ 1125 w 2010"/>
                      <a:gd name="T19" fmla="*/ 0 h 1134"/>
                      <a:gd name="T20" fmla="*/ 1386 w 2010"/>
                      <a:gd name="T21" fmla="*/ 27 h 1134"/>
                      <a:gd name="T22" fmla="*/ 1503 w 2010"/>
                      <a:gd name="T23" fmla="*/ 45 h 1134"/>
                      <a:gd name="T24" fmla="*/ 1710 w 2010"/>
                      <a:gd name="T25" fmla="*/ 72 h 1134"/>
                      <a:gd name="T26" fmla="*/ 1836 w 2010"/>
                      <a:gd name="T27" fmla="*/ 27 h 1134"/>
                      <a:gd name="T28" fmla="*/ 1890 w 2010"/>
                      <a:gd name="T29" fmla="*/ 9 h 1134"/>
                      <a:gd name="T30" fmla="*/ 1998 w 2010"/>
                      <a:gd name="T31" fmla="*/ 18 h 1134"/>
                      <a:gd name="T32" fmla="*/ 1980 w 2010"/>
                      <a:gd name="T33" fmla="*/ 54 h 1134"/>
                      <a:gd name="T34" fmla="*/ 1935 w 2010"/>
                      <a:gd name="T35" fmla="*/ 99 h 1134"/>
                      <a:gd name="T36" fmla="*/ 1944 w 2010"/>
                      <a:gd name="T37" fmla="*/ 234 h 1134"/>
                      <a:gd name="T38" fmla="*/ 1908 w 2010"/>
                      <a:gd name="T39" fmla="*/ 270 h 1134"/>
                      <a:gd name="T40" fmla="*/ 1890 w 2010"/>
                      <a:gd name="T41" fmla="*/ 297 h 1134"/>
                      <a:gd name="T42" fmla="*/ 1827 w 2010"/>
                      <a:gd name="T43" fmla="*/ 468 h 1134"/>
                      <a:gd name="T44" fmla="*/ 1881 w 2010"/>
                      <a:gd name="T45" fmla="*/ 612 h 1134"/>
                      <a:gd name="T46" fmla="*/ 1845 w 2010"/>
                      <a:gd name="T47" fmla="*/ 765 h 1134"/>
                      <a:gd name="T48" fmla="*/ 1818 w 2010"/>
                      <a:gd name="T49" fmla="*/ 873 h 1134"/>
                      <a:gd name="T50" fmla="*/ 1746 w 2010"/>
                      <a:gd name="T51" fmla="*/ 891 h 1134"/>
                      <a:gd name="T52" fmla="*/ 1674 w 2010"/>
                      <a:gd name="T53" fmla="*/ 981 h 1134"/>
                      <a:gd name="T54" fmla="*/ 1656 w 2010"/>
                      <a:gd name="T55" fmla="*/ 1035 h 1134"/>
                      <a:gd name="T56" fmla="*/ 1647 w 2010"/>
                      <a:gd name="T57" fmla="*/ 1071 h 1134"/>
                      <a:gd name="T58" fmla="*/ 1629 w 2010"/>
                      <a:gd name="T59" fmla="*/ 1098 h 1134"/>
                      <a:gd name="T60" fmla="*/ 1620 w 2010"/>
                      <a:gd name="T61" fmla="*/ 1125 h 1134"/>
                      <a:gd name="T62" fmla="*/ 1593 w 2010"/>
                      <a:gd name="T63" fmla="*/ 1134 h 1134"/>
                      <a:gd name="T64" fmla="*/ 1512 w 2010"/>
                      <a:gd name="T65" fmla="*/ 1107 h 1134"/>
                      <a:gd name="T66" fmla="*/ 1485 w 2010"/>
                      <a:gd name="T67" fmla="*/ 1098 h 1134"/>
                      <a:gd name="T68" fmla="*/ 1269 w 2010"/>
                      <a:gd name="T69" fmla="*/ 1134 h 1134"/>
                      <a:gd name="T70" fmla="*/ 1116 w 2010"/>
                      <a:gd name="T71" fmla="*/ 1116 h 1134"/>
                      <a:gd name="T72" fmla="*/ 1008 w 2010"/>
                      <a:gd name="T73" fmla="*/ 1098 h 1134"/>
                      <a:gd name="T74" fmla="*/ 954 w 2010"/>
                      <a:gd name="T75" fmla="*/ 1089 h 1134"/>
                      <a:gd name="T76" fmla="*/ 477 w 2010"/>
                      <a:gd name="T77" fmla="*/ 1098 h 1134"/>
                      <a:gd name="T78" fmla="*/ 261 w 2010"/>
                      <a:gd name="T79" fmla="*/ 1071 h 1134"/>
                      <a:gd name="T80" fmla="*/ 54 w 2010"/>
                      <a:gd name="T81" fmla="*/ 1089 h 1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010" h="1134">
                        <a:moveTo>
                          <a:pt x="0" y="1098"/>
                        </a:moveTo>
                        <a:cubicBezTo>
                          <a:pt x="49" y="1088"/>
                          <a:pt x="73" y="1079"/>
                          <a:pt x="108" y="1044"/>
                        </a:cubicBezTo>
                        <a:cubicBezTo>
                          <a:pt x="137" y="927"/>
                          <a:pt x="220" y="919"/>
                          <a:pt x="306" y="855"/>
                        </a:cubicBezTo>
                        <a:cubicBezTo>
                          <a:pt x="339" y="756"/>
                          <a:pt x="379" y="627"/>
                          <a:pt x="468" y="567"/>
                        </a:cubicBezTo>
                        <a:cubicBezTo>
                          <a:pt x="519" y="491"/>
                          <a:pt x="567" y="445"/>
                          <a:pt x="639" y="387"/>
                        </a:cubicBezTo>
                        <a:cubicBezTo>
                          <a:pt x="689" y="347"/>
                          <a:pt x="730" y="304"/>
                          <a:pt x="792" y="288"/>
                        </a:cubicBezTo>
                        <a:cubicBezTo>
                          <a:pt x="830" y="263"/>
                          <a:pt x="853" y="255"/>
                          <a:pt x="837" y="207"/>
                        </a:cubicBezTo>
                        <a:cubicBezTo>
                          <a:pt x="855" y="153"/>
                          <a:pt x="911" y="125"/>
                          <a:pt x="963" y="108"/>
                        </a:cubicBezTo>
                        <a:cubicBezTo>
                          <a:pt x="971" y="97"/>
                          <a:pt x="1018" y="32"/>
                          <a:pt x="1026" y="27"/>
                        </a:cubicBezTo>
                        <a:cubicBezTo>
                          <a:pt x="1046" y="14"/>
                          <a:pt x="1101" y="6"/>
                          <a:pt x="1125" y="0"/>
                        </a:cubicBezTo>
                        <a:cubicBezTo>
                          <a:pt x="1216" y="6"/>
                          <a:pt x="1297" y="14"/>
                          <a:pt x="1386" y="27"/>
                        </a:cubicBezTo>
                        <a:cubicBezTo>
                          <a:pt x="1429" y="49"/>
                          <a:pt x="1453" y="38"/>
                          <a:pt x="1503" y="45"/>
                        </a:cubicBezTo>
                        <a:cubicBezTo>
                          <a:pt x="1572" y="55"/>
                          <a:pt x="1641" y="63"/>
                          <a:pt x="1710" y="72"/>
                        </a:cubicBezTo>
                        <a:cubicBezTo>
                          <a:pt x="1754" y="61"/>
                          <a:pt x="1793" y="41"/>
                          <a:pt x="1836" y="27"/>
                        </a:cubicBezTo>
                        <a:cubicBezTo>
                          <a:pt x="1854" y="21"/>
                          <a:pt x="1890" y="9"/>
                          <a:pt x="1890" y="9"/>
                        </a:cubicBezTo>
                        <a:cubicBezTo>
                          <a:pt x="1926" y="12"/>
                          <a:pt x="1966" y="2"/>
                          <a:pt x="1998" y="18"/>
                        </a:cubicBezTo>
                        <a:cubicBezTo>
                          <a:pt x="2010" y="24"/>
                          <a:pt x="1988" y="43"/>
                          <a:pt x="1980" y="54"/>
                        </a:cubicBezTo>
                        <a:cubicBezTo>
                          <a:pt x="1967" y="71"/>
                          <a:pt x="1950" y="84"/>
                          <a:pt x="1935" y="99"/>
                        </a:cubicBezTo>
                        <a:cubicBezTo>
                          <a:pt x="1937" y="115"/>
                          <a:pt x="1962" y="209"/>
                          <a:pt x="1944" y="234"/>
                        </a:cubicBezTo>
                        <a:cubicBezTo>
                          <a:pt x="1934" y="248"/>
                          <a:pt x="1919" y="257"/>
                          <a:pt x="1908" y="270"/>
                        </a:cubicBezTo>
                        <a:cubicBezTo>
                          <a:pt x="1901" y="278"/>
                          <a:pt x="1896" y="288"/>
                          <a:pt x="1890" y="297"/>
                        </a:cubicBezTo>
                        <a:cubicBezTo>
                          <a:pt x="1881" y="380"/>
                          <a:pt x="1871" y="402"/>
                          <a:pt x="1827" y="468"/>
                        </a:cubicBezTo>
                        <a:cubicBezTo>
                          <a:pt x="1810" y="536"/>
                          <a:pt x="1834" y="565"/>
                          <a:pt x="1881" y="612"/>
                        </a:cubicBezTo>
                        <a:cubicBezTo>
                          <a:pt x="1897" y="661"/>
                          <a:pt x="1858" y="714"/>
                          <a:pt x="1845" y="765"/>
                        </a:cubicBezTo>
                        <a:cubicBezTo>
                          <a:pt x="1857" y="812"/>
                          <a:pt x="1868" y="823"/>
                          <a:pt x="1818" y="873"/>
                        </a:cubicBezTo>
                        <a:cubicBezTo>
                          <a:pt x="1801" y="890"/>
                          <a:pt x="1769" y="883"/>
                          <a:pt x="1746" y="891"/>
                        </a:cubicBezTo>
                        <a:cubicBezTo>
                          <a:pt x="1725" y="923"/>
                          <a:pt x="1690" y="946"/>
                          <a:pt x="1674" y="981"/>
                        </a:cubicBezTo>
                        <a:cubicBezTo>
                          <a:pt x="1666" y="998"/>
                          <a:pt x="1661" y="1017"/>
                          <a:pt x="1656" y="1035"/>
                        </a:cubicBezTo>
                        <a:cubicBezTo>
                          <a:pt x="1653" y="1047"/>
                          <a:pt x="1652" y="1060"/>
                          <a:pt x="1647" y="1071"/>
                        </a:cubicBezTo>
                        <a:cubicBezTo>
                          <a:pt x="1643" y="1081"/>
                          <a:pt x="1634" y="1088"/>
                          <a:pt x="1629" y="1098"/>
                        </a:cubicBezTo>
                        <a:cubicBezTo>
                          <a:pt x="1625" y="1106"/>
                          <a:pt x="1627" y="1118"/>
                          <a:pt x="1620" y="1125"/>
                        </a:cubicBezTo>
                        <a:cubicBezTo>
                          <a:pt x="1613" y="1132"/>
                          <a:pt x="1602" y="1131"/>
                          <a:pt x="1593" y="1134"/>
                        </a:cubicBezTo>
                        <a:cubicBezTo>
                          <a:pt x="1582" y="1130"/>
                          <a:pt x="1531" y="1113"/>
                          <a:pt x="1512" y="1107"/>
                        </a:cubicBezTo>
                        <a:cubicBezTo>
                          <a:pt x="1503" y="1104"/>
                          <a:pt x="1485" y="1098"/>
                          <a:pt x="1485" y="1098"/>
                        </a:cubicBezTo>
                        <a:cubicBezTo>
                          <a:pt x="1413" y="1110"/>
                          <a:pt x="1341" y="1122"/>
                          <a:pt x="1269" y="1134"/>
                        </a:cubicBezTo>
                        <a:cubicBezTo>
                          <a:pt x="1098" y="1120"/>
                          <a:pt x="1217" y="1134"/>
                          <a:pt x="1116" y="1116"/>
                        </a:cubicBezTo>
                        <a:cubicBezTo>
                          <a:pt x="1080" y="1110"/>
                          <a:pt x="1044" y="1104"/>
                          <a:pt x="1008" y="1098"/>
                        </a:cubicBezTo>
                        <a:cubicBezTo>
                          <a:pt x="990" y="1095"/>
                          <a:pt x="954" y="1089"/>
                          <a:pt x="954" y="1089"/>
                        </a:cubicBezTo>
                        <a:cubicBezTo>
                          <a:pt x="793" y="1095"/>
                          <a:pt x="637" y="1109"/>
                          <a:pt x="477" y="1098"/>
                        </a:cubicBezTo>
                        <a:cubicBezTo>
                          <a:pt x="405" y="1086"/>
                          <a:pt x="333" y="1078"/>
                          <a:pt x="261" y="1071"/>
                        </a:cubicBezTo>
                        <a:cubicBezTo>
                          <a:pt x="192" y="1077"/>
                          <a:pt x="54" y="1089"/>
                          <a:pt x="54" y="1089"/>
                        </a:cubicBezTo>
                      </a:path>
                    </a:pathLst>
                  </a:custGeom>
                  <a:solidFill>
                    <a:srgbClr val="99CCFF"/>
                  </a:solidFill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799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824"/>
                    <a:ext cx="864" cy="7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6799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408" y="2976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800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600" y="2976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W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800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838" y="344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800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030" y="2976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</a:t>
                  </a:r>
                  <a:endParaRPr lang="en-GB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68003" name="AutoShape 67"/>
                <p:cNvCxnSpPr>
                  <a:cxnSpLocks noChangeShapeType="1"/>
                  <a:stCxn id="168009" idx="1"/>
                </p:cNvCxnSpPr>
                <p:nvPr/>
              </p:nvCxnSpPr>
              <p:spPr bwMode="auto">
                <a:xfrm flipH="1">
                  <a:off x="4278" y="3599"/>
                  <a:ext cx="570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8004" name="Rectangle 68"/>
                <p:cNvSpPr>
                  <a:spLocks noChangeArrowheads="1"/>
                </p:cNvSpPr>
                <p:nvPr/>
              </p:nvSpPr>
              <p:spPr bwMode="auto">
                <a:xfrm>
                  <a:off x="3408" y="3696"/>
                  <a:ext cx="86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IE" sz="1400" b="1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D/FWC</a:t>
                  </a:r>
                  <a:endParaRPr lang="en-GB" sz="1400" b="1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8005" name="Group 69"/>
            <p:cNvGrpSpPr>
              <a:grpSpLocks/>
            </p:cNvGrpSpPr>
            <p:nvPr/>
          </p:nvGrpSpPr>
          <p:grpSpPr bwMode="auto">
            <a:xfrm>
              <a:off x="4752" y="2412"/>
              <a:ext cx="960" cy="1524"/>
              <a:chOff x="4752" y="2358"/>
              <a:chExt cx="960" cy="1524"/>
            </a:xfrm>
          </p:grpSpPr>
          <p:grpSp>
            <p:nvGrpSpPr>
              <p:cNvPr id="168006" name="Group 70"/>
              <p:cNvGrpSpPr>
                <a:grpSpLocks/>
              </p:cNvGrpSpPr>
              <p:nvPr/>
            </p:nvGrpSpPr>
            <p:grpSpPr bwMode="auto">
              <a:xfrm>
                <a:off x="4848" y="3018"/>
                <a:ext cx="864" cy="720"/>
                <a:chOff x="1344" y="1824"/>
                <a:chExt cx="864" cy="720"/>
              </a:xfrm>
            </p:grpSpPr>
            <p:sp>
              <p:nvSpPr>
                <p:cNvPr id="168007" name="Freeform 71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8008" name="Rectangle 72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8009" name="Text Box 73"/>
              <p:cNvSpPr txBox="1">
                <a:spLocks noChangeArrowheads="1"/>
              </p:cNvSpPr>
              <p:nvPr/>
            </p:nvSpPr>
            <p:spPr bwMode="auto">
              <a:xfrm>
                <a:off x="4848" y="348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10" name="Text Box 74"/>
              <p:cNvSpPr txBox="1">
                <a:spLocks noChangeArrowheads="1"/>
              </p:cNvSpPr>
              <p:nvPr/>
            </p:nvSpPr>
            <p:spPr bwMode="auto">
              <a:xfrm>
                <a:off x="5040" y="3018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W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11" name="Text Box 75"/>
              <p:cNvSpPr txBox="1">
                <a:spLocks noChangeArrowheads="1"/>
              </p:cNvSpPr>
              <p:nvPr/>
            </p:nvSpPr>
            <p:spPr bwMode="auto">
              <a:xfrm>
                <a:off x="5278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12" name="Text Box 76"/>
              <p:cNvSpPr txBox="1">
                <a:spLocks noChangeArrowheads="1"/>
              </p:cNvSpPr>
              <p:nvPr/>
            </p:nvSpPr>
            <p:spPr bwMode="auto">
              <a:xfrm>
                <a:off x="5470" y="34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68013" name="AutoShape 77"/>
              <p:cNvCxnSpPr>
                <a:cxnSpLocks noChangeShapeType="1"/>
                <a:stCxn id="168019" idx="2"/>
                <a:endCxn id="168008" idx="0"/>
              </p:cNvCxnSpPr>
              <p:nvPr/>
            </p:nvCxnSpPr>
            <p:spPr bwMode="auto">
              <a:xfrm>
                <a:off x="5280" y="2358"/>
                <a:ext cx="0" cy="6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014" name="Text Box 78"/>
              <p:cNvSpPr txBox="1">
                <a:spLocks noChangeArrowheads="1"/>
              </p:cNvSpPr>
              <p:nvPr/>
            </p:nvSpPr>
            <p:spPr bwMode="auto">
              <a:xfrm>
                <a:off x="4752" y="2668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F-Takes-D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15" name="Rectangle 79"/>
              <p:cNvSpPr>
                <a:spLocks noChangeArrowheads="1"/>
              </p:cNvSpPr>
              <p:nvPr/>
            </p:nvSpPr>
            <p:spPr bwMode="auto">
              <a:xfrm>
                <a:off x="4848" y="3738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sz="1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FDC/W</a:t>
                </a:r>
                <a:endParaRPr lang="en-GB" sz="1400" b="1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8016" name="Group 80"/>
            <p:cNvGrpSpPr>
              <a:grpSpLocks/>
            </p:cNvGrpSpPr>
            <p:nvPr/>
          </p:nvGrpSpPr>
          <p:grpSpPr bwMode="auto">
            <a:xfrm>
              <a:off x="4272" y="1728"/>
              <a:ext cx="1440" cy="858"/>
              <a:chOff x="4272" y="1632"/>
              <a:chExt cx="1440" cy="858"/>
            </a:xfrm>
          </p:grpSpPr>
          <p:grpSp>
            <p:nvGrpSpPr>
              <p:cNvPr id="168017" name="Group 81"/>
              <p:cNvGrpSpPr>
                <a:grpSpLocks/>
              </p:cNvGrpSpPr>
              <p:nvPr/>
            </p:nvGrpSpPr>
            <p:grpSpPr bwMode="auto">
              <a:xfrm>
                <a:off x="4848" y="1632"/>
                <a:ext cx="864" cy="720"/>
                <a:chOff x="1344" y="1824"/>
                <a:chExt cx="864" cy="720"/>
              </a:xfrm>
            </p:grpSpPr>
            <p:sp>
              <p:nvSpPr>
                <p:cNvPr id="168018" name="Freeform 82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8019" name="Rectangle 83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8020" name="Text Box 84"/>
              <p:cNvSpPr txBox="1">
                <a:spLocks noChangeArrowheads="1"/>
              </p:cNvSpPr>
              <p:nvPr/>
            </p:nvSpPr>
            <p:spPr bwMode="auto">
              <a:xfrm>
                <a:off x="4848" y="163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1" name="Text Box 85"/>
              <p:cNvSpPr txBox="1">
                <a:spLocks noChangeArrowheads="1"/>
              </p:cNvSpPr>
              <p:nvPr/>
            </p:nvSpPr>
            <p:spPr bwMode="auto">
              <a:xfrm>
                <a:off x="5040" y="163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W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2" name="Text Box 86"/>
              <p:cNvSpPr txBox="1">
                <a:spLocks noChangeArrowheads="1"/>
              </p:cNvSpPr>
              <p:nvPr/>
            </p:nvSpPr>
            <p:spPr bwMode="auto">
              <a:xfrm>
                <a:off x="5278" y="163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3" name="Text Box 87"/>
              <p:cNvSpPr txBox="1">
                <a:spLocks noChangeArrowheads="1"/>
              </p:cNvSpPr>
              <p:nvPr/>
            </p:nvSpPr>
            <p:spPr bwMode="auto">
              <a:xfrm>
                <a:off x="5470" y="209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4" name="Text Box 88"/>
              <p:cNvSpPr txBox="1">
                <a:spLocks noChangeArrowheads="1"/>
              </p:cNvSpPr>
              <p:nvPr/>
            </p:nvSpPr>
            <p:spPr bwMode="auto">
              <a:xfrm>
                <a:off x="4272" y="1776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F-Takes-W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5" name="Rectangle 89"/>
              <p:cNvSpPr>
                <a:spLocks noChangeArrowheads="1"/>
              </p:cNvSpPr>
              <p:nvPr/>
            </p:nvSpPr>
            <p:spPr bwMode="auto">
              <a:xfrm>
                <a:off x="4848" y="2346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sz="1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C/FWD</a:t>
                </a:r>
                <a:endParaRPr lang="en-GB" sz="1400" b="1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26" name="Line 90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8027" name="Group 91"/>
            <p:cNvGrpSpPr>
              <a:grpSpLocks/>
            </p:cNvGrpSpPr>
            <p:nvPr/>
          </p:nvGrpSpPr>
          <p:grpSpPr bwMode="auto">
            <a:xfrm>
              <a:off x="2791" y="1686"/>
              <a:ext cx="1481" cy="858"/>
              <a:chOff x="2790" y="1590"/>
              <a:chExt cx="1482" cy="858"/>
            </a:xfrm>
          </p:grpSpPr>
          <p:cxnSp>
            <p:nvCxnSpPr>
              <p:cNvPr id="168028" name="AutoShape 92"/>
              <p:cNvCxnSpPr>
                <a:cxnSpLocks noChangeShapeType="1"/>
              </p:cNvCxnSpPr>
              <p:nvPr/>
            </p:nvCxnSpPr>
            <p:spPr bwMode="auto">
              <a:xfrm>
                <a:off x="2790" y="1686"/>
                <a:ext cx="61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029" name="Text Box 9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IE" sz="1200" b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F-Takes-S</a:t>
                </a:r>
                <a:endParaRPr lang="en-GB" sz="1200" b="1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68030" name="Group 94"/>
              <p:cNvGrpSpPr>
                <a:grpSpLocks/>
              </p:cNvGrpSpPr>
              <p:nvPr/>
            </p:nvGrpSpPr>
            <p:grpSpPr bwMode="auto">
              <a:xfrm>
                <a:off x="3408" y="1590"/>
                <a:ext cx="864" cy="720"/>
                <a:chOff x="1344" y="1824"/>
                <a:chExt cx="864" cy="720"/>
              </a:xfrm>
            </p:grpSpPr>
            <p:sp>
              <p:nvSpPr>
                <p:cNvPr id="168031" name="Freeform 95"/>
                <p:cNvSpPr>
                  <a:spLocks/>
                </p:cNvSpPr>
                <p:nvPr/>
              </p:nvSpPr>
              <p:spPr bwMode="auto">
                <a:xfrm rot="5400000">
                  <a:off x="1608" y="1800"/>
                  <a:ext cx="288" cy="720"/>
                </a:xfrm>
                <a:custGeom>
                  <a:avLst/>
                  <a:gdLst>
                    <a:gd name="T0" fmla="*/ 0 w 2010"/>
                    <a:gd name="T1" fmla="*/ 1098 h 1134"/>
                    <a:gd name="T2" fmla="*/ 108 w 2010"/>
                    <a:gd name="T3" fmla="*/ 1044 h 1134"/>
                    <a:gd name="T4" fmla="*/ 306 w 2010"/>
                    <a:gd name="T5" fmla="*/ 855 h 1134"/>
                    <a:gd name="T6" fmla="*/ 468 w 2010"/>
                    <a:gd name="T7" fmla="*/ 567 h 1134"/>
                    <a:gd name="T8" fmla="*/ 639 w 2010"/>
                    <a:gd name="T9" fmla="*/ 387 h 1134"/>
                    <a:gd name="T10" fmla="*/ 792 w 2010"/>
                    <a:gd name="T11" fmla="*/ 288 h 1134"/>
                    <a:gd name="T12" fmla="*/ 837 w 2010"/>
                    <a:gd name="T13" fmla="*/ 207 h 1134"/>
                    <a:gd name="T14" fmla="*/ 963 w 2010"/>
                    <a:gd name="T15" fmla="*/ 108 h 1134"/>
                    <a:gd name="T16" fmla="*/ 1026 w 2010"/>
                    <a:gd name="T17" fmla="*/ 27 h 1134"/>
                    <a:gd name="T18" fmla="*/ 1125 w 2010"/>
                    <a:gd name="T19" fmla="*/ 0 h 1134"/>
                    <a:gd name="T20" fmla="*/ 1386 w 2010"/>
                    <a:gd name="T21" fmla="*/ 27 h 1134"/>
                    <a:gd name="T22" fmla="*/ 1503 w 2010"/>
                    <a:gd name="T23" fmla="*/ 45 h 1134"/>
                    <a:gd name="T24" fmla="*/ 1710 w 2010"/>
                    <a:gd name="T25" fmla="*/ 72 h 1134"/>
                    <a:gd name="T26" fmla="*/ 1836 w 2010"/>
                    <a:gd name="T27" fmla="*/ 27 h 1134"/>
                    <a:gd name="T28" fmla="*/ 1890 w 2010"/>
                    <a:gd name="T29" fmla="*/ 9 h 1134"/>
                    <a:gd name="T30" fmla="*/ 1998 w 2010"/>
                    <a:gd name="T31" fmla="*/ 18 h 1134"/>
                    <a:gd name="T32" fmla="*/ 1980 w 2010"/>
                    <a:gd name="T33" fmla="*/ 54 h 1134"/>
                    <a:gd name="T34" fmla="*/ 1935 w 2010"/>
                    <a:gd name="T35" fmla="*/ 99 h 1134"/>
                    <a:gd name="T36" fmla="*/ 1944 w 2010"/>
                    <a:gd name="T37" fmla="*/ 234 h 1134"/>
                    <a:gd name="T38" fmla="*/ 1908 w 2010"/>
                    <a:gd name="T39" fmla="*/ 270 h 1134"/>
                    <a:gd name="T40" fmla="*/ 1890 w 2010"/>
                    <a:gd name="T41" fmla="*/ 297 h 1134"/>
                    <a:gd name="T42" fmla="*/ 1827 w 2010"/>
                    <a:gd name="T43" fmla="*/ 468 h 1134"/>
                    <a:gd name="T44" fmla="*/ 1881 w 2010"/>
                    <a:gd name="T45" fmla="*/ 612 h 1134"/>
                    <a:gd name="T46" fmla="*/ 1845 w 2010"/>
                    <a:gd name="T47" fmla="*/ 765 h 1134"/>
                    <a:gd name="T48" fmla="*/ 1818 w 2010"/>
                    <a:gd name="T49" fmla="*/ 873 h 1134"/>
                    <a:gd name="T50" fmla="*/ 1746 w 2010"/>
                    <a:gd name="T51" fmla="*/ 891 h 1134"/>
                    <a:gd name="T52" fmla="*/ 1674 w 2010"/>
                    <a:gd name="T53" fmla="*/ 981 h 1134"/>
                    <a:gd name="T54" fmla="*/ 1656 w 2010"/>
                    <a:gd name="T55" fmla="*/ 1035 h 1134"/>
                    <a:gd name="T56" fmla="*/ 1647 w 2010"/>
                    <a:gd name="T57" fmla="*/ 1071 h 1134"/>
                    <a:gd name="T58" fmla="*/ 1629 w 2010"/>
                    <a:gd name="T59" fmla="*/ 1098 h 1134"/>
                    <a:gd name="T60" fmla="*/ 1620 w 2010"/>
                    <a:gd name="T61" fmla="*/ 1125 h 1134"/>
                    <a:gd name="T62" fmla="*/ 1593 w 2010"/>
                    <a:gd name="T63" fmla="*/ 1134 h 1134"/>
                    <a:gd name="T64" fmla="*/ 1512 w 2010"/>
                    <a:gd name="T65" fmla="*/ 1107 h 1134"/>
                    <a:gd name="T66" fmla="*/ 1485 w 2010"/>
                    <a:gd name="T67" fmla="*/ 1098 h 1134"/>
                    <a:gd name="T68" fmla="*/ 1269 w 2010"/>
                    <a:gd name="T69" fmla="*/ 1134 h 1134"/>
                    <a:gd name="T70" fmla="*/ 1116 w 2010"/>
                    <a:gd name="T71" fmla="*/ 1116 h 1134"/>
                    <a:gd name="T72" fmla="*/ 1008 w 2010"/>
                    <a:gd name="T73" fmla="*/ 1098 h 1134"/>
                    <a:gd name="T74" fmla="*/ 954 w 2010"/>
                    <a:gd name="T75" fmla="*/ 1089 h 1134"/>
                    <a:gd name="T76" fmla="*/ 477 w 2010"/>
                    <a:gd name="T77" fmla="*/ 1098 h 1134"/>
                    <a:gd name="T78" fmla="*/ 261 w 2010"/>
                    <a:gd name="T79" fmla="*/ 1071 h 1134"/>
                    <a:gd name="T80" fmla="*/ 54 w 2010"/>
                    <a:gd name="T81" fmla="*/ 1089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10" h="1134">
                      <a:moveTo>
                        <a:pt x="0" y="1098"/>
                      </a:moveTo>
                      <a:cubicBezTo>
                        <a:pt x="49" y="1088"/>
                        <a:pt x="73" y="1079"/>
                        <a:pt x="108" y="1044"/>
                      </a:cubicBezTo>
                      <a:cubicBezTo>
                        <a:pt x="137" y="927"/>
                        <a:pt x="220" y="919"/>
                        <a:pt x="306" y="855"/>
                      </a:cubicBezTo>
                      <a:cubicBezTo>
                        <a:pt x="339" y="756"/>
                        <a:pt x="379" y="627"/>
                        <a:pt x="468" y="567"/>
                      </a:cubicBezTo>
                      <a:cubicBezTo>
                        <a:pt x="519" y="491"/>
                        <a:pt x="567" y="445"/>
                        <a:pt x="639" y="387"/>
                      </a:cubicBezTo>
                      <a:cubicBezTo>
                        <a:pt x="689" y="347"/>
                        <a:pt x="730" y="304"/>
                        <a:pt x="792" y="288"/>
                      </a:cubicBezTo>
                      <a:cubicBezTo>
                        <a:pt x="830" y="263"/>
                        <a:pt x="853" y="255"/>
                        <a:pt x="837" y="207"/>
                      </a:cubicBezTo>
                      <a:cubicBezTo>
                        <a:pt x="855" y="153"/>
                        <a:pt x="911" y="125"/>
                        <a:pt x="963" y="108"/>
                      </a:cubicBezTo>
                      <a:cubicBezTo>
                        <a:pt x="971" y="97"/>
                        <a:pt x="1018" y="32"/>
                        <a:pt x="1026" y="27"/>
                      </a:cubicBezTo>
                      <a:cubicBezTo>
                        <a:pt x="1046" y="14"/>
                        <a:pt x="1101" y="6"/>
                        <a:pt x="1125" y="0"/>
                      </a:cubicBezTo>
                      <a:cubicBezTo>
                        <a:pt x="1216" y="6"/>
                        <a:pt x="1297" y="14"/>
                        <a:pt x="1386" y="27"/>
                      </a:cubicBezTo>
                      <a:cubicBezTo>
                        <a:pt x="1429" y="49"/>
                        <a:pt x="1453" y="38"/>
                        <a:pt x="1503" y="45"/>
                      </a:cubicBezTo>
                      <a:cubicBezTo>
                        <a:pt x="1572" y="55"/>
                        <a:pt x="1641" y="63"/>
                        <a:pt x="1710" y="72"/>
                      </a:cubicBezTo>
                      <a:cubicBezTo>
                        <a:pt x="1754" y="61"/>
                        <a:pt x="1793" y="41"/>
                        <a:pt x="1836" y="27"/>
                      </a:cubicBezTo>
                      <a:cubicBezTo>
                        <a:pt x="1854" y="21"/>
                        <a:pt x="1890" y="9"/>
                        <a:pt x="1890" y="9"/>
                      </a:cubicBezTo>
                      <a:cubicBezTo>
                        <a:pt x="1926" y="12"/>
                        <a:pt x="1966" y="2"/>
                        <a:pt x="1998" y="18"/>
                      </a:cubicBezTo>
                      <a:cubicBezTo>
                        <a:pt x="2010" y="24"/>
                        <a:pt x="1988" y="43"/>
                        <a:pt x="1980" y="54"/>
                      </a:cubicBezTo>
                      <a:cubicBezTo>
                        <a:pt x="1967" y="71"/>
                        <a:pt x="1950" y="84"/>
                        <a:pt x="1935" y="99"/>
                      </a:cubicBezTo>
                      <a:cubicBezTo>
                        <a:pt x="1937" y="115"/>
                        <a:pt x="1962" y="209"/>
                        <a:pt x="1944" y="234"/>
                      </a:cubicBezTo>
                      <a:cubicBezTo>
                        <a:pt x="1934" y="248"/>
                        <a:pt x="1919" y="257"/>
                        <a:pt x="1908" y="270"/>
                      </a:cubicBezTo>
                      <a:cubicBezTo>
                        <a:pt x="1901" y="278"/>
                        <a:pt x="1896" y="288"/>
                        <a:pt x="1890" y="297"/>
                      </a:cubicBezTo>
                      <a:cubicBezTo>
                        <a:pt x="1881" y="380"/>
                        <a:pt x="1871" y="402"/>
                        <a:pt x="1827" y="468"/>
                      </a:cubicBezTo>
                      <a:cubicBezTo>
                        <a:pt x="1810" y="536"/>
                        <a:pt x="1834" y="565"/>
                        <a:pt x="1881" y="612"/>
                      </a:cubicBezTo>
                      <a:cubicBezTo>
                        <a:pt x="1897" y="661"/>
                        <a:pt x="1858" y="714"/>
                        <a:pt x="1845" y="765"/>
                      </a:cubicBezTo>
                      <a:cubicBezTo>
                        <a:pt x="1857" y="812"/>
                        <a:pt x="1868" y="823"/>
                        <a:pt x="1818" y="873"/>
                      </a:cubicBezTo>
                      <a:cubicBezTo>
                        <a:pt x="1801" y="890"/>
                        <a:pt x="1769" y="883"/>
                        <a:pt x="1746" y="891"/>
                      </a:cubicBezTo>
                      <a:cubicBezTo>
                        <a:pt x="1725" y="923"/>
                        <a:pt x="1690" y="946"/>
                        <a:pt x="1674" y="981"/>
                      </a:cubicBezTo>
                      <a:cubicBezTo>
                        <a:pt x="1666" y="998"/>
                        <a:pt x="1661" y="1017"/>
                        <a:pt x="1656" y="1035"/>
                      </a:cubicBezTo>
                      <a:cubicBezTo>
                        <a:pt x="1653" y="1047"/>
                        <a:pt x="1652" y="1060"/>
                        <a:pt x="1647" y="1071"/>
                      </a:cubicBezTo>
                      <a:cubicBezTo>
                        <a:pt x="1643" y="1081"/>
                        <a:pt x="1634" y="1088"/>
                        <a:pt x="1629" y="1098"/>
                      </a:cubicBezTo>
                      <a:cubicBezTo>
                        <a:pt x="1625" y="1106"/>
                        <a:pt x="1627" y="1118"/>
                        <a:pt x="1620" y="1125"/>
                      </a:cubicBezTo>
                      <a:cubicBezTo>
                        <a:pt x="1613" y="1132"/>
                        <a:pt x="1602" y="1131"/>
                        <a:pt x="1593" y="1134"/>
                      </a:cubicBezTo>
                      <a:cubicBezTo>
                        <a:pt x="1582" y="1130"/>
                        <a:pt x="1531" y="1113"/>
                        <a:pt x="1512" y="1107"/>
                      </a:cubicBezTo>
                      <a:cubicBezTo>
                        <a:pt x="1503" y="1104"/>
                        <a:pt x="1485" y="1098"/>
                        <a:pt x="1485" y="1098"/>
                      </a:cubicBezTo>
                      <a:cubicBezTo>
                        <a:pt x="1413" y="1110"/>
                        <a:pt x="1341" y="1122"/>
                        <a:pt x="1269" y="1134"/>
                      </a:cubicBezTo>
                      <a:cubicBezTo>
                        <a:pt x="1098" y="1120"/>
                        <a:pt x="1217" y="1134"/>
                        <a:pt x="1116" y="1116"/>
                      </a:cubicBezTo>
                      <a:cubicBezTo>
                        <a:pt x="1080" y="1110"/>
                        <a:pt x="1044" y="1104"/>
                        <a:pt x="1008" y="1098"/>
                      </a:cubicBezTo>
                      <a:cubicBezTo>
                        <a:pt x="990" y="1095"/>
                        <a:pt x="954" y="1089"/>
                        <a:pt x="954" y="1089"/>
                      </a:cubicBezTo>
                      <a:cubicBezTo>
                        <a:pt x="793" y="1095"/>
                        <a:pt x="637" y="1109"/>
                        <a:pt x="477" y="1098"/>
                      </a:cubicBezTo>
                      <a:cubicBezTo>
                        <a:pt x="405" y="1086"/>
                        <a:pt x="333" y="1078"/>
                        <a:pt x="261" y="1071"/>
                      </a:cubicBezTo>
                      <a:cubicBezTo>
                        <a:pt x="192" y="1077"/>
                        <a:pt x="54" y="1089"/>
                        <a:pt x="54" y="1089"/>
                      </a:cubicBezTo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8032" name="Rectangle 96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864" cy="7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8033" name="Text Box 97"/>
              <p:cNvSpPr txBox="1">
                <a:spLocks noChangeArrowheads="1"/>
              </p:cNvSpPr>
              <p:nvPr/>
            </p:nvSpPr>
            <p:spPr bwMode="auto">
              <a:xfrm>
                <a:off x="3408" y="20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34" name="Text Box 98"/>
              <p:cNvSpPr txBox="1">
                <a:spLocks noChangeArrowheads="1"/>
              </p:cNvSpPr>
              <p:nvPr/>
            </p:nvSpPr>
            <p:spPr bwMode="auto">
              <a:xfrm>
                <a:off x="3600" y="2055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W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35" name="Text Box 99"/>
              <p:cNvSpPr txBox="1">
                <a:spLocks noChangeArrowheads="1"/>
              </p:cNvSpPr>
              <p:nvPr/>
            </p:nvSpPr>
            <p:spPr bwMode="auto">
              <a:xfrm>
                <a:off x="3838" y="159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36" name="Text Box 100"/>
              <p:cNvSpPr txBox="1">
                <a:spLocks noChangeArrowheads="1"/>
              </p:cNvSpPr>
              <p:nvPr/>
            </p:nvSpPr>
            <p:spPr bwMode="auto">
              <a:xfrm>
                <a:off x="4030" y="205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GB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8037" name="Rectangle 101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86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sz="1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FWC/D</a:t>
                </a:r>
                <a:endParaRPr lang="en-GB" sz="1400" b="1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3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 Solving by searching</a:t>
            </a:r>
            <a:endParaRPr lang="en-GB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idx="1"/>
          </p:nvPr>
        </p:nvSpPr>
        <p:spPr>
          <a:xfrm>
            <a:off x="1752600" y="2057400"/>
            <a:ext cx="8763000" cy="4724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2400" b="1"/>
              <a:t>uninformed( Blind) search</a:t>
            </a:r>
            <a:r>
              <a:rPr lang="en-CA" sz="2400"/>
              <a:t>: breadth-first, depth-first, depth limited, iterative deepening, and bidirectional search</a:t>
            </a:r>
          </a:p>
          <a:p>
            <a:pPr>
              <a:lnSpc>
                <a:spcPct val="80000"/>
              </a:lnSpc>
            </a:pPr>
            <a:endParaRPr lang="en-CA" sz="2400" b="1"/>
          </a:p>
          <a:p>
            <a:pPr>
              <a:lnSpc>
                <a:spcPct val="80000"/>
              </a:lnSpc>
            </a:pPr>
            <a:r>
              <a:rPr lang="en-CA" sz="2400" b="1"/>
              <a:t>informed (Heuristic) search:</a:t>
            </a:r>
            <a:r>
              <a:rPr lang="en-CA" sz="2400"/>
              <a:t> search is guided by an evaluation function: Greedy best-first, A*, IDA*, and beam search</a:t>
            </a:r>
          </a:p>
          <a:p>
            <a:pPr>
              <a:lnSpc>
                <a:spcPct val="80000"/>
              </a:lnSpc>
            </a:pPr>
            <a:endParaRPr lang="en-CA" sz="2400" b="1"/>
          </a:p>
          <a:p>
            <a:pPr>
              <a:lnSpc>
                <a:spcPct val="80000"/>
              </a:lnSpc>
            </a:pPr>
            <a:r>
              <a:rPr lang="en-CA" sz="2400" b="1"/>
              <a:t>optimization</a:t>
            </a:r>
            <a:r>
              <a:rPr lang="en-CA" sz="2400"/>
              <a:t> in which the search is to find an optimal value of an objective function: hill climbing, simulated annealing, genetic algorithms, Ant Colony Optimization</a:t>
            </a:r>
          </a:p>
          <a:p>
            <a:pPr>
              <a:lnSpc>
                <a:spcPct val="80000"/>
              </a:lnSpc>
            </a:pPr>
            <a:endParaRPr lang="en-CA" sz="2400" b="1"/>
          </a:p>
          <a:p>
            <a:pPr>
              <a:lnSpc>
                <a:spcPct val="80000"/>
              </a:lnSpc>
            </a:pPr>
            <a:r>
              <a:rPr lang="en-CA" sz="2400" b="1"/>
              <a:t>Game playing</a:t>
            </a:r>
            <a:r>
              <a:rPr lang="en-CA" sz="2400"/>
              <a:t>, an adversarial search: minimax algorithm, alpha-beta pruning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643-FB10-4298-8C17-15F22226D9F5}" type="slidenum">
              <a:rPr lang="en-GB">
                <a:solidFill>
                  <a:srgbClr val="000000"/>
                </a:solidFill>
              </a:rPr>
              <a:pPr/>
              <a:t>42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Criteria are used to Compare different search techniques ?</a:t>
            </a:r>
            <a:endParaRPr lang="en-GB" sz="36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772400" cy="46116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As we are going to consider different techniques to search the problem space, we need to consider what criteria we will use to compare them.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 b="1"/>
              <a:t>Completeness</a:t>
            </a:r>
            <a:r>
              <a:rPr lang="en-US" sz="2000"/>
              <a:t>: Is the technique guaranteed to find an answer (if there is one). 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CA" sz="2000" b="1"/>
              <a:t>Optimality/Admissibility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CA" sz="2000"/>
              <a:t>does it always find a least-cost solution?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sz="2000"/>
              <a:t>	- an admissible algorithm will find a solution with minimum cost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Time Complexity</a:t>
            </a:r>
            <a:r>
              <a:rPr lang="en-US" sz="2000"/>
              <a:t>: How long does it take to find a solution.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Space Complexity</a:t>
            </a:r>
            <a:r>
              <a:rPr lang="en-US" sz="2000"/>
              <a:t>: How much memory does it take to find a solution. </a:t>
            </a:r>
            <a:endParaRPr lang="en-GB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6DD3-2DD4-4F53-92CD-C46078B24A05}" type="slidenum">
              <a:rPr lang="en-GB">
                <a:solidFill>
                  <a:srgbClr val="000000"/>
                </a:solidFill>
              </a:rPr>
              <a:pPr/>
              <a:t>43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and Space Complexity ?</a:t>
            </a:r>
            <a:endParaRPr lang="en-GB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endParaRPr lang="fr-FR" sz="2000"/>
          </a:p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fr-FR" sz="2000"/>
              <a:t>Time and space complexity are measured in terms of:</a:t>
            </a:r>
          </a:p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sz="2000"/>
          </a:p>
          <a:p>
            <a:pPr marL="381000" indent="-381000">
              <a:lnSpc>
                <a:spcPct val="80000"/>
              </a:lnSpc>
            </a:pPr>
            <a:r>
              <a:rPr lang="en-US" sz="2000"/>
              <a:t>The average number of new nodes we create when expanding a new node is the (effective) branching factor </a:t>
            </a:r>
            <a:r>
              <a:rPr lang="en-US" sz="2000" b="1"/>
              <a:t>b</a:t>
            </a:r>
            <a:r>
              <a:rPr lang="en-US" sz="2000"/>
              <a:t>.</a:t>
            </a:r>
          </a:p>
          <a:p>
            <a:pPr marL="381000" indent="-381000">
              <a:lnSpc>
                <a:spcPct val="80000"/>
              </a:lnSpc>
            </a:pPr>
            <a:endParaRPr lang="en-US" sz="2000"/>
          </a:p>
          <a:p>
            <a:pPr marL="381000" indent="-381000">
              <a:lnSpc>
                <a:spcPct val="80000"/>
              </a:lnSpc>
            </a:pPr>
            <a:r>
              <a:rPr lang="en-US" sz="2000"/>
              <a:t>The (maximum) branching factor </a:t>
            </a:r>
            <a:r>
              <a:rPr lang="en-US" sz="2000" b="1"/>
              <a:t>b</a:t>
            </a:r>
            <a:r>
              <a:rPr lang="en-US" sz="2000"/>
              <a:t> is defined as the maximum nodes created when a new node is expanded.</a:t>
            </a:r>
          </a:p>
          <a:p>
            <a:pPr marL="381000" indent="-381000">
              <a:lnSpc>
                <a:spcPct val="80000"/>
              </a:lnSpc>
            </a:pPr>
            <a:endParaRPr lang="en-US" sz="2000"/>
          </a:p>
          <a:p>
            <a:pPr marL="381000" indent="-381000">
              <a:lnSpc>
                <a:spcPct val="80000"/>
              </a:lnSpc>
            </a:pPr>
            <a:r>
              <a:rPr lang="en-US" sz="2000"/>
              <a:t>The length of a path to a goal is the depth </a:t>
            </a:r>
            <a:r>
              <a:rPr lang="en-US" sz="2000" b="1"/>
              <a:t>d</a:t>
            </a:r>
            <a:r>
              <a:rPr lang="en-US" sz="2000"/>
              <a:t>.</a:t>
            </a:r>
          </a:p>
          <a:p>
            <a:pPr marL="381000" indent="-381000">
              <a:lnSpc>
                <a:spcPct val="80000"/>
              </a:lnSpc>
            </a:pPr>
            <a:endParaRPr lang="fr-FR" sz="2000"/>
          </a:p>
          <a:p>
            <a:pPr marL="381000" indent="-381000">
              <a:lnSpc>
                <a:spcPct val="80000"/>
              </a:lnSpc>
            </a:pPr>
            <a:r>
              <a:rPr lang="fr-FR" sz="2000"/>
              <a:t>The maximum length of any path in the state space </a:t>
            </a:r>
            <a:r>
              <a:rPr lang="fr-FR" sz="2000" b="1"/>
              <a:t>m</a:t>
            </a:r>
            <a:r>
              <a:rPr lang="fr-FR" sz="2000"/>
              <a:t>.</a:t>
            </a:r>
            <a:r>
              <a:rPr lang="fr-FR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1000" indent="-381000">
              <a:lnSpc>
                <a:spcPct val="80000"/>
              </a:lnSpc>
            </a:pPr>
            <a:endParaRPr lang="en-GB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11AC-26A5-4BFA-A146-89806A3DC8FC}" type="slidenum">
              <a:rPr lang="en-GB">
                <a:solidFill>
                  <a:srgbClr val="000000"/>
                </a:solidFill>
              </a:rPr>
              <a:pPr/>
              <a:t>44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72DF-E335-43DD-A11D-01D56B19CA7D}" type="slidenum">
              <a:rPr lang="en-GB">
                <a:solidFill>
                  <a:srgbClr val="000000"/>
                </a:solidFill>
              </a:rPr>
              <a:pPr/>
              <a:t>45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802295" y="304800"/>
            <a:ext cx="984636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</a:rPr>
              <a:t>A Toy Example: A Romanian Holiday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State space:</a:t>
            </a:r>
            <a:r>
              <a:rPr lang="en-US">
                <a:solidFill>
                  <a:srgbClr val="000000"/>
                </a:solidFill>
              </a:rPr>
              <a:t> Cities in Romania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Initial state:</a:t>
            </a:r>
            <a:r>
              <a:rPr lang="en-US">
                <a:solidFill>
                  <a:srgbClr val="000000"/>
                </a:solidFill>
              </a:rPr>
              <a:t> Town of Arad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Goal:</a:t>
            </a:r>
            <a:r>
              <a:rPr lang="en-US">
                <a:solidFill>
                  <a:srgbClr val="000000"/>
                </a:solidFill>
              </a:rPr>
              <a:t> Airport in Bucharest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Operators:</a:t>
            </a:r>
            <a:r>
              <a:rPr lang="en-US">
                <a:solidFill>
                  <a:srgbClr val="000000"/>
                </a:solidFill>
              </a:rPr>
              <a:t> Drive between cities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Solution:</a:t>
            </a:r>
            <a:r>
              <a:rPr lang="en-US">
                <a:solidFill>
                  <a:srgbClr val="000000"/>
                </a:solidFill>
              </a:rPr>
              <a:t> Sequence of cities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E4A8"/>
                </a:solidFill>
              </a:rPr>
              <a:t>Path cost:</a:t>
            </a:r>
            <a:r>
              <a:rPr lang="en-US">
                <a:solidFill>
                  <a:srgbClr val="000000"/>
                </a:solidFill>
              </a:rPr>
              <a:t> number of cities, distance, time, fuel</a:t>
            </a:r>
          </a:p>
        </p:txBody>
      </p:sp>
    </p:spTree>
    <p:extLst>
      <p:ext uri="{BB962C8B-B14F-4D97-AF65-F5344CB8AC3E}">
        <p14:creationId xmlns:p14="http://schemas.microsoft.com/office/powerpoint/2010/main" val="13231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98C0-3899-462D-AE2F-92ACFF59B4F4}" type="slidenum">
              <a:rPr lang="en-GB">
                <a:solidFill>
                  <a:srgbClr val="000000"/>
                </a:solidFill>
              </a:rPr>
              <a:pPr/>
              <a:t>46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Space</a:t>
            </a:r>
            <a:endParaRPr lang="en-GB"/>
          </a:p>
        </p:txBody>
      </p:sp>
      <p:pic>
        <p:nvPicPr>
          <p:cNvPr id="14643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t="29060" b="30342"/>
          <a:stretch>
            <a:fillRect/>
          </a:stretch>
        </p:blipFill>
        <p:spPr>
          <a:xfrm>
            <a:off x="1981200" y="2017714"/>
            <a:ext cx="8382000" cy="4306887"/>
          </a:xfrm>
          <a:noFill/>
          <a:ln/>
        </p:spPr>
      </p:pic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2590800" y="3048000"/>
            <a:ext cx="381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7239000" y="5105400"/>
            <a:ext cx="3810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2AA-2783-4066-852F-C8C4A7E0A0CB}" type="slidenum">
              <a:rPr lang="en-GB">
                <a:solidFill>
                  <a:srgbClr val="000000"/>
                </a:solidFill>
              </a:rPr>
              <a:pPr/>
              <a:t>47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9512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839200" cy="1143000"/>
          </a:xfrm>
          <a:noFill/>
          <a:ln/>
        </p:spPr>
        <p:txBody>
          <a:bodyPr anchor="ctr"/>
          <a:lstStyle/>
          <a:p>
            <a:r>
              <a:rPr lang="en-US"/>
              <a:t>Generic Search Algorithms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133600" y="175260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400">
                <a:solidFill>
                  <a:srgbClr val="00E4A8"/>
                </a:solidFill>
              </a:rPr>
              <a:t>Basic Idea:</a:t>
            </a:r>
            <a:r>
              <a:rPr lang="en-US" sz="2400">
                <a:solidFill>
                  <a:srgbClr val="000000"/>
                </a:solidFill>
              </a:rPr>
              <a:t> Off-line exploration of state space by generating successors of already-explored states (also known as </a:t>
            </a:r>
            <a:r>
              <a:rPr lang="en-US" sz="2400" i="1">
                <a:solidFill>
                  <a:srgbClr val="000000"/>
                </a:solidFill>
              </a:rPr>
              <a:t>expanding states).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9514" name="AutoShape 10"/>
          <p:cNvSpPr>
            <a:spLocks noChangeArrowheads="1"/>
          </p:cNvSpPr>
          <p:nvPr/>
        </p:nvSpPr>
        <p:spPr bwMode="auto">
          <a:xfrm>
            <a:off x="1752601" y="2940011"/>
            <a:ext cx="8500433" cy="371165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Function 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GENERAL-SEARCH (</a:t>
            </a:r>
            <a:r>
              <a:rPr lang="en-US" sz="2000" i="1">
                <a:solidFill>
                  <a:srgbClr val="1C1C1C"/>
                </a:solidFill>
                <a:latin typeface="Times New Roman" panose="02020603050405020304" pitchFamily="18" charset="0"/>
              </a:rPr>
              <a:t>problem, strategy)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i="1">
                <a:solidFill>
                  <a:srgbClr val="1C1C1C"/>
                </a:solidFill>
                <a:latin typeface="Times New Roman" panose="02020603050405020304" pitchFamily="18" charset="0"/>
              </a:rPr>
              <a:t>			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returns 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a solution or failure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Initialize the search tree using the initial state of problem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loop do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		if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there are no candidates for expansion, 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then return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failure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	Choose a leaf node for expansion according to </a:t>
            </a:r>
            <a:r>
              <a:rPr lang="en-US" sz="2000" i="1">
                <a:solidFill>
                  <a:srgbClr val="1C1C1C"/>
                </a:solidFill>
                <a:latin typeface="Times New Roman" panose="02020603050405020304" pitchFamily="18" charset="0"/>
              </a:rPr>
              <a:t>strategy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if 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node contains goal state 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 then return </a:t>
            </a:r>
            <a:r>
              <a:rPr lang="en-US" sz="2000" i="1">
                <a:solidFill>
                  <a:srgbClr val="1C1C1C"/>
                </a:solidFill>
                <a:latin typeface="Times New Roman" panose="02020603050405020304" pitchFamily="18" charset="0"/>
              </a:rPr>
              <a:t>solution</a:t>
            </a:r>
            <a:endParaRPr lang="en-US" sz="200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		else</a:t>
            </a: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expand node and add resulting nodes to search tree.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end</a:t>
            </a:r>
            <a:endParaRPr lang="en-US" sz="28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5251-3FB2-4EAB-B098-EDD748E59FA8}" type="slidenum">
              <a:rPr lang="en-GB">
                <a:solidFill>
                  <a:srgbClr val="000000"/>
                </a:solidFill>
              </a:rPr>
              <a:pPr/>
              <a:t>48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2605" name="Rectangle 29"/>
          <p:cNvSpPr>
            <a:spLocks noGrp="1" noChangeArrowheads="1"/>
          </p:cNvSpPr>
          <p:nvPr>
            <p:ph type="title"/>
          </p:nvPr>
        </p:nvSpPr>
        <p:spPr>
          <a:xfrm>
            <a:off x="28194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Representing Search</a:t>
            </a:r>
          </a:p>
        </p:txBody>
      </p:sp>
      <p:grpSp>
        <p:nvGrpSpPr>
          <p:cNvPr id="152606" name="Group 30"/>
          <p:cNvGrpSpPr>
            <a:grpSpLocks/>
          </p:cNvGrpSpPr>
          <p:nvPr/>
        </p:nvGrpSpPr>
        <p:grpSpPr bwMode="auto">
          <a:xfrm>
            <a:off x="5486400" y="1981200"/>
            <a:ext cx="1600200" cy="762000"/>
            <a:chOff x="2064" y="1056"/>
            <a:chExt cx="1008" cy="480"/>
          </a:xfrm>
        </p:grpSpPr>
        <p:sp>
          <p:nvSpPr>
            <p:cNvPr id="152607" name="Oval 31"/>
            <p:cNvSpPr>
              <a:spLocks noChangeArrowheads="1"/>
            </p:cNvSpPr>
            <p:nvPr/>
          </p:nvSpPr>
          <p:spPr bwMode="auto">
            <a:xfrm>
              <a:off x="2064" y="105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08" name="Text Box 32"/>
            <p:cNvSpPr txBox="1">
              <a:spLocks noChangeArrowheads="1"/>
            </p:cNvSpPr>
            <p:nvPr/>
          </p:nvSpPr>
          <p:spPr bwMode="auto">
            <a:xfrm>
              <a:off x="2246" y="113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</p:grpSp>
      <p:grpSp>
        <p:nvGrpSpPr>
          <p:cNvPr id="152609" name="Group 33"/>
          <p:cNvGrpSpPr>
            <a:grpSpLocks/>
          </p:cNvGrpSpPr>
          <p:nvPr/>
        </p:nvGrpSpPr>
        <p:grpSpPr bwMode="auto">
          <a:xfrm>
            <a:off x="3886200" y="2514600"/>
            <a:ext cx="5486400" cy="1371600"/>
            <a:chOff x="1056" y="1392"/>
            <a:chExt cx="3456" cy="864"/>
          </a:xfrm>
        </p:grpSpPr>
        <p:sp>
          <p:nvSpPr>
            <p:cNvPr id="152610" name="Oval 34"/>
            <p:cNvSpPr>
              <a:spLocks noChangeArrowheads="1"/>
            </p:cNvSpPr>
            <p:nvPr/>
          </p:nvSpPr>
          <p:spPr bwMode="auto">
            <a:xfrm>
              <a:off x="10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1" name="Oval 35"/>
            <p:cNvSpPr>
              <a:spLocks noChangeArrowheads="1"/>
            </p:cNvSpPr>
            <p:nvPr/>
          </p:nvSpPr>
          <p:spPr bwMode="auto">
            <a:xfrm>
              <a:off x="22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2" name="Oval 36"/>
            <p:cNvSpPr>
              <a:spLocks noChangeArrowheads="1"/>
            </p:cNvSpPr>
            <p:nvPr/>
          </p:nvSpPr>
          <p:spPr bwMode="auto">
            <a:xfrm>
              <a:off x="3504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 flipH="1">
              <a:off x="1824" y="148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>
              <a:off x="2688" y="153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>
              <a:off x="3024" y="139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16" name="Text Box 40"/>
            <p:cNvSpPr txBox="1">
              <a:spLocks noChangeArrowheads="1"/>
            </p:cNvSpPr>
            <p:nvPr/>
          </p:nvSpPr>
          <p:spPr bwMode="auto">
            <a:xfrm>
              <a:off x="1142" y="1850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Zerind</a:t>
              </a:r>
            </a:p>
          </p:txBody>
        </p:sp>
        <p:sp>
          <p:nvSpPr>
            <p:cNvPr id="152617" name="Text Box 41"/>
            <p:cNvSpPr txBox="1">
              <a:spLocks noChangeArrowheads="1"/>
            </p:cNvSpPr>
            <p:nvPr/>
          </p:nvSpPr>
          <p:spPr bwMode="auto">
            <a:xfrm>
              <a:off x="2342" y="1850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Sibiu</a:t>
              </a:r>
            </a:p>
          </p:txBody>
        </p:sp>
        <p:sp>
          <p:nvSpPr>
            <p:cNvPr id="152618" name="Text Box 42"/>
            <p:cNvSpPr txBox="1">
              <a:spLocks noChangeArrowheads="1"/>
            </p:cNvSpPr>
            <p:nvPr/>
          </p:nvSpPr>
          <p:spPr bwMode="auto">
            <a:xfrm>
              <a:off x="3590" y="1850"/>
              <a:ext cx="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Timisoara</a:t>
              </a:r>
            </a:p>
          </p:txBody>
        </p:sp>
      </p:grpSp>
      <p:grpSp>
        <p:nvGrpSpPr>
          <p:cNvPr id="152619" name="Group 43"/>
          <p:cNvGrpSpPr>
            <a:grpSpLocks/>
          </p:cNvGrpSpPr>
          <p:nvPr/>
        </p:nvGrpSpPr>
        <p:grpSpPr bwMode="auto">
          <a:xfrm>
            <a:off x="2514600" y="3657600"/>
            <a:ext cx="7162800" cy="1371600"/>
            <a:chOff x="192" y="2112"/>
            <a:chExt cx="4512" cy="864"/>
          </a:xfrm>
        </p:grpSpPr>
        <p:sp>
          <p:nvSpPr>
            <p:cNvPr id="152620" name="Oval 44"/>
            <p:cNvSpPr>
              <a:spLocks noChangeArrowheads="1"/>
            </p:cNvSpPr>
            <p:nvPr/>
          </p:nvSpPr>
          <p:spPr bwMode="auto">
            <a:xfrm>
              <a:off x="12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1" name="Oval 45"/>
            <p:cNvSpPr>
              <a:spLocks noChangeArrowheads="1"/>
            </p:cNvSpPr>
            <p:nvPr/>
          </p:nvSpPr>
          <p:spPr bwMode="auto">
            <a:xfrm>
              <a:off x="24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2" name="Oval 46"/>
            <p:cNvSpPr>
              <a:spLocks noChangeArrowheads="1"/>
            </p:cNvSpPr>
            <p:nvPr/>
          </p:nvSpPr>
          <p:spPr bwMode="auto">
            <a:xfrm>
              <a:off x="3696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3" name="Line 47"/>
            <p:cNvSpPr>
              <a:spLocks noChangeShapeType="1"/>
            </p:cNvSpPr>
            <p:nvPr/>
          </p:nvSpPr>
          <p:spPr bwMode="auto">
            <a:xfrm flipH="1">
              <a:off x="2016" y="220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4" name="Line 48"/>
            <p:cNvSpPr>
              <a:spLocks noChangeShapeType="1"/>
            </p:cNvSpPr>
            <p:nvPr/>
          </p:nvSpPr>
          <p:spPr bwMode="auto">
            <a:xfrm>
              <a:off x="2880" y="225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5" name="Line 49"/>
            <p:cNvSpPr>
              <a:spLocks noChangeShapeType="1"/>
            </p:cNvSpPr>
            <p:nvPr/>
          </p:nvSpPr>
          <p:spPr bwMode="auto">
            <a:xfrm>
              <a:off x="3216" y="211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26" name="Text Box 50"/>
            <p:cNvSpPr txBox="1">
              <a:spLocks noChangeArrowheads="1"/>
            </p:cNvSpPr>
            <p:nvPr/>
          </p:nvSpPr>
          <p:spPr bwMode="auto">
            <a:xfrm>
              <a:off x="1334" y="257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Oradea</a:t>
              </a:r>
            </a:p>
          </p:txBody>
        </p:sp>
        <p:sp>
          <p:nvSpPr>
            <p:cNvPr id="152627" name="Text Box 51"/>
            <p:cNvSpPr txBox="1">
              <a:spLocks noChangeArrowheads="1"/>
            </p:cNvSpPr>
            <p:nvPr/>
          </p:nvSpPr>
          <p:spPr bwMode="auto">
            <a:xfrm>
              <a:off x="2534" y="257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Fagaras</a:t>
              </a:r>
            </a:p>
          </p:txBody>
        </p:sp>
        <p:sp>
          <p:nvSpPr>
            <p:cNvPr id="152628" name="Text Box 52"/>
            <p:cNvSpPr txBox="1">
              <a:spLocks noChangeArrowheads="1"/>
            </p:cNvSpPr>
            <p:nvPr/>
          </p:nvSpPr>
          <p:spPr bwMode="auto">
            <a:xfrm>
              <a:off x="3744" y="2640"/>
              <a:ext cx="9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Rimnicu Vilcea</a:t>
              </a:r>
            </a:p>
          </p:txBody>
        </p:sp>
        <p:sp>
          <p:nvSpPr>
            <p:cNvPr id="152629" name="Oval 53"/>
            <p:cNvSpPr>
              <a:spLocks noChangeArrowheads="1"/>
            </p:cNvSpPr>
            <p:nvPr/>
          </p:nvSpPr>
          <p:spPr bwMode="auto">
            <a:xfrm>
              <a:off x="192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0" name="Line 54"/>
            <p:cNvSpPr>
              <a:spLocks noChangeShapeType="1"/>
            </p:cNvSpPr>
            <p:nvPr/>
          </p:nvSpPr>
          <p:spPr bwMode="auto">
            <a:xfrm flipH="1">
              <a:off x="912" y="2112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1" name="Text Box 55"/>
            <p:cNvSpPr txBox="1">
              <a:spLocks noChangeArrowheads="1"/>
            </p:cNvSpPr>
            <p:nvPr/>
          </p:nvSpPr>
          <p:spPr bwMode="auto">
            <a:xfrm>
              <a:off x="432" y="25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</p:grpSp>
      <p:grpSp>
        <p:nvGrpSpPr>
          <p:cNvPr id="152632" name="Group 56"/>
          <p:cNvGrpSpPr>
            <a:grpSpLocks/>
          </p:cNvGrpSpPr>
          <p:nvPr/>
        </p:nvGrpSpPr>
        <p:grpSpPr bwMode="auto">
          <a:xfrm>
            <a:off x="4648200" y="4953000"/>
            <a:ext cx="3505200" cy="1219200"/>
            <a:chOff x="1536" y="2928"/>
            <a:chExt cx="2208" cy="768"/>
          </a:xfrm>
        </p:grpSpPr>
        <p:sp>
          <p:nvSpPr>
            <p:cNvPr id="152633" name="Oval 57"/>
            <p:cNvSpPr>
              <a:spLocks noChangeArrowheads="1"/>
            </p:cNvSpPr>
            <p:nvPr/>
          </p:nvSpPr>
          <p:spPr bwMode="auto">
            <a:xfrm>
              <a:off x="15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4" name="Oval 58"/>
            <p:cNvSpPr>
              <a:spLocks noChangeArrowheads="1"/>
            </p:cNvSpPr>
            <p:nvPr/>
          </p:nvSpPr>
          <p:spPr bwMode="auto">
            <a:xfrm>
              <a:off x="27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5" name="Line 59"/>
            <p:cNvSpPr>
              <a:spLocks noChangeShapeType="1"/>
            </p:cNvSpPr>
            <p:nvPr/>
          </p:nvSpPr>
          <p:spPr bwMode="auto">
            <a:xfrm flipH="1">
              <a:off x="2304" y="29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6" name="Line 60"/>
            <p:cNvSpPr>
              <a:spLocks noChangeShapeType="1"/>
            </p:cNvSpPr>
            <p:nvPr/>
          </p:nvSpPr>
          <p:spPr bwMode="auto">
            <a:xfrm>
              <a:off x="3168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637" name="Text Box 61"/>
            <p:cNvSpPr txBox="1">
              <a:spLocks noChangeArrowheads="1"/>
            </p:cNvSpPr>
            <p:nvPr/>
          </p:nvSpPr>
          <p:spPr bwMode="auto">
            <a:xfrm>
              <a:off x="1728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Sibiu</a:t>
              </a:r>
            </a:p>
          </p:txBody>
        </p:sp>
        <p:sp>
          <p:nvSpPr>
            <p:cNvPr id="152638" name="Text Box 62"/>
            <p:cNvSpPr txBox="1">
              <a:spLocks noChangeArrowheads="1"/>
            </p:cNvSpPr>
            <p:nvPr/>
          </p:nvSpPr>
          <p:spPr bwMode="auto">
            <a:xfrm>
              <a:off x="2784" y="3312"/>
              <a:ext cx="8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Bucharest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3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3AA2-665E-445C-9949-8204AE2C142B}" type="slidenum">
              <a:rPr lang="en-GB">
                <a:solidFill>
                  <a:srgbClr val="000000"/>
                </a:solidFill>
              </a:rPr>
              <a:pPr/>
              <a:t>49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GB"/>
          </a:p>
        </p:txBody>
      </p:sp>
      <p:grpSp>
        <p:nvGrpSpPr>
          <p:cNvPr id="154634" name="Group 10"/>
          <p:cNvGrpSpPr>
            <a:grpSpLocks/>
          </p:cNvGrpSpPr>
          <p:nvPr/>
        </p:nvGrpSpPr>
        <p:grpSpPr bwMode="auto">
          <a:xfrm>
            <a:off x="2057400" y="1566864"/>
            <a:ext cx="8610600" cy="5291137"/>
            <a:chOff x="336" y="816"/>
            <a:chExt cx="5424" cy="3333"/>
          </a:xfrm>
        </p:grpSpPr>
        <p:pic>
          <p:nvPicPr>
            <p:cNvPr id="15463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0" t="29060" b="30342"/>
            <a:stretch>
              <a:fillRect/>
            </a:stretch>
          </p:blipFill>
          <p:spPr bwMode="auto">
            <a:xfrm>
              <a:off x="336" y="816"/>
              <a:ext cx="5424" cy="3333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912" y="1872"/>
              <a:ext cx="105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37" name="Freeform 13"/>
            <p:cNvSpPr>
              <a:spLocks/>
            </p:cNvSpPr>
            <p:nvPr/>
          </p:nvSpPr>
          <p:spPr bwMode="auto">
            <a:xfrm>
              <a:off x="912" y="1824"/>
              <a:ext cx="116" cy="233"/>
            </a:xfrm>
            <a:custGeom>
              <a:avLst/>
              <a:gdLst>
                <a:gd name="T0" fmla="*/ 0 w 2976"/>
                <a:gd name="T1" fmla="*/ 0 h 1680"/>
                <a:gd name="T2" fmla="*/ 1056 w 2976"/>
                <a:gd name="T3" fmla="*/ 336 h 1680"/>
                <a:gd name="T4" fmla="*/ 2016 w 2976"/>
                <a:gd name="T5" fmla="*/ 432 h 1680"/>
                <a:gd name="T6" fmla="*/ 2976 w 2976"/>
                <a:gd name="T7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6" h="1680">
                  <a:moveTo>
                    <a:pt x="0" y="0"/>
                  </a:moveTo>
                  <a:cubicBezTo>
                    <a:pt x="360" y="132"/>
                    <a:pt x="720" y="264"/>
                    <a:pt x="1056" y="336"/>
                  </a:cubicBezTo>
                  <a:cubicBezTo>
                    <a:pt x="1392" y="408"/>
                    <a:pt x="1696" y="208"/>
                    <a:pt x="2016" y="432"/>
                  </a:cubicBezTo>
                  <a:cubicBezTo>
                    <a:pt x="2336" y="656"/>
                    <a:pt x="2656" y="1168"/>
                    <a:pt x="2976" y="168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912" y="1276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768" y="1708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768" y="2476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824" y="1996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832" y="2092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2112" y="2476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1104" y="892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3744" y="3292"/>
              <a:ext cx="240" cy="327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5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state of the world (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description of the actions we can take to transform one state of the world into another (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description of the desired state of the world (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implicit or explicit.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goal state, or a path to the goal state.</a:t>
            </a:r>
          </a:p>
          <a:p>
            <a:pPr>
              <a:lnSpc>
                <a:spcPct val="80000"/>
              </a:lnSpc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B1C-6B20-4D85-AB3E-ECC1AC34C19B}" type="slidenum">
              <a:rPr lang="en-GB">
                <a:solidFill>
                  <a:srgbClr val="000000"/>
                </a:solidFill>
              </a:rPr>
              <a:pPr/>
              <a:t>50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Generic Search Algorithm</a:t>
            </a:r>
            <a:endParaRPr lang="en-GB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752601" y="2143126"/>
            <a:ext cx="88106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general-search(problem, QUEUEING-FUNCTION)  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nodes = MAKE-QUEUE(MAKE-NODE(problem.INITIAL-STATE)) 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loop do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EMPTY(nodes)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then return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"failure" 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node = REMOVE-FRONT(nodes) 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problem.GOAL-TEST(node.STATE) succeeds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then return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solution(node)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nodes = QUEUEING-FUNCTION(nodes, EXPAND(node, problem.OPERATORS))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0" fontAlgn="base" hangingPunct="0"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end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784351" y="5688013"/>
            <a:ext cx="842327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 nice fact about this search algorithm is that we can use a single algorithm to do many kinds of search. The only difference is in how the nodes are placed in the queue.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>
                <a:solidFill>
                  <a:srgbClr val="000000"/>
                </a:solidFill>
              </a:rPr>
              <a:t>The choice of queuing function is the main feature</a:t>
            </a:r>
            <a:r>
              <a:rPr lang="en-US" i="1">
                <a:solidFill>
                  <a:srgbClr val="000000"/>
                </a:solidFill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8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A3EF-BDD3-473F-97F8-465210D22EA1}" type="slidenum">
              <a:rPr lang="en-GB">
                <a:solidFill>
                  <a:srgbClr val="000000"/>
                </a:solidFill>
              </a:rPr>
              <a:pPr/>
              <a:t>51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 of State-Space search algorithm</a:t>
            </a:r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000"/>
              <a:t>Search process constructs a “</a:t>
            </a:r>
            <a:r>
              <a:rPr lang="en-US" sz="2000" b="1"/>
              <a:t>search tree”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1800"/>
              <a:t>root is the start node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1800"/>
              <a:t>leaf nodes are: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unexpanded nodes (in the nodes list)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“dead ends” (nodes that aren’t goals and have no successors because no operators were applicable)</a:t>
            </a:r>
          </a:p>
          <a:p>
            <a:pPr lvl="2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/>
              <a:t>Loops in a graph may cause a “search tree” to be infinite even if the state space is small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/>
              <a:t>changing definition of how nodes are added to list leads to a different search strategy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/>
              <a:t>Solution desired may be:</a:t>
            </a:r>
          </a:p>
          <a:p>
            <a:pPr lvl="1">
              <a:lnSpc>
                <a:spcPct val="80000"/>
              </a:lnSpc>
              <a:buSzTx/>
              <a:buFontTx/>
              <a:buChar char="•"/>
            </a:pPr>
            <a:r>
              <a:rPr lang="en-US" sz="1600"/>
              <a:t>just the goal state </a:t>
            </a:r>
          </a:p>
          <a:p>
            <a:pPr lvl="1">
              <a:lnSpc>
                <a:spcPct val="80000"/>
              </a:lnSpc>
              <a:buSzTx/>
              <a:buFontTx/>
              <a:buChar char="•"/>
            </a:pPr>
            <a:r>
              <a:rPr lang="en-US" sz="1600"/>
              <a:t>a path from start to goal state (e.g., 8-puzzle)</a:t>
            </a:r>
          </a:p>
          <a:p>
            <a:pPr>
              <a:lnSpc>
                <a:spcPct val="80000"/>
              </a:lnSpc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658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97D-A238-46F1-85F5-7D844DF4321D}" type="slidenum">
              <a:rPr lang="en-GB">
                <a:solidFill>
                  <a:srgbClr val="000000"/>
                </a:solidFill>
              </a:rPr>
              <a:pPr/>
              <a:t>52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Uninformed search strategies (Blind search)</a:t>
            </a:r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accent1"/>
                </a:solidFill>
              </a:rPr>
              <a:t>Uninformed (blind) strategies</a:t>
            </a:r>
            <a:r>
              <a:rPr lang="en-US" sz="2000"/>
              <a:t> use only the information available in the problem definition. These strategies order nodes without using any domain specific information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Contrary to </a:t>
            </a:r>
            <a:r>
              <a:rPr lang="en-US" sz="2000">
                <a:solidFill>
                  <a:schemeClr val="accent1"/>
                </a:solidFill>
              </a:rPr>
              <a:t>Informed search</a:t>
            </a:r>
            <a:r>
              <a:rPr lang="en-US" sz="2000"/>
              <a:t> techniques which might have additional information (e.g. a compass).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Breadth-first search</a:t>
            </a:r>
          </a:p>
          <a:p>
            <a:pPr>
              <a:lnSpc>
                <a:spcPct val="80000"/>
              </a:lnSpc>
            </a:pPr>
            <a:r>
              <a:rPr lang="en-US" sz="2000"/>
              <a:t>Uniform-cost search</a:t>
            </a:r>
          </a:p>
          <a:p>
            <a:pPr>
              <a:lnSpc>
                <a:spcPct val="80000"/>
              </a:lnSpc>
            </a:pPr>
            <a:r>
              <a:rPr lang="en-US" sz="2000"/>
              <a:t>Depth-first search</a:t>
            </a:r>
          </a:p>
          <a:p>
            <a:pPr>
              <a:lnSpc>
                <a:spcPct val="80000"/>
              </a:lnSpc>
            </a:pPr>
            <a:r>
              <a:rPr lang="en-US" sz="2000"/>
              <a:t>Depth-limited search</a:t>
            </a:r>
          </a:p>
          <a:p>
            <a:pPr>
              <a:lnSpc>
                <a:spcPct val="80000"/>
              </a:lnSpc>
            </a:pPr>
            <a:r>
              <a:rPr lang="en-US" sz="2000"/>
              <a:t>Iterative deepening search</a:t>
            </a:r>
          </a:p>
          <a:p>
            <a:pPr>
              <a:lnSpc>
                <a:spcPct val="80000"/>
              </a:lnSpc>
            </a:pPr>
            <a:r>
              <a:rPr lang="en-US" sz="2000"/>
              <a:t>Bidirectional search</a:t>
            </a:r>
          </a:p>
          <a:p>
            <a:pPr>
              <a:lnSpc>
                <a:spcPct val="8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567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Breadth First Search (BFS)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9F0-9D23-426F-9EDF-01978EDC9378}" type="slidenum">
              <a:rPr lang="en-GB">
                <a:solidFill>
                  <a:srgbClr val="000000"/>
                </a:solidFill>
              </a:rPr>
              <a:pPr/>
              <a:t>54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Breadth First Search (BFS)</a:t>
            </a:r>
            <a:endParaRPr 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9047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828800"/>
            <a:ext cx="7315200" cy="44910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860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7B85-ED27-43F8-9750-CB350C7635E4}" type="slidenum">
              <a:rPr lang="en-GB">
                <a:solidFill>
                  <a:srgbClr val="000000"/>
                </a:solidFill>
              </a:rPr>
              <a:pPr/>
              <a:t>55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Breadth First Search (BFS)</a:t>
            </a:r>
            <a:endParaRPr 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2100" name="Text Box 68"/>
          <p:cNvSpPr txBox="1">
            <a:spLocks noChangeArrowheads="1"/>
          </p:cNvSpPr>
          <p:nvPr/>
        </p:nvSpPr>
        <p:spPr bwMode="auto">
          <a:xfrm>
            <a:off x="1712913" y="5000625"/>
            <a:ext cx="87550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Complete? Yes.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Optimal? Yes,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if path cost is nondecreasing function of depth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Time Complexity: O(b</a:t>
            </a:r>
            <a:r>
              <a:rPr lang="en-US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Space Complexity: O(b</a:t>
            </a:r>
            <a:r>
              <a:rPr lang="en-US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note that every node in the fringe is kept in the queue.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101" name="Text Box 69"/>
          <p:cNvSpPr txBox="1">
            <a:spLocks noChangeArrowheads="1"/>
          </p:cNvSpPr>
          <p:nvPr/>
        </p:nvSpPr>
        <p:spPr bwMode="auto">
          <a:xfrm>
            <a:off x="1828801" y="3457575"/>
            <a:ext cx="8431213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Main idea</a:t>
            </a:r>
            <a:r>
              <a:rPr lang="fr-FR">
                <a:solidFill>
                  <a:srgbClr val="000000"/>
                </a:solidFill>
              </a:rPr>
              <a:t>: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all nodes at depth (i) before expanding nodes at depth (i + 1)</a:t>
            </a:r>
            <a:endParaRPr lang="fr-F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Level-order Traversal.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Implementation</a:t>
            </a:r>
            <a:r>
              <a:rPr lang="fr-FR">
                <a:solidFill>
                  <a:srgbClr val="000000"/>
                </a:solidFill>
              </a:rPr>
              <a:t>: </a:t>
            </a:r>
            <a:r>
              <a:rPr lang="fr-F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a First-In-First-Out queue (FIFO). Nodes visited first are expanded first.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 nodes in FIFO (first-in, first-out) order.</a:t>
            </a:r>
          </a:p>
        </p:txBody>
      </p:sp>
      <p:pic>
        <p:nvPicPr>
          <p:cNvPr id="172102" name="Picture 70" descr="bfs-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828800"/>
            <a:ext cx="7772400" cy="1676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5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8C3-ABB6-481F-82AD-E8DD3960384F}" type="slidenum">
              <a:rPr lang="en-GB">
                <a:solidFill>
                  <a:srgbClr val="000000"/>
                </a:solidFill>
              </a:rPr>
              <a:pPr/>
              <a:t>56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0000"/>
                </a:solidFill>
              </a:rPr>
              <a:t>QUEUING-FN:- successors added to end of queue</a:t>
            </a:r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5257800" y="2514600"/>
            <a:ext cx="1600200" cy="762000"/>
            <a:chOff x="2064" y="1056"/>
            <a:chExt cx="1008" cy="480"/>
          </a:xfrm>
        </p:grpSpPr>
        <p:sp>
          <p:nvSpPr>
            <p:cNvPr id="157703" name="Oval 7"/>
            <p:cNvSpPr>
              <a:spLocks noChangeArrowheads="1"/>
            </p:cNvSpPr>
            <p:nvPr/>
          </p:nvSpPr>
          <p:spPr bwMode="auto">
            <a:xfrm>
              <a:off x="2064" y="105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246" y="113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</p:grp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3657600" y="3048000"/>
            <a:ext cx="5486400" cy="1371600"/>
            <a:chOff x="1056" y="1392"/>
            <a:chExt cx="3456" cy="864"/>
          </a:xfrm>
        </p:grpSpPr>
        <p:sp>
          <p:nvSpPr>
            <p:cNvPr id="157706" name="Oval 10"/>
            <p:cNvSpPr>
              <a:spLocks noChangeArrowheads="1"/>
            </p:cNvSpPr>
            <p:nvPr/>
          </p:nvSpPr>
          <p:spPr bwMode="auto">
            <a:xfrm>
              <a:off x="10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22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08" name="Oval 12"/>
            <p:cNvSpPr>
              <a:spLocks noChangeArrowheads="1"/>
            </p:cNvSpPr>
            <p:nvPr/>
          </p:nvSpPr>
          <p:spPr bwMode="auto">
            <a:xfrm>
              <a:off x="3504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 flipH="1">
              <a:off x="1824" y="148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2688" y="153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3024" y="139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1142" y="1850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Zerind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2342" y="1850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Sibiu</a:t>
              </a: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3590" y="1850"/>
              <a:ext cx="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Timisoara</a:t>
              </a:r>
            </a:p>
          </p:txBody>
        </p:sp>
      </p:grp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2286000" y="4191000"/>
            <a:ext cx="7162800" cy="1371600"/>
            <a:chOff x="192" y="2112"/>
            <a:chExt cx="4512" cy="864"/>
          </a:xfrm>
        </p:grpSpPr>
        <p:sp>
          <p:nvSpPr>
            <p:cNvPr id="157716" name="Oval 20"/>
            <p:cNvSpPr>
              <a:spLocks noChangeArrowheads="1"/>
            </p:cNvSpPr>
            <p:nvPr/>
          </p:nvSpPr>
          <p:spPr bwMode="auto">
            <a:xfrm>
              <a:off x="12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24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8" name="Oval 22"/>
            <p:cNvSpPr>
              <a:spLocks noChangeArrowheads="1"/>
            </p:cNvSpPr>
            <p:nvPr/>
          </p:nvSpPr>
          <p:spPr bwMode="auto">
            <a:xfrm>
              <a:off x="3696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2016" y="220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2880" y="225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>
              <a:off x="3216" y="211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1334" y="257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Oradea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2534" y="257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Fagaras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3744" y="2640"/>
              <a:ext cx="9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Rimnicu Vilcea</a:t>
              </a:r>
            </a:p>
          </p:txBody>
        </p:sp>
        <p:sp>
          <p:nvSpPr>
            <p:cNvPr id="157725" name="Oval 29"/>
            <p:cNvSpPr>
              <a:spLocks noChangeArrowheads="1"/>
            </p:cNvSpPr>
            <p:nvPr/>
          </p:nvSpPr>
          <p:spPr bwMode="auto">
            <a:xfrm>
              <a:off x="192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26" name="Line 30"/>
            <p:cNvSpPr>
              <a:spLocks noChangeShapeType="1"/>
            </p:cNvSpPr>
            <p:nvPr/>
          </p:nvSpPr>
          <p:spPr bwMode="auto">
            <a:xfrm flipH="1">
              <a:off x="912" y="2112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27" name="Text Box 31"/>
            <p:cNvSpPr txBox="1">
              <a:spLocks noChangeArrowheads="1"/>
            </p:cNvSpPr>
            <p:nvPr/>
          </p:nvSpPr>
          <p:spPr bwMode="auto">
            <a:xfrm>
              <a:off x="432" y="25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</p:grp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1981200" y="4343400"/>
            <a:ext cx="3505200" cy="1219200"/>
            <a:chOff x="1536" y="2928"/>
            <a:chExt cx="2208" cy="768"/>
          </a:xfrm>
        </p:grpSpPr>
        <p:sp>
          <p:nvSpPr>
            <p:cNvPr id="157729" name="Oval 33"/>
            <p:cNvSpPr>
              <a:spLocks noChangeArrowheads="1"/>
            </p:cNvSpPr>
            <p:nvPr/>
          </p:nvSpPr>
          <p:spPr bwMode="auto">
            <a:xfrm>
              <a:off x="15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0" name="Oval 34"/>
            <p:cNvSpPr>
              <a:spLocks noChangeArrowheads="1"/>
            </p:cNvSpPr>
            <p:nvPr/>
          </p:nvSpPr>
          <p:spPr bwMode="auto">
            <a:xfrm>
              <a:off x="27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1" name="Line 35"/>
            <p:cNvSpPr>
              <a:spLocks noChangeShapeType="1"/>
            </p:cNvSpPr>
            <p:nvPr/>
          </p:nvSpPr>
          <p:spPr bwMode="auto">
            <a:xfrm flipH="1">
              <a:off x="2304" y="29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2" name="Line 36"/>
            <p:cNvSpPr>
              <a:spLocks noChangeShapeType="1"/>
            </p:cNvSpPr>
            <p:nvPr/>
          </p:nvSpPr>
          <p:spPr bwMode="auto">
            <a:xfrm>
              <a:off x="3168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3" name="Text Box 37"/>
            <p:cNvSpPr txBox="1">
              <a:spLocks noChangeArrowheads="1"/>
            </p:cNvSpPr>
            <p:nvPr/>
          </p:nvSpPr>
          <p:spPr bwMode="auto">
            <a:xfrm>
              <a:off x="1728" y="33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  <p:sp>
          <p:nvSpPr>
            <p:cNvPr id="157734" name="Text Box 38"/>
            <p:cNvSpPr txBox="1">
              <a:spLocks noChangeArrowheads="1"/>
            </p:cNvSpPr>
            <p:nvPr/>
          </p:nvSpPr>
          <p:spPr bwMode="auto">
            <a:xfrm>
              <a:off x="2784" y="331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Oradea</a:t>
              </a:r>
            </a:p>
          </p:txBody>
        </p:sp>
      </p:grpSp>
      <p:grpSp>
        <p:nvGrpSpPr>
          <p:cNvPr id="157735" name="Group 39"/>
          <p:cNvGrpSpPr>
            <a:grpSpLocks/>
          </p:cNvGrpSpPr>
          <p:nvPr/>
        </p:nvGrpSpPr>
        <p:grpSpPr bwMode="auto">
          <a:xfrm>
            <a:off x="5867400" y="4343400"/>
            <a:ext cx="3505200" cy="1219200"/>
            <a:chOff x="1536" y="2928"/>
            <a:chExt cx="2208" cy="768"/>
          </a:xfrm>
        </p:grpSpPr>
        <p:sp>
          <p:nvSpPr>
            <p:cNvPr id="157736" name="Oval 40"/>
            <p:cNvSpPr>
              <a:spLocks noChangeArrowheads="1"/>
            </p:cNvSpPr>
            <p:nvPr/>
          </p:nvSpPr>
          <p:spPr bwMode="auto">
            <a:xfrm>
              <a:off x="15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7" name="Oval 41"/>
            <p:cNvSpPr>
              <a:spLocks noChangeArrowheads="1"/>
            </p:cNvSpPr>
            <p:nvPr/>
          </p:nvSpPr>
          <p:spPr bwMode="auto">
            <a:xfrm>
              <a:off x="27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8" name="Line 42"/>
            <p:cNvSpPr>
              <a:spLocks noChangeShapeType="1"/>
            </p:cNvSpPr>
            <p:nvPr/>
          </p:nvSpPr>
          <p:spPr bwMode="auto">
            <a:xfrm flipH="1">
              <a:off x="2304" y="29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39" name="Line 43"/>
            <p:cNvSpPr>
              <a:spLocks noChangeShapeType="1"/>
            </p:cNvSpPr>
            <p:nvPr/>
          </p:nvSpPr>
          <p:spPr bwMode="auto">
            <a:xfrm>
              <a:off x="3168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740" name="Text Box 44"/>
            <p:cNvSpPr txBox="1">
              <a:spLocks noChangeArrowheads="1"/>
            </p:cNvSpPr>
            <p:nvPr/>
          </p:nvSpPr>
          <p:spPr bwMode="auto">
            <a:xfrm>
              <a:off x="1728" y="33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Arad</a:t>
              </a:r>
            </a:p>
          </p:txBody>
        </p:sp>
        <p:sp>
          <p:nvSpPr>
            <p:cNvPr id="157741" name="Text Box 45"/>
            <p:cNvSpPr txBox="1">
              <a:spLocks noChangeArrowheads="1"/>
            </p:cNvSpPr>
            <p:nvPr/>
          </p:nvSpPr>
          <p:spPr bwMode="auto">
            <a:xfrm>
              <a:off x="2784" y="3312"/>
              <a:ext cx="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Lugoj</a:t>
              </a:r>
            </a:p>
          </p:txBody>
        </p:sp>
      </p:grpSp>
      <p:sp>
        <p:nvSpPr>
          <p:cNvPr id="157742" name="Rectangle 46"/>
          <p:cNvSpPr>
            <a:spLocks noChangeArrowheads="1"/>
          </p:cNvSpPr>
          <p:nvPr/>
        </p:nvSpPr>
        <p:spPr bwMode="auto">
          <a:xfrm>
            <a:off x="3124200" y="6019801"/>
            <a:ext cx="575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b="1">
                <a:solidFill>
                  <a:srgbClr val="333399"/>
                </a:solidFill>
                <a:latin typeface="Arial" panose="020B0604020202020204" pitchFamily="34" charset="0"/>
              </a:rPr>
              <a:t>Shallow nodes are expanded before deeper nodes.</a:t>
            </a:r>
          </a:p>
        </p:txBody>
      </p:sp>
    </p:spTree>
    <p:extLst>
      <p:ext uri="{BB962C8B-B14F-4D97-AF65-F5344CB8AC3E}">
        <p14:creationId xmlns:p14="http://schemas.microsoft.com/office/powerpoint/2010/main" val="24721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Uniform Cost Search (UCS)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DD68-A9FD-4CC6-8E69-DAA245536B21}" type="slidenum">
              <a:rPr lang="en-GB">
                <a:solidFill>
                  <a:srgbClr val="000000"/>
                </a:solidFill>
              </a:rPr>
              <a:pPr/>
              <a:t>58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5708650" y="2322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4514850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7335838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8051511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617999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7257" name="Group 105"/>
          <p:cNvGrpSpPr>
            <a:grpSpLocks/>
          </p:cNvGrpSpPr>
          <p:nvPr/>
        </p:nvGrpSpPr>
        <p:grpSpPr bwMode="auto">
          <a:xfrm>
            <a:off x="7207251" y="5416551"/>
            <a:ext cx="428625" cy="569913"/>
            <a:chOff x="2400" y="864"/>
            <a:chExt cx="432" cy="554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0" name="Group 108"/>
          <p:cNvGrpSpPr>
            <a:grpSpLocks/>
          </p:cNvGrpSpPr>
          <p:nvPr/>
        </p:nvGrpSpPr>
        <p:grpSpPr bwMode="auto">
          <a:xfrm>
            <a:off x="5776914" y="5416551"/>
            <a:ext cx="428625" cy="569913"/>
            <a:chOff x="2400" y="864"/>
            <a:chExt cx="432" cy="554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3" name="Group 111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[5]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[2]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[9]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[3]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[7]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[8]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3651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4718051" y="3505201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3346451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36512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4870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5022851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441325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[9]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2813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[6]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2209800" y="5410201"/>
            <a:ext cx="251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[x] = g(n)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path cost of node n</a:t>
            </a:r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2895600" y="45720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Goal state</a:t>
            </a:r>
            <a:endParaRPr lang="en-GB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9A4-86A7-4503-9564-EFE3C886EEC1}" type="slidenum">
              <a:rPr lang="en-GB">
                <a:solidFill>
                  <a:srgbClr val="000000"/>
                </a:solidFill>
              </a:rPr>
              <a:pPr/>
              <a:t>59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grpSp>
        <p:nvGrpSpPr>
          <p:cNvPr id="205872" name="Group 48"/>
          <p:cNvGrpSpPr>
            <a:grpSpLocks/>
          </p:cNvGrpSpPr>
          <p:nvPr/>
        </p:nvGrpSpPr>
        <p:grpSpPr bwMode="auto">
          <a:xfrm>
            <a:off x="3879850" y="2209800"/>
            <a:ext cx="4502150" cy="1411288"/>
            <a:chOff x="1484" y="1392"/>
            <a:chExt cx="2836" cy="88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[5]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E4A8"/>
                  </a:solidFill>
                  <a:latin typeface="Times New Roman" panose="02020603050405020304" pitchFamily="18" charset="0"/>
                </a:rPr>
                <a:t>[2]</a:t>
              </a:r>
              <a:endParaRPr lang="en-US" sz="2400">
                <a:solidFill>
                  <a:srgbClr val="00E4A8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3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three numbers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representing the number of missionaries, cannibals, and canoes on the left bank of the river.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(3, 3, 1)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take one missionary, one cannibal, two missionaries, two cannibals, one missionary and one cannibal across the river in a given direction (I.e. ten operators).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reached state (0, 0, 0)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crossings.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993A-32AD-4B6C-846B-103F16721186}" type="slidenum">
              <a:rPr lang="en-GB">
                <a:solidFill>
                  <a:srgbClr val="000000"/>
                </a:solidFill>
              </a:rPr>
              <a:pPr/>
              <a:t>60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708650" y="2322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4514850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335838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8051511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6617999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[5]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[2]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[9]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E4A8"/>
                </a:solidFill>
                <a:latin typeface="Times New Roman" panose="02020603050405020304" pitchFamily="18" charset="0"/>
              </a:rPr>
              <a:t>[3]</a:t>
            </a:r>
            <a:endParaRPr lang="en-US" sz="2400">
              <a:solidFill>
                <a:srgbClr val="00E4A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F69-8F63-43CA-92D3-F8D99312F63C}" type="slidenum">
              <a:rPr lang="en-GB">
                <a:solidFill>
                  <a:srgbClr val="000000"/>
                </a:solidFill>
              </a:rPr>
              <a:pPr/>
              <a:t>61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5708650" y="2322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4514850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335838" y="316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8051511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6617999" y="43053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7890" name="Group 18"/>
          <p:cNvGrpSpPr>
            <a:grpSpLocks/>
          </p:cNvGrpSpPr>
          <p:nvPr/>
        </p:nvGrpSpPr>
        <p:grpSpPr bwMode="auto">
          <a:xfrm>
            <a:off x="7207251" y="5416551"/>
            <a:ext cx="428625" cy="569913"/>
            <a:chOff x="2400" y="864"/>
            <a:chExt cx="432" cy="554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3" name="Group 21"/>
          <p:cNvGrpSpPr>
            <a:grpSpLocks/>
          </p:cNvGrpSpPr>
          <p:nvPr/>
        </p:nvGrpSpPr>
        <p:grpSpPr bwMode="auto">
          <a:xfrm>
            <a:off x="5776914" y="5416551"/>
            <a:ext cx="428625" cy="569913"/>
            <a:chOff x="2400" y="864"/>
            <a:chExt cx="432" cy="554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6" name="Group 24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E4A8"/>
                </a:solidFill>
                <a:latin typeface="Times New Roman" panose="02020603050405020304" pitchFamily="18" charset="0"/>
              </a:rPr>
              <a:t>[5]</a:t>
            </a:r>
            <a:endParaRPr lang="en-US" sz="2400">
              <a:solidFill>
                <a:srgbClr val="00E4A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[2]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[9]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[3]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[7]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[8]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DD71-7089-4522-824A-45F9FE4D16D9}" type="slidenum">
              <a:rPr lang="en-GB">
                <a:solidFill>
                  <a:srgbClr val="000000"/>
                </a:solidFill>
              </a:rPr>
              <a:pPr/>
              <a:t>62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grpSp>
        <p:nvGrpSpPr>
          <p:cNvPr id="209968" name="Group 48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9938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1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4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[5]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[2]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[3]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[7]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[8]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E4A8"/>
                  </a:solidFill>
                  <a:latin typeface="Times New Roman" panose="02020603050405020304" pitchFamily="18" charset="0"/>
                </a:rPr>
                <a:t>[6]</a:t>
              </a:r>
              <a:endParaRPr lang="en-US" sz="2400">
                <a:solidFill>
                  <a:srgbClr val="00E4A8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1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F518-F5FB-42E6-9AC1-2D50F733C6AF}" type="slidenum">
              <a:rPr lang="en-GB">
                <a:solidFill>
                  <a:srgbClr val="000000"/>
                </a:solidFill>
              </a:rPr>
              <a:pPr/>
              <a:t>63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grpSp>
        <p:nvGrpSpPr>
          <p:cNvPr id="208944" name="Group 48"/>
          <p:cNvGrpSpPr>
            <a:grpSpLocks/>
          </p:cNvGrpSpPr>
          <p:nvPr/>
        </p:nvGrpSpPr>
        <p:grpSpPr bwMode="auto">
          <a:xfrm>
            <a:off x="2057400" y="2209801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891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17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20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[5]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[2]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[3]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[7]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[8]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084"/>
              <a:ext cx="96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Goal state path cost g(n)=[6]</a:t>
              </a:r>
              <a:endParaRPr 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3AAC-4318-49B2-BFEB-10AE44264C8E}" type="slidenum">
              <a:rPr lang="en-GB">
                <a:solidFill>
                  <a:srgbClr val="000000"/>
                </a:solidFill>
              </a:rPr>
              <a:pPr/>
              <a:t>64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0962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5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8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E4A8"/>
                  </a:solidFill>
                  <a:latin typeface="Times New Roman" panose="02020603050405020304" pitchFamily="18" charset="0"/>
                </a:rPr>
                <a:t>[5]</a:t>
              </a:r>
              <a:endParaRPr lang="en-US" sz="2400">
                <a:solidFill>
                  <a:srgbClr val="00E4A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E4A8"/>
                  </a:solidFill>
                  <a:latin typeface="Times New Roman" panose="02020603050405020304" pitchFamily="18" charset="0"/>
                </a:rPr>
                <a:t>[2]</a:t>
              </a:r>
              <a:endParaRPr lang="en-US" sz="2400">
                <a:solidFill>
                  <a:srgbClr val="00E4A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E4A8"/>
                  </a:solidFill>
                  <a:latin typeface="Times New Roman" panose="02020603050405020304" pitchFamily="18" charset="0"/>
                </a:rPr>
                <a:t>[3]</a:t>
              </a:r>
              <a:endParaRPr lang="en-US" sz="2400">
                <a:solidFill>
                  <a:srgbClr val="00E4A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[7]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[8]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[9]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[6]</a:t>
              </a:r>
              <a:endParaRPr 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91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50D4-6BD3-420F-8E93-BBFE3B779F88}" type="slidenum">
              <a:rPr lang="en-GB">
                <a:solidFill>
                  <a:srgbClr val="000000"/>
                </a:solidFill>
              </a:rPr>
              <a:pPr/>
              <a:t>65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209800" y="20574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In case of equal step costs, Breadth First search finds the optimal solution.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endParaRPr lang="fr-FR" sz="2400">
              <a:solidFill>
                <a:srgbClr val="000000"/>
              </a:solidFill>
            </a:endParaRP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For any step-cost function, Uniform Cost search expands the node n with the lowest path cost.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endParaRPr lang="fr-FR" sz="2400">
              <a:solidFill>
                <a:srgbClr val="000000"/>
              </a:solidFill>
            </a:endParaRP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UCS takes into account the total cost: g(n).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endParaRPr lang="fr-FR" sz="2400">
              <a:solidFill>
                <a:srgbClr val="000000"/>
              </a:solidFill>
            </a:endParaRP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UCS is guided by path costs rather than depths. Nodes are ordered according to their path cost.</a:t>
            </a:r>
          </a:p>
        </p:txBody>
      </p:sp>
    </p:spTree>
    <p:extLst>
      <p:ext uri="{BB962C8B-B14F-4D97-AF65-F5344CB8AC3E}">
        <p14:creationId xmlns:p14="http://schemas.microsoft.com/office/powerpoint/2010/main" val="20060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E981-C90F-471B-9222-D31F365E0332}" type="slidenum">
              <a:rPr lang="en-GB">
                <a:solidFill>
                  <a:srgbClr val="000000"/>
                </a:solidFill>
              </a:rPr>
              <a:pPr/>
              <a:t>66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Uniform Cost Search (UCS)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1752600" y="20574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1800" b="1">
                <a:solidFill>
                  <a:srgbClr val="000000"/>
                </a:solidFill>
              </a:rPr>
              <a:t>Main idea</a:t>
            </a:r>
            <a:r>
              <a:rPr lang="fr-FR" sz="1800">
                <a:solidFill>
                  <a:srgbClr val="000000"/>
                </a:solidFill>
              </a:rPr>
              <a:t>: </a:t>
            </a:r>
            <a:r>
              <a:rPr lang="en-US" sz="1800" i="1">
                <a:solidFill>
                  <a:srgbClr val="000000"/>
                </a:solidFill>
              </a:rPr>
              <a:t>Expand the cheapest node. Where the cost is the path cost g(n)</a:t>
            </a:r>
            <a:r>
              <a:rPr lang="en-US" sz="1800">
                <a:solidFill>
                  <a:srgbClr val="000000"/>
                </a:solidFill>
              </a:rPr>
              <a:t>.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endParaRPr lang="fr-FR" sz="1800">
              <a:solidFill>
                <a:srgbClr val="000000"/>
              </a:solidFill>
            </a:endParaRP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fr-FR" sz="1800" b="1">
                <a:solidFill>
                  <a:srgbClr val="000000"/>
                </a:solidFill>
              </a:rPr>
              <a:t>Implementation</a:t>
            </a:r>
            <a:r>
              <a:rPr lang="fr-FR" sz="1800">
                <a:solidFill>
                  <a:srgbClr val="000000"/>
                </a:solidFill>
              </a:rPr>
              <a:t>: 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 i="1">
                <a:solidFill>
                  <a:srgbClr val="000000"/>
                </a:solidFill>
              </a:rPr>
              <a:t>	Enqueue nodes in order of cost g(n). 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 i="1">
                <a:solidFill>
                  <a:srgbClr val="000000"/>
                </a:solidFill>
              </a:rPr>
              <a:t>	</a:t>
            </a:r>
            <a:r>
              <a:rPr lang="en-US" sz="1800">
                <a:solidFill>
                  <a:srgbClr val="000000"/>
                </a:solidFill>
              </a:rPr>
              <a:t>QUEUING-FN:- insert in order of increasing path cost.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 i="1">
                <a:solidFill>
                  <a:srgbClr val="000000"/>
                </a:solidFill>
              </a:rPr>
              <a:t>	Enqueue new node at the appropriate position in the queue so that we dequeue the cheapest node. </a:t>
            </a:r>
          </a:p>
          <a:p>
            <a:pPr algn="just"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1600">
                <a:solidFill>
                  <a:srgbClr val="000000"/>
                </a:solidFill>
              </a:rPr>
              <a:t>Complete? Yes.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1600">
                <a:solidFill>
                  <a:srgbClr val="000000"/>
                </a:solidFill>
              </a:rPr>
              <a:t> Optimal? Yes, if path cost is nondecreasing function of depth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1600">
                <a:solidFill>
                  <a:srgbClr val="000000"/>
                </a:solidFill>
              </a:rPr>
              <a:t> Time Complexity: O(b</a:t>
            </a:r>
            <a:r>
              <a:rPr lang="en-US" sz="1600" baseline="30000">
                <a:solidFill>
                  <a:srgbClr val="000000"/>
                </a:solidFill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1600">
                <a:solidFill>
                  <a:srgbClr val="000000"/>
                </a:solidFill>
              </a:rPr>
              <a:t> Space Complexity: O(b</a:t>
            </a:r>
            <a:r>
              <a:rPr lang="en-US" sz="1600" baseline="30000">
                <a:solidFill>
                  <a:srgbClr val="000000"/>
                </a:solidFill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), note that every node in the fringe keep in the queue.</a:t>
            </a:r>
          </a:p>
        </p:txBody>
      </p:sp>
    </p:spTree>
    <p:extLst>
      <p:ext uri="{BB962C8B-B14F-4D97-AF65-F5344CB8AC3E}">
        <p14:creationId xmlns:p14="http://schemas.microsoft.com/office/powerpoint/2010/main" val="33126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Depth First Search (DFS)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1791-26D9-4E41-A2AD-CA6E693E1E73}" type="slidenum">
              <a:rPr lang="en-GB">
                <a:solidFill>
                  <a:srgbClr val="000000"/>
                </a:solidFill>
              </a:rPr>
              <a:pPr/>
              <a:t>68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Depth First Search (DFS)</a:t>
            </a:r>
            <a:endParaRPr 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88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2217738"/>
            <a:ext cx="5105400" cy="370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9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9F1C-9017-4FE9-A441-01DBED8902B2}" type="slidenum">
              <a:rPr lang="en-GB">
                <a:solidFill>
                  <a:srgbClr val="000000"/>
                </a:solidFill>
              </a:rPr>
              <a:pPr/>
              <a:t>69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7772400" cy="1143000"/>
          </a:xfrm>
        </p:spPr>
        <p:txBody>
          <a:bodyPr/>
          <a:lstStyle/>
          <a:p>
            <a:r>
              <a:rPr lang="en-US" sz="4800"/>
              <a:t>Depth First Search (DFS)</a:t>
            </a:r>
            <a:endParaRPr 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4119" name="Text Box 39"/>
          <p:cNvSpPr txBox="1">
            <a:spLocks noChangeArrowheads="1"/>
          </p:cNvSpPr>
          <p:nvPr/>
        </p:nvSpPr>
        <p:spPr bwMode="auto">
          <a:xfrm>
            <a:off x="1912938" y="3733800"/>
            <a:ext cx="87550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Complete? No </a:t>
            </a: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(Yes on finite trees, with no loops).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Optimal? 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Time Complexity: O(b</a:t>
            </a:r>
            <a:r>
              <a:rPr lang="en-US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where m is the maximum depth.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Space Complexity: O(bm),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where m is the maximum depth.</a:t>
            </a:r>
          </a:p>
        </p:txBody>
      </p:sp>
      <p:sp>
        <p:nvSpPr>
          <p:cNvPr id="174153" name="Text Box 73"/>
          <p:cNvSpPr txBox="1">
            <a:spLocks noChangeArrowheads="1"/>
          </p:cNvSpPr>
          <p:nvPr/>
        </p:nvSpPr>
        <p:spPr bwMode="auto">
          <a:xfrm>
            <a:off x="1981201" y="2300289"/>
            <a:ext cx="8431213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Main idea</a:t>
            </a:r>
            <a:r>
              <a:rPr lang="fr-FR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</a:rPr>
              <a:t>Expand node at the deepest level (breaking ties left to right). </a:t>
            </a:r>
            <a:endParaRPr lang="fr-FR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Implementation</a:t>
            </a:r>
            <a:r>
              <a:rPr lang="fr-FR">
                <a:solidFill>
                  <a:srgbClr val="000000"/>
                </a:solidFill>
              </a:rPr>
              <a:t>: use of a Last-In-First-Out queue or stack(LIFO).</a:t>
            </a:r>
            <a:r>
              <a:rPr lang="fr-F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</a:rPr>
              <a:t>Enqueue nodes in LIFO (last-in, first-out) order.</a:t>
            </a:r>
          </a:p>
        </p:txBody>
      </p:sp>
    </p:spTree>
    <p:extLst>
      <p:ext uri="{BB962C8B-B14F-4D97-AF65-F5344CB8AC3E}">
        <p14:creationId xmlns:p14="http://schemas.microsoft.com/office/powerpoint/2010/main" val="12982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DF159D2-6447-44CD-9757-754B34F1DA3D}" type="slidenum">
              <a:rPr lang="en-GB"/>
              <a:pPr/>
              <a:t>7</a:t>
            </a:fld>
            <a:endParaRPr lang="en-GB"/>
          </a:p>
        </p:txBody>
      </p:sp>
      <p:pic>
        <p:nvPicPr>
          <p:cNvPr id="34819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34822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30"/>
          <p:cNvSpPr txBox="1">
            <a:spLocks noChangeArrowheads="1"/>
          </p:cNvSpPr>
          <p:nvPr/>
        </p:nvSpPr>
        <p:spPr bwMode="auto">
          <a:xfrm>
            <a:off x="3962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(3,3,1): Initial State</a:t>
            </a:r>
          </a:p>
        </p:txBody>
      </p:sp>
      <p:sp>
        <p:nvSpPr>
          <p:cNvPr id="34824" name="AutoShape 35"/>
          <p:cNvSpPr>
            <a:spLocks noChangeAspect="1" noChangeArrowheads="1"/>
          </p:cNvSpPr>
          <p:nvPr/>
        </p:nvSpPr>
        <p:spPr bwMode="auto">
          <a:xfrm>
            <a:off x="1905001" y="35052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825" name="Group 36"/>
          <p:cNvGrpSpPr>
            <a:grpSpLocks/>
          </p:cNvGrpSpPr>
          <p:nvPr/>
        </p:nvGrpSpPr>
        <p:grpSpPr bwMode="auto">
          <a:xfrm>
            <a:off x="3200400" y="35052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4834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5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6" name="AutoShape 39"/>
          <p:cNvSpPr>
            <a:spLocks noChangeAspect="1" noChangeArrowheads="1"/>
          </p:cNvSpPr>
          <p:nvPr/>
        </p:nvSpPr>
        <p:spPr bwMode="auto">
          <a:xfrm>
            <a:off x="3530773" y="4587082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4827" name="Group 40"/>
          <p:cNvGrpSpPr>
            <a:grpSpLocks/>
          </p:cNvGrpSpPr>
          <p:nvPr/>
        </p:nvGrpSpPr>
        <p:grpSpPr bwMode="auto">
          <a:xfrm>
            <a:off x="1900410" y="4495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4832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3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AutoShape 43"/>
          <p:cNvSpPr>
            <a:spLocks noChangeAspect="1" noChangeArrowheads="1"/>
          </p:cNvSpPr>
          <p:nvPr/>
        </p:nvSpPr>
        <p:spPr bwMode="auto">
          <a:xfrm>
            <a:off x="1905001" y="56388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4829" name="Group 44"/>
          <p:cNvGrpSpPr>
            <a:grpSpLocks/>
          </p:cNvGrpSpPr>
          <p:nvPr/>
        </p:nvGrpSpPr>
        <p:grpSpPr bwMode="auto">
          <a:xfrm>
            <a:off x="3048000" y="5562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4830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1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6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82B1-DE59-44CA-A961-7F18EF3573DB}" type="slidenum">
              <a:rPr lang="en-GB">
                <a:solidFill>
                  <a:srgbClr val="000000"/>
                </a:solidFill>
              </a:rPr>
              <a:pPr/>
              <a:t>70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Depth First Search</a:t>
            </a:r>
            <a:endParaRPr lang="en-US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75109" name="Picture 5" descr="dfs-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006600"/>
            <a:ext cx="678180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3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081-BC1C-4BE9-AF97-A87367BBBB7A}" type="slidenum">
              <a:rPr lang="en-GB">
                <a:solidFill>
                  <a:srgbClr val="000000"/>
                </a:solidFill>
              </a:rPr>
              <a:pPr/>
              <a:t>71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Depth-First Search (DFS)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>
                <a:solidFill>
                  <a:srgbClr val="000000"/>
                </a:solidFill>
              </a:rPr>
              <a:t>QUEUING-FN:- insert successors at front of queue</a:t>
            </a:r>
          </a:p>
        </p:txBody>
      </p:sp>
      <p:grpSp>
        <p:nvGrpSpPr>
          <p:cNvPr id="158727" name="Group 7"/>
          <p:cNvGrpSpPr>
            <a:grpSpLocks/>
          </p:cNvGrpSpPr>
          <p:nvPr/>
        </p:nvGrpSpPr>
        <p:grpSpPr bwMode="auto">
          <a:xfrm>
            <a:off x="2362201" y="2667000"/>
            <a:ext cx="8018463" cy="3429000"/>
            <a:chOff x="0" y="1680"/>
            <a:chExt cx="5585" cy="2640"/>
          </a:xfrm>
        </p:grpSpPr>
        <p:grpSp>
          <p:nvGrpSpPr>
            <p:cNvPr id="158728" name="Group 8"/>
            <p:cNvGrpSpPr>
              <a:grpSpLocks/>
            </p:cNvGrpSpPr>
            <p:nvPr/>
          </p:nvGrpSpPr>
          <p:grpSpPr bwMode="auto">
            <a:xfrm>
              <a:off x="3072" y="1680"/>
              <a:ext cx="1008" cy="480"/>
              <a:chOff x="2064" y="1056"/>
              <a:chExt cx="1008" cy="480"/>
            </a:xfrm>
          </p:grpSpPr>
          <p:sp>
            <p:nvSpPr>
              <p:cNvPr id="158729" name="Oval 9"/>
              <p:cNvSpPr>
                <a:spLocks noChangeArrowheads="1"/>
              </p:cNvSpPr>
              <p:nvPr/>
            </p:nvSpPr>
            <p:spPr bwMode="auto">
              <a:xfrm>
                <a:off x="2064" y="105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0" name="Text Box 10"/>
              <p:cNvSpPr txBox="1">
                <a:spLocks noChangeArrowheads="1"/>
              </p:cNvSpPr>
              <p:nvPr/>
            </p:nvSpPr>
            <p:spPr bwMode="auto">
              <a:xfrm>
                <a:off x="2246" y="1131"/>
                <a:ext cx="553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Arad</a:t>
                </a:r>
              </a:p>
            </p:txBody>
          </p:sp>
        </p:grpSp>
        <p:grpSp>
          <p:nvGrpSpPr>
            <p:cNvPr id="158731" name="Group 11"/>
            <p:cNvGrpSpPr>
              <a:grpSpLocks/>
            </p:cNvGrpSpPr>
            <p:nvPr/>
          </p:nvGrpSpPr>
          <p:grpSpPr bwMode="auto">
            <a:xfrm>
              <a:off x="2064" y="2016"/>
              <a:ext cx="3521" cy="864"/>
              <a:chOff x="1056" y="1392"/>
              <a:chExt cx="3521" cy="864"/>
            </a:xfrm>
          </p:grpSpPr>
          <p:sp>
            <p:nvSpPr>
              <p:cNvPr id="158732" name="Oval 12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3" name="Oval 1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4" name="Oval 1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5" name="Line 15"/>
              <p:cNvSpPr>
                <a:spLocks noChangeShapeType="1"/>
              </p:cNvSpPr>
              <p:nvPr/>
            </p:nvSpPr>
            <p:spPr bwMode="auto">
              <a:xfrm flipH="1">
                <a:off x="1824" y="148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6" name="Line 16"/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7" name="Line 17"/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38" name="Text Box 18"/>
              <p:cNvSpPr txBox="1">
                <a:spLocks noChangeArrowheads="1"/>
              </p:cNvSpPr>
              <p:nvPr/>
            </p:nvSpPr>
            <p:spPr bwMode="auto">
              <a:xfrm>
                <a:off x="1143" y="1850"/>
                <a:ext cx="693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Zerind</a:t>
                </a:r>
              </a:p>
            </p:txBody>
          </p:sp>
          <p:sp>
            <p:nvSpPr>
              <p:cNvPr id="158739" name="Text Box 19"/>
              <p:cNvSpPr txBox="1">
                <a:spLocks noChangeArrowheads="1"/>
              </p:cNvSpPr>
              <p:nvPr/>
            </p:nvSpPr>
            <p:spPr bwMode="auto">
              <a:xfrm>
                <a:off x="2342" y="1850"/>
                <a:ext cx="576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Sibiu</a:t>
                </a:r>
              </a:p>
            </p:txBody>
          </p:sp>
          <p:sp>
            <p:nvSpPr>
              <p:cNvPr id="158740" name="Text Box 20"/>
              <p:cNvSpPr txBox="1">
                <a:spLocks noChangeArrowheads="1"/>
              </p:cNvSpPr>
              <p:nvPr/>
            </p:nvSpPr>
            <p:spPr bwMode="auto">
              <a:xfrm>
                <a:off x="3590" y="1850"/>
                <a:ext cx="987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Timisoara</a:t>
                </a:r>
              </a:p>
            </p:txBody>
          </p:sp>
        </p:grpSp>
        <p:grpSp>
          <p:nvGrpSpPr>
            <p:cNvPr id="158741" name="Group 21"/>
            <p:cNvGrpSpPr>
              <a:grpSpLocks/>
            </p:cNvGrpSpPr>
            <p:nvPr/>
          </p:nvGrpSpPr>
          <p:grpSpPr bwMode="auto">
            <a:xfrm>
              <a:off x="1008" y="2832"/>
              <a:ext cx="2208" cy="768"/>
              <a:chOff x="1536" y="2928"/>
              <a:chExt cx="2208" cy="768"/>
            </a:xfrm>
          </p:grpSpPr>
          <p:sp>
            <p:nvSpPr>
              <p:cNvPr id="158742" name="Oval 22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43" name="Oval 2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44" name="Line 24"/>
              <p:cNvSpPr>
                <a:spLocks noChangeShapeType="1"/>
              </p:cNvSpPr>
              <p:nvPr/>
            </p:nvSpPr>
            <p:spPr bwMode="auto">
              <a:xfrm flipH="1">
                <a:off x="2304" y="292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46" name="Text Box 26"/>
              <p:cNvSpPr txBox="1">
                <a:spLocks noChangeArrowheads="1"/>
              </p:cNvSpPr>
              <p:nvPr/>
            </p:nvSpPr>
            <p:spPr bwMode="auto">
              <a:xfrm>
                <a:off x="1729" y="3312"/>
                <a:ext cx="553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Arad</a:t>
                </a:r>
              </a:p>
            </p:txBody>
          </p:sp>
          <p:sp>
            <p:nvSpPr>
              <p:cNvPr id="158747" name="Text Box 27"/>
              <p:cNvSpPr txBox="1">
                <a:spLocks noChangeArrowheads="1"/>
              </p:cNvSpPr>
              <p:nvPr/>
            </p:nvSpPr>
            <p:spPr bwMode="auto">
              <a:xfrm>
                <a:off x="2784" y="3312"/>
                <a:ext cx="741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Oradea</a:t>
                </a:r>
              </a:p>
            </p:txBody>
          </p:sp>
        </p:grpSp>
        <p:grpSp>
          <p:nvGrpSpPr>
            <p:cNvPr id="158748" name="Group 28"/>
            <p:cNvGrpSpPr>
              <a:grpSpLocks/>
            </p:cNvGrpSpPr>
            <p:nvPr/>
          </p:nvGrpSpPr>
          <p:grpSpPr bwMode="auto">
            <a:xfrm>
              <a:off x="0" y="3456"/>
              <a:ext cx="3521" cy="864"/>
              <a:chOff x="1056" y="1392"/>
              <a:chExt cx="3521" cy="864"/>
            </a:xfrm>
          </p:grpSpPr>
          <p:sp>
            <p:nvSpPr>
              <p:cNvPr id="158749" name="Oval 29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0" name="Oval 30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1" name="Oval 31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2" name="Line 32"/>
              <p:cNvSpPr>
                <a:spLocks noChangeShapeType="1"/>
              </p:cNvSpPr>
              <p:nvPr/>
            </p:nvSpPr>
            <p:spPr bwMode="auto">
              <a:xfrm flipH="1">
                <a:off x="1824" y="148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3" name="Line 33"/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4" name="Line 34"/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55" name="Text Box 35"/>
              <p:cNvSpPr txBox="1">
                <a:spLocks noChangeArrowheads="1"/>
              </p:cNvSpPr>
              <p:nvPr/>
            </p:nvSpPr>
            <p:spPr bwMode="auto">
              <a:xfrm>
                <a:off x="1142" y="1850"/>
                <a:ext cx="694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Zerind</a:t>
                </a:r>
              </a:p>
            </p:txBody>
          </p:sp>
          <p:sp>
            <p:nvSpPr>
              <p:cNvPr id="158756" name="Text Box 36"/>
              <p:cNvSpPr txBox="1">
                <a:spLocks noChangeArrowheads="1"/>
              </p:cNvSpPr>
              <p:nvPr/>
            </p:nvSpPr>
            <p:spPr bwMode="auto">
              <a:xfrm>
                <a:off x="2342" y="1850"/>
                <a:ext cx="576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Sibiu</a:t>
                </a:r>
              </a:p>
            </p:txBody>
          </p:sp>
          <p:sp>
            <p:nvSpPr>
              <p:cNvPr id="158757" name="Text Box 37"/>
              <p:cNvSpPr txBox="1">
                <a:spLocks noChangeArrowheads="1"/>
              </p:cNvSpPr>
              <p:nvPr/>
            </p:nvSpPr>
            <p:spPr bwMode="auto">
              <a:xfrm>
                <a:off x="3589" y="1850"/>
                <a:ext cx="988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Timisoara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48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Depth-Limited Search (DLS)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BCFC-9D3F-40ED-9593-91F2C3098BA1}" type="slidenum">
              <a:rPr lang="en-GB">
                <a:solidFill>
                  <a:srgbClr val="000000"/>
                </a:solidFill>
              </a:rPr>
              <a:pPr/>
              <a:t>73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4876800" y="60198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Depth Bound = 3</a:t>
            </a:r>
          </a:p>
        </p:txBody>
      </p:sp>
      <p:pic>
        <p:nvPicPr>
          <p:cNvPr id="178212" name="Picture 3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905000"/>
            <a:ext cx="6400800" cy="3962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6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672E-529D-433C-AC7B-B0D41A11E5FE}" type="slidenum">
              <a:rPr lang="en-GB">
                <a:solidFill>
                  <a:srgbClr val="000000"/>
                </a:solidFill>
              </a:rPr>
              <a:pPr/>
              <a:t>74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209800" y="2057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It is simply DFS with a depth bound.</a:t>
            </a:r>
          </a:p>
          <a:p>
            <a:pPr lvl="1"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333399"/>
                </a:solidFill>
              </a:rPr>
              <a:t>Searching is not permitted beyond the depth bound.</a:t>
            </a:r>
          </a:p>
          <a:p>
            <a:pPr lvl="1"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sz="1000">
              <a:solidFill>
                <a:srgbClr val="333399"/>
              </a:solidFill>
            </a:endParaRP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Works well if we know what the depth of the solution is.</a:t>
            </a: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000">
              <a:solidFill>
                <a:srgbClr val="333399"/>
              </a:solidFill>
            </a:endParaRP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333399"/>
                </a:solidFill>
              </a:rPr>
              <a:t>Termination is guaranteed.</a:t>
            </a: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000">
              <a:solidFill>
                <a:srgbClr val="333399"/>
              </a:solidFill>
            </a:endParaRP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333399"/>
                </a:solidFill>
              </a:rPr>
              <a:t>If the solution is beneath the depth bound, the search cannot find the goal (hence this search algorithm is incomplete).</a:t>
            </a: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000">
              <a:solidFill>
                <a:srgbClr val="333399"/>
              </a:solidFill>
            </a:endParaRPr>
          </a:p>
          <a:p>
            <a:pPr fontAlgn="base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Otherwise use Iterative deepening search (IDS).</a:t>
            </a:r>
          </a:p>
        </p:txBody>
      </p:sp>
    </p:spTree>
    <p:extLst>
      <p:ext uri="{BB962C8B-B14F-4D97-AF65-F5344CB8AC3E}">
        <p14:creationId xmlns:p14="http://schemas.microsoft.com/office/powerpoint/2010/main" val="42786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DA48-4F57-408D-9A4F-7921280BE30D}" type="slidenum">
              <a:rPr lang="en-GB">
                <a:solidFill>
                  <a:srgbClr val="000000"/>
                </a:solidFill>
              </a:rPr>
              <a:pPr/>
              <a:t>75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209800" y="2057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209801" y="2136775"/>
            <a:ext cx="79930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Main idea</a:t>
            </a:r>
            <a:r>
              <a:rPr lang="en-US" i="1">
                <a:solidFill>
                  <a:srgbClr val="000000"/>
                </a:solidFill>
              </a:rPr>
              <a:t>: Expand node at the deepest level, but limit depth to 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Implementation</a:t>
            </a:r>
            <a:r>
              <a:rPr lang="en-US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 i="1">
                <a:solidFill>
                  <a:srgbClr val="000000"/>
                </a:solidFill>
              </a:rPr>
              <a:t>Enqueue nodes in LIFO (last-in, first-out) order. But limit depth to 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Complete? Yes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if there is a goal state at a depth less than L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Optimal? 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Time Complexity: O(b</a:t>
            </a:r>
            <a:r>
              <a:rPr lang="en-US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where L is the cutoff.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Space Complexity: O(bL),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where L is the cutoff.</a:t>
            </a:r>
          </a:p>
        </p:txBody>
      </p:sp>
    </p:spTree>
    <p:extLst>
      <p:ext uri="{BB962C8B-B14F-4D97-AF65-F5344CB8AC3E}">
        <p14:creationId xmlns:p14="http://schemas.microsoft.com/office/powerpoint/2010/main" val="14770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BB80-DAA9-4DD0-AF53-15730DDAA105}" type="slidenum">
              <a:rPr lang="en-GB">
                <a:solidFill>
                  <a:srgbClr val="000000"/>
                </a:solidFill>
              </a:rPr>
              <a:pPr/>
              <a:t>77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057400" y="22098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function</a:t>
            </a:r>
            <a:r>
              <a:rPr lang="en-US" sz="2800">
                <a:solidFill>
                  <a:srgbClr val="000000"/>
                </a:solidFill>
              </a:rPr>
              <a:t> ITERATIVE-DEEPENING-SEARCH():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  </a:t>
            </a:r>
            <a:r>
              <a:rPr lang="en-US" sz="2800" b="1">
                <a:solidFill>
                  <a:srgbClr val="000000"/>
                </a:solidFill>
              </a:rPr>
              <a:t> for</a:t>
            </a:r>
            <a:r>
              <a:rPr lang="en-US" sz="2800">
                <a:solidFill>
                  <a:srgbClr val="000000"/>
                </a:solidFill>
              </a:rPr>
              <a:t> depth = 0 to infinity </a:t>
            </a:r>
            <a:r>
              <a:rPr lang="en-US" sz="2800" b="1">
                <a:solidFill>
                  <a:srgbClr val="000000"/>
                </a:solidFill>
              </a:rPr>
              <a:t>do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 b="1">
                <a:solidFill>
                  <a:srgbClr val="000000"/>
                </a:solidFill>
              </a:rPr>
              <a:t>if</a:t>
            </a:r>
            <a:r>
              <a:rPr lang="en-US" sz="2800">
                <a:solidFill>
                  <a:srgbClr val="000000"/>
                </a:solidFill>
              </a:rPr>
              <a:t> DEPTH-LIMITED-SEARCH(depth) succeeds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    	 </a:t>
            </a:r>
            <a:r>
              <a:rPr lang="en-US" sz="2800" b="1">
                <a:solidFill>
                  <a:srgbClr val="000000"/>
                </a:solidFill>
              </a:rPr>
              <a:t>then return</a:t>
            </a:r>
            <a:r>
              <a:rPr lang="en-US" sz="2800">
                <a:solidFill>
                  <a:srgbClr val="000000"/>
                </a:solidFill>
              </a:rPr>
              <a:t> its result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 b="1">
                <a:solidFill>
                  <a:srgbClr val="000000"/>
                </a:solidFill>
              </a:rPr>
              <a:t>end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 b="1">
                <a:solidFill>
                  <a:srgbClr val="000000"/>
                </a:solidFill>
              </a:rPr>
              <a:t>return</a:t>
            </a:r>
            <a:r>
              <a:rPr lang="en-US" sz="2800">
                <a:solidFill>
                  <a:srgbClr val="000000"/>
                </a:solidFill>
              </a:rPr>
              <a:t> failure</a:t>
            </a:r>
            <a:endParaRPr lang="fr-FR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14D-012B-4CAC-A1F1-82C8565BF8EA}" type="slidenum">
              <a:rPr lang="en-GB">
                <a:solidFill>
                  <a:srgbClr val="000000"/>
                </a:solidFill>
              </a:rPr>
              <a:pPr/>
              <a:t>78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905000" y="1981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000000"/>
                </a:solidFill>
              </a:rPr>
              <a:t>Key idea</a:t>
            </a:r>
            <a:r>
              <a:rPr lang="fr-FR" sz="2000">
                <a:solidFill>
                  <a:srgbClr val="000000"/>
                </a:solidFill>
              </a:rPr>
              <a:t>: Iterative deepening search (IDS) applies DLS repeatedly with increasing depth. It terminates when a solution is found or no solutions exists.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endParaRPr lang="fr-FR" sz="2000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0000"/>
                </a:solidFill>
              </a:rPr>
              <a:t>IDS combines the benefits of BFS and DFS: Like DFS the memory requirements are very modest (O(</a:t>
            </a:r>
            <a:r>
              <a:rPr lang="fr-FR" sz="2000" i="1">
                <a:solidFill>
                  <a:srgbClr val="000000"/>
                </a:solidFill>
              </a:rPr>
              <a:t>bd</a:t>
            </a:r>
            <a:r>
              <a:rPr lang="fr-FR" sz="2000">
                <a:solidFill>
                  <a:srgbClr val="000000"/>
                </a:solidFill>
              </a:rPr>
              <a:t>)). Like BFS, it is complete when the branching factor is finite. 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None/>
            </a:pPr>
            <a:endParaRPr lang="fr-FR" sz="2000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0000"/>
                </a:solidFill>
              </a:rPr>
              <a:t>The total number of generated nodes is : 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None/>
            </a:pPr>
            <a:endParaRPr lang="fr-FR" sz="2000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fr-FR" sz="2000" i="1">
                <a:solidFill>
                  <a:srgbClr val="000000"/>
                </a:solidFill>
              </a:rPr>
              <a:t>		N</a:t>
            </a:r>
            <a:r>
              <a:rPr lang="fr-FR" sz="2000">
                <a:solidFill>
                  <a:srgbClr val="000000"/>
                </a:solidFill>
              </a:rPr>
              <a:t>(IDS)=(</a:t>
            </a:r>
            <a:r>
              <a:rPr lang="fr-FR" sz="2000" i="1">
                <a:solidFill>
                  <a:srgbClr val="000000"/>
                </a:solidFill>
              </a:rPr>
              <a:t>d</a:t>
            </a:r>
            <a:r>
              <a:rPr lang="fr-FR" sz="2000">
                <a:solidFill>
                  <a:srgbClr val="000000"/>
                </a:solidFill>
              </a:rPr>
              <a:t>)</a:t>
            </a:r>
            <a:r>
              <a:rPr lang="fr-FR" sz="2000" i="1">
                <a:solidFill>
                  <a:srgbClr val="000000"/>
                </a:solidFill>
              </a:rPr>
              <a:t>b + </a:t>
            </a:r>
            <a:r>
              <a:rPr lang="fr-FR" sz="2000">
                <a:solidFill>
                  <a:srgbClr val="000000"/>
                </a:solidFill>
              </a:rPr>
              <a:t>(</a:t>
            </a:r>
            <a:r>
              <a:rPr lang="fr-FR" sz="2000" i="1">
                <a:solidFill>
                  <a:srgbClr val="000000"/>
                </a:solidFill>
              </a:rPr>
              <a:t>d-1</a:t>
            </a:r>
            <a:r>
              <a:rPr lang="fr-FR" sz="2000">
                <a:solidFill>
                  <a:srgbClr val="000000"/>
                </a:solidFill>
              </a:rPr>
              <a:t>)</a:t>
            </a:r>
            <a:r>
              <a:rPr lang="fr-FR" sz="2000" i="1">
                <a:solidFill>
                  <a:srgbClr val="000000"/>
                </a:solidFill>
              </a:rPr>
              <a:t> b</a:t>
            </a:r>
            <a:r>
              <a:rPr lang="fr-FR" sz="2000" i="1" baseline="30000">
                <a:solidFill>
                  <a:srgbClr val="000000"/>
                </a:solidFill>
              </a:rPr>
              <a:t>2</a:t>
            </a:r>
            <a:r>
              <a:rPr lang="fr-FR" sz="2000" i="1">
                <a:solidFill>
                  <a:srgbClr val="000000"/>
                </a:solidFill>
              </a:rPr>
              <a:t> + …+</a:t>
            </a:r>
            <a:r>
              <a:rPr lang="fr-FR" sz="2000">
                <a:solidFill>
                  <a:srgbClr val="000000"/>
                </a:solidFill>
              </a:rPr>
              <a:t>(1)</a:t>
            </a:r>
            <a:r>
              <a:rPr lang="fr-FR" sz="2000" i="1">
                <a:solidFill>
                  <a:srgbClr val="000000"/>
                </a:solidFill>
              </a:rPr>
              <a:t>b</a:t>
            </a:r>
            <a:r>
              <a:rPr lang="fr-FR" sz="2000" i="1" baseline="30000">
                <a:solidFill>
                  <a:srgbClr val="000000"/>
                </a:solidFill>
              </a:rPr>
              <a:t>d</a:t>
            </a:r>
            <a:endParaRPr lang="fr-FR" sz="2000" i="1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endParaRPr lang="fr-FR" sz="2000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0000"/>
                </a:solidFill>
              </a:rPr>
              <a:t>In general, iterative deepening is the preferred uninformed search method when there is a large search space and the depth of the solution is not known.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FFCF01"/>
              </a:buClr>
              <a:buFont typeface="Wingdings" panose="05000000000000000000" pitchFamily="2" charset="2"/>
              <a:buChar char="§"/>
            </a:pPr>
            <a:endParaRPr lang="fr-FR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3239-597D-4E87-B595-3ED5E89633CD}" type="slidenum">
              <a:rPr lang="en-GB">
                <a:solidFill>
                  <a:srgbClr val="000000"/>
                </a:solidFill>
              </a:rPr>
              <a:pPr/>
              <a:t>79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848600" cy="12192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grpSp>
        <p:nvGrpSpPr>
          <p:cNvPr id="187466" name="Group 74"/>
          <p:cNvGrpSpPr>
            <a:grpSpLocks/>
          </p:cNvGrpSpPr>
          <p:nvPr/>
        </p:nvGrpSpPr>
        <p:grpSpPr bwMode="auto">
          <a:xfrm>
            <a:off x="1600200" y="2436814"/>
            <a:ext cx="8915400" cy="3430587"/>
            <a:chOff x="98" y="757"/>
            <a:chExt cx="6655" cy="1744"/>
          </a:xfrm>
        </p:grpSpPr>
        <p:sp>
          <p:nvSpPr>
            <p:cNvPr id="187467" name="AutoShape 75"/>
            <p:cNvSpPr>
              <a:spLocks noChangeArrowheads="1"/>
            </p:cNvSpPr>
            <p:nvPr/>
          </p:nvSpPr>
          <p:spPr bwMode="auto">
            <a:xfrm>
              <a:off x="98" y="824"/>
              <a:ext cx="629" cy="287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468" name="AutoShape 76"/>
            <p:cNvSpPr>
              <a:spLocks noChangeArrowheads="1"/>
            </p:cNvSpPr>
            <p:nvPr/>
          </p:nvSpPr>
          <p:spPr bwMode="auto">
            <a:xfrm>
              <a:off x="785" y="801"/>
              <a:ext cx="1466" cy="69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7469" name="Group 77"/>
            <p:cNvGrpSpPr>
              <a:grpSpLocks/>
            </p:cNvGrpSpPr>
            <p:nvPr/>
          </p:nvGrpSpPr>
          <p:grpSpPr bwMode="auto">
            <a:xfrm>
              <a:off x="320" y="919"/>
              <a:ext cx="142" cy="267"/>
              <a:chOff x="2375" y="864"/>
              <a:chExt cx="457" cy="854"/>
            </a:xfrm>
          </p:grpSpPr>
          <p:sp>
            <p:nvSpPr>
              <p:cNvPr id="187470" name="Oval 78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71" name="Text Box 79"/>
              <p:cNvSpPr txBox="1">
                <a:spLocks noChangeArrowheads="1"/>
              </p:cNvSpPr>
              <p:nvPr/>
            </p:nvSpPr>
            <p:spPr bwMode="auto">
              <a:xfrm>
                <a:off x="2375" y="973"/>
                <a:ext cx="442" cy="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7472" name="Group 80"/>
            <p:cNvGrpSpPr>
              <a:grpSpLocks/>
            </p:cNvGrpSpPr>
            <p:nvPr/>
          </p:nvGrpSpPr>
          <p:grpSpPr bwMode="auto">
            <a:xfrm>
              <a:off x="1065" y="1015"/>
              <a:ext cx="931" cy="522"/>
              <a:chOff x="1184" y="1624"/>
              <a:chExt cx="1035" cy="522"/>
            </a:xfrm>
          </p:grpSpPr>
          <p:grpSp>
            <p:nvGrpSpPr>
              <p:cNvPr id="187473" name="Group 81"/>
              <p:cNvGrpSpPr>
                <a:grpSpLocks/>
              </p:cNvGrpSpPr>
              <p:nvPr/>
            </p:nvGrpSpPr>
            <p:grpSpPr bwMode="auto">
              <a:xfrm>
                <a:off x="1556" y="1624"/>
                <a:ext cx="153" cy="268"/>
                <a:chOff x="2347" y="864"/>
                <a:chExt cx="493" cy="863"/>
              </a:xfrm>
            </p:grpSpPr>
            <p:sp>
              <p:nvSpPr>
                <p:cNvPr id="187474" name="Oval 82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47" y="973"/>
                  <a:ext cx="493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76" name="Group 84"/>
              <p:cNvGrpSpPr>
                <a:grpSpLocks/>
              </p:cNvGrpSpPr>
              <p:nvPr/>
            </p:nvGrpSpPr>
            <p:grpSpPr bwMode="auto">
              <a:xfrm>
                <a:off x="1184" y="1878"/>
                <a:ext cx="154" cy="267"/>
                <a:chOff x="2345" y="864"/>
                <a:chExt cx="497" cy="854"/>
              </a:xfrm>
            </p:grpSpPr>
            <p:sp>
              <p:nvSpPr>
                <p:cNvPr id="187477" name="Oval 85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7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45" y="973"/>
                  <a:ext cx="497" cy="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79" name="Group 87"/>
              <p:cNvGrpSpPr>
                <a:grpSpLocks/>
              </p:cNvGrpSpPr>
              <p:nvPr/>
            </p:nvGrpSpPr>
            <p:grpSpPr bwMode="auto">
              <a:xfrm>
                <a:off x="2066" y="1878"/>
                <a:ext cx="153" cy="268"/>
                <a:chOff x="2349" y="864"/>
                <a:chExt cx="494" cy="863"/>
              </a:xfrm>
            </p:grpSpPr>
            <p:sp>
              <p:nvSpPr>
                <p:cNvPr id="187480" name="Oval 88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8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349" y="973"/>
                  <a:ext cx="494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7482" name="Line 90"/>
              <p:cNvSpPr>
                <a:spLocks noChangeShapeType="1"/>
              </p:cNvSpPr>
              <p:nvPr/>
            </p:nvSpPr>
            <p:spPr bwMode="auto">
              <a:xfrm flipH="1">
                <a:off x="1322" y="1729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83" name="Line 91"/>
              <p:cNvSpPr>
                <a:spLocks noChangeShapeType="1"/>
              </p:cNvSpPr>
              <p:nvPr/>
            </p:nvSpPr>
            <p:spPr bwMode="auto">
              <a:xfrm>
                <a:off x="1691" y="1734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7484" name="AutoShape 92"/>
            <p:cNvSpPr>
              <a:spLocks noChangeArrowheads="1"/>
            </p:cNvSpPr>
            <p:nvPr/>
          </p:nvSpPr>
          <p:spPr bwMode="auto">
            <a:xfrm>
              <a:off x="2289" y="757"/>
              <a:ext cx="1968" cy="112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485" name="AutoShape 93"/>
            <p:cNvSpPr>
              <a:spLocks noChangeArrowheads="1"/>
            </p:cNvSpPr>
            <p:nvPr/>
          </p:nvSpPr>
          <p:spPr bwMode="auto">
            <a:xfrm>
              <a:off x="4346" y="809"/>
              <a:ext cx="2407" cy="1651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7486" name="Group 94"/>
            <p:cNvGrpSpPr>
              <a:grpSpLocks/>
            </p:cNvGrpSpPr>
            <p:nvPr/>
          </p:nvGrpSpPr>
          <p:grpSpPr bwMode="auto">
            <a:xfrm>
              <a:off x="2535" y="1097"/>
              <a:ext cx="1488" cy="866"/>
              <a:chOff x="2247" y="2356"/>
              <a:chExt cx="1488" cy="866"/>
            </a:xfrm>
          </p:grpSpPr>
          <p:grpSp>
            <p:nvGrpSpPr>
              <p:cNvPr id="187487" name="Group 95"/>
              <p:cNvGrpSpPr>
                <a:grpSpLocks/>
              </p:cNvGrpSpPr>
              <p:nvPr/>
            </p:nvGrpSpPr>
            <p:grpSpPr bwMode="auto">
              <a:xfrm>
                <a:off x="2860" y="2356"/>
                <a:ext cx="143" cy="268"/>
                <a:chOff x="2375" y="864"/>
                <a:chExt cx="457" cy="862"/>
              </a:xfrm>
            </p:grpSpPr>
            <p:sp>
              <p:nvSpPr>
                <p:cNvPr id="187488" name="Oval 96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8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375" y="973"/>
                  <a:ext cx="440" cy="7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90" name="Group 98"/>
              <p:cNvGrpSpPr>
                <a:grpSpLocks/>
              </p:cNvGrpSpPr>
              <p:nvPr/>
            </p:nvGrpSpPr>
            <p:grpSpPr bwMode="auto">
              <a:xfrm>
                <a:off x="2487" y="2610"/>
                <a:ext cx="142" cy="269"/>
                <a:chOff x="2374" y="864"/>
                <a:chExt cx="458" cy="862"/>
              </a:xfrm>
            </p:grpSpPr>
            <p:sp>
              <p:nvSpPr>
                <p:cNvPr id="187491" name="Oval 99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9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74" y="973"/>
                  <a:ext cx="444" cy="7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93" name="Group 101"/>
              <p:cNvGrpSpPr>
                <a:grpSpLocks/>
              </p:cNvGrpSpPr>
              <p:nvPr/>
            </p:nvGrpSpPr>
            <p:grpSpPr bwMode="auto">
              <a:xfrm>
                <a:off x="3368" y="2610"/>
                <a:ext cx="143" cy="269"/>
                <a:chOff x="2370" y="864"/>
                <a:chExt cx="462" cy="862"/>
              </a:xfrm>
            </p:grpSpPr>
            <p:sp>
              <p:nvSpPr>
                <p:cNvPr id="187494" name="Oval 102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9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370" y="973"/>
                  <a:ext cx="445" cy="7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96" name="Group 104"/>
              <p:cNvGrpSpPr>
                <a:grpSpLocks/>
              </p:cNvGrpSpPr>
              <p:nvPr/>
            </p:nvGrpSpPr>
            <p:grpSpPr bwMode="auto">
              <a:xfrm>
                <a:off x="2695" y="2954"/>
                <a:ext cx="143" cy="268"/>
                <a:chOff x="2370" y="864"/>
                <a:chExt cx="462" cy="863"/>
              </a:xfrm>
            </p:grpSpPr>
            <p:sp>
              <p:nvSpPr>
                <p:cNvPr id="187497" name="Oval 105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49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370" y="973"/>
                  <a:ext cx="445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499" name="Group 107"/>
              <p:cNvGrpSpPr>
                <a:grpSpLocks/>
              </p:cNvGrpSpPr>
              <p:nvPr/>
            </p:nvGrpSpPr>
            <p:grpSpPr bwMode="auto">
              <a:xfrm>
                <a:off x="2247" y="2954"/>
                <a:ext cx="143" cy="268"/>
                <a:chOff x="2370" y="864"/>
                <a:chExt cx="462" cy="863"/>
              </a:xfrm>
            </p:grpSpPr>
            <p:sp>
              <p:nvSpPr>
                <p:cNvPr id="187500" name="Oval 108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0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370" y="973"/>
                  <a:ext cx="445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502" name="Group 110"/>
              <p:cNvGrpSpPr>
                <a:grpSpLocks/>
              </p:cNvGrpSpPr>
              <p:nvPr/>
            </p:nvGrpSpPr>
            <p:grpSpPr bwMode="auto">
              <a:xfrm>
                <a:off x="3592" y="2954"/>
                <a:ext cx="143" cy="268"/>
                <a:chOff x="2370" y="864"/>
                <a:chExt cx="462" cy="863"/>
              </a:xfrm>
            </p:grpSpPr>
            <p:sp>
              <p:nvSpPr>
                <p:cNvPr id="187503" name="Oval 111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370" y="973"/>
                  <a:ext cx="445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505" name="Group 113"/>
              <p:cNvGrpSpPr>
                <a:grpSpLocks/>
              </p:cNvGrpSpPr>
              <p:nvPr/>
            </p:nvGrpSpPr>
            <p:grpSpPr bwMode="auto">
              <a:xfrm>
                <a:off x="3145" y="2954"/>
                <a:ext cx="142" cy="268"/>
                <a:chOff x="2374" y="864"/>
                <a:chExt cx="458" cy="863"/>
              </a:xfrm>
            </p:grpSpPr>
            <p:sp>
              <p:nvSpPr>
                <p:cNvPr id="187506" name="Oval 114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0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374" y="973"/>
                  <a:ext cx="444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7508" name="Line 116"/>
              <p:cNvSpPr>
                <a:spLocks noChangeShapeType="1"/>
              </p:cNvSpPr>
              <p:nvPr/>
            </p:nvSpPr>
            <p:spPr bwMode="auto">
              <a:xfrm flipH="1">
                <a:off x="2618" y="2461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7509" name="Group 117"/>
              <p:cNvGrpSpPr>
                <a:grpSpLocks/>
              </p:cNvGrpSpPr>
              <p:nvPr/>
            </p:nvGrpSpPr>
            <p:grpSpPr bwMode="auto">
              <a:xfrm>
                <a:off x="2357" y="2736"/>
                <a:ext cx="360" cy="242"/>
                <a:chOff x="896" y="1363"/>
                <a:chExt cx="1156" cy="778"/>
              </a:xfrm>
            </p:grpSpPr>
            <p:sp>
              <p:nvSpPr>
                <p:cNvPr id="18751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896" y="1363"/>
                  <a:ext cx="53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11" name="Line 119"/>
                <p:cNvSpPr>
                  <a:spLocks noChangeShapeType="1"/>
                </p:cNvSpPr>
                <p:nvPr/>
              </p:nvSpPr>
              <p:spPr bwMode="auto">
                <a:xfrm>
                  <a:off x="1674" y="1378"/>
                  <a:ext cx="378" cy="7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7512" name="Line 120"/>
              <p:cNvSpPr>
                <a:spLocks noChangeShapeType="1"/>
              </p:cNvSpPr>
              <p:nvPr/>
            </p:nvSpPr>
            <p:spPr bwMode="auto">
              <a:xfrm flipH="1">
                <a:off x="3264" y="2736"/>
                <a:ext cx="147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13" name="Line 121"/>
              <p:cNvSpPr>
                <a:spLocks noChangeShapeType="1"/>
              </p:cNvSpPr>
              <p:nvPr/>
            </p:nvSpPr>
            <p:spPr bwMode="auto">
              <a:xfrm>
                <a:off x="3476" y="2742"/>
                <a:ext cx="138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14" name="Line 122"/>
              <p:cNvSpPr>
                <a:spLocks noChangeShapeType="1"/>
              </p:cNvSpPr>
              <p:nvPr/>
            </p:nvSpPr>
            <p:spPr bwMode="auto">
              <a:xfrm>
                <a:off x="2987" y="2466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7515" name="Group 123"/>
            <p:cNvGrpSpPr>
              <a:grpSpLocks/>
            </p:cNvGrpSpPr>
            <p:nvPr/>
          </p:nvGrpSpPr>
          <p:grpSpPr bwMode="auto">
            <a:xfrm>
              <a:off x="4659" y="1266"/>
              <a:ext cx="1717" cy="1235"/>
              <a:chOff x="4659" y="1266"/>
              <a:chExt cx="1717" cy="1235"/>
            </a:xfrm>
          </p:grpSpPr>
          <p:grpSp>
            <p:nvGrpSpPr>
              <p:cNvPr id="187516" name="Group 124"/>
              <p:cNvGrpSpPr>
                <a:grpSpLocks/>
              </p:cNvGrpSpPr>
              <p:nvPr/>
            </p:nvGrpSpPr>
            <p:grpSpPr bwMode="auto">
              <a:xfrm>
                <a:off x="4803" y="1266"/>
                <a:ext cx="1488" cy="865"/>
                <a:chOff x="2249" y="2356"/>
                <a:chExt cx="1488" cy="865"/>
              </a:xfrm>
            </p:grpSpPr>
            <p:grpSp>
              <p:nvGrpSpPr>
                <p:cNvPr id="187517" name="Group 125"/>
                <p:cNvGrpSpPr>
                  <a:grpSpLocks/>
                </p:cNvGrpSpPr>
                <p:nvPr/>
              </p:nvGrpSpPr>
              <p:grpSpPr bwMode="auto">
                <a:xfrm>
                  <a:off x="2860" y="2356"/>
                  <a:ext cx="143" cy="268"/>
                  <a:chOff x="2375" y="864"/>
                  <a:chExt cx="457" cy="862"/>
                </a:xfrm>
              </p:grpSpPr>
              <p:sp>
                <p:nvSpPr>
                  <p:cNvPr id="187518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19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5" y="973"/>
                    <a:ext cx="440" cy="7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20" name="Group 128"/>
                <p:cNvGrpSpPr>
                  <a:grpSpLocks/>
                </p:cNvGrpSpPr>
                <p:nvPr/>
              </p:nvGrpSpPr>
              <p:grpSpPr bwMode="auto">
                <a:xfrm>
                  <a:off x="2487" y="2610"/>
                  <a:ext cx="142" cy="269"/>
                  <a:chOff x="2374" y="864"/>
                  <a:chExt cx="458" cy="862"/>
                </a:xfrm>
              </p:grpSpPr>
              <p:sp>
                <p:nvSpPr>
                  <p:cNvPr id="18752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22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4" y="973"/>
                    <a:ext cx="444" cy="7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23" name="Group 131"/>
                <p:cNvGrpSpPr>
                  <a:grpSpLocks/>
                </p:cNvGrpSpPr>
                <p:nvPr/>
              </p:nvGrpSpPr>
              <p:grpSpPr bwMode="auto">
                <a:xfrm>
                  <a:off x="3368" y="2610"/>
                  <a:ext cx="143" cy="269"/>
                  <a:chOff x="2370" y="864"/>
                  <a:chExt cx="462" cy="862"/>
                </a:xfrm>
              </p:grpSpPr>
              <p:sp>
                <p:nvSpPr>
                  <p:cNvPr id="187524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25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0" y="973"/>
                    <a:ext cx="445" cy="7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26" name="Group 134"/>
                <p:cNvGrpSpPr>
                  <a:grpSpLocks/>
                </p:cNvGrpSpPr>
                <p:nvPr/>
              </p:nvGrpSpPr>
              <p:grpSpPr bwMode="auto">
                <a:xfrm>
                  <a:off x="2697" y="2954"/>
                  <a:ext cx="143" cy="267"/>
                  <a:chOff x="2372" y="864"/>
                  <a:chExt cx="460" cy="857"/>
                </a:xfrm>
              </p:grpSpPr>
              <p:sp>
                <p:nvSpPr>
                  <p:cNvPr id="187527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28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2" y="973"/>
                    <a:ext cx="445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29" name="Group 137"/>
                <p:cNvGrpSpPr>
                  <a:grpSpLocks/>
                </p:cNvGrpSpPr>
                <p:nvPr/>
              </p:nvGrpSpPr>
              <p:grpSpPr bwMode="auto">
                <a:xfrm>
                  <a:off x="2249" y="2954"/>
                  <a:ext cx="143" cy="267"/>
                  <a:chOff x="2371" y="864"/>
                  <a:chExt cx="461" cy="857"/>
                </a:xfrm>
              </p:grpSpPr>
              <p:sp>
                <p:nvSpPr>
                  <p:cNvPr id="18753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31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32" name="Group 140"/>
                <p:cNvGrpSpPr>
                  <a:grpSpLocks/>
                </p:cNvGrpSpPr>
                <p:nvPr/>
              </p:nvGrpSpPr>
              <p:grpSpPr bwMode="auto">
                <a:xfrm>
                  <a:off x="3594" y="2954"/>
                  <a:ext cx="143" cy="267"/>
                  <a:chOff x="2371" y="864"/>
                  <a:chExt cx="461" cy="857"/>
                </a:xfrm>
              </p:grpSpPr>
              <p:sp>
                <p:nvSpPr>
                  <p:cNvPr id="18753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34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35" name="Group 143"/>
                <p:cNvGrpSpPr>
                  <a:grpSpLocks/>
                </p:cNvGrpSpPr>
                <p:nvPr/>
              </p:nvGrpSpPr>
              <p:grpSpPr bwMode="auto">
                <a:xfrm>
                  <a:off x="3147" y="2954"/>
                  <a:ext cx="142" cy="267"/>
                  <a:chOff x="2376" y="864"/>
                  <a:chExt cx="456" cy="857"/>
                </a:xfrm>
              </p:grpSpPr>
              <p:sp>
                <p:nvSpPr>
                  <p:cNvPr id="187536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37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6" y="973"/>
                    <a:ext cx="441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7538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2618" y="2461"/>
                  <a:ext cx="258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87539" name="Group 147"/>
                <p:cNvGrpSpPr>
                  <a:grpSpLocks/>
                </p:cNvGrpSpPr>
                <p:nvPr/>
              </p:nvGrpSpPr>
              <p:grpSpPr bwMode="auto">
                <a:xfrm>
                  <a:off x="2357" y="2736"/>
                  <a:ext cx="360" cy="242"/>
                  <a:chOff x="896" y="1363"/>
                  <a:chExt cx="1156" cy="778"/>
                </a:xfrm>
              </p:grpSpPr>
              <p:sp>
                <p:nvSpPr>
                  <p:cNvPr id="187540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4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87542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264" y="2736"/>
                  <a:ext cx="147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43" name="Line 151"/>
                <p:cNvSpPr>
                  <a:spLocks noChangeShapeType="1"/>
                </p:cNvSpPr>
                <p:nvPr/>
              </p:nvSpPr>
              <p:spPr bwMode="auto">
                <a:xfrm>
                  <a:off x="3476" y="2742"/>
                  <a:ext cx="138" cy="2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544" name="Line 152"/>
                <p:cNvSpPr>
                  <a:spLocks noChangeShapeType="1"/>
                </p:cNvSpPr>
                <p:nvPr/>
              </p:nvSpPr>
              <p:spPr bwMode="auto">
                <a:xfrm>
                  <a:off x="2987" y="2466"/>
                  <a:ext cx="390" cy="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7545" name="Group 153"/>
              <p:cNvGrpSpPr>
                <a:grpSpLocks/>
              </p:cNvGrpSpPr>
              <p:nvPr/>
            </p:nvGrpSpPr>
            <p:grpSpPr bwMode="auto">
              <a:xfrm>
                <a:off x="5104" y="2017"/>
                <a:ext cx="369" cy="484"/>
                <a:chOff x="778" y="2254"/>
                <a:chExt cx="369" cy="484"/>
              </a:xfrm>
            </p:grpSpPr>
            <p:grpSp>
              <p:nvGrpSpPr>
                <p:cNvPr id="187546" name="Group 15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47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48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49" name="Group 15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50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52" name="Group 16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53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54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7555" name="Group 163"/>
              <p:cNvGrpSpPr>
                <a:grpSpLocks/>
              </p:cNvGrpSpPr>
              <p:nvPr/>
            </p:nvGrpSpPr>
            <p:grpSpPr bwMode="auto">
              <a:xfrm>
                <a:off x="4659" y="2017"/>
                <a:ext cx="369" cy="484"/>
                <a:chOff x="778" y="2254"/>
                <a:chExt cx="369" cy="484"/>
              </a:xfrm>
            </p:grpSpPr>
            <p:grpSp>
              <p:nvGrpSpPr>
                <p:cNvPr id="187556" name="Group 16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57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58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59" name="Group 16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60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61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62" name="Group 17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63" name="Line 1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6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7565" name="Group 173"/>
              <p:cNvGrpSpPr>
                <a:grpSpLocks/>
              </p:cNvGrpSpPr>
              <p:nvPr/>
            </p:nvGrpSpPr>
            <p:grpSpPr bwMode="auto">
              <a:xfrm>
                <a:off x="5563" y="2017"/>
                <a:ext cx="369" cy="484"/>
                <a:chOff x="778" y="2254"/>
                <a:chExt cx="369" cy="484"/>
              </a:xfrm>
            </p:grpSpPr>
            <p:grpSp>
              <p:nvGrpSpPr>
                <p:cNvPr id="187566" name="Group 17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67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68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69" name="Group 17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70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71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72" name="Group 18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73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74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7575" name="Group 183"/>
              <p:cNvGrpSpPr>
                <a:grpSpLocks/>
              </p:cNvGrpSpPr>
              <p:nvPr/>
            </p:nvGrpSpPr>
            <p:grpSpPr bwMode="auto">
              <a:xfrm>
                <a:off x="6007" y="2017"/>
                <a:ext cx="369" cy="484"/>
                <a:chOff x="778" y="2254"/>
                <a:chExt cx="369" cy="484"/>
              </a:xfrm>
            </p:grpSpPr>
            <p:grpSp>
              <p:nvGrpSpPr>
                <p:cNvPr id="187576" name="Group 18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77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78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79" name="Group 18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80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81" name="Text Box 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582" name="Group 19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83" name="Line 1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758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87585" name="Text Box 193"/>
          <p:cNvSpPr txBox="1">
            <a:spLocks noChangeArrowheads="1"/>
          </p:cNvSpPr>
          <p:nvPr/>
        </p:nvSpPr>
        <p:spPr bwMode="auto">
          <a:xfrm>
            <a:off x="1600200" y="3276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 = 0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187586" name="Text Box 194"/>
          <p:cNvSpPr txBox="1">
            <a:spLocks noChangeArrowheads="1"/>
          </p:cNvSpPr>
          <p:nvPr/>
        </p:nvSpPr>
        <p:spPr bwMode="auto">
          <a:xfrm>
            <a:off x="3124200" y="4038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 = 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187587" name="Text Box 195"/>
          <p:cNvSpPr txBox="1">
            <a:spLocks noChangeArrowheads="1"/>
          </p:cNvSpPr>
          <p:nvPr/>
        </p:nvSpPr>
        <p:spPr bwMode="auto">
          <a:xfrm>
            <a:off x="5562600" y="4800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 = 2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187588" name="Text Box 196"/>
          <p:cNvSpPr txBox="1">
            <a:spLocks noChangeArrowheads="1"/>
          </p:cNvSpPr>
          <p:nvPr/>
        </p:nvSpPr>
        <p:spPr bwMode="auto">
          <a:xfrm>
            <a:off x="8610600" y="5943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L = 3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92392CE-320D-41C6-A702-1A072E4FC325}" type="slidenum">
              <a:rPr lang="en-GB"/>
              <a:pPr/>
              <a:t>8</a:t>
            </a:fld>
            <a:endParaRPr lang="en-GB"/>
          </a:p>
        </p:txBody>
      </p:sp>
      <p:pic>
        <p:nvPicPr>
          <p:cNvPr id="36867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36870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9" y="6007100"/>
            <a:ext cx="1849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30"/>
          <p:cNvSpPr txBox="1">
            <a:spLocks noChangeArrowheads="1"/>
          </p:cNvSpPr>
          <p:nvPr/>
        </p:nvSpPr>
        <p:spPr bwMode="auto">
          <a:xfrm>
            <a:off x="2819400" y="1752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A missionary and cannibal cross </a:t>
            </a:r>
          </a:p>
        </p:txBody>
      </p:sp>
      <p:sp>
        <p:nvSpPr>
          <p:cNvPr id="36872" name="AutoShape 35"/>
          <p:cNvSpPr>
            <a:spLocks noChangeAspect="1" noChangeArrowheads="1"/>
          </p:cNvSpPr>
          <p:nvPr/>
        </p:nvSpPr>
        <p:spPr bwMode="auto">
          <a:xfrm>
            <a:off x="1951037" y="5853112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6873" name="Group 36"/>
          <p:cNvGrpSpPr>
            <a:grpSpLocks/>
          </p:cNvGrpSpPr>
          <p:nvPr/>
        </p:nvGrpSpPr>
        <p:grpSpPr bwMode="auto">
          <a:xfrm>
            <a:off x="1889919" y="447913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6882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883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4" name="AutoShape 39"/>
          <p:cNvSpPr>
            <a:spLocks noChangeAspect="1" noChangeArrowheads="1"/>
          </p:cNvSpPr>
          <p:nvPr/>
        </p:nvSpPr>
        <p:spPr bwMode="auto">
          <a:xfrm>
            <a:off x="3440009" y="4502152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6875" name="Group 40"/>
          <p:cNvGrpSpPr>
            <a:grpSpLocks/>
          </p:cNvGrpSpPr>
          <p:nvPr/>
        </p:nvGrpSpPr>
        <p:grpSpPr bwMode="auto">
          <a:xfrm>
            <a:off x="2971800" y="3352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6880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881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6" name="AutoShape 43"/>
          <p:cNvSpPr>
            <a:spLocks noChangeAspect="1" noChangeArrowheads="1"/>
          </p:cNvSpPr>
          <p:nvPr/>
        </p:nvSpPr>
        <p:spPr bwMode="auto">
          <a:xfrm>
            <a:off x="5029201" y="51816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6877" name="Group 44"/>
          <p:cNvGrpSpPr>
            <a:grpSpLocks/>
          </p:cNvGrpSpPr>
          <p:nvPr/>
        </p:nvGrpSpPr>
        <p:grpSpPr bwMode="auto">
          <a:xfrm>
            <a:off x="6096000" y="51816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6878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879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6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39FD-3AAD-4476-A7FD-42395E8A013A}" type="slidenum">
              <a:rPr lang="en-GB">
                <a:solidFill>
                  <a:srgbClr val="000000"/>
                </a:solidFill>
              </a:rPr>
              <a:pPr/>
              <a:t>80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848600" cy="1219200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pic>
        <p:nvPicPr>
          <p:cNvPr id="180228" name="Picture 4" descr="ids-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833564"/>
            <a:ext cx="7315200" cy="4872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96A5-7D09-4BD7-8038-BC275B0057EB}" type="slidenum">
              <a:rPr lang="en-GB">
                <a:solidFill>
                  <a:srgbClr val="000000"/>
                </a:solidFill>
              </a:rPr>
              <a:pPr/>
              <a:t>81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7688262" cy="1462087"/>
          </a:xfrm>
          <a:noFill/>
          <a:ln/>
        </p:spPr>
        <p:txBody>
          <a:bodyPr/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2209800" y="2057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91563" name="Picture 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905001"/>
            <a:ext cx="7931150" cy="44926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034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Bi-Directional Search (BDS)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BF-5DF7-4917-82C5-63E64FA22948}" type="slidenum">
              <a:rPr lang="en-GB">
                <a:solidFill>
                  <a:srgbClr val="000000"/>
                </a:solidFill>
              </a:rPr>
              <a:pPr/>
              <a:t>83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Search (BDS)</a:t>
            </a: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57400"/>
            <a:ext cx="5105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Main idea: </a:t>
            </a:r>
            <a:r>
              <a:rPr lang="en-US" sz="2400" i="1"/>
              <a:t>Start searching from both the initial state and the goal state, meet in the middle.</a:t>
            </a:r>
          </a:p>
          <a:p>
            <a:pPr>
              <a:lnSpc>
                <a:spcPct val="90000"/>
              </a:lnSpc>
            </a:pPr>
            <a:endParaRPr lang="en-US" sz="2400" i="1"/>
          </a:p>
          <a:p>
            <a:pPr>
              <a:lnSpc>
                <a:spcPct val="90000"/>
              </a:lnSpc>
            </a:pPr>
            <a:endParaRPr lang="en-US" sz="2400" i="1"/>
          </a:p>
          <a:p>
            <a:pPr>
              <a:lnSpc>
                <a:spcPct val="90000"/>
              </a:lnSpc>
            </a:pPr>
            <a:r>
              <a:rPr lang="en-US" sz="2400"/>
              <a:t>Complete? Yes</a:t>
            </a:r>
          </a:p>
          <a:p>
            <a:pPr>
              <a:lnSpc>
                <a:spcPct val="90000"/>
              </a:lnSpc>
            </a:pPr>
            <a:r>
              <a:rPr lang="en-US" sz="2400"/>
              <a:t>Optimal? Yes</a:t>
            </a:r>
          </a:p>
          <a:p>
            <a:pPr>
              <a:lnSpc>
                <a:spcPct val="90000"/>
              </a:lnSpc>
            </a:pPr>
            <a:r>
              <a:rPr lang="en-US" sz="2400"/>
              <a:t>Time Complexity: O(b</a:t>
            </a:r>
            <a:r>
              <a:rPr lang="en-US" sz="2400" baseline="30000"/>
              <a:t>d/2</a:t>
            </a:r>
            <a:r>
              <a:rPr lang="en-US" sz="2400"/>
              <a:t>), where d is the depth of the solution.</a:t>
            </a:r>
          </a:p>
          <a:p>
            <a:pPr>
              <a:lnSpc>
                <a:spcPct val="90000"/>
              </a:lnSpc>
            </a:pPr>
            <a:r>
              <a:rPr lang="en-US" sz="2400"/>
              <a:t>Space Complexity: O(b</a:t>
            </a:r>
            <a:r>
              <a:rPr lang="en-US" sz="2400" baseline="30000"/>
              <a:t>d/2</a:t>
            </a:r>
            <a:r>
              <a:rPr lang="en-US" sz="2400"/>
              <a:t>), where d is the depth of the solution.</a:t>
            </a:r>
            <a:endParaRPr lang="en-GB" sz="2400" i="1"/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7853364" y="2244727"/>
            <a:ext cx="2333625" cy="1465263"/>
            <a:chOff x="1580" y="1014"/>
            <a:chExt cx="1470" cy="923"/>
          </a:xfrm>
        </p:grpSpPr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1580" y="1014"/>
              <a:ext cx="1255" cy="923"/>
              <a:chOff x="1868" y="2541"/>
              <a:chExt cx="1255" cy="923"/>
            </a:xfrm>
          </p:grpSpPr>
          <p:grpSp>
            <p:nvGrpSpPr>
              <p:cNvPr id="184326" name="Group 6"/>
              <p:cNvGrpSpPr>
                <a:grpSpLocks/>
              </p:cNvGrpSpPr>
              <p:nvPr/>
            </p:nvGrpSpPr>
            <p:grpSpPr bwMode="auto">
              <a:xfrm>
                <a:off x="2480" y="2541"/>
                <a:ext cx="135" cy="322"/>
                <a:chOff x="2400" y="864"/>
                <a:chExt cx="432" cy="1034"/>
              </a:xfrm>
            </p:grpSpPr>
            <p:sp>
              <p:nvSpPr>
                <p:cNvPr id="184327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12" y="973"/>
                  <a:ext cx="372" cy="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329" name="Group 9"/>
              <p:cNvGrpSpPr>
                <a:grpSpLocks/>
              </p:cNvGrpSpPr>
              <p:nvPr/>
            </p:nvGrpSpPr>
            <p:grpSpPr bwMode="auto">
              <a:xfrm>
                <a:off x="2107" y="2795"/>
                <a:ext cx="134" cy="322"/>
                <a:chOff x="2400" y="864"/>
                <a:chExt cx="432" cy="1034"/>
              </a:xfrm>
            </p:grpSpPr>
            <p:sp>
              <p:nvSpPr>
                <p:cNvPr id="184330" name="Oval 10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10" y="973"/>
                  <a:ext cx="373" cy="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332" name="Group 12"/>
              <p:cNvGrpSpPr>
                <a:grpSpLocks/>
              </p:cNvGrpSpPr>
              <p:nvPr/>
            </p:nvGrpSpPr>
            <p:grpSpPr bwMode="auto">
              <a:xfrm>
                <a:off x="2989" y="2795"/>
                <a:ext cx="134" cy="322"/>
                <a:chOff x="2400" y="864"/>
                <a:chExt cx="432" cy="1034"/>
              </a:xfrm>
            </p:grpSpPr>
            <p:sp>
              <p:nvSpPr>
                <p:cNvPr id="184333" name="Oval 13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1" y="973"/>
                  <a:ext cx="373" cy="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335" name="Group 15"/>
              <p:cNvGrpSpPr>
                <a:grpSpLocks/>
              </p:cNvGrpSpPr>
              <p:nvPr/>
            </p:nvGrpSpPr>
            <p:grpSpPr bwMode="auto">
              <a:xfrm>
                <a:off x="2316" y="3139"/>
                <a:ext cx="134" cy="325"/>
                <a:chOff x="2400" y="864"/>
                <a:chExt cx="432" cy="1045"/>
              </a:xfrm>
            </p:grpSpPr>
            <p:sp>
              <p:nvSpPr>
                <p:cNvPr id="184336" name="Oval 16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08" y="974"/>
                  <a:ext cx="375" cy="9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338" name="Group 18"/>
              <p:cNvGrpSpPr>
                <a:grpSpLocks/>
              </p:cNvGrpSpPr>
              <p:nvPr/>
            </p:nvGrpSpPr>
            <p:grpSpPr bwMode="auto">
              <a:xfrm>
                <a:off x="1868" y="3139"/>
                <a:ext cx="134" cy="325"/>
                <a:chOff x="2400" y="864"/>
                <a:chExt cx="432" cy="1045"/>
              </a:xfrm>
            </p:grpSpPr>
            <p:sp>
              <p:nvSpPr>
                <p:cNvPr id="184339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09" y="974"/>
                  <a:ext cx="375" cy="9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341" name="Line 21"/>
              <p:cNvSpPr>
                <a:spLocks noChangeShapeType="1"/>
              </p:cNvSpPr>
              <p:nvPr/>
            </p:nvSpPr>
            <p:spPr bwMode="auto">
              <a:xfrm flipH="1">
                <a:off x="2228" y="2646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342" name="Group 22"/>
              <p:cNvGrpSpPr>
                <a:grpSpLocks/>
              </p:cNvGrpSpPr>
              <p:nvPr/>
            </p:nvGrpSpPr>
            <p:grpSpPr bwMode="auto">
              <a:xfrm>
                <a:off x="1967" y="2921"/>
                <a:ext cx="360" cy="242"/>
                <a:chOff x="896" y="1363"/>
                <a:chExt cx="1156" cy="778"/>
              </a:xfrm>
            </p:grpSpPr>
            <p:sp>
              <p:nvSpPr>
                <p:cNvPr id="1843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896" y="1363"/>
                  <a:ext cx="53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344" name="Line 24"/>
                <p:cNvSpPr>
                  <a:spLocks noChangeShapeType="1"/>
                </p:cNvSpPr>
                <p:nvPr/>
              </p:nvSpPr>
              <p:spPr bwMode="auto">
                <a:xfrm>
                  <a:off x="1674" y="1378"/>
                  <a:ext cx="378" cy="7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4345" name="Line 25"/>
              <p:cNvSpPr>
                <a:spLocks noChangeShapeType="1"/>
              </p:cNvSpPr>
              <p:nvPr/>
            </p:nvSpPr>
            <p:spPr bwMode="auto">
              <a:xfrm>
                <a:off x="2597" y="2651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4346" name="Group 26"/>
            <p:cNvGrpSpPr>
              <a:grpSpLocks/>
            </p:cNvGrpSpPr>
            <p:nvPr/>
          </p:nvGrpSpPr>
          <p:grpSpPr bwMode="auto">
            <a:xfrm>
              <a:off x="2707" y="1268"/>
              <a:ext cx="134" cy="322"/>
              <a:chOff x="2400" y="864"/>
              <a:chExt cx="432" cy="1034"/>
            </a:xfrm>
          </p:grpSpPr>
          <p:sp>
            <p:nvSpPr>
              <p:cNvPr id="184347" name="Oval 27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3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49" name="Group 29"/>
            <p:cNvGrpSpPr>
              <a:grpSpLocks/>
            </p:cNvGrpSpPr>
            <p:nvPr/>
          </p:nvGrpSpPr>
          <p:grpSpPr bwMode="auto">
            <a:xfrm>
              <a:off x="2916" y="1612"/>
              <a:ext cx="134" cy="325"/>
              <a:chOff x="2400" y="864"/>
              <a:chExt cx="432" cy="1045"/>
            </a:xfrm>
          </p:grpSpPr>
          <p:sp>
            <p:nvSpPr>
              <p:cNvPr id="184350" name="Oval 3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2408" y="974"/>
                <a:ext cx="375" cy="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52" name="Group 32"/>
            <p:cNvGrpSpPr>
              <a:grpSpLocks/>
            </p:cNvGrpSpPr>
            <p:nvPr/>
          </p:nvGrpSpPr>
          <p:grpSpPr bwMode="auto">
            <a:xfrm>
              <a:off x="2468" y="1612"/>
              <a:ext cx="134" cy="325"/>
              <a:chOff x="2400" y="864"/>
              <a:chExt cx="432" cy="1045"/>
            </a:xfrm>
          </p:grpSpPr>
          <p:sp>
            <p:nvSpPr>
              <p:cNvPr id="184353" name="Oval 3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2409" y="974"/>
                <a:ext cx="375" cy="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55" name="Group 35"/>
            <p:cNvGrpSpPr>
              <a:grpSpLocks/>
            </p:cNvGrpSpPr>
            <p:nvPr/>
          </p:nvGrpSpPr>
          <p:grpSpPr bwMode="auto">
            <a:xfrm>
              <a:off x="2567" y="1394"/>
              <a:ext cx="360" cy="242"/>
              <a:chOff x="896" y="1363"/>
              <a:chExt cx="1156" cy="778"/>
            </a:xfrm>
          </p:grpSpPr>
          <p:sp>
            <p:nvSpPr>
              <p:cNvPr id="184356" name="Line 36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57" name="Line 37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4358" name="Group 38"/>
          <p:cNvGrpSpPr>
            <a:grpSpLocks/>
          </p:cNvGrpSpPr>
          <p:nvPr/>
        </p:nvGrpSpPr>
        <p:grpSpPr bwMode="auto">
          <a:xfrm flipV="1">
            <a:off x="7993063" y="4456113"/>
            <a:ext cx="1992312" cy="1460500"/>
            <a:chOff x="1868" y="2541"/>
            <a:chExt cx="1255" cy="920"/>
          </a:xfrm>
        </p:grpSpPr>
        <p:grpSp>
          <p:nvGrpSpPr>
            <p:cNvPr id="184359" name="Group 39"/>
            <p:cNvGrpSpPr>
              <a:grpSpLocks/>
            </p:cNvGrpSpPr>
            <p:nvPr/>
          </p:nvGrpSpPr>
          <p:grpSpPr bwMode="auto">
            <a:xfrm>
              <a:off x="2480" y="2541"/>
              <a:ext cx="135" cy="322"/>
              <a:chOff x="2400" y="864"/>
              <a:chExt cx="432" cy="1034"/>
            </a:xfrm>
          </p:grpSpPr>
          <p:sp>
            <p:nvSpPr>
              <p:cNvPr id="184360" name="Oval 4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61" name="Text Box 41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62" name="Group 42"/>
            <p:cNvGrpSpPr>
              <a:grpSpLocks/>
            </p:cNvGrpSpPr>
            <p:nvPr/>
          </p:nvGrpSpPr>
          <p:grpSpPr bwMode="auto">
            <a:xfrm>
              <a:off x="2107" y="2795"/>
              <a:ext cx="134" cy="322"/>
              <a:chOff x="2400" y="864"/>
              <a:chExt cx="432" cy="1034"/>
            </a:xfrm>
          </p:grpSpPr>
          <p:sp>
            <p:nvSpPr>
              <p:cNvPr id="184363" name="Oval 4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64" name="Text Box 44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3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65" name="Group 45"/>
            <p:cNvGrpSpPr>
              <a:grpSpLocks/>
            </p:cNvGrpSpPr>
            <p:nvPr/>
          </p:nvGrpSpPr>
          <p:grpSpPr bwMode="auto">
            <a:xfrm>
              <a:off x="2989" y="2795"/>
              <a:ext cx="134" cy="322"/>
              <a:chOff x="2400" y="864"/>
              <a:chExt cx="432" cy="1034"/>
            </a:xfrm>
          </p:grpSpPr>
          <p:sp>
            <p:nvSpPr>
              <p:cNvPr id="184366" name="Oval 46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67" name="Text Box 47"/>
              <p:cNvSpPr txBox="1">
                <a:spLocks noChangeArrowheads="1"/>
              </p:cNvSpPr>
              <p:nvPr/>
            </p:nvSpPr>
            <p:spPr bwMode="auto">
              <a:xfrm>
                <a:off x="2411" y="973"/>
                <a:ext cx="373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68" name="Group 48"/>
            <p:cNvGrpSpPr>
              <a:grpSpLocks/>
            </p:cNvGrpSpPr>
            <p:nvPr/>
          </p:nvGrpSpPr>
          <p:grpSpPr bwMode="auto">
            <a:xfrm>
              <a:off x="2316" y="3139"/>
              <a:ext cx="134" cy="322"/>
              <a:chOff x="2400" y="864"/>
              <a:chExt cx="432" cy="1035"/>
            </a:xfrm>
          </p:grpSpPr>
          <p:sp>
            <p:nvSpPr>
              <p:cNvPr id="184369" name="Oval 4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70" name="Text Box 50"/>
              <p:cNvSpPr txBox="1">
                <a:spLocks noChangeArrowheads="1"/>
              </p:cNvSpPr>
              <p:nvPr/>
            </p:nvSpPr>
            <p:spPr bwMode="auto">
              <a:xfrm>
                <a:off x="2408" y="964"/>
                <a:ext cx="375" cy="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371" name="Group 51"/>
            <p:cNvGrpSpPr>
              <a:grpSpLocks/>
            </p:cNvGrpSpPr>
            <p:nvPr/>
          </p:nvGrpSpPr>
          <p:grpSpPr bwMode="auto">
            <a:xfrm>
              <a:off x="1868" y="3139"/>
              <a:ext cx="134" cy="322"/>
              <a:chOff x="2400" y="864"/>
              <a:chExt cx="432" cy="1035"/>
            </a:xfrm>
          </p:grpSpPr>
          <p:sp>
            <p:nvSpPr>
              <p:cNvPr id="184372" name="Oval 5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73" name="Text Box 53"/>
              <p:cNvSpPr txBox="1">
                <a:spLocks noChangeArrowheads="1"/>
              </p:cNvSpPr>
              <p:nvPr/>
            </p:nvSpPr>
            <p:spPr bwMode="auto">
              <a:xfrm>
                <a:off x="2409" y="964"/>
                <a:ext cx="375" cy="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374" name="Line 54"/>
            <p:cNvSpPr>
              <a:spLocks noChangeShapeType="1"/>
            </p:cNvSpPr>
            <p:nvPr/>
          </p:nvSpPr>
          <p:spPr bwMode="auto">
            <a:xfrm flipH="1">
              <a:off x="2228" y="2646"/>
              <a:ext cx="25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4375" name="Group 55"/>
            <p:cNvGrpSpPr>
              <a:grpSpLocks/>
            </p:cNvGrpSpPr>
            <p:nvPr/>
          </p:nvGrpSpPr>
          <p:grpSpPr bwMode="auto">
            <a:xfrm>
              <a:off x="1967" y="2921"/>
              <a:ext cx="360" cy="242"/>
              <a:chOff x="896" y="1363"/>
              <a:chExt cx="1156" cy="778"/>
            </a:xfrm>
          </p:grpSpPr>
          <p:sp>
            <p:nvSpPr>
              <p:cNvPr id="184376" name="Line 56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77" name="Line 57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378" name="Line 58"/>
            <p:cNvSpPr>
              <a:spLocks noChangeShapeType="1"/>
            </p:cNvSpPr>
            <p:nvPr/>
          </p:nvSpPr>
          <p:spPr bwMode="auto">
            <a:xfrm>
              <a:off x="2597" y="2651"/>
              <a:ext cx="39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5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Comparison of search algorithms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526-88A4-44F5-8EAC-4333DEAED398}" type="slidenum">
              <a:rPr lang="en-GB">
                <a:solidFill>
                  <a:srgbClr val="000000"/>
                </a:solidFill>
              </a:rPr>
              <a:pPr/>
              <a:t>85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search algorithms</a:t>
            </a:r>
            <a:endParaRPr lang="en-GB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267200" y="4800600"/>
            <a:ext cx="35814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1C1C1C"/>
                </a:solidFill>
              </a:rPr>
              <a:t>b:  Branching factor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1C1C1C"/>
                </a:solidFill>
              </a:rPr>
              <a:t>d:  Depth of solution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1C1C1C"/>
                </a:solidFill>
              </a:rPr>
              <a:t>m: Maximum depth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1C1C1C"/>
                </a:solidFill>
              </a:rPr>
              <a:t>l : Depth Limit</a:t>
            </a:r>
            <a:r>
              <a:rPr lang="en-US" sz="4000">
                <a:solidFill>
                  <a:srgbClr val="1C1C1C"/>
                </a:solidFill>
              </a:rPr>
              <a:t>	</a:t>
            </a:r>
          </a:p>
        </p:txBody>
      </p:sp>
      <p:grpSp>
        <p:nvGrpSpPr>
          <p:cNvPr id="194571" name="Group 11"/>
          <p:cNvGrpSpPr>
            <a:grpSpLocks/>
          </p:cNvGrpSpPr>
          <p:nvPr/>
        </p:nvGrpSpPr>
        <p:grpSpPr bwMode="auto">
          <a:xfrm>
            <a:off x="1712914" y="2057400"/>
            <a:ext cx="8878887" cy="2757488"/>
            <a:chOff x="119" y="1296"/>
            <a:chExt cx="5593" cy="1737"/>
          </a:xfrm>
        </p:grpSpPr>
        <p:pic>
          <p:nvPicPr>
            <p:cNvPr id="194567" name="Picture 7" descr="search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" y="1296"/>
              <a:ext cx="5593" cy="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570" name="Rectangle 10"/>
            <p:cNvSpPr>
              <a:spLocks noChangeArrowheads="1"/>
            </p:cNvSpPr>
            <p:nvPr/>
          </p:nvSpPr>
          <p:spPr bwMode="auto">
            <a:xfrm>
              <a:off x="3840" y="1344"/>
              <a:ext cx="1152" cy="168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5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Blind Search Algorithms</a:t>
            </a:r>
            <a:endParaRPr lang="en-GB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Tree Search:</a:t>
            </a:r>
          </a:p>
          <a:p>
            <a:r>
              <a:rPr lang="en-US"/>
              <a:t> BFS, DFS, DLS, IDS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Breadth First Search</a:t>
            </a:r>
          </a:p>
          <a:p>
            <a:r>
              <a:rPr lang="en-US"/>
              <a:t>BFS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641B-0A4A-49DA-B840-67B9CF5F376A}" type="slidenum">
              <a:rPr lang="en-GB">
                <a:solidFill>
                  <a:srgbClr val="000000"/>
                </a:solidFill>
              </a:rPr>
              <a:pPr/>
              <a:t>88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438400" y="1676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Application1: 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Given the following state space (tree search), give the sequence of visited nodes when using BFS (assume that the node</a:t>
            </a:r>
            <a:r>
              <a:rPr lang="en-US" sz="2000" b="1" i="1">
                <a:solidFill>
                  <a:srgbClr val="000000"/>
                </a:solidFill>
              </a:rPr>
              <a:t>O</a:t>
            </a:r>
            <a:r>
              <a:rPr lang="en-US" sz="2000">
                <a:solidFill>
                  <a:srgbClr val="000000"/>
                </a:solidFill>
              </a:rPr>
              <a:t> is the goal state):</a:t>
            </a:r>
          </a:p>
        </p:txBody>
      </p:sp>
      <p:grpSp>
        <p:nvGrpSpPr>
          <p:cNvPr id="226308" name="Group 4"/>
          <p:cNvGrpSpPr>
            <a:grpSpLocks/>
          </p:cNvGrpSpPr>
          <p:nvPr/>
        </p:nvGrpSpPr>
        <p:grpSpPr bwMode="auto">
          <a:xfrm>
            <a:off x="3657600" y="2895600"/>
            <a:ext cx="5410200" cy="3429000"/>
            <a:chOff x="1104" y="1776"/>
            <a:chExt cx="3408" cy="2160"/>
          </a:xfrm>
        </p:grpSpPr>
        <p:grpSp>
          <p:nvGrpSpPr>
            <p:cNvPr id="226309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2631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1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12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2631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1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1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2631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1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18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2631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21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2632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2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24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2632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2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27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2632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2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3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2633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3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33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2633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3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36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2633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3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39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2634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4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42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2634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4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345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46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000000"/>
                  </a:solidFill>
                </a:rPr>
                <a:t>O</a:t>
              </a:r>
              <a:endParaRPr lang="en-GB" b="1" i="1">
                <a:solidFill>
                  <a:srgbClr val="000000"/>
                </a:solidFill>
              </a:endParaRPr>
            </a:p>
          </p:txBody>
        </p:sp>
        <p:sp>
          <p:nvSpPr>
            <p:cNvPr id="226347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48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49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0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1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2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3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5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6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57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26358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26359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60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361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2636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6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364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65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366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F728-E472-493D-85B9-4564B90AE27F}" type="slidenum">
              <a:rPr lang="en-GB">
                <a:solidFill>
                  <a:srgbClr val="000000"/>
                </a:solidFill>
              </a:rPr>
              <a:pPr/>
              <a:t>89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</p:txBody>
      </p:sp>
      <p:grpSp>
        <p:nvGrpSpPr>
          <p:cNvPr id="227332" name="Group 4"/>
          <p:cNvGrpSpPr>
            <a:grpSpLocks/>
          </p:cNvGrpSpPr>
          <p:nvPr/>
        </p:nvGrpSpPr>
        <p:grpSpPr bwMode="auto">
          <a:xfrm>
            <a:off x="4343400" y="2895600"/>
            <a:ext cx="4724400" cy="1066800"/>
            <a:chOff x="1776" y="1824"/>
            <a:chExt cx="2976" cy="672"/>
          </a:xfrm>
        </p:grpSpPr>
        <p:grpSp>
          <p:nvGrpSpPr>
            <p:cNvPr id="22733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2733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33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2733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3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33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2734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4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34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2734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4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34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2734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4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349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350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B61BCFE-696B-47C0-8C2B-14D40B179E38}" type="slidenum">
              <a:rPr lang="en-GB"/>
              <a:pPr/>
              <a:t>9</a:t>
            </a:fld>
            <a:endParaRPr lang="en-GB"/>
          </a:p>
        </p:txBody>
      </p:sp>
      <p:pic>
        <p:nvPicPr>
          <p:cNvPr id="38915" name="Picture 2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7850"/>
            <a:ext cx="3308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270250"/>
            <a:ext cx="31734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209800" y="533401"/>
            <a:ext cx="784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  <a:latin typeface="Times New Roman" panose="02020603050405020304" pitchFamily="18" charset="0"/>
              </a:rPr>
              <a:t>Missionaries and Cannibals</a:t>
            </a:r>
          </a:p>
        </p:txBody>
      </p:sp>
      <p:pic>
        <p:nvPicPr>
          <p:cNvPr id="38918" name="Picture 5" descr="dd0060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07100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30"/>
          <p:cNvSpPr txBox="1">
            <a:spLocks noChangeArrowheads="1"/>
          </p:cNvSpPr>
          <p:nvPr/>
        </p:nvSpPr>
        <p:spPr bwMode="auto">
          <a:xfrm>
            <a:off x="3962400" y="1752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latin typeface="Times New Roman" panose="02020603050405020304" pitchFamily="18" charset="0"/>
              </a:rPr>
              <a:t>(2,2,0)</a:t>
            </a:r>
          </a:p>
        </p:txBody>
      </p:sp>
      <p:sp>
        <p:nvSpPr>
          <p:cNvPr id="38920" name="AutoShape 35"/>
          <p:cNvSpPr>
            <a:spLocks noChangeAspect="1" noChangeArrowheads="1"/>
          </p:cNvSpPr>
          <p:nvPr/>
        </p:nvSpPr>
        <p:spPr bwMode="auto">
          <a:xfrm>
            <a:off x="1851819" y="5853112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8921" name="Group 36"/>
          <p:cNvGrpSpPr>
            <a:grpSpLocks/>
          </p:cNvGrpSpPr>
          <p:nvPr/>
        </p:nvGrpSpPr>
        <p:grpSpPr bwMode="auto">
          <a:xfrm>
            <a:off x="1891576" y="4538663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8930" name="AutoShape 37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931" name="Line 38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2" name="AutoShape 39"/>
          <p:cNvSpPr>
            <a:spLocks noChangeAspect="1" noChangeArrowheads="1"/>
          </p:cNvSpPr>
          <p:nvPr/>
        </p:nvSpPr>
        <p:spPr bwMode="auto">
          <a:xfrm>
            <a:off x="3499281" y="4472755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8923" name="Group 40"/>
          <p:cNvGrpSpPr>
            <a:grpSpLocks/>
          </p:cNvGrpSpPr>
          <p:nvPr/>
        </p:nvGrpSpPr>
        <p:grpSpPr bwMode="auto">
          <a:xfrm>
            <a:off x="3253581" y="332302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8928" name="AutoShape 41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929" name="Line 42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4" name="AutoShape 43"/>
          <p:cNvSpPr>
            <a:spLocks noChangeAspect="1" noChangeArrowheads="1"/>
          </p:cNvSpPr>
          <p:nvPr/>
        </p:nvSpPr>
        <p:spPr bwMode="auto">
          <a:xfrm>
            <a:off x="8001001" y="3581401"/>
            <a:ext cx="868363" cy="868363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8925" name="Group 44"/>
          <p:cNvGrpSpPr>
            <a:grpSpLocks/>
          </p:cNvGrpSpPr>
          <p:nvPr/>
        </p:nvGrpSpPr>
        <p:grpSpPr bwMode="auto">
          <a:xfrm>
            <a:off x="9296400" y="5638801"/>
            <a:ext cx="1143000" cy="868363"/>
            <a:chOff x="4944" y="2208"/>
            <a:chExt cx="720" cy="547"/>
          </a:xfrm>
          <a:solidFill>
            <a:srgbClr val="FF0000"/>
          </a:solidFill>
        </p:grpSpPr>
        <p:sp>
          <p:nvSpPr>
            <p:cNvPr id="38926" name="AutoShape 45"/>
            <p:cNvSpPr>
              <a:spLocks noChangeAspect="1" noChangeArrowheads="1"/>
            </p:cNvSpPr>
            <p:nvPr/>
          </p:nvSpPr>
          <p:spPr bwMode="auto">
            <a:xfrm>
              <a:off x="4944" y="2208"/>
              <a:ext cx="547" cy="547"/>
            </a:xfrm>
            <a:prstGeom prst="smileyFace">
              <a:avLst>
                <a:gd name="adj" fmla="val -4653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 flipV="1">
              <a:off x="5424" y="2256"/>
              <a:ext cx="240" cy="480"/>
            </a:xfrm>
            <a:prstGeom prst="line">
              <a:avLst/>
            </a:prstGeom>
            <a:grp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2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7879-4E76-4B0B-941E-3107CDA51353}" type="slidenum">
              <a:rPr lang="en-GB">
                <a:solidFill>
                  <a:srgbClr val="000000"/>
                </a:solidFill>
              </a:rPr>
              <a:pPr/>
              <a:t>90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2835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5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60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2836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6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63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2836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6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6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2836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6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69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2837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7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72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2837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7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375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2837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7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380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383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6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807-5E12-42B6-AEFB-8935E9A3F091}" type="slidenum">
              <a:rPr lang="en-GB">
                <a:solidFill>
                  <a:srgbClr val="000000"/>
                </a:solidFill>
              </a:rPr>
              <a:pPr/>
              <a:t>91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</a:t>
            </a:r>
          </a:p>
        </p:txBody>
      </p:sp>
      <p:grpSp>
        <p:nvGrpSpPr>
          <p:cNvPr id="229380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2938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2938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8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8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2938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8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8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2938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8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9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2939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9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9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2939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9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9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2939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9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39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2940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0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402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2940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0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9405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06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07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08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09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10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411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9885-1367-4B19-8DEA-02E48C85A41B}" type="slidenum">
              <a:rPr lang="en-GB">
                <a:solidFill>
                  <a:srgbClr val="000000"/>
                </a:solidFill>
              </a:rPr>
              <a:pPr/>
              <a:t>92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</a:t>
            </a:r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0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04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04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1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041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1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1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041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1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2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04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2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042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2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26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042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2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29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043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3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043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043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3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0435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36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37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38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39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40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41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42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443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846F-81A7-409E-A0AC-1A6EA842B208}" type="slidenum">
              <a:rPr lang="en-GB">
                <a:solidFill>
                  <a:srgbClr val="000000"/>
                </a:solidFill>
              </a:rPr>
              <a:pPr/>
              <a:t>93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143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3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3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143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3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3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143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3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3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143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4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144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4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144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4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144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5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145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53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145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56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145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1459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0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1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2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3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4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6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467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FBAF-C57F-4999-AEA6-55A835CE6144}" type="slidenum">
              <a:rPr lang="en-GB">
                <a:solidFill>
                  <a:srgbClr val="000000"/>
                </a:solidFill>
              </a:rPr>
              <a:pPr/>
              <a:t>94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3657600" y="2895600"/>
            <a:ext cx="5410200" cy="1752600"/>
            <a:chOff x="1344" y="1824"/>
            <a:chExt cx="3408" cy="1104"/>
          </a:xfrm>
        </p:grpSpPr>
        <p:grpSp>
          <p:nvGrpSpPr>
            <p:cNvPr id="23245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245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5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5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24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5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24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6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246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6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6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246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6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6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24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7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247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7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74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247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7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77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247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7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480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248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8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8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9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91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1737-E2B5-4792-A4C6-36434616F1C9}" type="slidenum">
              <a:rPr lang="en-GB">
                <a:solidFill>
                  <a:srgbClr val="000000"/>
                </a:solidFill>
              </a:rPr>
              <a:pPr/>
              <a:t>95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33477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347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7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80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348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8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83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348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8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8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348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8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89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349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9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349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9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95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349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9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498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349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0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350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0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504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350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0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507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350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0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510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351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1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6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7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8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9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0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1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2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3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8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5D6E-E88D-4B95-B5E1-538CA829A299}" type="slidenum">
              <a:rPr lang="en-GB">
                <a:solidFill>
                  <a:srgbClr val="000000"/>
                </a:solidFill>
              </a:rPr>
              <a:pPr/>
              <a:t>96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3450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45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0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45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0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450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0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1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451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1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1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451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1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1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45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1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452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2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22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452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2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25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452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2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28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452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3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31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453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3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53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453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3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4537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38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39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0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1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2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3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4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5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6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47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2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83E-6A72-45D6-B65B-5800488C71C8}" type="slidenum">
              <a:rPr lang="en-GB">
                <a:solidFill>
                  <a:srgbClr val="000000"/>
                </a:solidFill>
              </a:rPr>
              <a:pPr/>
              <a:t>97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5524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3552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552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2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2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552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3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3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553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3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3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553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3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3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553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3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4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554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4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4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554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4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46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554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4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49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555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5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5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555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5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55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555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5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558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555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6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561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2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4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5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6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7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8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69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70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571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5572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5573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74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575" name="Line 55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8FF7-AAAA-4AB8-9E6D-AECA80B9CC29}" type="slidenum">
              <a:rPr lang="en-GB">
                <a:solidFill>
                  <a:srgbClr val="000000"/>
                </a:solidFill>
              </a:rPr>
              <a:pPr/>
              <a:t>98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6548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3654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655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5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5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655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5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5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655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5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5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655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6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6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656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6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6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656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6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6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656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6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7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657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7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73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657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7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76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657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7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79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658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8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82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658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8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6585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86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89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2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3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4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6596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6597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98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599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236600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601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6602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603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6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7087-1BAA-4E83-B189-7D70CBC8FD52}" type="slidenum">
              <a:rPr lang="en-GB">
                <a:solidFill>
                  <a:srgbClr val="000000"/>
                </a:solidFill>
              </a:rPr>
              <a:pPr/>
              <a:t>99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438400" y="1752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A,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B,C,D,E,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F,G,H,I,J,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r>
              <a:rPr lang="en-US" sz="2000">
                <a:solidFill>
                  <a:srgbClr val="000000"/>
                </a:solidFill>
              </a:rPr>
              <a:t>K,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3657600" y="2895600"/>
            <a:ext cx="5410200" cy="2590800"/>
            <a:chOff x="1344" y="1824"/>
            <a:chExt cx="3408" cy="1632"/>
          </a:xfrm>
        </p:grpSpPr>
        <p:grpSp>
          <p:nvGrpSpPr>
            <p:cNvPr id="23757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757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7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7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757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7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7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758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8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8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758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8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8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758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8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8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758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9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F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9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759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9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G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94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759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9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H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97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759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9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I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600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760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0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J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60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760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0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K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606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760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0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L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7609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0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1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2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3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4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5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6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7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19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7620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7621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22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623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237624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25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7626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627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1611AA45F7D44AC2CF4AD916CA328" ma:contentTypeVersion="0" ma:contentTypeDescription="Create a new document." ma:contentTypeScope="" ma:versionID="b27b137d425df8dbc1f6e9290fc598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59C7D4-285E-4EF7-BCDF-478B8AC8DAE7}"/>
</file>

<file path=customXml/itemProps2.xml><?xml version="1.0" encoding="utf-8"?>
<ds:datastoreItem xmlns:ds="http://schemas.openxmlformats.org/officeDocument/2006/customXml" ds:itemID="{E2490A6A-6C0C-4A79-B764-65630230EE48}"/>
</file>

<file path=customXml/itemProps3.xml><?xml version="1.0" encoding="utf-8"?>
<ds:datastoreItem xmlns:ds="http://schemas.openxmlformats.org/officeDocument/2006/customXml" ds:itemID="{3C171DD0-4918-45B5-AC9F-341E9A2C51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4513</Words>
  <Application>Microsoft Office PowerPoint</Application>
  <PresentationFormat>Widescreen</PresentationFormat>
  <Paragraphs>1991</Paragraphs>
  <Slides>178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178</vt:i4>
      </vt:variant>
    </vt:vector>
  </HeadingPairs>
  <TitlesOfParts>
    <vt:vector size="187" baseType="lpstr">
      <vt:lpstr>Arial</vt:lpstr>
      <vt:lpstr>Calibri</vt:lpstr>
      <vt:lpstr>Courier New</vt:lpstr>
      <vt:lpstr>Curlz MT</vt:lpstr>
      <vt:lpstr>Tahoma</vt:lpstr>
      <vt:lpstr>Times New Roman</vt:lpstr>
      <vt:lpstr>Wingdings</vt:lpstr>
      <vt:lpstr>1_Fusion</vt:lpstr>
      <vt:lpstr>Fusion</vt:lpstr>
      <vt:lpstr>ARTIFICIAL   INTELLIGENCE</vt:lpstr>
      <vt:lpstr>Missionaries and cannibals</vt:lpstr>
      <vt:lpstr>PowerPoint Presentation</vt:lpstr>
      <vt:lpstr>PowerPoint Presentation</vt:lpstr>
      <vt:lpstr>Problem Formulation</vt:lpstr>
      <vt:lpstr>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Solving by Searching  Search Methods :    Uninformed (Blind) search</vt:lpstr>
      <vt:lpstr>The River Problem</vt:lpstr>
      <vt:lpstr>The River Problem</vt:lpstr>
      <vt:lpstr>The River Problem</vt:lpstr>
      <vt:lpstr>Problem Formulation</vt:lpstr>
      <vt:lpstr>Search Methods</vt:lpstr>
      <vt:lpstr>Search Methods</vt:lpstr>
      <vt:lpstr>Search Methods</vt:lpstr>
      <vt:lpstr>Search Methods</vt:lpstr>
      <vt:lpstr>Problem Solving by searching</vt:lpstr>
      <vt:lpstr>Basic Search Algorithms</vt:lpstr>
      <vt:lpstr>What Criteria are used to Compare different search techniques ?</vt:lpstr>
      <vt:lpstr>Time and Space Complexity ?</vt:lpstr>
      <vt:lpstr>PowerPoint Presentation</vt:lpstr>
      <vt:lpstr>The state Space</vt:lpstr>
      <vt:lpstr>Generic Search Algorithms</vt:lpstr>
      <vt:lpstr>Representing Search</vt:lpstr>
      <vt:lpstr>Solution</vt:lpstr>
      <vt:lpstr>Implementation of Generic Search Algorithm</vt:lpstr>
      <vt:lpstr>Key Issues of State-Space search algorithm</vt:lpstr>
      <vt:lpstr>Uninformed search strategies (Blind search)</vt:lpstr>
      <vt:lpstr>Basic Search Algorithms Uninformed Search</vt:lpstr>
      <vt:lpstr>Breadth First Search (BFS)</vt:lpstr>
      <vt:lpstr>Breadth First Search (BFS)</vt:lpstr>
      <vt:lpstr>Breadth First Search</vt:lpstr>
      <vt:lpstr>Basic Search Algorithms Uninformed Search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Basic Search Algorithms Uninformed Search</vt:lpstr>
      <vt:lpstr>Depth First Search (DFS)</vt:lpstr>
      <vt:lpstr>Depth First Search (DFS)</vt:lpstr>
      <vt:lpstr>Depth First Search</vt:lpstr>
      <vt:lpstr>Depth-First Search (DFS)</vt:lpstr>
      <vt:lpstr>Basic Search Algorithms Uninformed Search</vt:lpstr>
      <vt:lpstr>Depth-Limited Search (DLS)</vt:lpstr>
      <vt:lpstr>Depth-Limited Search (DLS)</vt:lpstr>
      <vt:lpstr>Depth-Limited Search (DLS)</vt:lpstr>
      <vt:lpstr>Basic Search Algorithms Uninformed Search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Basic Search Algorithms Uninformed Search</vt:lpstr>
      <vt:lpstr>Bi-directional Search (BDS)</vt:lpstr>
      <vt:lpstr>Basic Search Algorithms</vt:lpstr>
      <vt:lpstr>Comparison of search algorithms</vt:lpstr>
      <vt:lpstr>Blind Search Algorithms</vt:lpstr>
      <vt:lpstr>Basic Search Algorithms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Basic Search Algorithms</vt:lpstr>
      <vt:lpstr>Depth First Search (DFS)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Basic Search Algorithms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Basic Search Algorithms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  INTELLIGENCE</dc:title>
  <dc:creator>Mohamed K Hussein</dc:creator>
  <cp:lastModifiedBy>Mohamed K Hussein</cp:lastModifiedBy>
  <cp:revision>11</cp:revision>
  <dcterms:created xsi:type="dcterms:W3CDTF">2014-06-19T16:31:59Z</dcterms:created>
  <dcterms:modified xsi:type="dcterms:W3CDTF">2014-06-21T12:59:42Z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0x0101004C91611AA45F7D44AC2CF4AD916CA328</vt:lpwstr>
  </property>
</Properties>
</file>