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607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328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0868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3857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2779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2807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3281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164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9290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935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8559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0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061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232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572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906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10/19/2024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371770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1473200"/>
            <a:ext cx="5826719" cy="2184400"/>
          </a:xfrm>
        </p:spPr>
        <p:txBody>
          <a:bodyPr/>
          <a:lstStyle/>
          <a:p>
            <a:pPr algn="ctr"/>
            <a:r>
              <a:rPr dirty="0"/>
              <a:t>Graduation Project</a:t>
            </a:r>
            <a:r>
              <a:rPr lang="en-US" dirty="0"/>
              <a:t> </a:t>
            </a:r>
            <a:r>
              <a:rPr dirty="0"/>
              <a:t>Presentation</a:t>
            </a:r>
          </a:p>
        </p:txBody>
      </p:sp>
      <p:sp>
        <p:nvSpPr>
          <p:cNvPr id="3" name="Subtitle 2"/>
          <p:cNvSpPr>
            <a:spLocks noGrp="1"/>
          </p:cNvSpPr>
          <p:nvPr>
            <p:ph type="subTitle" idx="1"/>
          </p:nvPr>
        </p:nvSpPr>
        <p:spPr>
          <a:xfrm>
            <a:off x="1130595" y="3942414"/>
            <a:ext cx="5826719" cy="1582086"/>
          </a:xfrm>
        </p:spPr>
        <p:txBody>
          <a:bodyPr>
            <a:noAutofit/>
          </a:bodyPr>
          <a:lstStyle/>
          <a:p>
            <a:pPr algn="ctr"/>
            <a:r>
              <a:rPr sz="1400" b="1" dirty="0"/>
              <a:t>Students</a:t>
            </a:r>
            <a:r>
              <a:rPr lang="en-US" sz="1400" b="1" dirty="0"/>
              <a:t>:</a:t>
            </a:r>
            <a:r>
              <a:rPr lang="en-US" sz="1400" dirty="0"/>
              <a:t> Ahmed Mohamed - Mahmoud Adel -Mohamed Ibrahim</a:t>
            </a:r>
          </a:p>
          <a:p>
            <a:pPr algn="ctr"/>
            <a:r>
              <a:rPr lang="en-US" sz="1400" dirty="0"/>
              <a:t>	     Mohamed Shawky - Mai Mohamed - Sara Adel</a:t>
            </a:r>
          </a:p>
          <a:p>
            <a:pPr algn="ctr"/>
            <a:r>
              <a:rPr sz="1400" b="1" dirty="0"/>
              <a:t>Track:</a:t>
            </a:r>
            <a:r>
              <a:rPr sz="1400" dirty="0"/>
              <a:t> .NET Developer Track</a:t>
            </a:r>
          </a:p>
          <a:p>
            <a:pPr algn="ctr"/>
            <a:r>
              <a:rPr sz="1400" b="1" dirty="0"/>
              <a:t>Supervisor Name</a:t>
            </a:r>
            <a:r>
              <a:rPr lang="en-US" sz="1400" b="1" dirty="0"/>
              <a:t>: </a:t>
            </a:r>
            <a:r>
              <a:rPr lang="en-US" sz="1400" dirty="0"/>
              <a:t>Abdelrahman Ragab</a:t>
            </a:r>
          </a:p>
          <a:p>
            <a:pPr algn="ctr"/>
            <a:r>
              <a:rPr lang="en-US" sz="1400" b="1" dirty="0"/>
              <a:t>Date of Presentation: </a:t>
            </a:r>
            <a:r>
              <a:rPr lang="en-US" sz="1400" dirty="0"/>
              <a:t>10/19/2024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Challenges and Solutions</a:t>
            </a:r>
          </a:p>
        </p:txBody>
      </p:sp>
      <p:sp>
        <p:nvSpPr>
          <p:cNvPr id="3" name="Content Placeholder 2"/>
          <p:cNvSpPr>
            <a:spLocks noGrp="1"/>
          </p:cNvSpPr>
          <p:nvPr>
            <p:ph idx="1"/>
          </p:nvPr>
        </p:nvSpPr>
        <p:spPr>
          <a:xfrm>
            <a:off x="609599" y="1484026"/>
            <a:ext cx="6347714" cy="4557337"/>
          </a:xfrm>
        </p:spPr>
        <p:txBody>
          <a:bodyPr>
            <a:normAutofit/>
          </a:bodyPr>
          <a:lstStyle/>
          <a:p>
            <a:r>
              <a:rPr sz="1600" b="1" dirty="0"/>
              <a:t>Challenges encountered</a:t>
            </a:r>
            <a:endParaRPr lang="en-US" sz="1600" b="1" dirty="0"/>
          </a:p>
          <a:p>
            <a:pPr lvl="1">
              <a:buFont typeface="Wingdings" panose="05000000000000000000" pitchFamily="2" charset="2"/>
              <a:buChar char="Ø"/>
            </a:pPr>
            <a:r>
              <a:rPr lang="en-US" sz="1400" b="1" dirty="0"/>
              <a:t>Integration with third-party APIs </a:t>
            </a:r>
          </a:p>
          <a:p>
            <a:pPr lvl="1">
              <a:buFont typeface="Wingdings" panose="05000000000000000000" pitchFamily="2" charset="2"/>
              <a:buChar char="Ø"/>
            </a:pPr>
            <a:r>
              <a:rPr lang="en-US" sz="1400" b="1" dirty="0"/>
              <a:t>Ensuring responsive design across all devices </a:t>
            </a:r>
          </a:p>
          <a:p>
            <a:pPr lvl="1">
              <a:buFont typeface="Wingdings" panose="05000000000000000000" pitchFamily="2" charset="2"/>
              <a:buChar char="Ø"/>
            </a:pPr>
            <a:r>
              <a:rPr lang="en-US" sz="1400" b="1" dirty="0"/>
              <a:t>Security concerns with handling sensitive user data</a:t>
            </a:r>
            <a:endParaRPr sz="1400" b="1" dirty="0"/>
          </a:p>
          <a:p>
            <a:r>
              <a:rPr sz="1600" b="1" dirty="0"/>
              <a:t>Solutions implemented</a:t>
            </a:r>
            <a:endParaRPr lang="en-US" sz="1600" b="1" dirty="0"/>
          </a:p>
          <a:p>
            <a:pPr lvl="1">
              <a:buFont typeface="Wingdings" panose="05000000000000000000" pitchFamily="2" charset="2"/>
              <a:buChar char="Ø"/>
            </a:pPr>
            <a:r>
              <a:rPr lang="en-US" sz="1400" dirty="0"/>
              <a:t>Used well-documented API libraries for seamless integration</a:t>
            </a:r>
          </a:p>
          <a:p>
            <a:pPr lvl="1">
              <a:buFont typeface="Wingdings" panose="05000000000000000000" pitchFamily="2" charset="2"/>
              <a:buChar char="Ø"/>
            </a:pPr>
            <a:r>
              <a:rPr lang="en-US" sz="1400" dirty="0"/>
              <a:t> Adopted Bootstrap and custom CSS for responsive design</a:t>
            </a:r>
          </a:p>
          <a:p>
            <a:pPr lvl="1">
              <a:buFont typeface="Wingdings" panose="05000000000000000000" pitchFamily="2" charset="2"/>
              <a:buChar char="Ø"/>
            </a:pPr>
            <a:r>
              <a:rPr lang="en-US" sz="1400" dirty="0"/>
              <a:t> Implemented role-based access control and data encryption</a:t>
            </a:r>
            <a:endParaRPr sz="1400" dirty="0"/>
          </a:p>
          <a:p>
            <a:r>
              <a:rPr sz="1600" b="1" dirty="0"/>
              <a:t>Lessons learned</a:t>
            </a:r>
            <a:endParaRPr lang="en-US" sz="1600" b="1" dirty="0"/>
          </a:p>
          <a:p>
            <a:pPr lvl="1">
              <a:buFont typeface="Wingdings" panose="05000000000000000000" pitchFamily="2" charset="2"/>
              <a:buChar char="Ø"/>
            </a:pPr>
            <a:r>
              <a:rPr lang="en-US" sz="1400" b="1" dirty="0"/>
              <a:t>Importance of effective communication within the team </a:t>
            </a:r>
          </a:p>
          <a:p>
            <a:pPr lvl="1">
              <a:buFont typeface="Wingdings" panose="05000000000000000000" pitchFamily="2" charset="2"/>
              <a:buChar char="Ø"/>
            </a:pPr>
            <a:r>
              <a:rPr lang="en-US" sz="1400" b="1" dirty="0"/>
              <a:t>Early testing prevents future issues</a:t>
            </a:r>
            <a:endParaRPr sz="1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Outcome</a:t>
            </a:r>
          </a:p>
        </p:txBody>
      </p:sp>
      <p:sp>
        <p:nvSpPr>
          <p:cNvPr id="3" name="Content Placeholder 2"/>
          <p:cNvSpPr>
            <a:spLocks noGrp="1"/>
          </p:cNvSpPr>
          <p:nvPr>
            <p:ph idx="1"/>
          </p:nvPr>
        </p:nvSpPr>
        <p:spPr>
          <a:xfrm>
            <a:off x="609599" y="1633928"/>
            <a:ext cx="6347714" cy="4407435"/>
          </a:xfrm>
        </p:spPr>
        <p:txBody>
          <a:bodyPr>
            <a:normAutofit/>
          </a:bodyPr>
          <a:lstStyle/>
          <a:p>
            <a:r>
              <a:rPr lang="en-US" sz="1600" b="1" dirty="0"/>
              <a:t>Final Outcome</a:t>
            </a:r>
          </a:p>
          <a:p>
            <a:pPr lvl="1">
              <a:buFont typeface="Wingdings" panose="05000000000000000000" pitchFamily="2" charset="2"/>
              <a:buChar char="Ø"/>
            </a:pPr>
            <a:r>
              <a:rPr lang="en-US" sz="1400" b="1" dirty="0"/>
              <a:t>A fully developed e-commerce web application that is scalable, secure, and user-friendly.</a:t>
            </a:r>
            <a:endParaRPr sz="1400" b="1" dirty="0"/>
          </a:p>
          <a:p>
            <a:r>
              <a:rPr sz="1600" b="1" dirty="0"/>
              <a:t>Key achievements</a:t>
            </a:r>
            <a:endParaRPr lang="en-US" sz="1600" b="1" dirty="0"/>
          </a:p>
          <a:p>
            <a:pPr lvl="1">
              <a:buFont typeface="Wingdings" panose="05000000000000000000" pitchFamily="2" charset="2"/>
              <a:buChar char="Ø"/>
            </a:pPr>
            <a:r>
              <a:rPr lang="en-US" sz="1400" b="1" dirty="0"/>
              <a:t>Successful integration of APIs</a:t>
            </a:r>
          </a:p>
          <a:p>
            <a:pPr lvl="1">
              <a:buFont typeface="Wingdings" panose="05000000000000000000" pitchFamily="2" charset="2"/>
              <a:buChar char="Ø"/>
            </a:pPr>
            <a:r>
              <a:rPr lang="en-US" sz="1400" b="1" dirty="0"/>
              <a:t> Full functionality across mobile and desktop</a:t>
            </a:r>
          </a:p>
          <a:p>
            <a:pPr lvl="1">
              <a:buFont typeface="Wingdings" panose="05000000000000000000" pitchFamily="2" charset="2"/>
              <a:buChar char="Ø"/>
            </a:pPr>
            <a:r>
              <a:rPr lang="en-US" sz="1400" b="1" dirty="0"/>
              <a:t> Secure user authentication</a:t>
            </a:r>
            <a:endParaRPr sz="1400" b="1" dirty="0"/>
          </a:p>
          <a:p>
            <a:r>
              <a:rPr sz="1600" b="1" dirty="0"/>
              <a:t>User feedback or validation</a:t>
            </a:r>
            <a:endParaRPr lang="en-US" sz="1600" b="1" dirty="0"/>
          </a:p>
          <a:p>
            <a:pPr lvl="1">
              <a:buFont typeface="Wingdings" panose="05000000000000000000" pitchFamily="2" charset="2"/>
              <a:buChar char="Ø"/>
            </a:pPr>
            <a:r>
              <a:rPr lang="en-US" sz="1400" dirty="0"/>
              <a:t>Early user testing showed positive responses for the </a:t>
            </a:r>
            <a:r>
              <a:rPr lang="en-US" sz="1400" b="1" dirty="0"/>
              <a:t>ease of navigation</a:t>
            </a:r>
            <a:r>
              <a:rPr lang="en-US" sz="1400" dirty="0"/>
              <a:t> and </a:t>
            </a:r>
            <a:r>
              <a:rPr lang="en-US" sz="1400" b="1" dirty="0"/>
              <a:t>responsive design</a:t>
            </a:r>
            <a:r>
              <a:rPr lang="en-US" sz="1400" dirty="0"/>
              <a:t>.</a:t>
            </a:r>
            <a:endParaRPr sz="1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Future Work/Improvements</a:t>
            </a:r>
          </a:p>
        </p:txBody>
      </p:sp>
      <p:sp>
        <p:nvSpPr>
          <p:cNvPr id="3" name="Content Placeholder 2"/>
          <p:cNvSpPr>
            <a:spLocks noGrp="1"/>
          </p:cNvSpPr>
          <p:nvPr>
            <p:ph idx="1"/>
          </p:nvPr>
        </p:nvSpPr>
        <p:spPr>
          <a:xfrm>
            <a:off x="609599" y="1558978"/>
            <a:ext cx="6347714" cy="4482386"/>
          </a:xfrm>
        </p:spPr>
        <p:txBody>
          <a:bodyPr>
            <a:normAutofit/>
          </a:bodyPr>
          <a:lstStyle/>
          <a:p>
            <a:r>
              <a:rPr sz="1600" b="1" dirty="0"/>
              <a:t>Future enhancements</a:t>
            </a:r>
            <a:endParaRPr lang="en-US" sz="1600" b="1" dirty="0"/>
          </a:p>
          <a:p>
            <a:pPr lvl="1">
              <a:buFont typeface="Wingdings" panose="05000000000000000000" pitchFamily="2" charset="2"/>
              <a:buChar char="Ø"/>
            </a:pPr>
            <a:r>
              <a:rPr lang="en-US" sz="1400" b="1" dirty="0"/>
              <a:t>Implement more advanced product recommendation algorithms</a:t>
            </a:r>
          </a:p>
          <a:p>
            <a:pPr lvl="1">
              <a:buFont typeface="Wingdings" panose="05000000000000000000" pitchFamily="2" charset="2"/>
              <a:buChar char="Ø"/>
            </a:pPr>
            <a:r>
              <a:rPr lang="en-US" sz="1400" b="1" dirty="0"/>
              <a:t> Expand API integrations for payment gateways</a:t>
            </a:r>
            <a:endParaRPr sz="1400" b="1" dirty="0"/>
          </a:p>
          <a:p>
            <a:r>
              <a:rPr sz="1600" b="1" dirty="0"/>
              <a:t>Areas for expansion</a:t>
            </a:r>
            <a:endParaRPr lang="en-US" sz="1600" b="1" dirty="0"/>
          </a:p>
          <a:p>
            <a:pPr lvl="1">
              <a:buFont typeface="Wingdings" panose="05000000000000000000" pitchFamily="2" charset="2"/>
              <a:buChar char="Ø"/>
            </a:pPr>
            <a:r>
              <a:rPr lang="en-US" sz="1400" b="1" dirty="0"/>
              <a:t>Support for multiple languages </a:t>
            </a:r>
          </a:p>
          <a:p>
            <a:pPr lvl="1">
              <a:buFont typeface="Wingdings" panose="05000000000000000000" pitchFamily="2" charset="2"/>
              <a:buChar char="Ø"/>
            </a:pPr>
            <a:r>
              <a:rPr lang="en-US" sz="1400" b="1" dirty="0"/>
              <a:t>Mobile app for a better user experience</a:t>
            </a:r>
            <a:endParaRPr sz="1400" b="1" dirty="0"/>
          </a:p>
          <a:p>
            <a:r>
              <a:rPr sz="1600" b="1" dirty="0"/>
              <a:t>Next steps</a:t>
            </a:r>
            <a:endParaRPr lang="en-US" sz="1600" b="1" dirty="0"/>
          </a:p>
          <a:p>
            <a:pPr lvl="1">
              <a:buFont typeface="Wingdings" panose="05000000000000000000" pitchFamily="2" charset="2"/>
              <a:buChar char="Ø"/>
            </a:pPr>
            <a:r>
              <a:rPr lang="en-US" sz="1400" dirty="0"/>
              <a:t>Continue testing, gather feedback from a larger user base, and improve performance.</a:t>
            </a:r>
            <a:endParaRPr sz="1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79554"/>
          </a:xfrm>
        </p:spPr>
        <p:txBody>
          <a:bodyPr/>
          <a:lstStyle/>
          <a:p>
            <a:r>
              <a:rPr dirty="0"/>
              <a:t>Conclusion</a:t>
            </a:r>
          </a:p>
        </p:txBody>
      </p:sp>
      <p:sp>
        <p:nvSpPr>
          <p:cNvPr id="3" name="Content Placeholder 2"/>
          <p:cNvSpPr>
            <a:spLocks noGrp="1"/>
          </p:cNvSpPr>
          <p:nvPr>
            <p:ph idx="1"/>
          </p:nvPr>
        </p:nvSpPr>
        <p:spPr>
          <a:xfrm>
            <a:off x="609599" y="1678898"/>
            <a:ext cx="6347714" cy="4362465"/>
          </a:xfrm>
        </p:spPr>
        <p:txBody>
          <a:bodyPr>
            <a:normAutofit/>
          </a:bodyPr>
          <a:lstStyle/>
          <a:p>
            <a:r>
              <a:rPr sz="1600" b="1" dirty="0"/>
              <a:t>Summary of achievements</a:t>
            </a:r>
            <a:endParaRPr lang="en-US" sz="1600" b="1" dirty="0"/>
          </a:p>
          <a:p>
            <a:pPr lvl="1">
              <a:buFont typeface="Wingdings" panose="05000000000000000000" pitchFamily="2" charset="2"/>
              <a:buChar char="Ø"/>
            </a:pPr>
            <a:r>
              <a:rPr lang="en-US" sz="1400" b="1" dirty="0"/>
              <a:t>The project successfully delivered a functional e-commerce platform with seamless integration, robust security, and responsive design.</a:t>
            </a:r>
            <a:endParaRPr sz="1400" b="1" dirty="0"/>
          </a:p>
          <a:p>
            <a:r>
              <a:rPr sz="1600" b="1" dirty="0"/>
              <a:t>Reflection on impact</a:t>
            </a:r>
            <a:endParaRPr lang="en-US" sz="1600" b="1" dirty="0"/>
          </a:p>
          <a:p>
            <a:pPr lvl="1">
              <a:buFont typeface="Wingdings" panose="05000000000000000000" pitchFamily="2" charset="2"/>
              <a:buChar char="Ø"/>
            </a:pPr>
            <a:r>
              <a:rPr lang="en-US" sz="1400" b="1" dirty="0"/>
              <a:t>This project provided valuable hands-on experience with .NET technologies and helped improve our skills in team collaboration and problem-solving.</a:t>
            </a:r>
            <a:endParaRPr sz="1400" b="1" dirty="0"/>
          </a:p>
          <a:p>
            <a:r>
              <a:rPr sz="1600" b="1" dirty="0"/>
              <a:t>Final remarks</a:t>
            </a:r>
            <a:endParaRPr lang="en-US" sz="1600" b="1" dirty="0"/>
          </a:p>
          <a:p>
            <a:pPr lvl="1">
              <a:buFont typeface="Wingdings" panose="05000000000000000000" pitchFamily="2" charset="2"/>
              <a:buChar char="Ø"/>
            </a:pPr>
            <a:r>
              <a:rPr lang="en-US" sz="1400" b="1" dirty="0"/>
              <a:t>We believe this platform has the potential to scale and become a fully operational e-commerce solution.</a:t>
            </a:r>
            <a:endParaRPr sz="1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79554"/>
          </a:xfrm>
        </p:spPr>
        <p:txBody>
          <a:bodyPr/>
          <a:lstStyle/>
          <a:p>
            <a:r>
              <a:rPr dirty="0"/>
              <a:t>Acknowledgments</a:t>
            </a:r>
          </a:p>
        </p:txBody>
      </p:sp>
      <p:sp>
        <p:nvSpPr>
          <p:cNvPr id="3" name="Content Placeholder 2"/>
          <p:cNvSpPr>
            <a:spLocks noGrp="1"/>
          </p:cNvSpPr>
          <p:nvPr>
            <p:ph idx="1"/>
          </p:nvPr>
        </p:nvSpPr>
        <p:spPr>
          <a:xfrm>
            <a:off x="609599" y="1588958"/>
            <a:ext cx="6840512" cy="4452406"/>
          </a:xfrm>
        </p:spPr>
        <p:txBody>
          <a:bodyPr/>
          <a:lstStyle/>
          <a:p>
            <a:r>
              <a:rPr lang="en-US" dirty="0"/>
              <a:t>We would like to extend our sincere thanks to our </a:t>
            </a:r>
            <a:r>
              <a:rPr lang="en-US" b="1" dirty="0"/>
              <a:t>supervisors</a:t>
            </a:r>
            <a:r>
              <a:rPr lang="en-US" dirty="0"/>
              <a:t>, </a:t>
            </a:r>
            <a:r>
              <a:rPr lang="en-US" b="1" dirty="0"/>
              <a:t>team members</a:t>
            </a:r>
            <a:r>
              <a:rPr lang="en-US" dirty="0"/>
              <a:t>, and </a:t>
            </a:r>
            <a:r>
              <a:rPr lang="en-US" b="1" dirty="0"/>
              <a:t>contributors</a:t>
            </a:r>
            <a:r>
              <a:rPr lang="en-US" dirty="0"/>
              <a:t> for their invaluable support and guidance throughout the project. Their feedback and assistance have been instrumental in helping us successfully complete this work</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64564"/>
          </a:xfrm>
        </p:spPr>
        <p:txBody>
          <a:bodyPr/>
          <a:lstStyle/>
          <a:p>
            <a:r>
              <a:rPr dirty="0"/>
              <a:t>Questions</a:t>
            </a:r>
          </a:p>
        </p:txBody>
      </p:sp>
      <p:sp>
        <p:nvSpPr>
          <p:cNvPr id="3" name="Content Placeholder 2"/>
          <p:cNvSpPr>
            <a:spLocks noGrp="1"/>
          </p:cNvSpPr>
          <p:nvPr>
            <p:ph idx="1"/>
          </p:nvPr>
        </p:nvSpPr>
        <p:spPr>
          <a:xfrm>
            <a:off x="609599" y="1723870"/>
            <a:ext cx="6347714" cy="4317494"/>
          </a:xfrm>
        </p:spPr>
        <p:txBody>
          <a:bodyPr/>
          <a:lstStyle/>
          <a:p>
            <a:r>
              <a:rPr lang="en-US" dirty="0"/>
              <a:t>If anyone else has any questions or would like further clarification on any aspect of the project, feel free to ask! We are happy to provide more details or address any concerns.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23900"/>
          </a:xfrm>
        </p:spPr>
        <p:txBody>
          <a:bodyPr/>
          <a:lstStyle/>
          <a:p>
            <a:r>
              <a:rPr dirty="0"/>
              <a:t>Introduction</a:t>
            </a:r>
          </a:p>
        </p:txBody>
      </p:sp>
      <p:sp>
        <p:nvSpPr>
          <p:cNvPr id="3" name="Content Placeholder 2"/>
          <p:cNvSpPr>
            <a:spLocks noGrp="1"/>
          </p:cNvSpPr>
          <p:nvPr>
            <p:ph idx="1"/>
          </p:nvPr>
        </p:nvSpPr>
        <p:spPr>
          <a:xfrm>
            <a:off x="609598" y="1333500"/>
            <a:ext cx="6946901" cy="4707863"/>
          </a:xfrm>
        </p:spPr>
        <p:txBody>
          <a:bodyPr>
            <a:normAutofit fontScale="77500" lnSpcReduction="20000"/>
          </a:bodyPr>
          <a:lstStyle/>
          <a:p>
            <a:r>
              <a:rPr sz="2100" b="1" dirty="0"/>
              <a:t>Overview of the project</a:t>
            </a:r>
            <a:endParaRPr lang="en-US" sz="2100" b="1" dirty="0"/>
          </a:p>
          <a:p>
            <a:pPr marL="685800" lvl="1">
              <a:buFont typeface="Wingdings" panose="05000000000000000000" pitchFamily="2" charset="2"/>
              <a:buChar char="Ø"/>
            </a:pPr>
            <a:r>
              <a:rPr lang="en-US" sz="1800" dirty="0"/>
              <a:t>This project focuses on building a </a:t>
            </a:r>
            <a:r>
              <a:rPr lang="en-US" sz="1800" b="1" dirty="0"/>
              <a:t>fully functional e-commerce system</a:t>
            </a:r>
            <a:r>
              <a:rPr lang="en-US" sz="1800" dirty="0"/>
              <a:t> using ASP.NET Core, combining both frontend and backend development, API integration, and database design.</a:t>
            </a:r>
            <a:endParaRPr sz="1800" dirty="0"/>
          </a:p>
          <a:p>
            <a:r>
              <a:rPr sz="2100" b="1" dirty="0"/>
              <a:t>Problem statement</a:t>
            </a:r>
            <a:endParaRPr lang="en-US" sz="2100" b="1" dirty="0"/>
          </a:p>
          <a:p>
            <a:pPr marL="685800" lvl="1">
              <a:buFont typeface="Wingdings" panose="05000000000000000000" pitchFamily="2" charset="2"/>
              <a:buChar char="Ø"/>
            </a:pPr>
            <a:r>
              <a:rPr lang="en-US" sz="1800" dirty="0"/>
              <a:t>Many e-commerce platforms face performance, scalability, integration, and security challenges. These limitations can hinder user engagement and increase maintenance costs. Our project seeks to provide a </a:t>
            </a:r>
            <a:r>
              <a:rPr lang="en-US" sz="1800" b="1" dirty="0"/>
              <a:t>scalable, secure, and user-friendly e-commerce solution</a:t>
            </a:r>
            <a:r>
              <a:rPr lang="en-US" sz="1800" dirty="0"/>
              <a:t> to address these issues.</a:t>
            </a:r>
            <a:endParaRPr sz="1800" dirty="0"/>
          </a:p>
          <a:p>
            <a:r>
              <a:rPr sz="2100" b="1" dirty="0"/>
              <a:t>Objectives and goals</a:t>
            </a:r>
            <a:endParaRPr lang="en-US" sz="2100" b="1" dirty="0"/>
          </a:p>
          <a:p>
            <a:pPr marL="685800" lvl="1">
              <a:buFont typeface="Wingdings" panose="05000000000000000000" pitchFamily="2" charset="2"/>
              <a:buChar char="Ø"/>
            </a:pPr>
            <a:r>
              <a:rPr lang="en-US" sz="1800" dirty="0"/>
              <a:t>Develop core e-commerce features such as </a:t>
            </a:r>
            <a:r>
              <a:rPr lang="en-US" sz="1800" b="1" dirty="0"/>
              <a:t>product listings</a:t>
            </a:r>
            <a:r>
              <a:rPr lang="en-US" sz="1800" dirty="0"/>
              <a:t>, </a:t>
            </a:r>
            <a:r>
              <a:rPr lang="en-US" sz="1800" b="1" dirty="0"/>
              <a:t>shopping cart</a:t>
            </a:r>
            <a:r>
              <a:rPr lang="en-US" sz="1800" dirty="0"/>
              <a:t>, and </a:t>
            </a:r>
            <a:r>
              <a:rPr lang="en-US" sz="1800" b="1" dirty="0"/>
              <a:t>user accounts</a:t>
            </a:r>
            <a:r>
              <a:rPr lang="en-US" sz="1800" dirty="0"/>
              <a:t>.</a:t>
            </a:r>
          </a:p>
          <a:p>
            <a:pPr marL="685800" lvl="1">
              <a:buFont typeface="Wingdings" panose="05000000000000000000" pitchFamily="2" charset="2"/>
              <a:buChar char="Ø"/>
            </a:pPr>
            <a:r>
              <a:rPr lang="en-US" sz="1800" dirty="0"/>
              <a:t>Implement a </a:t>
            </a:r>
            <a:r>
              <a:rPr lang="en-US" sz="1800" b="1" dirty="0"/>
              <a:t>responsive design</a:t>
            </a:r>
            <a:r>
              <a:rPr lang="en-US" sz="1800" dirty="0"/>
              <a:t> for various devices.</a:t>
            </a:r>
          </a:p>
          <a:p>
            <a:pPr marL="685800" lvl="1">
              <a:buFont typeface="Wingdings" panose="05000000000000000000" pitchFamily="2" charset="2"/>
              <a:buChar char="Ø"/>
            </a:pPr>
            <a:r>
              <a:rPr lang="en-US" sz="1800" dirty="0"/>
              <a:t>Integrate </a:t>
            </a:r>
            <a:r>
              <a:rPr lang="en-US" sz="1800" b="1" dirty="0"/>
              <a:t>APIs for third-party services</a:t>
            </a:r>
            <a:r>
              <a:rPr lang="en-US" sz="1800" dirty="0"/>
              <a:t> such as shipping and inventory management.</a:t>
            </a:r>
            <a:endParaRPr sz="1800" dirty="0"/>
          </a:p>
          <a:p>
            <a:r>
              <a:rPr sz="2100" b="1" dirty="0"/>
              <a:t>Motivation for the project</a:t>
            </a:r>
            <a:endParaRPr lang="en-US" sz="2100" b="1" dirty="0"/>
          </a:p>
          <a:p>
            <a:pPr marL="685800" lvl="1">
              <a:buFont typeface="Wingdings" panose="05000000000000000000" pitchFamily="2" charset="2"/>
              <a:buChar char="Ø"/>
            </a:pPr>
            <a:r>
              <a:rPr lang="en-US" sz="1800" dirty="0"/>
              <a:t>This project allows team members to enhance their proficiency in </a:t>
            </a:r>
            <a:r>
              <a:rPr lang="en-US" sz="1800" b="1" dirty="0"/>
              <a:t>.NET technologies</a:t>
            </a:r>
            <a:r>
              <a:rPr lang="en-US" sz="1800" dirty="0"/>
              <a:t> and provides practical experience in developing scalable web applications.</a:t>
            </a:r>
            <a:br>
              <a:rPr lang="en-US" dirty="0"/>
            </a:br>
            <a:endParaRPr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1"/>
            <a:ext cx="6347713" cy="1024328"/>
          </a:xfrm>
        </p:spPr>
        <p:txBody>
          <a:bodyPr>
            <a:normAutofit fontScale="90000"/>
          </a:bodyPr>
          <a:lstStyle/>
          <a:p>
            <a:r>
              <a:rPr dirty="0"/>
              <a:t>Literature Review/Market Research</a:t>
            </a:r>
          </a:p>
        </p:txBody>
      </p:sp>
      <p:sp>
        <p:nvSpPr>
          <p:cNvPr id="3" name="Content Placeholder 2"/>
          <p:cNvSpPr>
            <a:spLocks noGrp="1"/>
          </p:cNvSpPr>
          <p:nvPr>
            <p:ph idx="1"/>
          </p:nvPr>
        </p:nvSpPr>
        <p:spPr>
          <a:xfrm>
            <a:off x="609598" y="1783830"/>
            <a:ext cx="7048501" cy="4257533"/>
          </a:xfrm>
        </p:spPr>
        <p:txBody>
          <a:bodyPr>
            <a:normAutofit/>
          </a:bodyPr>
          <a:lstStyle/>
          <a:p>
            <a:r>
              <a:rPr sz="1600" b="1" dirty="0"/>
              <a:t>Previous research or solutions</a:t>
            </a:r>
            <a:endParaRPr lang="en-US" sz="1600" b="1" dirty="0"/>
          </a:p>
          <a:p>
            <a:pPr lvl="1">
              <a:buFont typeface="Wingdings" panose="05000000000000000000" pitchFamily="2" charset="2"/>
              <a:buChar char="Ø"/>
            </a:pPr>
            <a:r>
              <a:rPr lang="en-US" sz="1400" dirty="0"/>
              <a:t>Numerous e-commerce systems exist, but many fail to provide seamless user experiences due to </a:t>
            </a:r>
            <a:r>
              <a:rPr lang="en-US" sz="1400" b="1" dirty="0"/>
              <a:t>poor integration</a:t>
            </a:r>
            <a:r>
              <a:rPr lang="en-US" sz="1400" dirty="0"/>
              <a:t> and </a:t>
            </a:r>
            <a:r>
              <a:rPr lang="en-US" sz="1400" b="1" dirty="0"/>
              <a:t>security flaws</a:t>
            </a:r>
            <a:r>
              <a:rPr lang="en-US" sz="1400" dirty="0"/>
              <a:t>.</a:t>
            </a:r>
            <a:endParaRPr sz="1400" dirty="0"/>
          </a:p>
          <a:p>
            <a:r>
              <a:rPr sz="1600" b="1" dirty="0"/>
              <a:t>Technologies reviewed</a:t>
            </a:r>
            <a:endParaRPr lang="en-US" sz="1600" b="1" dirty="0"/>
          </a:p>
          <a:p>
            <a:pPr lvl="1">
              <a:buFont typeface="Wingdings" panose="05000000000000000000" pitchFamily="2" charset="2"/>
              <a:buChar char="Ø"/>
            </a:pPr>
            <a:r>
              <a:rPr lang="en-US" sz="1400" dirty="0"/>
              <a:t>We evaluated technologies such as </a:t>
            </a:r>
            <a:r>
              <a:rPr lang="en-US" sz="1400" b="1" dirty="0"/>
              <a:t>ASP.NET Core</a:t>
            </a:r>
            <a:r>
              <a:rPr lang="en-US" sz="1400" dirty="0"/>
              <a:t>, </a:t>
            </a:r>
            <a:r>
              <a:rPr lang="en-US" sz="1400" b="1" dirty="0"/>
              <a:t>SQL Server</a:t>
            </a:r>
            <a:r>
              <a:rPr lang="en-US" sz="1400" dirty="0"/>
              <a:t>, </a:t>
            </a:r>
            <a:r>
              <a:rPr lang="en-US" sz="1400" b="1" dirty="0"/>
              <a:t>Entity Framework</a:t>
            </a:r>
            <a:r>
              <a:rPr lang="en-US" sz="1400" dirty="0"/>
              <a:t>, and frontend technologies like </a:t>
            </a:r>
            <a:r>
              <a:rPr lang="en-US" sz="1400" b="1" dirty="0"/>
              <a:t>React</a:t>
            </a:r>
            <a:r>
              <a:rPr lang="en-US" sz="1400" dirty="0"/>
              <a:t>.</a:t>
            </a:r>
            <a:endParaRPr sz="1400" dirty="0"/>
          </a:p>
          <a:p>
            <a:r>
              <a:rPr sz="1600" b="1" dirty="0"/>
              <a:t>Existing products/competitor analysis</a:t>
            </a:r>
            <a:endParaRPr lang="en-US" sz="1600" b="1" dirty="0"/>
          </a:p>
          <a:p>
            <a:pPr lvl="1">
              <a:buFont typeface="Wingdings" panose="05000000000000000000" pitchFamily="2" charset="2"/>
              <a:buChar char="Ø"/>
            </a:pPr>
            <a:r>
              <a:rPr lang="en-US" sz="1400" dirty="0"/>
              <a:t>Existing platforms </a:t>
            </a:r>
            <a:r>
              <a:rPr lang="en-US" sz="1400"/>
              <a:t>like </a:t>
            </a:r>
            <a:r>
              <a:rPr lang="en-US" sz="1400" b="1"/>
              <a:t>Shopping</a:t>
            </a:r>
            <a:r>
              <a:rPr lang="en-US" sz="1400"/>
              <a:t> and </a:t>
            </a:r>
            <a:r>
              <a:rPr lang="en-US" sz="1400" b="1"/>
              <a:t>E-Commerce</a:t>
            </a:r>
            <a:r>
              <a:rPr lang="en-US" sz="1400"/>
              <a:t> </a:t>
            </a:r>
            <a:r>
              <a:rPr lang="en-US" sz="1400" dirty="0"/>
              <a:t>served as inspiration, though our focus is on optimizing performance and integration within a custom-built system.</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04603"/>
          </a:xfrm>
        </p:spPr>
        <p:txBody>
          <a:bodyPr>
            <a:normAutofit fontScale="90000"/>
          </a:bodyPr>
          <a:lstStyle/>
          <a:p>
            <a:r>
              <a:rPr dirty="0"/>
              <a:t>Project Scope and Requirements</a:t>
            </a:r>
          </a:p>
        </p:txBody>
      </p:sp>
      <p:sp>
        <p:nvSpPr>
          <p:cNvPr id="3" name="Content Placeholder 2"/>
          <p:cNvSpPr>
            <a:spLocks noGrp="1"/>
          </p:cNvSpPr>
          <p:nvPr>
            <p:ph idx="1"/>
          </p:nvPr>
        </p:nvSpPr>
        <p:spPr>
          <a:xfrm>
            <a:off x="609598" y="1334126"/>
            <a:ext cx="7245247" cy="4707238"/>
          </a:xfrm>
        </p:spPr>
        <p:txBody>
          <a:bodyPr>
            <a:normAutofit fontScale="92500" lnSpcReduction="10000"/>
          </a:bodyPr>
          <a:lstStyle/>
          <a:p>
            <a:r>
              <a:rPr sz="1700" b="1" dirty="0"/>
              <a:t>Functional </a:t>
            </a:r>
            <a:r>
              <a:rPr lang="en-US" sz="1700" b="1" dirty="0"/>
              <a:t>and non-functional </a:t>
            </a:r>
            <a:r>
              <a:rPr sz="1700" b="1" dirty="0"/>
              <a:t>requirements</a:t>
            </a:r>
            <a:endParaRPr lang="en-US" sz="1700" b="1" dirty="0"/>
          </a:p>
          <a:p>
            <a:pPr lvl="1">
              <a:buFont typeface="Wingdings" panose="05000000000000000000" pitchFamily="2" charset="2"/>
              <a:buChar char="Ø"/>
            </a:pPr>
            <a:r>
              <a:rPr lang="en-US" sz="1500" dirty="0"/>
              <a:t>Product Listings</a:t>
            </a:r>
          </a:p>
          <a:p>
            <a:pPr lvl="1">
              <a:buFont typeface="Wingdings" panose="05000000000000000000" pitchFamily="2" charset="2"/>
              <a:buChar char="Ø"/>
            </a:pPr>
            <a:r>
              <a:rPr lang="en-US" sz="1500" b="1" dirty="0"/>
              <a:t>User Accounts</a:t>
            </a:r>
            <a:r>
              <a:rPr lang="en-US" sz="1500" dirty="0"/>
              <a:t> and </a:t>
            </a:r>
            <a:r>
              <a:rPr lang="en-US" sz="1500" b="1" dirty="0"/>
              <a:t>Shopping Cart</a:t>
            </a:r>
          </a:p>
          <a:p>
            <a:pPr lvl="1">
              <a:buFont typeface="Wingdings" panose="05000000000000000000" pitchFamily="2" charset="2"/>
              <a:buChar char="Ø"/>
            </a:pPr>
            <a:r>
              <a:rPr lang="en-US" sz="1500" b="1" dirty="0"/>
              <a:t>Third-party API Integration</a:t>
            </a:r>
            <a:r>
              <a:rPr lang="en-US" sz="1500" dirty="0"/>
              <a:t> for shipping/inventory services</a:t>
            </a:r>
          </a:p>
          <a:p>
            <a:pPr lvl="1">
              <a:buFont typeface="Wingdings" panose="05000000000000000000" pitchFamily="2" charset="2"/>
              <a:buChar char="Ø"/>
            </a:pPr>
            <a:r>
              <a:rPr lang="en-US" sz="1500" b="1" dirty="0"/>
              <a:t>Scalability and high performance </a:t>
            </a:r>
          </a:p>
          <a:p>
            <a:pPr lvl="1">
              <a:buFont typeface="Wingdings" panose="05000000000000000000" pitchFamily="2" charset="2"/>
              <a:buChar char="Ø"/>
            </a:pPr>
            <a:r>
              <a:rPr lang="en-US" sz="1500" b="1" dirty="0"/>
              <a:t>Security for user data and transactions</a:t>
            </a:r>
          </a:p>
          <a:p>
            <a:pPr lvl="1">
              <a:buFont typeface="Wingdings" panose="05000000000000000000" pitchFamily="2" charset="2"/>
              <a:buChar char="Ø"/>
            </a:pPr>
            <a:r>
              <a:rPr lang="en-US" sz="1500" b="1" dirty="0"/>
              <a:t> Responsive design for optimal viewing on all devices</a:t>
            </a:r>
            <a:endParaRPr sz="1500" b="1" dirty="0"/>
          </a:p>
          <a:p>
            <a:r>
              <a:rPr sz="1700" b="1" dirty="0"/>
              <a:t>Project scope</a:t>
            </a:r>
            <a:endParaRPr lang="en-US" sz="1700" b="1" dirty="0"/>
          </a:p>
          <a:p>
            <a:pPr lvl="1">
              <a:buFont typeface="Wingdings" panose="05000000000000000000" pitchFamily="2" charset="2"/>
              <a:buChar char="Ø"/>
            </a:pPr>
            <a:r>
              <a:rPr lang="en-US" sz="1500" dirty="0"/>
              <a:t>This project focuses on building a functional </a:t>
            </a:r>
            <a:r>
              <a:rPr lang="en-US" sz="1500" b="1" dirty="0"/>
              <a:t>e-commerce platform</a:t>
            </a:r>
            <a:r>
              <a:rPr lang="en-US" sz="1500" dirty="0"/>
              <a:t> with essential features such as product listings, user accounts, and shopping cart functionalities. The application will also include </a:t>
            </a:r>
            <a:r>
              <a:rPr lang="en-US" sz="1500" b="1" dirty="0"/>
              <a:t>responsive design</a:t>
            </a:r>
            <a:r>
              <a:rPr lang="en-US" sz="1500" dirty="0"/>
              <a:t> for various devices and integration with third-party services like shipping and inventory management.</a:t>
            </a:r>
            <a:endParaRPr sz="1500" b="1" dirty="0"/>
          </a:p>
          <a:p>
            <a:r>
              <a:rPr sz="1700" b="1" dirty="0"/>
              <a:t>Target users or beneficiaries</a:t>
            </a:r>
            <a:endParaRPr lang="en-US" sz="1700" b="1" dirty="0"/>
          </a:p>
          <a:p>
            <a:pPr lvl="1">
              <a:buFont typeface="Wingdings" panose="05000000000000000000" pitchFamily="2" charset="2"/>
              <a:buChar char="Ø"/>
            </a:pPr>
            <a:r>
              <a:rPr lang="en-US" sz="1500" dirty="0"/>
              <a:t>The system is designed for small-to-medium businesses looking for a </a:t>
            </a:r>
            <a:r>
              <a:rPr lang="en-US" sz="1500" b="1" dirty="0"/>
              <a:t>customizable</a:t>
            </a:r>
            <a:r>
              <a:rPr lang="en-US" sz="1500" dirty="0"/>
              <a:t> e-commerce platform.</a:t>
            </a: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09534"/>
          </a:xfrm>
        </p:spPr>
        <p:txBody>
          <a:bodyPr/>
          <a:lstStyle/>
          <a:p>
            <a:r>
              <a:rPr dirty="0"/>
              <a:t>System Architecture/Design</a:t>
            </a:r>
          </a:p>
        </p:txBody>
      </p:sp>
      <p:sp>
        <p:nvSpPr>
          <p:cNvPr id="3" name="Content Placeholder 2"/>
          <p:cNvSpPr>
            <a:spLocks noGrp="1"/>
          </p:cNvSpPr>
          <p:nvPr>
            <p:ph idx="1"/>
          </p:nvPr>
        </p:nvSpPr>
        <p:spPr>
          <a:xfrm>
            <a:off x="609598" y="1514007"/>
            <a:ext cx="7470099" cy="4527356"/>
          </a:xfrm>
        </p:spPr>
        <p:txBody>
          <a:bodyPr>
            <a:normAutofit/>
          </a:bodyPr>
          <a:lstStyle/>
          <a:p>
            <a:r>
              <a:rPr sz="1600" b="1" dirty="0"/>
              <a:t>System architecture diagrams</a:t>
            </a:r>
            <a:endParaRPr lang="en-US" sz="1600" b="1" dirty="0"/>
          </a:p>
          <a:p>
            <a:endParaRPr sz="1600" b="1" dirty="0"/>
          </a:p>
        </p:txBody>
      </p:sp>
      <p:pic>
        <p:nvPicPr>
          <p:cNvPr id="7" name="Picture 6">
            <a:extLst>
              <a:ext uri="{FF2B5EF4-FFF2-40B4-BE49-F238E27FC236}">
                <a16:creationId xmlns:a16="http://schemas.microsoft.com/office/drawing/2014/main" id="{60EA6449-66AC-CA16-6FF9-DD526C5AF45B}"/>
              </a:ext>
            </a:extLst>
          </p:cNvPr>
          <p:cNvPicPr>
            <a:picLocks noChangeAspect="1"/>
          </p:cNvPicPr>
          <p:nvPr/>
        </p:nvPicPr>
        <p:blipFill>
          <a:blip r:embed="rId2"/>
          <a:stretch>
            <a:fillRect/>
          </a:stretch>
        </p:blipFill>
        <p:spPr>
          <a:xfrm>
            <a:off x="1773680" y="1871350"/>
            <a:ext cx="4019550" cy="4524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09534"/>
          </a:xfrm>
        </p:spPr>
        <p:txBody>
          <a:bodyPr/>
          <a:lstStyle/>
          <a:p>
            <a:r>
              <a:rPr dirty="0"/>
              <a:t>System Architecture/Design</a:t>
            </a:r>
          </a:p>
        </p:txBody>
      </p:sp>
      <p:sp>
        <p:nvSpPr>
          <p:cNvPr id="3" name="Content Placeholder 2"/>
          <p:cNvSpPr>
            <a:spLocks noGrp="1"/>
          </p:cNvSpPr>
          <p:nvPr>
            <p:ph idx="1"/>
          </p:nvPr>
        </p:nvSpPr>
        <p:spPr>
          <a:xfrm>
            <a:off x="609598" y="1514007"/>
            <a:ext cx="7470099" cy="4527356"/>
          </a:xfrm>
        </p:spPr>
        <p:txBody>
          <a:bodyPr>
            <a:normAutofit/>
          </a:bodyPr>
          <a:lstStyle/>
          <a:p>
            <a:r>
              <a:rPr lang="en-US" sz="1600" b="1" dirty="0"/>
              <a:t>Explanation of key modules and components</a:t>
            </a:r>
          </a:p>
          <a:p>
            <a:pPr lvl="1">
              <a:buFont typeface="Wingdings" panose="05000000000000000000" pitchFamily="2" charset="2"/>
              <a:buChar char="Ø"/>
            </a:pPr>
            <a:r>
              <a:rPr lang="en-US" sz="1400" b="1" dirty="0"/>
              <a:t>Backend</a:t>
            </a:r>
            <a:r>
              <a:rPr lang="en-US" sz="1400" dirty="0"/>
              <a:t>: ASP.NET Core, SQL Server, and Entity Framework</a:t>
            </a:r>
          </a:p>
          <a:p>
            <a:pPr lvl="1">
              <a:buFont typeface="Wingdings" panose="05000000000000000000" pitchFamily="2" charset="2"/>
              <a:buChar char="Ø"/>
            </a:pPr>
            <a:r>
              <a:rPr lang="en-US" sz="1400" b="1" dirty="0"/>
              <a:t>Frontend</a:t>
            </a:r>
            <a:r>
              <a:rPr lang="en-US" sz="1400" dirty="0"/>
              <a:t>: HTML5, CSS3, Bootstrap, React</a:t>
            </a:r>
          </a:p>
          <a:p>
            <a:r>
              <a:rPr lang="en-US" sz="1600" b="1" dirty="0"/>
              <a:t>Technology stack</a:t>
            </a:r>
          </a:p>
          <a:p>
            <a:pPr lvl="1">
              <a:buFont typeface="Wingdings" panose="05000000000000000000" pitchFamily="2" charset="2"/>
              <a:buChar char="Ø"/>
            </a:pPr>
            <a:r>
              <a:rPr lang="en-US" sz="1400" dirty="0"/>
              <a:t>Backend: .NET Core, C# </a:t>
            </a:r>
          </a:p>
          <a:p>
            <a:pPr lvl="1">
              <a:buFont typeface="Wingdings" panose="05000000000000000000" pitchFamily="2" charset="2"/>
              <a:buChar char="Ø"/>
            </a:pPr>
            <a:r>
              <a:rPr lang="en-US" sz="1400" dirty="0"/>
              <a:t>Database: SQL Server </a:t>
            </a:r>
          </a:p>
          <a:p>
            <a:pPr lvl="1">
              <a:buFont typeface="Wingdings" panose="05000000000000000000" pitchFamily="2" charset="2"/>
              <a:buChar char="Ø"/>
            </a:pPr>
            <a:r>
              <a:rPr lang="en-US" sz="1400" dirty="0"/>
              <a:t>Frontend: HTML, CSS, JavaScript (React) </a:t>
            </a:r>
          </a:p>
          <a:p>
            <a:pPr lvl="1">
              <a:buFont typeface="Wingdings" panose="05000000000000000000" pitchFamily="2" charset="2"/>
              <a:buChar char="Ø"/>
            </a:pPr>
            <a:r>
              <a:rPr lang="en-US" sz="1400" dirty="0"/>
              <a:t>API Integration: REST APIs</a:t>
            </a:r>
          </a:p>
          <a:p>
            <a:r>
              <a:rPr lang="en-US" sz="1600" b="1" dirty="0"/>
              <a:t>Security measures</a:t>
            </a:r>
          </a:p>
          <a:p>
            <a:pPr lvl="1">
              <a:buFont typeface="Wingdings" panose="05000000000000000000" pitchFamily="2" charset="2"/>
              <a:buChar char="Ø"/>
            </a:pPr>
            <a:r>
              <a:rPr lang="en-US" sz="1400" b="1" dirty="0"/>
              <a:t>Authentication</a:t>
            </a:r>
            <a:r>
              <a:rPr lang="en-US" sz="1400" dirty="0"/>
              <a:t>: Role-based access and user authentication using </a:t>
            </a:r>
            <a:r>
              <a:rPr lang="en-US" sz="1400" b="1" dirty="0"/>
              <a:t>JWT tokens</a:t>
            </a:r>
            <a:r>
              <a:rPr lang="en-US" sz="1400" dirty="0"/>
              <a:t>.</a:t>
            </a:r>
            <a:endParaRPr lang="en-US" sz="1400" b="1" dirty="0"/>
          </a:p>
        </p:txBody>
      </p:sp>
    </p:spTree>
    <p:extLst>
      <p:ext uri="{BB962C8B-B14F-4D97-AF65-F5344CB8AC3E}">
        <p14:creationId xmlns:p14="http://schemas.microsoft.com/office/powerpoint/2010/main" val="27129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94544"/>
          </a:xfrm>
        </p:spPr>
        <p:txBody>
          <a:bodyPr/>
          <a:lstStyle/>
          <a:p>
            <a:r>
              <a:rPr dirty="0"/>
              <a:t>Development Process</a:t>
            </a:r>
          </a:p>
        </p:txBody>
      </p:sp>
      <p:sp>
        <p:nvSpPr>
          <p:cNvPr id="3" name="Content Placeholder 2"/>
          <p:cNvSpPr>
            <a:spLocks noGrp="1"/>
          </p:cNvSpPr>
          <p:nvPr>
            <p:ph idx="1"/>
          </p:nvPr>
        </p:nvSpPr>
        <p:spPr>
          <a:xfrm>
            <a:off x="609599" y="1484026"/>
            <a:ext cx="6347714" cy="4557337"/>
          </a:xfrm>
        </p:spPr>
        <p:txBody>
          <a:bodyPr/>
          <a:lstStyle/>
          <a:p>
            <a:r>
              <a:rPr sz="1600" b="1" dirty="0"/>
              <a:t>Methodology used </a:t>
            </a:r>
            <a:endParaRPr lang="en-US" sz="1600" b="1" dirty="0"/>
          </a:p>
          <a:p>
            <a:pPr lvl="1">
              <a:buFont typeface="Wingdings" panose="05000000000000000000" pitchFamily="2" charset="2"/>
              <a:buChar char="Ø"/>
            </a:pPr>
            <a:r>
              <a:rPr lang="en-US" dirty="0"/>
              <a:t>We followed the </a:t>
            </a:r>
            <a:r>
              <a:rPr lang="en-US" b="1" dirty="0"/>
              <a:t>Agile methodology</a:t>
            </a:r>
            <a:r>
              <a:rPr lang="en-US" dirty="0"/>
              <a:t>, focusing on iterative development and regular feedback loops.</a:t>
            </a:r>
          </a:p>
          <a:p>
            <a:r>
              <a:rPr sz="1600" b="1" dirty="0"/>
              <a:t>Milestones and timeline</a:t>
            </a:r>
            <a:endParaRPr lang="en-US" sz="1600" b="1" dirty="0"/>
          </a:p>
          <a:p>
            <a:pPr lvl="1"/>
            <a:r>
              <a:rPr lang="en-US" sz="1400" dirty="0"/>
              <a:t>Phase 1: Project setup and system design </a:t>
            </a:r>
          </a:p>
          <a:p>
            <a:pPr lvl="1"/>
            <a:r>
              <a:rPr lang="en-US" sz="1400" dirty="0"/>
              <a:t>Phase 2: Backend development (database, APIs) </a:t>
            </a:r>
          </a:p>
          <a:p>
            <a:pPr lvl="1"/>
            <a:r>
              <a:rPr lang="en-US" sz="1400" dirty="0"/>
              <a:t>Phase 3: Frontend development (UI and API integration) </a:t>
            </a:r>
          </a:p>
          <a:p>
            <a:pPr lvl="1"/>
            <a:r>
              <a:rPr lang="en-US" sz="1400" dirty="0"/>
              <a:t>Phase 4: Testing and bug fixing </a:t>
            </a:r>
          </a:p>
          <a:p>
            <a:pPr lvl="1"/>
            <a:r>
              <a:rPr lang="en-US" sz="1400" dirty="0"/>
              <a:t>Phase 5: Finalization and deployment</a:t>
            </a:r>
            <a:endParaRPr sz="1400" dirty="0"/>
          </a:p>
          <a:p>
            <a:r>
              <a:rPr sz="1600" b="1" dirty="0"/>
              <a:t>Tools used in development</a:t>
            </a:r>
            <a:endParaRPr lang="en-US" sz="1600" b="1" dirty="0"/>
          </a:p>
          <a:p>
            <a:pPr lvl="1">
              <a:buFont typeface="Wingdings" panose="05000000000000000000" pitchFamily="2" charset="2"/>
              <a:buChar char="Ø"/>
            </a:pPr>
            <a:r>
              <a:rPr lang="en-US" sz="1400" dirty="0"/>
              <a:t>IDE: Visual Studio </a:t>
            </a:r>
          </a:p>
          <a:p>
            <a:pPr lvl="1">
              <a:buFont typeface="Wingdings" panose="05000000000000000000" pitchFamily="2" charset="2"/>
              <a:buChar char="Ø"/>
            </a:pPr>
            <a:r>
              <a:rPr lang="en-US" sz="1400" dirty="0"/>
              <a:t>Version Control: Git </a:t>
            </a:r>
          </a:p>
          <a:p>
            <a:pPr lvl="1">
              <a:buFont typeface="Wingdings" panose="05000000000000000000" pitchFamily="2" charset="2"/>
              <a:buChar char="Ø"/>
            </a:pPr>
            <a:r>
              <a:rPr lang="en-US" sz="1400" dirty="0"/>
              <a:t>Framework: ASP.NET Core, React</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79554"/>
          </a:xfrm>
        </p:spPr>
        <p:txBody>
          <a:bodyPr/>
          <a:lstStyle/>
          <a:p>
            <a:r>
              <a:rPr dirty="0"/>
              <a:t>Implementation</a:t>
            </a:r>
          </a:p>
        </p:txBody>
      </p:sp>
      <p:sp>
        <p:nvSpPr>
          <p:cNvPr id="3" name="Content Placeholder 2"/>
          <p:cNvSpPr>
            <a:spLocks noGrp="1"/>
          </p:cNvSpPr>
          <p:nvPr>
            <p:ph idx="1"/>
          </p:nvPr>
        </p:nvSpPr>
        <p:spPr>
          <a:xfrm>
            <a:off x="609599" y="1439056"/>
            <a:ext cx="6347714" cy="4602307"/>
          </a:xfrm>
        </p:spPr>
        <p:txBody>
          <a:bodyPr/>
          <a:lstStyle/>
          <a:p>
            <a:r>
              <a:rPr sz="1600" b="1" dirty="0"/>
              <a:t>Demonstration of the system</a:t>
            </a:r>
            <a:endParaRPr lang="en-US" sz="1600" b="1" dirty="0"/>
          </a:p>
          <a:p>
            <a:pPr lvl="1">
              <a:buFont typeface="Wingdings" panose="05000000000000000000" pitchFamily="2" charset="2"/>
              <a:buChar char="Ø"/>
            </a:pPr>
            <a:r>
              <a:rPr lang="en-US" sz="1400" dirty="0"/>
              <a:t>Walkthrough of the product listing page, shopping cart, and checkout process.</a:t>
            </a:r>
            <a:endParaRPr sz="1400" dirty="0"/>
          </a:p>
          <a:p>
            <a:r>
              <a:rPr sz="1600" b="1" dirty="0"/>
              <a:t>Explanation of major features</a:t>
            </a:r>
            <a:endParaRPr lang="en-US" sz="1600" b="1" dirty="0"/>
          </a:p>
          <a:p>
            <a:pPr lvl="1">
              <a:buFont typeface="Wingdings" panose="05000000000000000000" pitchFamily="2" charset="2"/>
              <a:buChar char="Ø"/>
            </a:pPr>
            <a:r>
              <a:rPr lang="en-US" sz="1400" b="1" dirty="0"/>
              <a:t>User authentication and authorization</a:t>
            </a:r>
          </a:p>
          <a:p>
            <a:pPr lvl="1">
              <a:buFont typeface="Wingdings" panose="05000000000000000000" pitchFamily="2" charset="2"/>
              <a:buChar char="Ø"/>
            </a:pPr>
            <a:r>
              <a:rPr lang="en-US" sz="1400" b="1" dirty="0"/>
              <a:t> Product search and filtering </a:t>
            </a:r>
          </a:p>
          <a:p>
            <a:pPr lvl="1">
              <a:buFont typeface="Wingdings" panose="05000000000000000000" pitchFamily="2" charset="2"/>
              <a:buChar char="Ø"/>
            </a:pPr>
            <a:r>
              <a:rPr lang="en-US" sz="1400" b="1" dirty="0"/>
              <a:t>Third-party API integration for shipping</a:t>
            </a:r>
            <a:endParaRPr sz="1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64564"/>
          </a:xfrm>
        </p:spPr>
        <p:txBody>
          <a:bodyPr/>
          <a:lstStyle/>
          <a:p>
            <a:r>
              <a:rPr dirty="0"/>
              <a:t>Testing</a:t>
            </a:r>
          </a:p>
        </p:txBody>
      </p:sp>
      <p:sp>
        <p:nvSpPr>
          <p:cNvPr id="3" name="Content Placeholder 2"/>
          <p:cNvSpPr>
            <a:spLocks noGrp="1"/>
          </p:cNvSpPr>
          <p:nvPr>
            <p:ph idx="1"/>
          </p:nvPr>
        </p:nvSpPr>
        <p:spPr>
          <a:xfrm>
            <a:off x="609599" y="1394086"/>
            <a:ext cx="7125326" cy="4647278"/>
          </a:xfrm>
        </p:spPr>
        <p:txBody>
          <a:bodyPr>
            <a:normAutofit/>
          </a:bodyPr>
          <a:lstStyle/>
          <a:p>
            <a:r>
              <a:rPr sz="1600" b="1" dirty="0"/>
              <a:t>Testing strategies </a:t>
            </a:r>
            <a:endParaRPr lang="en-US" sz="1600" b="1" dirty="0"/>
          </a:p>
          <a:p>
            <a:pPr lvl="1">
              <a:buFont typeface="Wingdings" panose="05000000000000000000" pitchFamily="2" charset="2"/>
              <a:buChar char="Ø"/>
            </a:pPr>
            <a:r>
              <a:rPr lang="en-US" sz="1400" b="1" dirty="0"/>
              <a:t>Unit testing for individual components</a:t>
            </a:r>
          </a:p>
          <a:p>
            <a:pPr lvl="1">
              <a:buFont typeface="Wingdings" panose="05000000000000000000" pitchFamily="2" charset="2"/>
              <a:buChar char="Ø"/>
            </a:pPr>
            <a:r>
              <a:rPr lang="en-US" sz="1400" b="1" dirty="0"/>
              <a:t> Integration testing for APIs</a:t>
            </a:r>
          </a:p>
          <a:p>
            <a:pPr lvl="1">
              <a:buFont typeface="Wingdings" panose="05000000000000000000" pitchFamily="2" charset="2"/>
              <a:buChar char="Ø"/>
            </a:pPr>
            <a:r>
              <a:rPr lang="en-US" sz="1400" b="1" dirty="0"/>
              <a:t> System testing to ensure the functionality of the entire application</a:t>
            </a:r>
          </a:p>
          <a:p>
            <a:r>
              <a:rPr lang="en-US" sz="1600" b="1" dirty="0"/>
              <a:t>Bugs identified and resolved</a:t>
            </a:r>
          </a:p>
          <a:p>
            <a:pPr lvl="1">
              <a:buFont typeface="Wingdings" panose="05000000000000000000" pitchFamily="2" charset="2"/>
              <a:buChar char="Ø"/>
            </a:pPr>
            <a:r>
              <a:rPr lang="en-US" sz="1400" b="1" dirty="0"/>
              <a:t>API Integration Failure</a:t>
            </a:r>
          </a:p>
          <a:p>
            <a:pPr lvl="2">
              <a:buFont typeface="Wingdings" panose="05000000000000000000" pitchFamily="2" charset="2"/>
              <a:buChar char="Ø"/>
            </a:pPr>
            <a:r>
              <a:rPr lang="en-US" sz="1200" b="1" dirty="0"/>
              <a:t> </a:t>
            </a:r>
            <a:r>
              <a:rPr lang="en-US" b="1" dirty="0"/>
              <a:t>Issue: API calls for shipping integration were returning error responses.</a:t>
            </a:r>
          </a:p>
          <a:p>
            <a:pPr lvl="2">
              <a:buFont typeface="Wingdings" panose="05000000000000000000" pitchFamily="2" charset="2"/>
              <a:buChar char="Ø"/>
            </a:pPr>
            <a:r>
              <a:rPr lang="en-US" b="1" dirty="0"/>
              <a:t> Resolution: We fixed this by adjusting the API authentication headers and ensuring correct handling of the API keys. The integration was tested and confirmed to be functioning.</a:t>
            </a:r>
          </a:p>
          <a:p>
            <a:r>
              <a:rPr sz="1600" b="1" dirty="0"/>
              <a:t>Results of testing phase</a:t>
            </a:r>
            <a:endParaRPr lang="en-US" sz="1600" b="1" dirty="0"/>
          </a:p>
          <a:p>
            <a:pPr lvl="1">
              <a:buFont typeface="Wingdings" panose="05000000000000000000" pitchFamily="2" charset="2"/>
              <a:buChar char="Ø"/>
            </a:pPr>
            <a:r>
              <a:rPr lang="en-US" sz="1400" dirty="0"/>
              <a:t>The application successfully passed all tests and is fully functional.</a:t>
            </a:r>
            <a:endParaRPr sz="1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TotalTime>
  <Words>981</Words>
  <Application>Microsoft Office PowerPoint</Application>
  <PresentationFormat>On-screen Show (4:3)</PresentationFormat>
  <Paragraphs>121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Graduation Project Presentation</vt:lpstr>
      <vt:lpstr>Introduction</vt:lpstr>
      <vt:lpstr>Literature Review/Market Research</vt:lpstr>
      <vt:lpstr>Project Scope and Requirements</vt:lpstr>
      <vt:lpstr>System Architecture/Design</vt:lpstr>
      <vt:lpstr>System Architecture/Design</vt:lpstr>
      <vt:lpstr>Development Process</vt:lpstr>
      <vt:lpstr>Implementation</vt:lpstr>
      <vt:lpstr>Testing</vt:lpstr>
      <vt:lpstr>Challenges and Solutions</vt:lpstr>
      <vt:lpstr>Project Outcome</vt:lpstr>
      <vt:lpstr>Future Work/Improvements</vt:lpstr>
      <vt:lpstr>Conclusion</vt:lpstr>
      <vt:lpstr>Acknowledgments</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محمد ابراهيم عبدالحميد السيد</cp:lastModifiedBy>
  <cp:revision>6</cp:revision>
  <dcterms:created xsi:type="dcterms:W3CDTF">2013-01-27T09:14:16Z</dcterms:created>
  <dcterms:modified xsi:type="dcterms:W3CDTF">2024-10-19T18:53:22Z</dcterms:modified>
  <cp:category/>
</cp:coreProperties>
</file>