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60" r:id="rId4"/>
    <p:sldId id="262" r:id="rId5"/>
    <p:sldId id="282" r:id="rId6"/>
    <p:sldId id="266" r:id="rId7"/>
    <p:sldId id="317" r:id="rId8"/>
    <p:sldId id="259" r:id="rId9"/>
    <p:sldId id="267" r:id="rId10"/>
    <p:sldId id="278" r:id="rId11"/>
    <p:sldId id="318" r:id="rId12"/>
    <p:sldId id="288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  <p:bold r:id="rId16"/>
    </p:embeddedFon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ebas Neue" panose="020B0606020202050201" pitchFamily="34" charset="0"/>
      <p:regular r:id="rId21"/>
    </p:embeddedFont>
    <p:embeddedFont>
      <p:font typeface="Lexend Giga" panose="020B0604020202020204" charset="0"/>
      <p:regular r:id="rId22"/>
      <p:bold r:id="rId23"/>
    </p:embeddedFont>
    <p:embeddedFont>
      <p:font typeface="Lexend Giga Black" panose="020B0604020202020204" charset="0"/>
      <p:bold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AB126B-244A-4DB9-9427-0F6BF222ABD7}">
  <a:tblStyle styleId="{01AB126B-244A-4DB9-9427-0F6BF222AB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62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Gebeili" userId="414f7649-bd0b-4509-8621-5762dcd0ff40" providerId="ADAL" clId="{EF05C435-B95D-4A7A-A348-8FA94C6A74B0}"/>
    <pc:docChg chg="modSld">
      <pc:chgData name="Mohamed Gebeili" userId="414f7649-bd0b-4509-8621-5762dcd0ff40" providerId="ADAL" clId="{EF05C435-B95D-4A7A-A348-8FA94C6A74B0}" dt="2024-12-05T09:05:04.495" v="29" actId="20577"/>
      <pc:docMkLst>
        <pc:docMk/>
      </pc:docMkLst>
      <pc:sldChg chg="modSp mod">
        <pc:chgData name="Mohamed Gebeili" userId="414f7649-bd0b-4509-8621-5762dcd0ff40" providerId="ADAL" clId="{EF05C435-B95D-4A7A-A348-8FA94C6A74B0}" dt="2024-12-05T09:05:04.495" v="29" actId="20577"/>
        <pc:sldMkLst>
          <pc:docMk/>
          <pc:sldMk cId="0" sldId="256"/>
        </pc:sldMkLst>
        <pc:spChg chg="mod">
          <ac:chgData name="Mohamed Gebeili" userId="414f7649-bd0b-4509-8621-5762dcd0ff40" providerId="ADAL" clId="{EF05C435-B95D-4A7A-A348-8FA94C6A74B0}" dt="2024-12-05T08:10:55.262" v="8" actId="20577"/>
          <ac:spMkLst>
            <pc:docMk/>
            <pc:sldMk cId="0" sldId="256"/>
            <ac:spMk id="322" creationId="{00000000-0000-0000-0000-000000000000}"/>
          </ac:spMkLst>
        </pc:spChg>
        <pc:spChg chg="mod">
          <ac:chgData name="Mohamed Gebeili" userId="414f7649-bd0b-4509-8621-5762dcd0ff40" providerId="ADAL" clId="{EF05C435-B95D-4A7A-A348-8FA94C6A74B0}" dt="2024-12-05T09:05:04.495" v="29" actId="20577"/>
          <ac:spMkLst>
            <pc:docMk/>
            <pc:sldMk cId="0" sldId="256"/>
            <ac:spMk id="3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e3e8d7f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e3e8d7f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f8f21fa35c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f8f21fa35c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>
          <a:extLst>
            <a:ext uri="{FF2B5EF4-FFF2-40B4-BE49-F238E27FC236}">
              <a16:creationId xmlns:a16="http://schemas.microsoft.com/office/drawing/2014/main" id="{77273C77-7449-9A70-F534-C447289C7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f8f21fa35c_0_159:notes">
            <a:extLst>
              <a:ext uri="{FF2B5EF4-FFF2-40B4-BE49-F238E27FC236}">
                <a16:creationId xmlns:a16="http://schemas.microsoft.com/office/drawing/2014/main" id="{F04711C4-F1E8-C3A7-D9A4-85C6594EC1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f8f21fa35c_0_159:notes">
            <a:extLst>
              <a:ext uri="{FF2B5EF4-FFF2-40B4-BE49-F238E27FC236}">
                <a16:creationId xmlns:a16="http://schemas.microsoft.com/office/drawing/2014/main" id="{22AB77D8-DCD9-4974-6854-A6B0DD542A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615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f8f21fa35c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f8f21fa35c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1b2b215ea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1b2b215ea_0_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e3e8d7ff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e3e8d7ff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d362d286f3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d362d286f3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362d286f3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362d286f3_1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>
          <a:extLst>
            <a:ext uri="{FF2B5EF4-FFF2-40B4-BE49-F238E27FC236}">
              <a16:creationId xmlns:a16="http://schemas.microsoft.com/office/drawing/2014/main" id="{97DE8F94-9CE7-151A-926D-6B7049E9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362d286f3_1_207:notes">
            <a:extLst>
              <a:ext uri="{FF2B5EF4-FFF2-40B4-BE49-F238E27FC236}">
                <a16:creationId xmlns:a16="http://schemas.microsoft.com/office/drawing/2014/main" id="{D676CD4B-6106-1904-9753-A6C222EC17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362d286f3_1_207:notes">
            <a:extLst>
              <a:ext uri="{FF2B5EF4-FFF2-40B4-BE49-F238E27FC236}">
                <a16:creationId xmlns:a16="http://schemas.microsoft.com/office/drawing/2014/main" id="{60898AFE-522A-2940-65F5-5468169093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721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362d286f3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362d286f3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0e8b458db0_0_240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0e8b458db0_0_240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703075"/>
            <a:ext cx="4937700" cy="21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Lexend Giga Black"/>
                <a:ea typeface="Lexend Giga Black"/>
                <a:cs typeface="Lexend Giga Black"/>
                <a:sym typeface="Lexend Giga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2855575"/>
            <a:ext cx="2758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>
            <a:spLocks noGrp="1"/>
          </p:cNvSpPr>
          <p:nvPr>
            <p:ph type="subTitle" idx="1"/>
          </p:nvPr>
        </p:nvSpPr>
        <p:spPr>
          <a:xfrm>
            <a:off x="3268916" y="842103"/>
            <a:ext cx="3383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000">
                <a:latin typeface="Lexend Giga Black"/>
                <a:ea typeface="Lexend Giga Black"/>
                <a:cs typeface="Lexend Giga Black"/>
                <a:sym typeface="Lexend Gi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2"/>
          </p:nvPr>
        </p:nvSpPr>
        <p:spPr>
          <a:xfrm>
            <a:off x="2495965" y="3093185"/>
            <a:ext cx="3383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000">
                <a:latin typeface="Lexend Giga Black"/>
                <a:ea typeface="Lexend Giga Black"/>
                <a:cs typeface="Lexend Giga Black"/>
                <a:sym typeface="Lexend Giga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3"/>
          </p:nvPr>
        </p:nvSpPr>
        <p:spPr>
          <a:xfrm>
            <a:off x="3268901" y="1299303"/>
            <a:ext cx="3383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4"/>
          </p:nvPr>
        </p:nvSpPr>
        <p:spPr>
          <a:xfrm>
            <a:off x="2495950" y="3550385"/>
            <a:ext cx="33834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4" name="Google Shape;214;p21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215" name="Google Shape;215;p21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216" name="Google Shape;216;p21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1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21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220" name="Google Shape;220;p21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1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1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4284000" cy="997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7" name="Google Shape;287;p27"/>
          <p:cNvSpPr txBox="1">
            <a:spLocks noGrp="1"/>
          </p:cNvSpPr>
          <p:nvPr>
            <p:ph type="subTitle" idx="1"/>
          </p:nvPr>
        </p:nvSpPr>
        <p:spPr>
          <a:xfrm>
            <a:off x="720000" y="1732713"/>
            <a:ext cx="25602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88" name="Google Shape;288;p27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289" name="Google Shape;289;p27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290" name="Google Shape;290;p27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7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7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27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294" name="Google Shape;294;p27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7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7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7" name="Google Shape;297;p27"/>
          <p:cNvSpPr txBox="1"/>
          <p:nvPr/>
        </p:nvSpPr>
        <p:spPr>
          <a:xfrm>
            <a:off x="720000" y="3494187"/>
            <a:ext cx="25602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200" b="1">
                <a:solidFill>
                  <a:srgbClr val="434343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28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300" name="Google Shape;300;p28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" name="Google Shape;304;p28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305" name="Google Shape;305;p28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"/>
          <p:cNvSpPr/>
          <p:nvPr/>
        </p:nvSpPr>
        <p:spPr>
          <a:xfrm rot="5400000">
            <a:off x="160050" y="425533"/>
            <a:ext cx="1371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9"/>
          <p:cNvSpPr/>
          <p:nvPr/>
        </p:nvSpPr>
        <p:spPr>
          <a:xfrm rot="10800000" flipH="1">
            <a:off x="291450" y="4818393"/>
            <a:ext cx="8561100" cy="13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1260275" y="620950"/>
            <a:ext cx="3994200" cy="121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latin typeface="Lexend Giga Black"/>
                <a:ea typeface="Lexend Giga Black"/>
                <a:cs typeface="Lexend Giga Black"/>
                <a:sym typeface="Lexend Gig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720000" y="2102225"/>
            <a:ext cx="38520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❄"/>
              <a:defRPr sz="1400">
                <a:solidFill>
                  <a:srgbClr val="434343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 rot="10800000" flipH="1">
            <a:off x="291450" y="4818393"/>
            <a:ext cx="8561100" cy="13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764000"/>
            <a:ext cx="6869700" cy="1920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63" name="Google Shape;63;p8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8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8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68" name="Google Shape;68;p8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8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8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9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73" name="Google Shape;73;p9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74" name="Google Shape;74;p9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9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9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9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78" name="Google Shape;78;p9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9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9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>
            <a:off x="720000" y="2714525"/>
            <a:ext cx="42090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720000" y="1383000"/>
            <a:ext cx="4209000" cy="12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Lexend Giga Black"/>
                <a:ea typeface="Lexend Giga Black"/>
                <a:cs typeface="Lexend Giga Black"/>
                <a:sym typeface="Lexend Giga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720000" y="1644975"/>
            <a:ext cx="2778600" cy="18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10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86" name="Google Shape;86;p10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87" name="Google Shape;87;p10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0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0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0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91" name="Google Shape;91;p10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0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720000" y="1742775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49375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1"/>
          </p:nvPr>
        </p:nvSpPr>
        <p:spPr>
          <a:xfrm>
            <a:off x="720000" y="2332102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 idx="3"/>
          </p:nvPr>
        </p:nvSpPr>
        <p:spPr>
          <a:xfrm>
            <a:off x="3566100" y="1742775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4" hasCustomPrompt="1"/>
          </p:nvPr>
        </p:nvSpPr>
        <p:spPr>
          <a:xfrm>
            <a:off x="3566100" y="1149375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5"/>
          </p:nvPr>
        </p:nvSpPr>
        <p:spPr>
          <a:xfrm>
            <a:off x="3566100" y="2332102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title" idx="6"/>
          </p:nvPr>
        </p:nvSpPr>
        <p:spPr>
          <a:xfrm>
            <a:off x="6412200" y="1742775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7" hasCustomPrompt="1"/>
          </p:nvPr>
        </p:nvSpPr>
        <p:spPr>
          <a:xfrm>
            <a:off x="6412200" y="1149375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8"/>
          </p:nvPr>
        </p:nvSpPr>
        <p:spPr>
          <a:xfrm>
            <a:off x="6412200" y="2332102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 idx="9"/>
          </p:nvPr>
        </p:nvSpPr>
        <p:spPr>
          <a:xfrm>
            <a:off x="720000" y="3512500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2919325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8" name="Google Shape;158;p16"/>
          <p:cNvSpPr txBox="1">
            <a:spLocks noGrp="1"/>
          </p:cNvSpPr>
          <p:nvPr>
            <p:ph type="subTitle" idx="14"/>
          </p:nvPr>
        </p:nvSpPr>
        <p:spPr>
          <a:xfrm>
            <a:off x="720000" y="4101827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title" idx="15"/>
          </p:nvPr>
        </p:nvSpPr>
        <p:spPr>
          <a:xfrm>
            <a:off x="3566100" y="3512500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title" idx="16" hasCustomPrompt="1"/>
          </p:nvPr>
        </p:nvSpPr>
        <p:spPr>
          <a:xfrm>
            <a:off x="3566100" y="2919325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1" name="Google Shape;161;p16"/>
          <p:cNvSpPr txBox="1">
            <a:spLocks noGrp="1"/>
          </p:cNvSpPr>
          <p:nvPr>
            <p:ph type="subTitle" idx="17"/>
          </p:nvPr>
        </p:nvSpPr>
        <p:spPr>
          <a:xfrm>
            <a:off x="3566100" y="4101827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 idx="18"/>
          </p:nvPr>
        </p:nvSpPr>
        <p:spPr>
          <a:xfrm>
            <a:off x="6412200" y="3512500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title" idx="19" hasCustomPrompt="1"/>
          </p:nvPr>
        </p:nvSpPr>
        <p:spPr>
          <a:xfrm>
            <a:off x="6412200" y="2919325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6"/>
          <p:cNvSpPr txBox="1">
            <a:spLocks noGrp="1"/>
          </p:cNvSpPr>
          <p:nvPr>
            <p:ph type="subTitle" idx="20"/>
          </p:nvPr>
        </p:nvSpPr>
        <p:spPr>
          <a:xfrm>
            <a:off x="6412200" y="4101827"/>
            <a:ext cx="2011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title" idx="21"/>
          </p:nvPr>
        </p:nvSpPr>
        <p:spPr>
          <a:xfrm>
            <a:off x="720000" y="421102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/>
          <p:nvPr/>
        </p:nvSpPr>
        <p:spPr>
          <a:xfrm rot="10800000" flipH="1">
            <a:off x="291450" y="4818393"/>
            <a:ext cx="8561100" cy="13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6"/>
          <p:cNvSpPr/>
          <p:nvPr/>
        </p:nvSpPr>
        <p:spPr>
          <a:xfrm rot="5400000">
            <a:off x="160050" y="425533"/>
            <a:ext cx="1371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6"/>
          <p:cNvSpPr/>
          <p:nvPr/>
        </p:nvSpPr>
        <p:spPr>
          <a:xfrm rot="10800000" flipH="1">
            <a:off x="291450" y="4818393"/>
            <a:ext cx="8561100" cy="13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>
            <a:spLocks noGrp="1"/>
          </p:cNvSpPr>
          <p:nvPr>
            <p:ph type="title"/>
          </p:nvPr>
        </p:nvSpPr>
        <p:spPr>
          <a:xfrm>
            <a:off x="4572000" y="3167856"/>
            <a:ext cx="3852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subTitle" idx="1"/>
          </p:nvPr>
        </p:nvSpPr>
        <p:spPr>
          <a:xfrm>
            <a:off x="720000" y="1704756"/>
            <a:ext cx="7704000" cy="14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72" name="Google Shape;172;p17"/>
          <p:cNvGrpSpPr/>
          <p:nvPr/>
        </p:nvGrpSpPr>
        <p:grpSpPr>
          <a:xfrm>
            <a:off x="291450" y="188007"/>
            <a:ext cx="8561100" cy="4767486"/>
            <a:chOff x="291450" y="181556"/>
            <a:chExt cx="8561100" cy="4767486"/>
          </a:xfrm>
        </p:grpSpPr>
        <p:grpSp>
          <p:nvGrpSpPr>
            <p:cNvPr id="173" name="Google Shape;173;p17"/>
            <p:cNvGrpSpPr/>
            <p:nvPr/>
          </p:nvGrpSpPr>
          <p:grpSpPr>
            <a:xfrm>
              <a:off x="291450" y="181556"/>
              <a:ext cx="8561100" cy="457201"/>
              <a:chOff x="291450" y="212275"/>
              <a:chExt cx="8561100" cy="457201"/>
            </a:xfrm>
          </p:grpSpPr>
          <p:sp>
            <p:nvSpPr>
              <p:cNvPr id="174" name="Google Shape;174;p17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7"/>
            <p:cNvGrpSpPr/>
            <p:nvPr/>
          </p:nvGrpSpPr>
          <p:grpSpPr>
            <a:xfrm rot="10800000" flipH="1">
              <a:off x="291450" y="4491841"/>
              <a:ext cx="8561100" cy="457201"/>
              <a:chOff x="291450" y="212275"/>
              <a:chExt cx="8561100" cy="457201"/>
            </a:xfrm>
          </p:grpSpPr>
          <p:sp>
            <p:nvSpPr>
              <p:cNvPr id="178" name="Google Shape;178;p17"/>
              <p:cNvSpPr/>
              <p:nvPr/>
            </p:nvSpPr>
            <p:spPr>
              <a:xfrm>
                <a:off x="291450" y="212275"/>
                <a:ext cx="8561100" cy="137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291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8715450" y="212276"/>
                <a:ext cx="137100" cy="4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719988" y="2105913"/>
            <a:ext cx="20118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1"/>
          </p:nvPr>
        </p:nvSpPr>
        <p:spPr>
          <a:xfrm>
            <a:off x="719988" y="2746113"/>
            <a:ext cx="2011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2"/>
          </p:nvPr>
        </p:nvSpPr>
        <p:spPr>
          <a:xfrm>
            <a:off x="6412205" y="2105913"/>
            <a:ext cx="2011800" cy="64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3"/>
          </p:nvPr>
        </p:nvSpPr>
        <p:spPr>
          <a:xfrm>
            <a:off x="6412205" y="2746113"/>
            <a:ext cx="20118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title" idx="4"/>
          </p:nvPr>
        </p:nvSpPr>
        <p:spPr>
          <a:xfrm>
            <a:off x="720000" y="425514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/>
          <p:nvPr/>
        </p:nvSpPr>
        <p:spPr>
          <a:xfrm rot="5400000">
            <a:off x="160050" y="425533"/>
            <a:ext cx="1371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 rot="10800000" flipH="1">
            <a:off x="291450" y="4818393"/>
            <a:ext cx="8561100" cy="13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25514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2" r:id="rId7"/>
    <p:sldLayoutId id="2147483663" r:id="rId8"/>
    <p:sldLayoutId id="2147483666" r:id="rId9"/>
    <p:sldLayoutId id="2147483667" r:id="rId10"/>
    <p:sldLayoutId id="2147483673" r:id="rId11"/>
    <p:sldLayoutId id="2147483674" r:id="rId12"/>
    <p:sldLayoutId id="214748367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33"/>
          <p:cNvPicPr preferRelativeResize="0"/>
          <p:nvPr/>
        </p:nvPicPr>
        <p:blipFill rotWithShape="1">
          <a:blip r:embed="rId3">
            <a:alphaModFix/>
          </a:blip>
          <a:srcRect l="12709" r="2220"/>
          <a:stretch/>
        </p:blipFill>
        <p:spPr>
          <a:xfrm flipH="1">
            <a:off x="3238273" y="535850"/>
            <a:ext cx="5235552" cy="407180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3"/>
          <p:cNvSpPr txBox="1">
            <a:spLocks noGrp="1"/>
          </p:cNvSpPr>
          <p:nvPr>
            <p:ph type="ctrTitle"/>
          </p:nvPr>
        </p:nvSpPr>
        <p:spPr>
          <a:xfrm>
            <a:off x="719999" y="703075"/>
            <a:ext cx="6159431" cy="21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Jetstream Ski-Service</a:t>
            </a:r>
          </a:p>
        </p:txBody>
      </p:sp>
      <p:sp>
        <p:nvSpPr>
          <p:cNvPr id="324" name="Google Shape;324;p33"/>
          <p:cNvSpPr txBox="1">
            <a:spLocks noGrp="1"/>
          </p:cNvSpPr>
          <p:nvPr>
            <p:ph type="subTitle" idx="1"/>
          </p:nvPr>
        </p:nvSpPr>
        <p:spPr>
          <a:xfrm>
            <a:off x="953250" y="4466400"/>
            <a:ext cx="1932900" cy="13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Lexend Giga Black"/>
                <a:ea typeface="Lexend Giga Black"/>
                <a:cs typeface="Lexend Giga Black"/>
                <a:sym typeface="Lexend Giga Black"/>
              </a:rPr>
              <a:t>// Mohamed Gebeili</a:t>
            </a:r>
            <a:endParaRPr sz="1000" dirty="0">
              <a:solidFill>
                <a:schemeClr val="dk1"/>
              </a:solidFill>
              <a:latin typeface="Lexend Giga Black"/>
              <a:ea typeface="Lexend Giga Black"/>
              <a:cs typeface="Lexend Giga Black"/>
              <a:sym typeface="Lexend Giga Black"/>
            </a:endParaRPr>
          </a:p>
        </p:txBody>
      </p:sp>
      <p:sp>
        <p:nvSpPr>
          <p:cNvPr id="325" name="Google Shape;325;p33"/>
          <p:cNvSpPr/>
          <p:nvPr/>
        </p:nvSpPr>
        <p:spPr>
          <a:xfrm>
            <a:off x="688867" y="4493150"/>
            <a:ext cx="264383" cy="103625"/>
          </a:xfrm>
          <a:prstGeom prst="flowChartInputOutpu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33"/>
          <p:cNvGrpSpPr/>
          <p:nvPr/>
        </p:nvGrpSpPr>
        <p:grpSpPr>
          <a:xfrm>
            <a:off x="7853973" y="979696"/>
            <a:ext cx="943270" cy="943270"/>
            <a:chOff x="540425" y="3242550"/>
            <a:chExt cx="548700" cy="548700"/>
          </a:xfrm>
        </p:grpSpPr>
        <p:sp>
          <p:nvSpPr>
            <p:cNvPr id="327" name="Google Shape;327;p33"/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D55801EF-775E-DC3A-2F36-500319895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Modernisierte Online-Anmeldung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5"/>
          <p:cNvSpPr txBox="1">
            <a:spLocks noGrp="1"/>
          </p:cNvSpPr>
          <p:nvPr>
            <p:ph type="title" idx="4"/>
          </p:nvPr>
        </p:nvSpPr>
        <p:spPr>
          <a:xfrm>
            <a:off x="720000" y="425514"/>
            <a:ext cx="4637813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Learned</a:t>
            </a:r>
            <a:endParaRPr dirty="0"/>
          </a:p>
        </p:txBody>
      </p:sp>
      <p:pic>
        <p:nvPicPr>
          <p:cNvPr id="732" name="Google Shape;732;p55"/>
          <p:cNvPicPr preferRelativeResize="0"/>
          <p:nvPr/>
        </p:nvPicPr>
        <p:blipFill rotWithShape="1">
          <a:blip r:embed="rId3">
            <a:alphaModFix/>
          </a:blip>
          <a:srcRect l="2245" t="2931" r="33029"/>
          <a:stretch/>
        </p:blipFill>
        <p:spPr>
          <a:xfrm>
            <a:off x="5765679" y="654114"/>
            <a:ext cx="3141902" cy="314190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371;p37">
            <a:extLst>
              <a:ext uri="{FF2B5EF4-FFF2-40B4-BE49-F238E27FC236}">
                <a16:creationId xmlns:a16="http://schemas.microsoft.com/office/drawing/2014/main" id="{28E02DC7-6A1E-3A85-C3CB-6D89758DD77F}"/>
              </a:ext>
            </a:extLst>
          </p:cNvPr>
          <p:cNvSpPr txBox="1">
            <a:spLocks/>
          </p:cNvSpPr>
          <p:nvPr/>
        </p:nvSpPr>
        <p:spPr>
          <a:xfrm>
            <a:off x="236419" y="1040219"/>
            <a:ext cx="5579133" cy="374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Technische Kompetenzen: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Vertiefung der Kenntnisse in HTML, CSS und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Einsatz von Bootstrap für responsives und modernes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Integration von Backend-APIs zur Datenübertragung.</a:t>
            </a:r>
            <a:endParaRPr lang="en-US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Projektmanagement: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Strukturierte Arbeitsweise mit IPERKA.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Zeitmanagement und Aufgabenverteilung in der Partnerarbeit.</a:t>
            </a:r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Herausforderungen: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Fehlerbehebung bei der API-Kommunikation.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Dynamische Validierung und Berechnung im Formular.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Umsetzung eines benutzerfreundlichen Designs.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grpSp>
        <p:nvGrpSpPr>
          <p:cNvPr id="11" name="Google Shape;364;p36">
            <a:extLst>
              <a:ext uri="{FF2B5EF4-FFF2-40B4-BE49-F238E27FC236}">
                <a16:creationId xmlns:a16="http://schemas.microsoft.com/office/drawing/2014/main" id="{F716A154-8CFB-6510-B888-46C7394A35A5}"/>
              </a:ext>
            </a:extLst>
          </p:cNvPr>
          <p:cNvGrpSpPr/>
          <p:nvPr/>
        </p:nvGrpSpPr>
        <p:grpSpPr>
          <a:xfrm>
            <a:off x="8128635" y="744854"/>
            <a:ext cx="590730" cy="590730"/>
            <a:chOff x="540425" y="3242550"/>
            <a:chExt cx="548700" cy="548700"/>
          </a:xfrm>
        </p:grpSpPr>
        <p:sp>
          <p:nvSpPr>
            <p:cNvPr id="12" name="Google Shape;365;p36">
              <a:extLst>
                <a:ext uri="{FF2B5EF4-FFF2-40B4-BE49-F238E27FC236}">
                  <a16:creationId xmlns:a16="http://schemas.microsoft.com/office/drawing/2014/main" id="{1253090F-D0EF-1650-0BC7-FB6C6FE00A46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6;p36">
              <a:extLst>
                <a:ext uri="{FF2B5EF4-FFF2-40B4-BE49-F238E27FC236}">
                  <a16:creationId xmlns:a16="http://schemas.microsoft.com/office/drawing/2014/main" id="{9AE2B840-4AFF-F668-DC0B-C3BFEE885289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>
          <a:extLst>
            <a:ext uri="{FF2B5EF4-FFF2-40B4-BE49-F238E27FC236}">
              <a16:creationId xmlns:a16="http://schemas.microsoft.com/office/drawing/2014/main" id="{016C6C6C-D3E5-01F9-BC62-D765A2391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5">
            <a:extLst>
              <a:ext uri="{FF2B5EF4-FFF2-40B4-BE49-F238E27FC236}">
                <a16:creationId xmlns:a16="http://schemas.microsoft.com/office/drawing/2014/main" id="{F609D4E4-7C9C-CA99-7425-3B6159C16619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20000" y="425514"/>
            <a:ext cx="4637813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Lessons Learned</a:t>
            </a:r>
            <a:endParaRPr dirty="0"/>
          </a:p>
        </p:txBody>
      </p:sp>
      <p:pic>
        <p:nvPicPr>
          <p:cNvPr id="732" name="Google Shape;732;p55">
            <a:extLst>
              <a:ext uri="{FF2B5EF4-FFF2-40B4-BE49-F238E27FC236}">
                <a16:creationId xmlns:a16="http://schemas.microsoft.com/office/drawing/2014/main" id="{72B286C4-0DBB-1606-CE33-97C89BC35A5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245" t="2931" r="33029"/>
          <a:stretch/>
        </p:blipFill>
        <p:spPr>
          <a:xfrm>
            <a:off x="5765679" y="654114"/>
            <a:ext cx="3141902" cy="3141901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371;p37">
            <a:extLst>
              <a:ext uri="{FF2B5EF4-FFF2-40B4-BE49-F238E27FC236}">
                <a16:creationId xmlns:a16="http://schemas.microsoft.com/office/drawing/2014/main" id="{4F703E13-18FA-FCB0-B0B5-66D8BFDB635F}"/>
              </a:ext>
            </a:extLst>
          </p:cNvPr>
          <p:cNvSpPr txBox="1">
            <a:spLocks/>
          </p:cNvSpPr>
          <p:nvPr/>
        </p:nvSpPr>
        <p:spPr>
          <a:xfrm>
            <a:off x="236419" y="1040219"/>
            <a:ext cx="5579133" cy="374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Erfolgserlebnisse: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Erstellung einer professionellen und funktionsreichen Webseite.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Funktionierende Online-Anmeldung mit Echtzeit-Berechnungen.</a:t>
            </a:r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Verbesserungsmöglichkeiten: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</a:rPr>
              <a:t>Integration von Backend-APIs zur Datenübertragung.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Bessere Vorbereitung auf mögliche API-Fehler.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Noch feinschliffe von Design und Funktionen bis zum 08.12.2024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Dokumentation noch ausführlicher machen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grpSp>
        <p:nvGrpSpPr>
          <p:cNvPr id="2" name="Google Shape;364;p36">
            <a:extLst>
              <a:ext uri="{FF2B5EF4-FFF2-40B4-BE49-F238E27FC236}">
                <a16:creationId xmlns:a16="http://schemas.microsoft.com/office/drawing/2014/main" id="{8063AF9B-F8D9-ECD2-5426-444B7CA689EF}"/>
              </a:ext>
            </a:extLst>
          </p:cNvPr>
          <p:cNvGrpSpPr/>
          <p:nvPr/>
        </p:nvGrpSpPr>
        <p:grpSpPr>
          <a:xfrm>
            <a:off x="8128635" y="744854"/>
            <a:ext cx="590730" cy="590730"/>
            <a:chOff x="540425" y="3242550"/>
            <a:chExt cx="548700" cy="548700"/>
          </a:xfrm>
        </p:grpSpPr>
        <p:sp>
          <p:nvSpPr>
            <p:cNvPr id="3" name="Google Shape;365;p36">
              <a:extLst>
                <a:ext uri="{FF2B5EF4-FFF2-40B4-BE49-F238E27FC236}">
                  <a16:creationId xmlns:a16="http://schemas.microsoft.com/office/drawing/2014/main" id="{DEA119BF-EBBB-5E25-7D31-8901CBECDDD1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66;p36">
              <a:extLst>
                <a:ext uri="{FF2B5EF4-FFF2-40B4-BE49-F238E27FC236}">
                  <a16:creationId xmlns:a16="http://schemas.microsoft.com/office/drawing/2014/main" id="{1F34A983-0027-D8CB-2801-69E757678BCA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6109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7" name="Google Shape;937;p65"/>
          <p:cNvPicPr preferRelativeResize="0"/>
          <p:nvPr/>
        </p:nvPicPr>
        <p:blipFill rotWithShape="1">
          <a:blip r:embed="rId3">
            <a:alphaModFix/>
          </a:blip>
          <a:srcRect l="13914" r="7115"/>
          <a:stretch/>
        </p:blipFill>
        <p:spPr>
          <a:xfrm>
            <a:off x="3660425" y="540000"/>
            <a:ext cx="4813402" cy="406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65"/>
          <p:cNvSpPr txBox="1">
            <a:spLocks noGrp="1"/>
          </p:cNvSpPr>
          <p:nvPr>
            <p:ph type="ctrTitle"/>
          </p:nvPr>
        </p:nvSpPr>
        <p:spPr>
          <a:xfrm>
            <a:off x="719999" y="540000"/>
            <a:ext cx="5952263" cy="147709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Danke fürs Zuhören</a:t>
            </a:r>
            <a:endParaRPr dirty="0"/>
          </a:p>
        </p:txBody>
      </p:sp>
      <p:sp>
        <p:nvSpPr>
          <p:cNvPr id="939" name="Google Shape;939;p65"/>
          <p:cNvSpPr txBox="1">
            <a:spLocks noGrp="1"/>
          </p:cNvSpPr>
          <p:nvPr>
            <p:ph type="subTitle" idx="1"/>
          </p:nvPr>
        </p:nvSpPr>
        <p:spPr>
          <a:xfrm>
            <a:off x="720000" y="2068800"/>
            <a:ext cx="2560200" cy="100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de-CH" b="1" dirty="0"/>
              <a:t>Habt ihr noch Fragen?</a:t>
            </a:r>
            <a:endParaRPr dirty="0"/>
          </a:p>
        </p:txBody>
      </p:sp>
      <p:sp>
        <p:nvSpPr>
          <p:cNvPr id="953" name="Google Shape;953;p65"/>
          <p:cNvSpPr txBox="1"/>
          <p:nvPr/>
        </p:nvSpPr>
        <p:spPr>
          <a:xfrm>
            <a:off x="720000" y="4420500"/>
            <a:ext cx="25602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" name="Google Shape;389;p39">
            <a:extLst>
              <a:ext uri="{FF2B5EF4-FFF2-40B4-BE49-F238E27FC236}">
                <a16:creationId xmlns:a16="http://schemas.microsoft.com/office/drawing/2014/main" id="{0FE81C09-290F-5302-8B8F-5223FDDC0F81}"/>
              </a:ext>
            </a:extLst>
          </p:cNvPr>
          <p:cNvSpPr/>
          <p:nvPr/>
        </p:nvSpPr>
        <p:spPr>
          <a:xfrm>
            <a:off x="553607" y="3126408"/>
            <a:ext cx="2916706" cy="155274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Giga"/>
              <a:ea typeface="Lexend Giga"/>
              <a:cs typeface="Lexend Giga"/>
              <a:sym typeface="Lexend Giga"/>
            </a:endParaRPr>
          </a:p>
        </p:txBody>
      </p:sp>
      <p:grpSp>
        <p:nvGrpSpPr>
          <p:cNvPr id="6" name="Google Shape;364;p36">
            <a:extLst>
              <a:ext uri="{FF2B5EF4-FFF2-40B4-BE49-F238E27FC236}">
                <a16:creationId xmlns:a16="http://schemas.microsoft.com/office/drawing/2014/main" id="{2B3B8080-701E-4AA3-04D2-22FEDDDC2731}"/>
              </a:ext>
            </a:extLst>
          </p:cNvPr>
          <p:cNvGrpSpPr/>
          <p:nvPr/>
        </p:nvGrpSpPr>
        <p:grpSpPr>
          <a:xfrm>
            <a:off x="8128635" y="744854"/>
            <a:ext cx="590730" cy="590730"/>
            <a:chOff x="540425" y="3242550"/>
            <a:chExt cx="548700" cy="548700"/>
          </a:xfrm>
        </p:grpSpPr>
        <p:sp>
          <p:nvSpPr>
            <p:cNvPr id="7" name="Google Shape;365;p36">
              <a:extLst>
                <a:ext uri="{FF2B5EF4-FFF2-40B4-BE49-F238E27FC236}">
                  <a16:creationId xmlns:a16="http://schemas.microsoft.com/office/drawing/2014/main" id="{EEEDDF76-D0C5-5BE4-767F-7F8DD5955C41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6;p36">
              <a:extLst>
                <a:ext uri="{FF2B5EF4-FFF2-40B4-BE49-F238E27FC236}">
                  <a16:creationId xmlns:a16="http://schemas.microsoft.com/office/drawing/2014/main" id="{B768BFF7-CE58-599E-F4F0-AC76C49C5850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title"/>
          </p:nvPr>
        </p:nvSpPr>
        <p:spPr>
          <a:xfrm>
            <a:off x="720000" y="1400423"/>
            <a:ext cx="2442586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Einleitung</a:t>
            </a:r>
            <a:endParaRPr dirty="0"/>
          </a:p>
        </p:txBody>
      </p:sp>
      <p:sp>
        <p:nvSpPr>
          <p:cNvPr id="340" name="Google Shape;340;p35"/>
          <p:cNvSpPr txBox="1">
            <a:spLocks noGrp="1"/>
          </p:cNvSpPr>
          <p:nvPr>
            <p:ph type="title" idx="2"/>
          </p:nvPr>
        </p:nvSpPr>
        <p:spPr>
          <a:xfrm>
            <a:off x="720000" y="807023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- 01</a:t>
            </a:r>
            <a:endParaRPr/>
          </a:p>
        </p:txBody>
      </p:sp>
      <p:sp>
        <p:nvSpPr>
          <p:cNvPr id="342" name="Google Shape;342;p35"/>
          <p:cNvSpPr txBox="1">
            <a:spLocks noGrp="1"/>
          </p:cNvSpPr>
          <p:nvPr>
            <p:ph type="title" idx="3"/>
          </p:nvPr>
        </p:nvSpPr>
        <p:spPr>
          <a:xfrm>
            <a:off x="3566100" y="1400423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Analyse</a:t>
            </a:r>
            <a:endParaRPr dirty="0"/>
          </a:p>
        </p:txBody>
      </p:sp>
      <p:sp>
        <p:nvSpPr>
          <p:cNvPr id="343" name="Google Shape;343;p35"/>
          <p:cNvSpPr txBox="1">
            <a:spLocks noGrp="1"/>
          </p:cNvSpPr>
          <p:nvPr>
            <p:ph type="title" idx="4"/>
          </p:nvPr>
        </p:nvSpPr>
        <p:spPr>
          <a:xfrm>
            <a:off x="3566100" y="807023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- 02</a:t>
            </a:r>
            <a:endParaRPr dirty="0"/>
          </a:p>
        </p:txBody>
      </p:sp>
      <p:sp>
        <p:nvSpPr>
          <p:cNvPr id="345" name="Google Shape;345;p35"/>
          <p:cNvSpPr txBox="1">
            <a:spLocks noGrp="1"/>
          </p:cNvSpPr>
          <p:nvPr>
            <p:ph type="title" idx="6"/>
          </p:nvPr>
        </p:nvSpPr>
        <p:spPr>
          <a:xfrm>
            <a:off x="6412200" y="1400423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Design und Entwicklung</a:t>
            </a:r>
            <a:endParaRPr dirty="0"/>
          </a:p>
        </p:txBody>
      </p:sp>
      <p:sp>
        <p:nvSpPr>
          <p:cNvPr id="346" name="Google Shape;346;p35"/>
          <p:cNvSpPr txBox="1">
            <a:spLocks noGrp="1"/>
          </p:cNvSpPr>
          <p:nvPr>
            <p:ph type="title" idx="7"/>
          </p:nvPr>
        </p:nvSpPr>
        <p:spPr>
          <a:xfrm>
            <a:off x="6412200" y="807023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- 03</a:t>
            </a:r>
            <a:endParaRPr dirty="0"/>
          </a:p>
        </p:txBody>
      </p:sp>
      <p:sp>
        <p:nvSpPr>
          <p:cNvPr id="348" name="Google Shape;348;p35"/>
          <p:cNvSpPr txBox="1">
            <a:spLocks noGrp="1"/>
          </p:cNvSpPr>
          <p:nvPr>
            <p:ph type="title" idx="9"/>
          </p:nvPr>
        </p:nvSpPr>
        <p:spPr>
          <a:xfrm>
            <a:off x="720000" y="3346456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Funktionen</a:t>
            </a:r>
            <a:endParaRPr dirty="0"/>
          </a:p>
        </p:txBody>
      </p:sp>
      <p:sp>
        <p:nvSpPr>
          <p:cNvPr id="349" name="Google Shape;349;p35"/>
          <p:cNvSpPr txBox="1">
            <a:spLocks noGrp="1"/>
          </p:cNvSpPr>
          <p:nvPr>
            <p:ph type="title" idx="13"/>
          </p:nvPr>
        </p:nvSpPr>
        <p:spPr>
          <a:xfrm>
            <a:off x="720000" y="2753281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- 04</a:t>
            </a:r>
            <a:endParaRPr/>
          </a:p>
        </p:txBody>
      </p:sp>
      <p:sp>
        <p:nvSpPr>
          <p:cNvPr id="351" name="Google Shape;351;p35"/>
          <p:cNvSpPr txBox="1">
            <a:spLocks noGrp="1"/>
          </p:cNvSpPr>
          <p:nvPr>
            <p:ph type="title" idx="15"/>
          </p:nvPr>
        </p:nvSpPr>
        <p:spPr>
          <a:xfrm>
            <a:off x="3566100" y="3346456"/>
            <a:ext cx="22731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dirty="0"/>
          </a:p>
        </p:txBody>
      </p:sp>
      <p:sp>
        <p:nvSpPr>
          <p:cNvPr id="352" name="Google Shape;352;p35"/>
          <p:cNvSpPr txBox="1">
            <a:spLocks noGrp="1"/>
          </p:cNvSpPr>
          <p:nvPr>
            <p:ph type="title" idx="16"/>
          </p:nvPr>
        </p:nvSpPr>
        <p:spPr>
          <a:xfrm>
            <a:off x="3566100" y="2753281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- 05</a:t>
            </a:r>
            <a:endParaRPr/>
          </a:p>
        </p:txBody>
      </p:sp>
      <p:sp>
        <p:nvSpPr>
          <p:cNvPr id="354" name="Google Shape;354;p35"/>
          <p:cNvSpPr txBox="1">
            <a:spLocks noGrp="1"/>
          </p:cNvSpPr>
          <p:nvPr>
            <p:ph type="title" idx="18"/>
          </p:nvPr>
        </p:nvSpPr>
        <p:spPr>
          <a:xfrm>
            <a:off x="6412200" y="3346456"/>
            <a:ext cx="2273100" cy="527700"/>
          </a:xfrm>
          <a:prstGeom prst="rect">
            <a:avLst/>
          </a:prstGeom>
        </p:spPr>
        <p:txBody>
          <a:bodyPr spcFirstLastPara="1" wrap="square" lIns="0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Live-Demo</a:t>
            </a:r>
            <a:endParaRPr dirty="0"/>
          </a:p>
        </p:txBody>
      </p:sp>
      <p:sp>
        <p:nvSpPr>
          <p:cNvPr id="355" name="Google Shape;355;p35"/>
          <p:cNvSpPr txBox="1">
            <a:spLocks noGrp="1"/>
          </p:cNvSpPr>
          <p:nvPr>
            <p:ph type="title" idx="19"/>
          </p:nvPr>
        </p:nvSpPr>
        <p:spPr>
          <a:xfrm>
            <a:off x="6412200" y="2753281"/>
            <a:ext cx="1293000" cy="5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- 06</a:t>
            </a:r>
            <a:endParaRPr dirty="0"/>
          </a:p>
        </p:txBody>
      </p:sp>
      <p:sp>
        <p:nvSpPr>
          <p:cNvPr id="357" name="Google Shape;357;p35"/>
          <p:cNvSpPr txBox="1">
            <a:spLocks noGrp="1"/>
          </p:cNvSpPr>
          <p:nvPr>
            <p:ph type="title" idx="21"/>
          </p:nvPr>
        </p:nvSpPr>
        <p:spPr>
          <a:xfrm>
            <a:off x="720000" y="421102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Inhaltsverzeichnis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D3BD2-CA5D-4AC4-F338-14690C0681C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0349" y="1695604"/>
            <a:ext cx="279595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Wer ist Jetstream Ski-Service?</a:t>
            </a:r>
            <a:r>
              <a:rPr lang="de-DE" altLang="de-DE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Ziel des Projekts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675E68-F742-5DF6-B4C0-EAD616A21A4F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3435475" y="1695604"/>
            <a:ext cx="171072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de-DE" altLang="de-DE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Ausgangssituation</a:t>
            </a: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de-DE" altLang="de-DE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Anforderungen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356638-4AF2-2926-39F8-1F4D14B158AF}"/>
              </a:ext>
            </a:extLst>
          </p:cNvPr>
          <p:cNvSpPr>
            <a:spLocks noGrp="1" noChangeArrowheads="1"/>
          </p:cNvSpPr>
          <p:nvPr>
            <p:ph type="subTitle" idx="8"/>
          </p:nvPr>
        </p:nvSpPr>
        <p:spPr bwMode="auto">
          <a:xfrm>
            <a:off x="5800376" y="1703460"/>
            <a:ext cx="323544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Gestaltung der Website (Landingpage, Kontaktseite, Formular)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Technologien (HTML, CSS, JavaScript, Bootstrap)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5EC4D8-0101-EC7D-A472-91AF5C0E4792}"/>
              </a:ext>
            </a:extLst>
          </p:cNvPr>
          <p:cNvSpPr>
            <a:spLocks noGrp="1" noChangeArrowheads="1"/>
          </p:cNvSpPr>
          <p:nvPr>
            <p:ph type="subTitle" idx="14"/>
          </p:nvPr>
        </p:nvSpPr>
        <p:spPr bwMode="auto">
          <a:xfrm>
            <a:off x="-24549" y="3552846"/>
            <a:ext cx="332575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Online-Anmeldung mit Validierung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Berechnung von Preisen und Abholdatum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Backend-Integration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53C588-39B1-D11B-EE8A-D24CC4142038}"/>
              </a:ext>
            </a:extLst>
          </p:cNvPr>
          <p:cNvSpPr>
            <a:spLocks noGrp="1" noChangeArrowheads="1"/>
          </p:cNvSpPr>
          <p:nvPr>
            <p:ph type="subTitle" idx="17"/>
          </p:nvPr>
        </p:nvSpPr>
        <p:spPr bwMode="auto">
          <a:xfrm>
            <a:off x="2943375" y="3768289"/>
            <a:ext cx="269492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Herausforderungen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</a:rPr>
              <a:t>Verbesserungsmöglichkeiten 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0A0B4540-5559-2A5E-82BE-500D6B49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38" y="3768289"/>
            <a:ext cx="26949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dirty="0">
              <a:solidFill>
                <a:schemeClr val="tx1"/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  <a:p>
            <a:pPr marL="0" indent="0"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de-DE" altLang="de-DE" dirty="0">
                <a:solidFill>
                  <a:schemeClr val="tx1"/>
                </a:solidFill>
                <a:highlight>
                  <a:srgbClr val="C0C0C0"/>
                </a:highlight>
                <a:latin typeface="Arial" panose="020B0604020202020204" pitchFamily="34" charset="0"/>
              </a:rPr>
              <a:t>Vorstellung der Website </a:t>
            </a:r>
          </a:p>
        </p:txBody>
      </p:sp>
      <p:grpSp>
        <p:nvGrpSpPr>
          <p:cNvPr id="13" name="Google Shape;443;p43">
            <a:extLst>
              <a:ext uri="{FF2B5EF4-FFF2-40B4-BE49-F238E27FC236}">
                <a16:creationId xmlns:a16="http://schemas.microsoft.com/office/drawing/2014/main" id="{8C574622-3574-6CAF-5D33-CD3130DCF543}"/>
              </a:ext>
            </a:extLst>
          </p:cNvPr>
          <p:cNvGrpSpPr/>
          <p:nvPr/>
        </p:nvGrpSpPr>
        <p:grpSpPr>
          <a:xfrm>
            <a:off x="7647833" y="335388"/>
            <a:ext cx="943270" cy="943270"/>
            <a:chOff x="540425" y="3242550"/>
            <a:chExt cx="548700" cy="548700"/>
          </a:xfrm>
        </p:grpSpPr>
        <p:sp>
          <p:nvSpPr>
            <p:cNvPr id="14" name="Google Shape;444;p43">
              <a:extLst>
                <a:ext uri="{FF2B5EF4-FFF2-40B4-BE49-F238E27FC236}">
                  <a16:creationId xmlns:a16="http://schemas.microsoft.com/office/drawing/2014/main" id="{24BC4DF1-E933-CEDF-7E56-2BB2712C774E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45;p43">
              <a:extLst>
                <a:ext uri="{FF2B5EF4-FFF2-40B4-BE49-F238E27FC236}">
                  <a16:creationId xmlns:a16="http://schemas.microsoft.com/office/drawing/2014/main" id="{AF2B879B-90A6-7F4F-CDBF-FA83C6354BB1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body" idx="1"/>
          </p:nvPr>
        </p:nvSpPr>
        <p:spPr>
          <a:xfrm>
            <a:off x="720000" y="2102225"/>
            <a:ext cx="3852000" cy="22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❄"/>
            </a:pPr>
            <a:r>
              <a:rPr lang="de-DE" b="1" dirty="0"/>
              <a:t>Wer ist Jetstream Ski-Service?</a:t>
            </a:r>
          </a:p>
          <a:p>
            <a:pPr marL="254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de-DE" dirty="0"/>
              <a:t>Ein kleines bis mittelständisches Unternehmen, spezialisiert auf Ski-Servicearbeiten.</a:t>
            </a:r>
          </a:p>
          <a:p>
            <a:pPr marL="2413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❄"/>
            </a:pPr>
            <a:r>
              <a:rPr lang="de-DE" b="1" dirty="0"/>
              <a:t>Projektziel: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Modernisierung der veralteten Webseite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Einführung eines responsiven Webdesigns mit Online-Anmeldung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372" name="Google Shape;372;p37"/>
          <p:cNvPicPr preferRelativeResize="0"/>
          <p:nvPr/>
        </p:nvPicPr>
        <p:blipFill rotWithShape="1">
          <a:blip r:embed="rId3">
            <a:alphaModFix/>
          </a:blip>
          <a:srcRect t="17233" b="2199"/>
          <a:stretch/>
        </p:blipFill>
        <p:spPr>
          <a:xfrm>
            <a:off x="5071200" y="445600"/>
            <a:ext cx="3518675" cy="425230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7"/>
          <p:cNvSpPr txBox="1">
            <a:spLocks noGrp="1"/>
          </p:cNvSpPr>
          <p:nvPr>
            <p:ph type="title"/>
          </p:nvPr>
        </p:nvSpPr>
        <p:spPr>
          <a:xfrm>
            <a:off x="1260275" y="620950"/>
            <a:ext cx="3994200" cy="121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Einleitung</a:t>
            </a:r>
            <a:endParaRPr u="sng" dirty="0"/>
          </a:p>
        </p:txBody>
      </p:sp>
      <p:sp>
        <p:nvSpPr>
          <p:cNvPr id="374" name="Google Shape;374;p37"/>
          <p:cNvSpPr/>
          <p:nvPr/>
        </p:nvSpPr>
        <p:spPr>
          <a:xfrm rot="5400000">
            <a:off x="937950" y="195000"/>
            <a:ext cx="91231" cy="1390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443;p43">
            <a:extLst>
              <a:ext uri="{FF2B5EF4-FFF2-40B4-BE49-F238E27FC236}">
                <a16:creationId xmlns:a16="http://schemas.microsoft.com/office/drawing/2014/main" id="{6B943062-1FD3-C2EF-36B9-BBA42372046E}"/>
              </a:ext>
            </a:extLst>
          </p:cNvPr>
          <p:cNvGrpSpPr/>
          <p:nvPr/>
        </p:nvGrpSpPr>
        <p:grpSpPr>
          <a:xfrm>
            <a:off x="7412090" y="620950"/>
            <a:ext cx="943270" cy="943270"/>
            <a:chOff x="540425" y="3242550"/>
            <a:chExt cx="548700" cy="548700"/>
          </a:xfrm>
        </p:grpSpPr>
        <p:sp>
          <p:nvSpPr>
            <p:cNvPr id="6" name="Google Shape;444;p43">
              <a:extLst>
                <a:ext uri="{FF2B5EF4-FFF2-40B4-BE49-F238E27FC236}">
                  <a16:creationId xmlns:a16="http://schemas.microsoft.com/office/drawing/2014/main" id="{DEA08CBB-E3EE-F2AD-1C82-3A9CACFC7118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5;p43">
              <a:extLst>
                <a:ext uri="{FF2B5EF4-FFF2-40B4-BE49-F238E27FC236}">
                  <a16:creationId xmlns:a16="http://schemas.microsoft.com/office/drawing/2014/main" id="{83706E15-6E91-E2CC-8A8F-6444B8EBAD28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39"/>
          <p:cNvPicPr preferRelativeResize="0"/>
          <p:nvPr/>
        </p:nvPicPr>
        <p:blipFill rotWithShape="1">
          <a:blip r:embed="rId3">
            <a:alphaModFix/>
          </a:blip>
          <a:srcRect t="40706" b="7445"/>
          <a:stretch/>
        </p:blipFill>
        <p:spPr>
          <a:xfrm flipH="1">
            <a:off x="3122224" y="445600"/>
            <a:ext cx="5467651" cy="425230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/>
          <p:nvPr/>
        </p:nvSpPr>
        <p:spPr>
          <a:xfrm>
            <a:off x="725300" y="1124900"/>
            <a:ext cx="4884600" cy="2893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Giga"/>
              <a:ea typeface="Lexend Giga"/>
              <a:cs typeface="Lexend Giga"/>
              <a:sym typeface="Lexend Giga"/>
            </a:endParaRPr>
          </a:p>
        </p:txBody>
      </p:sp>
      <p:sp>
        <p:nvSpPr>
          <p:cNvPr id="390" name="Google Shape;390;p39"/>
          <p:cNvSpPr txBox="1">
            <a:spLocks noGrp="1"/>
          </p:cNvSpPr>
          <p:nvPr>
            <p:ph type="title"/>
          </p:nvPr>
        </p:nvSpPr>
        <p:spPr>
          <a:xfrm>
            <a:off x="1629936" y="1078875"/>
            <a:ext cx="2942064" cy="12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Analyse</a:t>
            </a:r>
            <a:endParaRPr u="sng" dirty="0"/>
          </a:p>
        </p:txBody>
      </p:sp>
      <p:sp>
        <p:nvSpPr>
          <p:cNvPr id="2" name="Google Shape;374;p37">
            <a:extLst>
              <a:ext uri="{FF2B5EF4-FFF2-40B4-BE49-F238E27FC236}">
                <a16:creationId xmlns:a16="http://schemas.microsoft.com/office/drawing/2014/main" id="{3EB95772-9E43-DE7D-24EE-2074A8A13DBD}"/>
              </a:ext>
            </a:extLst>
          </p:cNvPr>
          <p:cNvSpPr/>
          <p:nvPr/>
        </p:nvSpPr>
        <p:spPr>
          <a:xfrm rot="5400000">
            <a:off x="889105" y="642169"/>
            <a:ext cx="91231" cy="1390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371;p37">
            <a:extLst>
              <a:ext uri="{FF2B5EF4-FFF2-40B4-BE49-F238E27FC236}">
                <a16:creationId xmlns:a16="http://schemas.microsoft.com/office/drawing/2014/main" id="{64E564A0-33A0-C879-BA5D-EE2C18161B0D}"/>
              </a:ext>
            </a:extLst>
          </p:cNvPr>
          <p:cNvSpPr txBox="1">
            <a:spLocks/>
          </p:cNvSpPr>
          <p:nvPr/>
        </p:nvSpPr>
        <p:spPr>
          <a:xfrm>
            <a:off x="30767" y="1598764"/>
            <a:ext cx="557913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Ausgangsituation</a:t>
            </a:r>
          </a:p>
          <a:p>
            <a:pPr marL="25400" indent="0"/>
            <a:r>
              <a:rPr lang="de-CH" sz="1600" dirty="0"/>
              <a:t>Veraltete Webseite ohne Online-Anmeldemöglichkeit.</a:t>
            </a:r>
            <a:endParaRPr lang="de-DE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Anforderungen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Landingpage mit klarer Botschaft und Video.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Kontaktseite mit vollständigen Kontaktdaten.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Formular zur Online-Anmeldung mit Preisberechnung und Validierung.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Integration mit Backend (REST-API).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pSp>
        <p:nvGrpSpPr>
          <p:cNvPr id="12" name="Google Shape;443;p43">
            <a:extLst>
              <a:ext uri="{FF2B5EF4-FFF2-40B4-BE49-F238E27FC236}">
                <a16:creationId xmlns:a16="http://schemas.microsoft.com/office/drawing/2014/main" id="{A21BB4DD-4F16-9418-69ED-68B5E160D35E}"/>
              </a:ext>
            </a:extLst>
          </p:cNvPr>
          <p:cNvGrpSpPr/>
          <p:nvPr/>
        </p:nvGrpSpPr>
        <p:grpSpPr>
          <a:xfrm>
            <a:off x="5935605" y="582872"/>
            <a:ext cx="943270" cy="943270"/>
            <a:chOff x="540425" y="3242550"/>
            <a:chExt cx="548700" cy="548700"/>
          </a:xfrm>
        </p:grpSpPr>
        <p:sp>
          <p:nvSpPr>
            <p:cNvPr id="13" name="Google Shape;444;p43">
              <a:extLst>
                <a:ext uri="{FF2B5EF4-FFF2-40B4-BE49-F238E27FC236}">
                  <a16:creationId xmlns:a16="http://schemas.microsoft.com/office/drawing/2014/main" id="{7E643D79-7EB1-A8A9-1B97-F7617F849C82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45;p43">
              <a:extLst>
                <a:ext uri="{FF2B5EF4-FFF2-40B4-BE49-F238E27FC236}">
                  <a16:creationId xmlns:a16="http://schemas.microsoft.com/office/drawing/2014/main" id="{DC94E70B-8F08-F317-714C-86EA9642AF23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Schwarz, Screenshot, Dunkelheit, Schwarzweiß enthält.&#10;&#10;Automatisch generierte Beschreibung">
            <a:extLst>
              <a:ext uri="{FF2B5EF4-FFF2-40B4-BE49-F238E27FC236}">
                <a16:creationId xmlns:a16="http://schemas.microsoft.com/office/drawing/2014/main" id="{3C7A1705-BA72-55C4-4D68-2192CBB952A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lum bright="70000" contrast="-70000"/>
          </a:blip>
          <a:srcRect r="5455"/>
          <a:stretch/>
        </p:blipFill>
        <p:spPr>
          <a:xfrm>
            <a:off x="428625" y="331993"/>
            <a:ext cx="8286750" cy="44757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52E4448-9396-34F5-5545-C1D1B8265FB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428625" y="335756"/>
            <a:ext cx="8286750" cy="4475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Google Shape;373;p37">
            <a:extLst>
              <a:ext uri="{FF2B5EF4-FFF2-40B4-BE49-F238E27FC236}">
                <a16:creationId xmlns:a16="http://schemas.microsoft.com/office/drawing/2014/main" id="{7A4996F8-E51B-4EF2-FA40-2C3F8268A9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9844" y="690573"/>
            <a:ext cx="3994200" cy="121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Design und Entwicklung</a:t>
            </a:r>
            <a:endParaRPr u="sng" dirty="0"/>
          </a:p>
        </p:txBody>
      </p:sp>
      <p:sp>
        <p:nvSpPr>
          <p:cNvPr id="9" name="Google Shape;374;p37">
            <a:extLst>
              <a:ext uri="{FF2B5EF4-FFF2-40B4-BE49-F238E27FC236}">
                <a16:creationId xmlns:a16="http://schemas.microsoft.com/office/drawing/2014/main" id="{CB55CAFD-F32A-F99B-2B7C-2E77496A9A7F}"/>
              </a:ext>
            </a:extLst>
          </p:cNvPr>
          <p:cNvSpPr/>
          <p:nvPr/>
        </p:nvSpPr>
        <p:spPr>
          <a:xfrm rot="5400000">
            <a:off x="937950" y="195000"/>
            <a:ext cx="91231" cy="1390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71;p37">
            <a:extLst>
              <a:ext uri="{FF2B5EF4-FFF2-40B4-BE49-F238E27FC236}">
                <a16:creationId xmlns:a16="http://schemas.microsoft.com/office/drawing/2014/main" id="{DD0D7451-CBDC-5515-F440-4C1AF909D055}"/>
              </a:ext>
            </a:extLst>
          </p:cNvPr>
          <p:cNvSpPr txBox="1">
            <a:spLocks/>
          </p:cNvSpPr>
          <p:nvPr/>
        </p:nvSpPr>
        <p:spPr>
          <a:xfrm>
            <a:off x="669844" y="1557929"/>
            <a:ext cx="5579133" cy="257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Gestaltung: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Benutzerfreundliches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Kontaktseite mit vollständigen Kontaktdaten.</a:t>
            </a:r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Technologien: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HTML, CSS, JavaScript, Bootstrap.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REST-API für Datenübertragung.</a:t>
            </a:r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Seitenstruktur: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Landingpage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Kontaktseite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Online-Anmeldeformular</a:t>
            </a:r>
          </a:p>
          <a:p>
            <a:pPr>
              <a:buFont typeface="Arial" panose="020B0604020202020204" pitchFamily="34" charset="0"/>
              <a:buChar char="•"/>
            </a:pPr>
            <a:endParaRPr lang="de-CH" sz="1600" dirty="0"/>
          </a:p>
        </p:txBody>
      </p:sp>
      <p:grpSp>
        <p:nvGrpSpPr>
          <p:cNvPr id="15" name="Google Shape;443;p43">
            <a:extLst>
              <a:ext uri="{FF2B5EF4-FFF2-40B4-BE49-F238E27FC236}">
                <a16:creationId xmlns:a16="http://schemas.microsoft.com/office/drawing/2014/main" id="{2D51E1E8-6EC3-A262-12D3-3D42EA0E0FC1}"/>
              </a:ext>
            </a:extLst>
          </p:cNvPr>
          <p:cNvGrpSpPr/>
          <p:nvPr/>
        </p:nvGrpSpPr>
        <p:grpSpPr>
          <a:xfrm>
            <a:off x="7530886" y="964703"/>
            <a:ext cx="943270" cy="943270"/>
            <a:chOff x="540425" y="3242550"/>
            <a:chExt cx="548700" cy="548700"/>
          </a:xfrm>
        </p:grpSpPr>
        <p:sp>
          <p:nvSpPr>
            <p:cNvPr id="16" name="Google Shape;444;p43">
              <a:extLst>
                <a:ext uri="{FF2B5EF4-FFF2-40B4-BE49-F238E27FC236}">
                  <a16:creationId xmlns:a16="http://schemas.microsoft.com/office/drawing/2014/main" id="{91CA0B55-052F-DA37-FD75-9E2353BF6440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45;p43">
              <a:extLst>
                <a:ext uri="{FF2B5EF4-FFF2-40B4-BE49-F238E27FC236}">
                  <a16:creationId xmlns:a16="http://schemas.microsoft.com/office/drawing/2014/main" id="{9D797CE1-F53B-04A6-CF6A-2FA5602D98A5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/>
          <p:cNvPicPr preferRelativeResize="0"/>
          <p:nvPr/>
        </p:nvPicPr>
        <p:blipFill rotWithShape="1">
          <a:blip r:embed="rId3">
            <a:alphaModFix/>
          </a:blip>
          <a:srcRect l="24936" r="27200"/>
          <a:stretch/>
        </p:blipFill>
        <p:spPr>
          <a:xfrm>
            <a:off x="5536975" y="445600"/>
            <a:ext cx="3052901" cy="4252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3"/>
          <p:cNvGrpSpPr/>
          <p:nvPr/>
        </p:nvGrpSpPr>
        <p:grpSpPr>
          <a:xfrm>
            <a:off x="5935605" y="582872"/>
            <a:ext cx="943270" cy="943270"/>
            <a:chOff x="540425" y="3242550"/>
            <a:chExt cx="548700" cy="548700"/>
          </a:xfrm>
        </p:grpSpPr>
        <p:sp>
          <p:nvSpPr>
            <p:cNvPr id="444" name="Google Shape;444;p43"/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373;p37">
            <a:extLst>
              <a:ext uri="{FF2B5EF4-FFF2-40B4-BE49-F238E27FC236}">
                <a16:creationId xmlns:a16="http://schemas.microsoft.com/office/drawing/2014/main" id="{DD503789-E6FE-BBED-2240-530AE0BCE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274" y="620950"/>
            <a:ext cx="4507605" cy="121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000" u="sng" dirty="0" err="1"/>
              <a:t>Funtkionen</a:t>
            </a:r>
            <a:endParaRPr sz="4000" u="sng" dirty="0"/>
          </a:p>
        </p:txBody>
      </p:sp>
      <p:sp>
        <p:nvSpPr>
          <p:cNvPr id="7" name="Google Shape;374;p37">
            <a:extLst>
              <a:ext uri="{FF2B5EF4-FFF2-40B4-BE49-F238E27FC236}">
                <a16:creationId xmlns:a16="http://schemas.microsoft.com/office/drawing/2014/main" id="{DE50572B-8EC3-5134-33AF-04583C317207}"/>
              </a:ext>
            </a:extLst>
          </p:cNvPr>
          <p:cNvSpPr/>
          <p:nvPr/>
        </p:nvSpPr>
        <p:spPr>
          <a:xfrm rot="5400000">
            <a:off x="937950" y="195000"/>
            <a:ext cx="91231" cy="1390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71;p37">
            <a:extLst>
              <a:ext uri="{FF2B5EF4-FFF2-40B4-BE49-F238E27FC236}">
                <a16:creationId xmlns:a16="http://schemas.microsoft.com/office/drawing/2014/main" id="{D7622ACC-C12D-A603-0386-ED9077ED8AAC}"/>
              </a:ext>
            </a:extLst>
          </p:cNvPr>
          <p:cNvSpPr txBox="1">
            <a:spLocks/>
          </p:cNvSpPr>
          <p:nvPr/>
        </p:nvSpPr>
        <p:spPr>
          <a:xfrm>
            <a:off x="356472" y="1054507"/>
            <a:ext cx="5579133" cy="374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Landingpage: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Begrüßung mit professionellem Video.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Übersicht über alle Dienstleistungen mit Links zu Details.</a:t>
            </a:r>
            <a:endParaRPr lang="de-CH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Kontaktseite: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Anzeige von Adresse, Telefonnummer und E-Mail.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Direkter Link zum E-Mail-Versand.</a:t>
            </a:r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Online Anmeldung: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Eingabe von Kundenname, E-Mail, Telefonnummer.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Auswahl von Dienstleistung und Priorität.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Automatische Preis- und Abholdatumsberechnung.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Validierung der Eingaben.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CH" sz="1600" dirty="0"/>
              <a:t>Erfolgsmeldung nach Anmeldung.</a:t>
            </a:r>
          </a:p>
          <a:p>
            <a:pPr>
              <a:buFont typeface="Arial" panose="020B0604020202020204" pitchFamily="34" charset="0"/>
              <a:buChar char="•"/>
            </a:pPr>
            <a:endParaRPr lang="de-CH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>
          <a:extLst>
            <a:ext uri="{FF2B5EF4-FFF2-40B4-BE49-F238E27FC236}">
              <a16:creationId xmlns:a16="http://schemas.microsoft.com/office/drawing/2014/main" id="{F272A12E-AEA3-9CFC-9CBB-5B0AA2B8C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43">
            <a:extLst>
              <a:ext uri="{FF2B5EF4-FFF2-40B4-BE49-F238E27FC236}">
                <a16:creationId xmlns:a16="http://schemas.microsoft.com/office/drawing/2014/main" id="{DDDFC5B6-2344-F654-2D5E-3EAA187584F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936" r="27200"/>
          <a:stretch/>
        </p:blipFill>
        <p:spPr>
          <a:xfrm>
            <a:off x="5536975" y="445600"/>
            <a:ext cx="3052901" cy="4252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3">
            <a:extLst>
              <a:ext uri="{FF2B5EF4-FFF2-40B4-BE49-F238E27FC236}">
                <a16:creationId xmlns:a16="http://schemas.microsoft.com/office/drawing/2014/main" id="{FFC704D0-A2D1-CD95-522B-007DC0234A02}"/>
              </a:ext>
            </a:extLst>
          </p:cNvPr>
          <p:cNvGrpSpPr/>
          <p:nvPr/>
        </p:nvGrpSpPr>
        <p:grpSpPr>
          <a:xfrm>
            <a:off x="5935605" y="582872"/>
            <a:ext cx="943270" cy="943270"/>
            <a:chOff x="540425" y="3242550"/>
            <a:chExt cx="548700" cy="548700"/>
          </a:xfrm>
        </p:grpSpPr>
        <p:sp>
          <p:nvSpPr>
            <p:cNvPr id="444" name="Google Shape;444;p43">
              <a:extLst>
                <a:ext uri="{FF2B5EF4-FFF2-40B4-BE49-F238E27FC236}">
                  <a16:creationId xmlns:a16="http://schemas.microsoft.com/office/drawing/2014/main" id="{A9660060-2091-073E-9F4C-B94F3966C785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>
              <a:extLst>
                <a:ext uri="{FF2B5EF4-FFF2-40B4-BE49-F238E27FC236}">
                  <a16:creationId xmlns:a16="http://schemas.microsoft.com/office/drawing/2014/main" id="{43B5C58B-0B69-41A0-3CC3-5E111B27DC09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Google Shape;373;p37">
            <a:extLst>
              <a:ext uri="{FF2B5EF4-FFF2-40B4-BE49-F238E27FC236}">
                <a16:creationId xmlns:a16="http://schemas.microsoft.com/office/drawing/2014/main" id="{B6CAF38D-05C2-C85A-4F61-96BED30BB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274" y="620950"/>
            <a:ext cx="4507605" cy="121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4000" u="sng" dirty="0" err="1"/>
              <a:t>Funtkionen</a:t>
            </a:r>
            <a:endParaRPr sz="4000" u="sng" dirty="0"/>
          </a:p>
        </p:txBody>
      </p:sp>
      <p:sp>
        <p:nvSpPr>
          <p:cNvPr id="7" name="Google Shape;374;p37">
            <a:extLst>
              <a:ext uri="{FF2B5EF4-FFF2-40B4-BE49-F238E27FC236}">
                <a16:creationId xmlns:a16="http://schemas.microsoft.com/office/drawing/2014/main" id="{D586B540-3816-D6DB-0AFF-66E0F60B7E58}"/>
              </a:ext>
            </a:extLst>
          </p:cNvPr>
          <p:cNvSpPr/>
          <p:nvPr/>
        </p:nvSpPr>
        <p:spPr>
          <a:xfrm rot="5400000">
            <a:off x="937950" y="195000"/>
            <a:ext cx="91231" cy="1390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371;p37">
            <a:extLst>
              <a:ext uri="{FF2B5EF4-FFF2-40B4-BE49-F238E27FC236}">
                <a16:creationId xmlns:a16="http://schemas.microsoft.com/office/drawing/2014/main" id="{9108B0FE-6D01-6C3A-EE25-5BBD3FD23147}"/>
              </a:ext>
            </a:extLst>
          </p:cNvPr>
          <p:cNvSpPr txBox="1">
            <a:spLocks/>
          </p:cNvSpPr>
          <p:nvPr/>
        </p:nvSpPr>
        <p:spPr>
          <a:xfrm>
            <a:off x="356472" y="1054507"/>
            <a:ext cx="5579133" cy="374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Backend-Integration: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Übermittlung der Daten an die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Anzeige von Fehlern bei Serverproblemen.</a:t>
            </a:r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Responsives-Design: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Optimiert für Desktop und Mobilgeräte.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141178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4572000" y="3167856"/>
            <a:ext cx="38520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—Mohamed Gebeili</a:t>
            </a:r>
            <a:endParaRPr dirty="0"/>
          </a:p>
        </p:txBody>
      </p:sp>
      <p:grpSp>
        <p:nvGrpSpPr>
          <p:cNvPr id="364" name="Google Shape;364;p36"/>
          <p:cNvGrpSpPr/>
          <p:nvPr/>
        </p:nvGrpSpPr>
        <p:grpSpPr>
          <a:xfrm>
            <a:off x="7833279" y="540007"/>
            <a:ext cx="590730" cy="590730"/>
            <a:chOff x="540425" y="3242550"/>
            <a:chExt cx="548700" cy="548700"/>
          </a:xfrm>
        </p:grpSpPr>
        <p:sp>
          <p:nvSpPr>
            <p:cNvPr id="365" name="Google Shape;365;p36"/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938;p65">
            <a:extLst>
              <a:ext uri="{FF2B5EF4-FFF2-40B4-BE49-F238E27FC236}">
                <a16:creationId xmlns:a16="http://schemas.microsoft.com/office/drawing/2014/main" id="{54986AF5-31C6-2C5B-AECE-BFA173D1BC96}"/>
              </a:ext>
            </a:extLst>
          </p:cNvPr>
          <p:cNvSpPr txBox="1">
            <a:spLocks/>
          </p:cNvSpPr>
          <p:nvPr/>
        </p:nvSpPr>
        <p:spPr>
          <a:xfrm>
            <a:off x="1595868" y="1130737"/>
            <a:ext cx="5952263" cy="147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2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Giga Black"/>
              <a:buNone/>
              <a:defRPr sz="3000" b="0" i="0" u="none" strike="noStrike" cap="none">
                <a:solidFill>
                  <a:schemeClr val="dk1"/>
                </a:solidFill>
                <a:latin typeface="Lexend Giga Black"/>
                <a:ea typeface="Lexend Giga Black"/>
                <a:cs typeface="Lexend Giga Black"/>
                <a:sym typeface="Lexend Giga Black"/>
              </a:defRPr>
            </a:lvl9pPr>
          </a:lstStyle>
          <a:p>
            <a:pPr algn="l"/>
            <a:r>
              <a:rPr lang="de-CH" sz="6000" dirty="0"/>
              <a:t>Live 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/>
          <p:nvPr/>
        </p:nvSpPr>
        <p:spPr>
          <a:xfrm rot="10800000" flipH="1">
            <a:off x="4750594" y="2993357"/>
            <a:ext cx="4393406" cy="2284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73;p37">
            <a:extLst>
              <a:ext uri="{FF2B5EF4-FFF2-40B4-BE49-F238E27FC236}">
                <a16:creationId xmlns:a16="http://schemas.microsoft.com/office/drawing/2014/main" id="{57A9E490-5D53-DEE3-CAF1-7C2CC8DF2ED6}"/>
              </a:ext>
            </a:extLst>
          </p:cNvPr>
          <p:cNvSpPr txBox="1">
            <a:spLocks/>
          </p:cNvSpPr>
          <p:nvPr/>
        </p:nvSpPr>
        <p:spPr>
          <a:xfrm>
            <a:off x="867368" y="591173"/>
            <a:ext cx="7798001" cy="121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de-CH" sz="4000" u="sng" dirty="0">
                <a:solidFill>
                  <a:schemeClr val="dk1"/>
                </a:solidFill>
                <a:latin typeface="Lexend Giga Black"/>
                <a:sym typeface="Lexend Giga Black"/>
              </a:rPr>
              <a:t>Ergebnis (bis jetzt)</a:t>
            </a:r>
          </a:p>
        </p:txBody>
      </p:sp>
      <p:sp>
        <p:nvSpPr>
          <p:cNvPr id="5" name="Google Shape;374;p37">
            <a:extLst>
              <a:ext uri="{FF2B5EF4-FFF2-40B4-BE49-F238E27FC236}">
                <a16:creationId xmlns:a16="http://schemas.microsoft.com/office/drawing/2014/main" id="{8785FE9C-57DB-7315-3490-F9E613015467}"/>
              </a:ext>
            </a:extLst>
          </p:cNvPr>
          <p:cNvSpPr/>
          <p:nvPr/>
        </p:nvSpPr>
        <p:spPr>
          <a:xfrm rot="5400000">
            <a:off x="937950" y="195000"/>
            <a:ext cx="91231" cy="13904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71;p37">
            <a:extLst>
              <a:ext uri="{FF2B5EF4-FFF2-40B4-BE49-F238E27FC236}">
                <a16:creationId xmlns:a16="http://schemas.microsoft.com/office/drawing/2014/main" id="{4C1C3FBD-E215-4FD7-CDED-FB5BBB04C000}"/>
              </a:ext>
            </a:extLst>
          </p:cNvPr>
          <p:cNvSpPr txBox="1">
            <a:spLocks/>
          </p:cNvSpPr>
          <p:nvPr/>
        </p:nvSpPr>
        <p:spPr>
          <a:xfrm>
            <a:off x="356472" y="1054507"/>
            <a:ext cx="5579133" cy="374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endParaRPr lang="en-US" sz="1600" dirty="0"/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Professionelle Website für Jetstream Ski-Service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Modernes, responsives Design basierend auf Bootstrap.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Einfache Navigation mit klaren Menüpunkten (Home, Dienstleistungen, Kontakt).</a:t>
            </a:r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Online-Anmeldung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Formular mit dynamischer Preisberechnung und Abholdatum.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Echtzeit-Validierung für Eingabefelder </a:t>
            </a:r>
          </a:p>
          <a:p>
            <a:pPr marL="139700" indent="0"/>
            <a:r>
              <a:rPr lang="de-DE" sz="1600" dirty="0"/>
              <a:t>        (z. B. E-Mail und Telefonnummer)</a:t>
            </a:r>
          </a:p>
          <a:p>
            <a:pPr marL="241300" indent="-215900">
              <a:buFont typeface="Anaheim"/>
              <a:buChar char="❄"/>
            </a:pPr>
            <a:r>
              <a:rPr lang="de-DE" sz="1600" b="1" dirty="0"/>
              <a:t>Dienstleistungsübersicht: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Details zu jeder Dienstleistung (Beschreibung, Preis, Dauer).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/>
              <a:t>Benutzerfreundliche Darstellung mit interaktiven Klickmöglichkeiten.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grpSp>
        <p:nvGrpSpPr>
          <p:cNvPr id="16" name="Google Shape;364;p36">
            <a:extLst>
              <a:ext uri="{FF2B5EF4-FFF2-40B4-BE49-F238E27FC236}">
                <a16:creationId xmlns:a16="http://schemas.microsoft.com/office/drawing/2014/main" id="{793CA621-A6EC-80ED-5B09-8D5602E85074}"/>
              </a:ext>
            </a:extLst>
          </p:cNvPr>
          <p:cNvGrpSpPr/>
          <p:nvPr/>
        </p:nvGrpSpPr>
        <p:grpSpPr>
          <a:xfrm>
            <a:off x="8127116" y="1513208"/>
            <a:ext cx="590730" cy="590730"/>
            <a:chOff x="540425" y="3242550"/>
            <a:chExt cx="548700" cy="548700"/>
          </a:xfrm>
        </p:grpSpPr>
        <p:sp>
          <p:nvSpPr>
            <p:cNvPr id="17" name="Google Shape;365;p36">
              <a:extLst>
                <a:ext uri="{FF2B5EF4-FFF2-40B4-BE49-F238E27FC236}">
                  <a16:creationId xmlns:a16="http://schemas.microsoft.com/office/drawing/2014/main" id="{D893439C-F70A-E8B2-7FFD-12DA4DC0404C}"/>
                </a:ext>
              </a:extLst>
            </p:cNvPr>
            <p:cNvSpPr/>
            <p:nvPr/>
          </p:nvSpPr>
          <p:spPr>
            <a:xfrm>
              <a:off x="540425" y="3242550"/>
              <a:ext cx="548700" cy="548700"/>
            </a:xfrm>
            <a:prstGeom prst="ellipse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6;p36">
              <a:extLst>
                <a:ext uri="{FF2B5EF4-FFF2-40B4-BE49-F238E27FC236}">
                  <a16:creationId xmlns:a16="http://schemas.microsoft.com/office/drawing/2014/main" id="{486D86A9-757B-B276-A1CE-E20307BF41D0}"/>
                </a:ext>
              </a:extLst>
            </p:cNvPr>
            <p:cNvSpPr/>
            <p:nvPr/>
          </p:nvSpPr>
          <p:spPr>
            <a:xfrm>
              <a:off x="637991" y="3334020"/>
              <a:ext cx="353568" cy="365760"/>
            </a:xfrm>
            <a:custGeom>
              <a:avLst/>
              <a:gdLst/>
              <a:ahLst/>
              <a:cxnLst/>
              <a:rect l="l" t="t" r="r" b="b"/>
              <a:pathLst>
                <a:path w="6296" h="6636" extrusionOk="0">
                  <a:moveTo>
                    <a:pt x="3150" y="2549"/>
                  </a:moveTo>
                  <a:lnTo>
                    <a:pt x="3816" y="2936"/>
                  </a:lnTo>
                  <a:lnTo>
                    <a:pt x="3816" y="3705"/>
                  </a:lnTo>
                  <a:lnTo>
                    <a:pt x="3150" y="4090"/>
                  </a:lnTo>
                  <a:lnTo>
                    <a:pt x="2484" y="3705"/>
                  </a:lnTo>
                  <a:lnTo>
                    <a:pt x="2484" y="2936"/>
                  </a:lnTo>
                  <a:lnTo>
                    <a:pt x="3150" y="2549"/>
                  </a:lnTo>
                  <a:close/>
                  <a:moveTo>
                    <a:pt x="2600" y="0"/>
                  </a:moveTo>
                  <a:lnTo>
                    <a:pt x="2020" y="580"/>
                  </a:lnTo>
                  <a:lnTo>
                    <a:pt x="2736" y="1298"/>
                  </a:lnTo>
                  <a:lnTo>
                    <a:pt x="2736" y="1836"/>
                  </a:lnTo>
                  <a:lnTo>
                    <a:pt x="2071" y="2222"/>
                  </a:lnTo>
                  <a:lnTo>
                    <a:pt x="1604" y="1953"/>
                  </a:lnTo>
                  <a:lnTo>
                    <a:pt x="1341" y="974"/>
                  </a:lnTo>
                  <a:lnTo>
                    <a:pt x="548" y="1187"/>
                  </a:lnTo>
                  <a:lnTo>
                    <a:pt x="750" y="1936"/>
                  </a:lnTo>
                  <a:lnTo>
                    <a:pt x="1" y="2135"/>
                  </a:lnTo>
                  <a:lnTo>
                    <a:pt x="214" y="2928"/>
                  </a:lnTo>
                  <a:lnTo>
                    <a:pt x="1193" y="2665"/>
                  </a:lnTo>
                  <a:lnTo>
                    <a:pt x="1658" y="2934"/>
                  </a:lnTo>
                  <a:lnTo>
                    <a:pt x="1658" y="3702"/>
                  </a:lnTo>
                  <a:lnTo>
                    <a:pt x="1193" y="3971"/>
                  </a:lnTo>
                  <a:lnTo>
                    <a:pt x="214" y="3708"/>
                  </a:lnTo>
                  <a:lnTo>
                    <a:pt x="1" y="4501"/>
                  </a:lnTo>
                  <a:lnTo>
                    <a:pt x="750" y="4700"/>
                  </a:lnTo>
                  <a:lnTo>
                    <a:pt x="548" y="5449"/>
                  </a:lnTo>
                  <a:lnTo>
                    <a:pt x="1341" y="5662"/>
                  </a:lnTo>
                  <a:lnTo>
                    <a:pt x="1604" y="4683"/>
                  </a:lnTo>
                  <a:lnTo>
                    <a:pt x="2071" y="4414"/>
                  </a:lnTo>
                  <a:lnTo>
                    <a:pt x="2736" y="4800"/>
                  </a:lnTo>
                  <a:lnTo>
                    <a:pt x="2736" y="5338"/>
                  </a:lnTo>
                  <a:lnTo>
                    <a:pt x="2020" y="6056"/>
                  </a:lnTo>
                  <a:lnTo>
                    <a:pt x="2600" y="6636"/>
                  </a:lnTo>
                  <a:lnTo>
                    <a:pt x="3147" y="6087"/>
                  </a:lnTo>
                  <a:lnTo>
                    <a:pt x="3697" y="6636"/>
                  </a:lnTo>
                  <a:lnTo>
                    <a:pt x="4277" y="6056"/>
                  </a:lnTo>
                  <a:lnTo>
                    <a:pt x="3559" y="5338"/>
                  </a:lnTo>
                  <a:lnTo>
                    <a:pt x="3559" y="4800"/>
                  </a:lnTo>
                  <a:lnTo>
                    <a:pt x="4225" y="4414"/>
                  </a:lnTo>
                  <a:lnTo>
                    <a:pt x="4691" y="4683"/>
                  </a:lnTo>
                  <a:lnTo>
                    <a:pt x="4953" y="5662"/>
                  </a:lnTo>
                  <a:lnTo>
                    <a:pt x="5746" y="5449"/>
                  </a:lnTo>
                  <a:lnTo>
                    <a:pt x="5547" y="4700"/>
                  </a:lnTo>
                  <a:lnTo>
                    <a:pt x="6296" y="4501"/>
                  </a:lnTo>
                  <a:lnTo>
                    <a:pt x="6083" y="3708"/>
                  </a:lnTo>
                  <a:lnTo>
                    <a:pt x="5103" y="3971"/>
                  </a:lnTo>
                  <a:lnTo>
                    <a:pt x="4636" y="3702"/>
                  </a:lnTo>
                  <a:lnTo>
                    <a:pt x="4636" y="2934"/>
                  </a:lnTo>
                  <a:lnTo>
                    <a:pt x="5103" y="2665"/>
                  </a:lnTo>
                  <a:lnTo>
                    <a:pt x="6083" y="2928"/>
                  </a:lnTo>
                  <a:lnTo>
                    <a:pt x="6296" y="2135"/>
                  </a:lnTo>
                  <a:lnTo>
                    <a:pt x="5547" y="1936"/>
                  </a:lnTo>
                  <a:lnTo>
                    <a:pt x="5746" y="1187"/>
                  </a:lnTo>
                  <a:lnTo>
                    <a:pt x="4953" y="974"/>
                  </a:lnTo>
                  <a:lnTo>
                    <a:pt x="4691" y="1953"/>
                  </a:lnTo>
                  <a:lnTo>
                    <a:pt x="4225" y="2222"/>
                  </a:lnTo>
                  <a:lnTo>
                    <a:pt x="3559" y="1836"/>
                  </a:lnTo>
                  <a:lnTo>
                    <a:pt x="3559" y="1298"/>
                  </a:lnTo>
                  <a:lnTo>
                    <a:pt x="4277" y="580"/>
                  </a:lnTo>
                  <a:lnTo>
                    <a:pt x="3697" y="0"/>
                  </a:lnTo>
                  <a:lnTo>
                    <a:pt x="3147" y="54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Grafik 21" descr="Ein Bild, das Person, Skifahren, Sportausrüstung, Kleidung enthält.&#10;&#10;Automatisch generierte Beschreibung">
            <a:extLst>
              <a:ext uri="{FF2B5EF4-FFF2-40B4-BE49-F238E27FC236}">
                <a16:creationId xmlns:a16="http://schemas.microsoft.com/office/drawing/2014/main" id="{E4E1111F-67D9-85E8-BA3B-344226EA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877"/>
          <a:stretch/>
        </p:blipFill>
        <p:spPr>
          <a:xfrm>
            <a:off x="5669902" y="1290162"/>
            <a:ext cx="2404651" cy="1703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i Resort Business Plan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447</Words>
  <Application>Microsoft Office PowerPoint</Application>
  <PresentationFormat>Bildschirmpräsentation (16:9)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Open Sans</vt:lpstr>
      <vt:lpstr>Arial</vt:lpstr>
      <vt:lpstr>Anaheim</vt:lpstr>
      <vt:lpstr>Lexend Giga</vt:lpstr>
      <vt:lpstr>Lexend Giga Black</vt:lpstr>
      <vt:lpstr>Bebas Neue</vt:lpstr>
      <vt:lpstr>Barlow</vt:lpstr>
      <vt:lpstr>Ski Resort Business Plan by Slidesgo</vt:lpstr>
      <vt:lpstr>Jetstream Ski-Service</vt:lpstr>
      <vt:lpstr>Einleitung</vt:lpstr>
      <vt:lpstr>Einleitung</vt:lpstr>
      <vt:lpstr>Analyse</vt:lpstr>
      <vt:lpstr>Design und Entwicklung</vt:lpstr>
      <vt:lpstr>Funtkionen</vt:lpstr>
      <vt:lpstr>Funtkionen</vt:lpstr>
      <vt:lpstr>—Mohamed Gebeili</vt:lpstr>
      <vt:lpstr>PowerPoint-Präsentation</vt:lpstr>
      <vt:lpstr>Lessons Learned</vt:lpstr>
      <vt:lpstr>Lessons Learned</vt:lpstr>
      <vt:lpstr>Danke fürs Zuhören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Gebeili</cp:lastModifiedBy>
  <cp:revision>3</cp:revision>
  <dcterms:modified xsi:type="dcterms:W3CDTF">2024-12-06T10:33:06Z</dcterms:modified>
</cp:coreProperties>
</file>