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0" r:id="rId4"/>
    <p:sldId id="319" r:id="rId5"/>
    <p:sldId id="262" r:id="rId6"/>
    <p:sldId id="282" r:id="rId7"/>
    <p:sldId id="320" r:id="rId8"/>
    <p:sldId id="266" r:id="rId9"/>
    <p:sldId id="321" r:id="rId10"/>
    <p:sldId id="259" r:id="rId11"/>
    <p:sldId id="318" r:id="rId12"/>
    <p:sldId id="288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  <p:bold r:id="rId16"/>
    </p:embeddedFon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Lexend Giga" panose="020B0604020202020204" charset="0"/>
      <p:regular r:id="rId21"/>
      <p:bold r:id="rId22"/>
    </p:embeddedFont>
    <p:embeddedFont>
      <p:font typeface="Lexend Giga Black" panose="020B0604020202020204" charset="0"/>
      <p:bold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AB126B-244A-4DB9-9427-0F6BF222ABD7}">
  <a:tblStyle styleId="{01AB126B-244A-4DB9-9427-0F6BF222AB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e3e8d7f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e3e8d7f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362d286f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362d286f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>
          <a:extLst>
            <a:ext uri="{FF2B5EF4-FFF2-40B4-BE49-F238E27FC236}">
              <a16:creationId xmlns:a16="http://schemas.microsoft.com/office/drawing/2014/main" id="{77273C77-7449-9A70-F534-C447289C7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f8f21fa35c_0_159:notes">
            <a:extLst>
              <a:ext uri="{FF2B5EF4-FFF2-40B4-BE49-F238E27FC236}">
                <a16:creationId xmlns:a16="http://schemas.microsoft.com/office/drawing/2014/main" id="{F04711C4-F1E8-C3A7-D9A4-85C6594EC1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f8f21fa35c_0_159:notes">
            <a:extLst>
              <a:ext uri="{FF2B5EF4-FFF2-40B4-BE49-F238E27FC236}">
                <a16:creationId xmlns:a16="http://schemas.microsoft.com/office/drawing/2014/main" id="{22AB77D8-DCD9-4974-6854-A6B0DD542A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5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f8f21fa35c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f8f21fa35c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1b2b215ea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1b2b215ea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>
          <a:extLst>
            <a:ext uri="{FF2B5EF4-FFF2-40B4-BE49-F238E27FC236}">
              <a16:creationId xmlns:a16="http://schemas.microsoft.com/office/drawing/2014/main" id="{B1D10C0C-A8CD-2E9D-6184-96E011D46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3e8d7ff1_0_55:notes">
            <a:extLst>
              <a:ext uri="{FF2B5EF4-FFF2-40B4-BE49-F238E27FC236}">
                <a16:creationId xmlns:a16="http://schemas.microsoft.com/office/drawing/2014/main" id="{9F29156D-9AB8-9887-9C43-89A99D3B14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3e8d7ff1_0_55:notes">
            <a:extLst>
              <a:ext uri="{FF2B5EF4-FFF2-40B4-BE49-F238E27FC236}">
                <a16:creationId xmlns:a16="http://schemas.microsoft.com/office/drawing/2014/main" id="{5C91C6BA-7C57-A676-B00F-1EB427EF2A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26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3e8d7ff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3e8d7ff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d362d286f3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d362d286f3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>
          <a:extLst>
            <a:ext uri="{FF2B5EF4-FFF2-40B4-BE49-F238E27FC236}">
              <a16:creationId xmlns:a16="http://schemas.microsoft.com/office/drawing/2014/main" id="{7E64331A-7854-3AFA-6ADD-F9BF12A56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d362d286f3_1_64:notes">
            <a:extLst>
              <a:ext uri="{FF2B5EF4-FFF2-40B4-BE49-F238E27FC236}">
                <a16:creationId xmlns:a16="http://schemas.microsoft.com/office/drawing/2014/main" id="{8AD041FE-09E1-1F98-E9A3-EC88C2C24A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d362d286f3_1_64:notes">
            <a:extLst>
              <a:ext uri="{FF2B5EF4-FFF2-40B4-BE49-F238E27FC236}">
                <a16:creationId xmlns:a16="http://schemas.microsoft.com/office/drawing/2014/main" id="{17FEE9EA-2C13-FDCC-1172-D793634C77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448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>
          <a:extLst>
            <a:ext uri="{FF2B5EF4-FFF2-40B4-BE49-F238E27FC236}">
              <a16:creationId xmlns:a16="http://schemas.microsoft.com/office/drawing/2014/main" id="{C900281A-FE83-E8CD-7EA9-FAA3F009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362d286f3_1_207:notes">
            <a:extLst>
              <a:ext uri="{FF2B5EF4-FFF2-40B4-BE49-F238E27FC236}">
                <a16:creationId xmlns:a16="http://schemas.microsoft.com/office/drawing/2014/main" id="{A0F3D709-AABA-7A65-E233-802165CDDD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362d286f3_1_207:notes">
            <a:extLst>
              <a:ext uri="{FF2B5EF4-FFF2-40B4-BE49-F238E27FC236}">
                <a16:creationId xmlns:a16="http://schemas.microsoft.com/office/drawing/2014/main" id="{82EB817D-5650-5C3C-E4EC-D8CE1E42B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16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703075"/>
            <a:ext cx="4937700" cy="21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Lexend Giga Black"/>
                <a:ea typeface="Lexend Giga Black"/>
                <a:cs typeface="Lexend Giga Black"/>
                <a:sym typeface="Lexend Giga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2855575"/>
            <a:ext cx="2758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284000" cy="9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subTitle" idx="1"/>
          </p:nvPr>
        </p:nvSpPr>
        <p:spPr>
          <a:xfrm>
            <a:off x="720000" y="1732713"/>
            <a:ext cx="25602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88" name="Google Shape;288;p27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289" name="Google Shape;289;p27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290" name="Google Shape;290;p27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27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294" name="Google Shape;294;p27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7" name="Google Shape;297;p27"/>
          <p:cNvSpPr txBox="1"/>
          <p:nvPr/>
        </p:nvSpPr>
        <p:spPr>
          <a:xfrm>
            <a:off x="720000" y="3494187"/>
            <a:ext cx="2560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8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300" name="Google Shape;300;p28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28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305" name="Google Shape;305;p28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/>
          <p:nvPr/>
        </p:nvSpPr>
        <p:spPr>
          <a:xfrm rot="5400000">
            <a:off x="160050" y="425533"/>
            <a:ext cx="1371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9"/>
          <p:cNvSpPr/>
          <p:nvPr/>
        </p:nvSpPr>
        <p:spPr>
          <a:xfrm rot="10800000" flipH="1">
            <a:off x="291450" y="4818393"/>
            <a:ext cx="8561100" cy="1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260275" y="620950"/>
            <a:ext cx="3994200" cy="121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latin typeface="Lexend Giga Black"/>
                <a:ea typeface="Lexend Giga Black"/>
                <a:cs typeface="Lexend Giga Black"/>
                <a:sym typeface="Lexend Gig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720000" y="2102225"/>
            <a:ext cx="38520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❄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 flipH="1">
            <a:off x="291450" y="4818393"/>
            <a:ext cx="8561100" cy="1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764000"/>
            <a:ext cx="6869700" cy="192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63" name="Google Shape;63;p8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8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68" name="Google Shape;68;p8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9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73" name="Google Shape;73;p9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74" name="Google Shape;74;p9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9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9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78" name="Google Shape;78;p9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720000" y="2714525"/>
            <a:ext cx="4209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720000" y="1383000"/>
            <a:ext cx="4209000" cy="12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Lexend Giga Black"/>
                <a:ea typeface="Lexend Giga Black"/>
                <a:cs typeface="Lexend Giga Black"/>
                <a:sym typeface="Lexend Gig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720000" y="1644975"/>
            <a:ext cx="2778600" cy="18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86" name="Google Shape;86;p10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87" name="Google Shape;87;p10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0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0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0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91" name="Google Shape;91;p10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0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375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1"/>
          </p:nvPr>
        </p:nvSpPr>
        <p:spPr>
          <a:xfrm>
            <a:off x="720000" y="2332102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 idx="3"/>
          </p:nvPr>
        </p:nvSpPr>
        <p:spPr>
          <a:xfrm>
            <a:off x="3566100" y="1742775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4" hasCustomPrompt="1"/>
          </p:nvPr>
        </p:nvSpPr>
        <p:spPr>
          <a:xfrm>
            <a:off x="3566100" y="1149375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5"/>
          </p:nvPr>
        </p:nvSpPr>
        <p:spPr>
          <a:xfrm>
            <a:off x="3566100" y="2332102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6"/>
          </p:nvPr>
        </p:nvSpPr>
        <p:spPr>
          <a:xfrm>
            <a:off x="6412200" y="1742775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7" hasCustomPrompt="1"/>
          </p:nvPr>
        </p:nvSpPr>
        <p:spPr>
          <a:xfrm>
            <a:off x="6412200" y="1149375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8"/>
          </p:nvPr>
        </p:nvSpPr>
        <p:spPr>
          <a:xfrm>
            <a:off x="6412200" y="2332102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 idx="9"/>
          </p:nvPr>
        </p:nvSpPr>
        <p:spPr>
          <a:xfrm>
            <a:off x="720000" y="3512500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19325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14"/>
          </p:nvPr>
        </p:nvSpPr>
        <p:spPr>
          <a:xfrm>
            <a:off x="720000" y="4101827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15"/>
          </p:nvPr>
        </p:nvSpPr>
        <p:spPr>
          <a:xfrm>
            <a:off x="3566100" y="3512500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 idx="16" hasCustomPrompt="1"/>
          </p:nvPr>
        </p:nvSpPr>
        <p:spPr>
          <a:xfrm>
            <a:off x="3566100" y="2919325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17"/>
          </p:nvPr>
        </p:nvSpPr>
        <p:spPr>
          <a:xfrm>
            <a:off x="3566100" y="4101827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 idx="18"/>
          </p:nvPr>
        </p:nvSpPr>
        <p:spPr>
          <a:xfrm>
            <a:off x="6412200" y="3512500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title" idx="19" hasCustomPrompt="1"/>
          </p:nvPr>
        </p:nvSpPr>
        <p:spPr>
          <a:xfrm>
            <a:off x="6412200" y="2919325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20"/>
          </p:nvPr>
        </p:nvSpPr>
        <p:spPr>
          <a:xfrm>
            <a:off x="6412200" y="4101827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title" idx="21"/>
          </p:nvPr>
        </p:nvSpPr>
        <p:spPr>
          <a:xfrm>
            <a:off x="720000" y="421102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/>
          <p:nvPr/>
        </p:nvSpPr>
        <p:spPr>
          <a:xfrm rot="10800000" flipH="1">
            <a:off x="291450" y="4818393"/>
            <a:ext cx="8561100" cy="1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 rot="5400000">
            <a:off x="160050" y="425533"/>
            <a:ext cx="1371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 rot="10800000" flipH="1">
            <a:off x="291450" y="4818393"/>
            <a:ext cx="8561100" cy="1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4572000" y="3167856"/>
            <a:ext cx="3852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1"/>
          </p:nvPr>
        </p:nvSpPr>
        <p:spPr>
          <a:xfrm>
            <a:off x="720000" y="1704756"/>
            <a:ext cx="7704000" cy="14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72" name="Google Shape;172;p17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173" name="Google Shape;173;p17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174" name="Google Shape;174;p17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7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178" name="Google Shape;178;p17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719988" y="2105913"/>
            <a:ext cx="20118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1"/>
          </p:nvPr>
        </p:nvSpPr>
        <p:spPr>
          <a:xfrm>
            <a:off x="719988" y="2746113"/>
            <a:ext cx="2011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2"/>
          </p:nvPr>
        </p:nvSpPr>
        <p:spPr>
          <a:xfrm>
            <a:off x="6412205" y="2105913"/>
            <a:ext cx="20118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3"/>
          </p:nvPr>
        </p:nvSpPr>
        <p:spPr>
          <a:xfrm>
            <a:off x="6412205" y="2746113"/>
            <a:ext cx="2011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title" idx="4"/>
          </p:nvPr>
        </p:nvSpPr>
        <p:spPr>
          <a:xfrm>
            <a:off x="720000" y="425514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/>
          <p:nvPr/>
        </p:nvSpPr>
        <p:spPr>
          <a:xfrm rot="5400000">
            <a:off x="160050" y="425533"/>
            <a:ext cx="1371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 rot="10800000" flipH="1">
            <a:off x="291450" y="4818393"/>
            <a:ext cx="8561100" cy="1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2" r:id="rId7"/>
    <p:sldLayoutId id="2147483663" r:id="rId8"/>
    <p:sldLayoutId id="2147483666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l="12709" r="2220"/>
          <a:stretch/>
        </p:blipFill>
        <p:spPr>
          <a:xfrm flipH="1">
            <a:off x="3238273" y="535850"/>
            <a:ext cx="5235552" cy="407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 txBox="1">
            <a:spLocks noGrp="1"/>
          </p:cNvSpPr>
          <p:nvPr>
            <p:ph type="ctrTitle"/>
          </p:nvPr>
        </p:nvSpPr>
        <p:spPr>
          <a:xfrm>
            <a:off x="719999" y="703075"/>
            <a:ext cx="6159431" cy="21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Jetstream Ski-Service</a:t>
            </a:r>
          </a:p>
        </p:txBody>
      </p:sp>
      <p:sp>
        <p:nvSpPr>
          <p:cNvPr id="324" name="Google Shape;324;p33"/>
          <p:cNvSpPr txBox="1">
            <a:spLocks noGrp="1"/>
          </p:cNvSpPr>
          <p:nvPr>
            <p:ph type="subTitle" idx="1"/>
          </p:nvPr>
        </p:nvSpPr>
        <p:spPr>
          <a:xfrm>
            <a:off x="953250" y="4466400"/>
            <a:ext cx="1932900" cy="13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Lexend Giga Black"/>
                <a:ea typeface="Lexend Giga Black"/>
                <a:cs typeface="Lexend Giga Black"/>
                <a:sym typeface="Lexend Giga Black"/>
              </a:rPr>
              <a:t>// Mohamed Gebeili</a:t>
            </a:r>
            <a:endParaRPr sz="1000" dirty="0">
              <a:solidFill>
                <a:schemeClr val="dk1"/>
              </a:solidFill>
              <a:latin typeface="Lexend Giga Black"/>
              <a:ea typeface="Lexend Giga Black"/>
              <a:cs typeface="Lexend Giga Black"/>
              <a:sym typeface="Lexend Giga Black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688867" y="4493150"/>
            <a:ext cx="264383" cy="103625"/>
          </a:xfrm>
          <a:prstGeom prst="flowChartInputOut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33"/>
          <p:cNvGrpSpPr/>
          <p:nvPr/>
        </p:nvGrpSpPr>
        <p:grpSpPr>
          <a:xfrm>
            <a:off x="7853973" y="979696"/>
            <a:ext cx="943270" cy="943270"/>
            <a:chOff x="540425" y="3242550"/>
            <a:chExt cx="548700" cy="548700"/>
          </a:xfrm>
        </p:grpSpPr>
        <p:sp>
          <p:nvSpPr>
            <p:cNvPr id="327" name="Google Shape;327;p33"/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D55801EF-775E-DC3A-2F36-500319895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Modernisierte Online-Anmeldung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4572000" y="3167856"/>
            <a:ext cx="3852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—Mohamed Gebeili</a:t>
            </a:r>
            <a:endParaRPr dirty="0"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7833279" y="540007"/>
            <a:ext cx="590730" cy="590730"/>
            <a:chOff x="540425" y="3242550"/>
            <a:chExt cx="548700" cy="548700"/>
          </a:xfrm>
        </p:grpSpPr>
        <p:sp>
          <p:nvSpPr>
            <p:cNvPr id="365" name="Google Shape;365;p36"/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938;p65">
            <a:extLst>
              <a:ext uri="{FF2B5EF4-FFF2-40B4-BE49-F238E27FC236}">
                <a16:creationId xmlns:a16="http://schemas.microsoft.com/office/drawing/2014/main" id="{54986AF5-31C6-2C5B-AECE-BFA173D1BC96}"/>
              </a:ext>
            </a:extLst>
          </p:cNvPr>
          <p:cNvSpPr txBox="1">
            <a:spLocks/>
          </p:cNvSpPr>
          <p:nvPr/>
        </p:nvSpPr>
        <p:spPr>
          <a:xfrm>
            <a:off x="1595868" y="1130737"/>
            <a:ext cx="5952263" cy="147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2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9pPr>
          </a:lstStyle>
          <a:p>
            <a:pPr algn="l"/>
            <a:r>
              <a:rPr lang="de-CH" sz="6000" dirty="0"/>
              <a:t>Live Demo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>
          <a:extLst>
            <a:ext uri="{FF2B5EF4-FFF2-40B4-BE49-F238E27FC236}">
              <a16:creationId xmlns:a16="http://schemas.microsoft.com/office/drawing/2014/main" id="{016C6C6C-D3E5-01F9-BC62-D765A2391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5">
            <a:extLst>
              <a:ext uri="{FF2B5EF4-FFF2-40B4-BE49-F238E27FC236}">
                <a16:creationId xmlns:a16="http://schemas.microsoft.com/office/drawing/2014/main" id="{F609D4E4-7C9C-CA99-7425-3B6159C16619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425514"/>
            <a:ext cx="4637813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Learned</a:t>
            </a:r>
            <a:endParaRPr dirty="0"/>
          </a:p>
        </p:txBody>
      </p:sp>
      <p:pic>
        <p:nvPicPr>
          <p:cNvPr id="732" name="Google Shape;732;p55">
            <a:extLst>
              <a:ext uri="{FF2B5EF4-FFF2-40B4-BE49-F238E27FC236}">
                <a16:creationId xmlns:a16="http://schemas.microsoft.com/office/drawing/2014/main" id="{72B286C4-0DBB-1606-CE33-97C89BC35A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45" t="2931" r="33029"/>
          <a:stretch/>
        </p:blipFill>
        <p:spPr>
          <a:xfrm>
            <a:off x="5765679" y="654114"/>
            <a:ext cx="3141902" cy="314190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371;p37">
            <a:extLst>
              <a:ext uri="{FF2B5EF4-FFF2-40B4-BE49-F238E27FC236}">
                <a16:creationId xmlns:a16="http://schemas.microsoft.com/office/drawing/2014/main" id="{4F703E13-18FA-FCB0-B0B5-66D8BFDB635F}"/>
              </a:ext>
            </a:extLst>
          </p:cNvPr>
          <p:cNvSpPr txBox="1">
            <a:spLocks/>
          </p:cNvSpPr>
          <p:nvPr/>
        </p:nvSpPr>
        <p:spPr>
          <a:xfrm>
            <a:off x="236419" y="1040219"/>
            <a:ext cx="5579133" cy="374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Erfolgserlebnisse: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Erstellung einer professionellen und funktionsreichen Webseite.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Funktionierende Online-Anmeldung mit Echtzeit-Berechnungen.</a:t>
            </a:r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Verbesserungsmöglichkeiten: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Integration von Backend-APIs zur Datenübertragung.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Bessere Vorbereitung auf mögliche API-Fehler.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Noch feinschliffe von Design und Funktionen bis zum 08.12.2024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Dokumentation noch ausführlicher machen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grpSp>
        <p:nvGrpSpPr>
          <p:cNvPr id="2" name="Google Shape;364;p36">
            <a:extLst>
              <a:ext uri="{FF2B5EF4-FFF2-40B4-BE49-F238E27FC236}">
                <a16:creationId xmlns:a16="http://schemas.microsoft.com/office/drawing/2014/main" id="{8063AF9B-F8D9-ECD2-5426-444B7CA689EF}"/>
              </a:ext>
            </a:extLst>
          </p:cNvPr>
          <p:cNvGrpSpPr/>
          <p:nvPr/>
        </p:nvGrpSpPr>
        <p:grpSpPr>
          <a:xfrm>
            <a:off x="8128635" y="744854"/>
            <a:ext cx="590730" cy="590730"/>
            <a:chOff x="540425" y="3242550"/>
            <a:chExt cx="548700" cy="548700"/>
          </a:xfrm>
        </p:grpSpPr>
        <p:sp>
          <p:nvSpPr>
            <p:cNvPr id="3" name="Google Shape;365;p36">
              <a:extLst>
                <a:ext uri="{FF2B5EF4-FFF2-40B4-BE49-F238E27FC236}">
                  <a16:creationId xmlns:a16="http://schemas.microsoft.com/office/drawing/2014/main" id="{DEA119BF-EBBB-5E25-7D31-8901CBECDDD1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6;p36">
              <a:extLst>
                <a:ext uri="{FF2B5EF4-FFF2-40B4-BE49-F238E27FC236}">
                  <a16:creationId xmlns:a16="http://schemas.microsoft.com/office/drawing/2014/main" id="{1F34A983-0027-D8CB-2801-69E757678BCA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6109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" name="Google Shape;937;p65"/>
          <p:cNvPicPr preferRelativeResize="0"/>
          <p:nvPr/>
        </p:nvPicPr>
        <p:blipFill rotWithShape="1">
          <a:blip r:embed="rId3">
            <a:alphaModFix/>
          </a:blip>
          <a:srcRect l="13914" r="7115"/>
          <a:stretch/>
        </p:blipFill>
        <p:spPr>
          <a:xfrm>
            <a:off x="3660425" y="540000"/>
            <a:ext cx="4813402" cy="40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65"/>
          <p:cNvSpPr txBox="1">
            <a:spLocks noGrp="1"/>
          </p:cNvSpPr>
          <p:nvPr>
            <p:ph type="ctrTitle"/>
          </p:nvPr>
        </p:nvSpPr>
        <p:spPr>
          <a:xfrm>
            <a:off x="719999" y="540000"/>
            <a:ext cx="5952263" cy="14770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 fürs Zuhören</a:t>
            </a:r>
            <a:endParaRPr dirty="0"/>
          </a:p>
        </p:txBody>
      </p:sp>
      <p:sp>
        <p:nvSpPr>
          <p:cNvPr id="939" name="Google Shape;939;p65"/>
          <p:cNvSpPr txBox="1">
            <a:spLocks noGrp="1"/>
          </p:cNvSpPr>
          <p:nvPr>
            <p:ph type="subTitle" idx="1"/>
          </p:nvPr>
        </p:nvSpPr>
        <p:spPr>
          <a:xfrm>
            <a:off x="720000" y="2068800"/>
            <a:ext cx="2560200" cy="100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de-CH" b="1" dirty="0"/>
              <a:t>Habt ihr noch Fragen?</a:t>
            </a:r>
            <a:endParaRPr dirty="0"/>
          </a:p>
        </p:txBody>
      </p:sp>
      <p:sp>
        <p:nvSpPr>
          <p:cNvPr id="953" name="Google Shape;953;p65"/>
          <p:cNvSpPr txBox="1"/>
          <p:nvPr/>
        </p:nvSpPr>
        <p:spPr>
          <a:xfrm>
            <a:off x="720000" y="4420500"/>
            <a:ext cx="2560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Google Shape;389;p39">
            <a:extLst>
              <a:ext uri="{FF2B5EF4-FFF2-40B4-BE49-F238E27FC236}">
                <a16:creationId xmlns:a16="http://schemas.microsoft.com/office/drawing/2014/main" id="{0FE81C09-290F-5302-8B8F-5223FDDC0F81}"/>
              </a:ext>
            </a:extLst>
          </p:cNvPr>
          <p:cNvSpPr/>
          <p:nvPr/>
        </p:nvSpPr>
        <p:spPr>
          <a:xfrm>
            <a:off x="553607" y="3126408"/>
            <a:ext cx="2916706" cy="15527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Giga"/>
              <a:ea typeface="Lexend Giga"/>
              <a:cs typeface="Lexend Giga"/>
              <a:sym typeface="Lexend Giga"/>
            </a:endParaRPr>
          </a:p>
        </p:txBody>
      </p:sp>
      <p:grpSp>
        <p:nvGrpSpPr>
          <p:cNvPr id="6" name="Google Shape;364;p36">
            <a:extLst>
              <a:ext uri="{FF2B5EF4-FFF2-40B4-BE49-F238E27FC236}">
                <a16:creationId xmlns:a16="http://schemas.microsoft.com/office/drawing/2014/main" id="{2B3B8080-701E-4AA3-04D2-22FEDDDC2731}"/>
              </a:ext>
            </a:extLst>
          </p:cNvPr>
          <p:cNvGrpSpPr/>
          <p:nvPr/>
        </p:nvGrpSpPr>
        <p:grpSpPr>
          <a:xfrm>
            <a:off x="8128635" y="744854"/>
            <a:ext cx="590730" cy="590730"/>
            <a:chOff x="540425" y="3242550"/>
            <a:chExt cx="548700" cy="548700"/>
          </a:xfrm>
        </p:grpSpPr>
        <p:sp>
          <p:nvSpPr>
            <p:cNvPr id="7" name="Google Shape;365;p36">
              <a:extLst>
                <a:ext uri="{FF2B5EF4-FFF2-40B4-BE49-F238E27FC236}">
                  <a16:creationId xmlns:a16="http://schemas.microsoft.com/office/drawing/2014/main" id="{EEEDDF76-D0C5-5BE4-767F-7F8DD5955C41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6;p36">
              <a:extLst>
                <a:ext uri="{FF2B5EF4-FFF2-40B4-BE49-F238E27FC236}">
                  <a16:creationId xmlns:a16="http://schemas.microsoft.com/office/drawing/2014/main" id="{B768BFF7-CE58-599E-F4F0-AC76C49C5850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title"/>
          </p:nvPr>
        </p:nvSpPr>
        <p:spPr>
          <a:xfrm>
            <a:off x="720000" y="1400423"/>
            <a:ext cx="2442586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Einleitung</a:t>
            </a:r>
            <a:endParaRPr dirty="0"/>
          </a:p>
        </p:txBody>
      </p:sp>
      <p:sp>
        <p:nvSpPr>
          <p:cNvPr id="340" name="Google Shape;340;p35"/>
          <p:cNvSpPr txBox="1">
            <a:spLocks noGrp="1"/>
          </p:cNvSpPr>
          <p:nvPr>
            <p:ph type="title" idx="2"/>
          </p:nvPr>
        </p:nvSpPr>
        <p:spPr>
          <a:xfrm>
            <a:off x="720000" y="807023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- 01</a:t>
            </a:r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title" idx="3"/>
          </p:nvPr>
        </p:nvSpPr>
        <p:spPr>
          <a:xfrm>
            <a:off x="3566100" y="1400423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Analyse</a:t>
            </a:r>
            <a:endParaRPr dirty="0"/>
          </a:p>
        </p:txBody>
      </p:sp>
      <p:sp>
        <p:nvSpPr>
          <p:cNvPr id="343" name="Google Shape;343;p35"/>
          <p:cNvSpPr txBox="1">
            <a:spLocks noGrp="1"/>
          </p:cNvSpPr>
          <p:nvPr>
            <p:ph type="title" idx="4"/>
          </p:nvPr>
        </p:nvSpPr>
        <p:spPr>
          <a:xfrm>
            <a:off x="3566100" y="807023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- 02</a:t>
            </a:r>
            <a:endParaRPr dirty="0"/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 idx="6"/>
          </p:nvPr>
        </p:nvSpPr>
        <p:spPr>
          <a:xfrm>
            <a:off x="6412200" y="1400423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Entwicklung</a:t>
            </a:r>
            <a:endParaRPr dirty="0"/>
          </a:p>
        </p:txBody>
      </p:sp>
      <p:sp>
        <p:nvSpPr>
          <p:cNvPr id="346" name="Google Shape;346;p35"/>
          <p:cNvSpPr txBox="1">
            <a:spLocks noGrp="1"/>
          </p:cNvSpPr>
          <p:nvPr>
            <p:ph type="title" idx="7"/>
          </p:nvPr>
        </p:nvSpPr>
        <p:spPr>
          <a:xfrm>
            <a:off x="6412200" y="807023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- 03</a:t>
            </a:r>
            <a:endParaRPr dirty="0"/>
          </a:p>
        </p:txBody>
      </p:sp>
      <p:sp>
        <p:nvSpPr>
          <p:cNvPr id="348" name="Google Shape;348;p35"/>
          <p:cNvSpPr txBox="1">
            <a:spLocks noGrp="1"/>
          </p:cNvSpPr>
          <p:nvPr>
            <p:ph type="title" idx="9"/>
          </p:nvPr>
        </p:nvSpPr>
        <p:spPr>
          <a:xfrm>
            <a:off x="328594" y="3312388"/>
            <a:ext cx="281264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Aktueller Stand &amp; Probleme</a:t>
            </a:r>
            <a:endParaRPr dirty="0"/>
          </a:p>
        </p:txBody>
      </p:sp>
      <p:sp>
        <p:nvSpPr>
          <p:cNvPr id="349" name="Google Shape;349;p35"/>
          <p:cNvSpPr txBox="1">
            <a:spLocks noGrp="1"/>
          </p:cNvSpPr>
          <p:nvPr>
            <p:ph type="title" idx="13"/>
          </p:nvPr>
        </p:nvSpPr>
        <p:spPr>
          <a:xfrm>
            <a:off x="720000" y="2753281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- 04</a:t>
            </a:r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title" idx="15"/>
          </p:nvPr>
        </p:nvSpPr>
        <p:spPr>
          <a:xfrm>
            <a:off x="3566100" y="3346456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title" idx="16"/>
          </p:nvPr>
        </p:nvSpPr>
        <p:spPr>
          <a:xfrm>
            <a:off x="3566100" y="2753281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- 05</a:t>
            </a:r>
            <a:endParaRPr/>
          </a:p>
        </p:txBody>
      </p:sp>
      <p:sp>
        <p:nvSpPr>
          <p:cNvPr id="354" name="Google Shape;354;p35"/>
          <p:cNvSpPr txBox="1">
            <a:spLocks noGrp="1"/>
          </p:cNvSpPr>
          <p:nvPr>
            <p:ph type="title" idx="18"/>
          </p:nvPr>
        </p:nvSpPr>
        <p:spPr>
          <a:xfrm>
            <a:off x="6412200" y="3346456"/>
            <a:ext cx="2273100" cy="5277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Live-Demo</a:t>
            </a:r>
            <a:endParaRPr dirty="0"/>
          </a:p>
        </p:txBody>
      </p:sp>
      <p:sp>
        <p:nvSpPr>
          <p:cNvPr id="355" name="Google Shape;355;p35"/>
          <p:cNvSpPr txBox="1">
            <a:spLocks noGrp="1"/>
          </p:cNvSpPr>
          <p:nvPr>
            <p:ph type="title" idx="19"/>
          </p:nvPr>
        </p:nvSpPr>
        <p:spPr>
          <a:xfrm>
            <a:off x="6412200" y="2753281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- 06</a:t>
            </a:r>
            <a:endParaRPr dirty="0"/>
          </a:p>
        </p:txBody>
      </p:sp>
      <p:sp>
        <p:nvSpPr>
          <p:cNvPr id="357" name="Google Shape;357;p35"/>
          <p:cNvSpPr txBox="1">
            <a:spLocks noGrp="1"/>
          </p:cNvSpPr>
          <p:nvPr>
            <p:ph type="title" idx="21"/>
          </p:nvPr>
        </p:nvSpPr>
        <p:spPr>
          <a:xfrm>
            <a:off x="720000" y="421102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Inhaltsverzeichnis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D3BD2-CA5D-4AC4-F338-14690C0681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0349" y="1695604"/>
            <a:ext cx="279595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Wer ist Jetstream Ski-Service?</a:t>
            </a:r>
            <a:r>
              <a:rPr lang="de-DE" altLang="de-DE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Ziel des Projekts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675E68-F742-5DF6-B4C0-EAD616A21A4F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3435475" y="1695604"/>
            <a:ext cx="1710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de-DE" altLang="de-DE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Ausgangssituation</a:t>
            </a: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de-DE" altLang="de-DE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Anforderungen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356638-4AF2-2926-39F8-1F4D14B158AF}"/>
              </a:ext>
            </a:extLst>
          </p:cNvPr>
          <p:cNvSpPr>
            <a:spLocks noGrp="1" noChangeArrowheads="1"/>
          </p:cNvSpPr>
          <p:nvPr>
            <p:ph type="subTitle" idx="8"/>
          </p:nvPr>
        </p:nvSpPr>
        <p:spPr bwMode="auto">
          <a:xfrm>
            <a:off x="5800376" y="1918904"/>
            <a:ext cx="32354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Aufbau der API (Struktur, Endpoints)</a:t>
            </a: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de-CH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Technologien (ASP.NET Core, SQL Server, JWT, Entity Framework)</a:t>
            </a:r>
            <a:endParaRPr lang="de-DE" altLang="de-DE" dirty="0">
              <a:solidFill>
                <a:schemeClr val="tx1"/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A0B4540-5559-2A5E-82BE-500D6B49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38" y="3768289"/>
            <a:ext cx="26949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de-DE" altLang="de-DE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Vorstellung der Website </a:t>
            </a:r>
          </a:p>
        </p:txBody>
      </p:sp>
      <p:grpSp>
        <p:nvGrpSpPr>
          <p:cNvPr id="13" name="Google Shape;443;p43">
            <a:extLst>
              <a:ext uri="{FF2B5EF4-FFF2-40B4-BE49-F238E27FC236}">
                <a16:creationId xmlns:a16="http://schemas.microsoft.com/office/drawing/2014/main" id="{8C574622-3574-6CAF-5D33-CD3130DCF543}"/>
              </a:ext>
            </a:extLst>
          </p:cNvPr>
          <p:cNvGrpSpPr/>
          <p:nvPr/>
        </p:nvGrpSpPr>
        <p:grpSpPr>
          <a:xfrm>
            <a:off x="7647833" y="335388"/>
            <a:ext cx="943270" cy="943270"/>
            <a:chOff x="540425" y="3242550"/>
            <a:chExt cx="548700" cy="548700"/>
          </a:xfrm>
        </p:grpSpPr>
        <p:sp>
          <p:nvSpPr>
            <p:cNvPr id="14" name="Google Shape;444;p43">
              <a:extLst>
                <a:ext uri="{FF2B5EF4-FFF2-40B4-BE49-F238E27FC236}">
                  <a16:creationId xmlns:a16="http://schemas.microsoft.com/office/drawing/2014/main" id="{24BC4DF1-E933-CEDF-7E56-2BB2712C774E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5;p43">
              <a:extLst>
                <a:ext uri="{FF2B5EF4-FFF2-40B4-BE49-F238E27FC236}">
                  <a16:creationId xmlns:a16="http://schemas.microsoft.com/office/drawing/2014/main" id="{AF2B879B-90A6-7F4F-CDBF-FA83C6354BB1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302654C-7402-77D8-2639-33533D7A4397}"/>
              </a:ext>
            </a:extLst>
          </p:cNvPr>
          <p:cNvSpPr>
            <a:spLocks noGrp="1" noChangeArrowheads="1"/>
          </p:cNvSpPr>
          <p:nvPr>
            <p:ph type="subTitle" idx="14"/>
          </p:nvPr>
        </p:nvSpPr>
        <p:spPr bwMode="auto">
          <a:xfrm>
            <a:off x="-23813" y="3629194"/>
            <a:ext cx="32327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de-DE" altLang="de-DE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Was funktioniert bereits?</a:t>
            </a: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de-DE" altLang="de-DE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Welche Fehler sind aufgetreten?</a:t>
            </a: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de-DE" altLang="de-DE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Lösungen &amp; Workarounds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9FABE3-5B6A-D07C-70F8-EFBDF8FFE7C2}"/>
              </a:ext>
            </a:extLst>
          </p:cNvPr>
          <p:cNvSpPr>
            <a:spLocks noGrp="1" noChangeArrowheads="1"/>
          </p:cNvSpPr>
          <p:nvPr>
            <p:ph type="subTitle" idx="17"/>
          </p:nvPr>
        </p:nvSpPr>
        <p:spPr bwMode="auto">
          <a:xfrm>
            <a:off x="2982049" y="3672407"/>
            <a:ext cx="2857151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de-DE" altLang="de-DE" sz="1300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Herausforderungen während der Entwicklung</a:t>
            </a: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de-DE" altLang="de-DE" sz="1300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Verbesserungspotenzial &amp; zukünftige Schritte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body" idx="1"/>
          </p:nvPr>
        </p:nvSpPr>
        <p:spPr>
          <a:xfrm>
            <a:off x="288350" y="1229650"/>
            <a:ext cx="4534475" cy="25247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❄"/>
            </a:pPr>
            <a:r>
              <a:rPr lang="de-DE" b="1" dirty="0"/>
              <a:t>Wer ist Jetstream Ski-Service?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 dirty="0"/>
              <a:t>Jetstream Ski-Service ist ein Unternehmen, das Skiservice-Leistungen anbietet. Kunden können verschiedene Dienstleistungen buchen, wie Wachsen, Kanten schleifen oder Bindung einstellen.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 b="1" dirty="0"/>
              <a:t>Projektziel:</a:t>
            </a:r>
          </a:p>
          <a:p>
            <a:r>
              <a:rPr lang="de-DE" dirty="0"/>
              <a:t>Das Ziel war die </a:t>
            </a:r>
            <a:r>
              <a:rPr lang="de-DE" b="1" dirty="0"/>
              <a:t>Entwicklung eines </a:t>
            </a:r>
            <a:r>
              <a:rPr lang="de-DE" b="1" dirty="0" err="1"/>
              <a:t>Backends</a:t>
            </a:r>
            <a:r>
              <a:rPr lang="de-DE" b="1" dirty="0"/>
              <a:t> für das Auftragsmanagement</a:t>
            </a:r>
            <a:r>
              <a:rPr lang="de-DE" dirty="0"/>
              <a:t>, um: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b="1" dirty="0"/>
              <a:t>manuelle Verwaltung</a:t>
            </a:r>
            <a:r>
              <a:rPr lang="de-DE" dirty="0"/>
              <a:t> durch eine digitale Lösung zu ersetzen.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Kundenaufträge effizient</a:t>
            </a:r>
            <a:r>
              <a:rPr lang="de-DE" dirty="0"/>
              <a:t> zu speichern und zu verwalten.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</a:t>
            </a:r>
            <a:r>
              <a:rPr lang="de-DE" b="1" dirty="0"/>
              <a:t>sichere API</a:t>
            </a:r>
            <a:r>
              <a:rPr lang="de-DE" dirty="0"/>
              <a:t> für zukünftige Web- oder Mobile-Anwendungen bereitzustellen.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372" name="Google Shape;372;p37"/>
          <p:cNvPicPr preferRelativeResize="0"/>
          <p:nvPr/>
        </p:nvPicPr>
        <p:blipFill rotWithShape="1">
          <a:blip r:embed="rId3">
            <a:alphaModFix/>
          </a:blip>
          <a:srcRect t="17233" b="2199"/>
          <a:stretch/>
        </p:blipFill>
        <p:spPr>
          <a:xfrm>
            <a:off x="5071200" y="445600"/>
            <a:ext cx="3518675" cy="425230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7"/>
          <p:cNvSpPr txBox="1">
            <a:spLocks noGrp="1"/>
          </p:cNvSpPr>
          <p:nvPr>
            <p:ph type="title"/>
          </p:nvPr>
        </p:nvSpPr>
        <p:spPr>
          <a:xfrm>
            <a:off x="1260275" y="620950"/>
            <a:ext cx="3994200" cy="121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Einleitung</a:t>
            </a:r>
            <a:endParaRPr u="sng" dirty="0"/>
          </a:p>
        </p:txBody>
      </p:sp>
      <p:sp>
        <p:nvSpPr>
          <p:cNvPr id="374" name="Google Shape;374;p37"/>
          <p:cNvSpPr/>
          <p:nvPr/>
        </p:nvSpPr>
        <p:spPr>
          <a:xfrm rot="5400000">
            <a:off x="937950" y="195000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443;p43">
            <a:extLst>
              <a:ext uri="{FF2B5EF4-FFF2-40B4-BE49-F238E27FC236}">
                <a16:creationId xmlns:a16="http://schemas.microsoft.com/office/drawing/2014/main" id="{6B943062-1FD3-C2EF-36B9-BBA42372046E}"/>
              </a:ext>
            </a:extLst>
          </p:cNvPr>
          <p:cNvGrpSpPr/>
          <p:nvPr/>
        </p:nvGrpSpPr>
        <p:grpSpPr>
          <a:xfrm>
            <a:off x="7412090" y="620950"/>
            <a:ext cx="943270" cy="943270"/>
            <a:chOff x="540425" y="3242550"/>
            <a:chExt cx="548700" cy="548700"/>
          </a:xfrm>
        </p:grpSpPr>
        <p:sp>
          <p:nvSpPr>
            <p:cNvPr id="6" name="Google Shape;444;p43">
              <a:extLst>
                <a:ext uri="{FF2B5EF4-FFF2-40B4-BE49-F238E27FC236}">
                  <a16:creationId xmlns:a16="http://schemas.microsoft.com/office/drawing/2014/main" id="{DEA08CBB-E3EE-F2AD-1C82-3A9CACFC7118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5;p43">
              <a:extLst>
                <a:ext uri="{FF2B5EF4-FFF2-40B4-BE49-F238E27FC236}">
                  <a16:creationId xmlns:a16="http://schemas.microsoft.com/office/drawing/2014/main" id="{83706E15-6E91-E2CC-8A8F-6444B8EBAD28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>
          <a:extLst>
            <a:ext uri="{FF2B5EF4-FFF2-40B4-BE49-F238E27FC236}">
              <a16:creationId xmlns:a16="http://schemas.microsoft.com/office/drawing/2014/main" id="{4B74DE1D-035A-3E1C-DC1D-9B9295D24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9">
            <a:extLst>
              <a:ext uri="{FF2B5EF4-FFF2-40B4-BE49-F238E27FC236}">
                <a16:creationId xmlns:a16="http://schemas.microsoft.com/office/drawing/2014/main" id="{1484D7EA-55A5-EED4-8AE0-380E12A6A0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706" b="7445"/>
          <a:stretch/>
        </p:blipFill>
        <p:spPr>
          <a:xfrm flipH="1">
            <a:off x="3122224" y="445600"/>
            <a:ext cx="5467651" cy="425230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>
            <a:extLst>
              <a:ext uri="{FF2B5EF4-FFF2-40B4-BE49-F238E27FC236}">
                <a16:creationId xmlns:a16="http://schemas.microsoft.com/office/drawing/2014/main" id="{17ECE850-40A7-4B4B-D494-519E28CBD6C0}"/>
              </a:ext>
            </a:extLst>
          </p:cNvPr>
          <p:cNvSpPr/>
          <p:nvPr/>
        </p:nvSpPr>
        <p:spPr>
          <a:xfrm>
            <a:off x="725300" y="1124900"/>
            <a:ext cx="4884600" cy="28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Giga"/>
              <a:ea typeface="Lexend Giga"/>
              <a:cs typeface="Lexend Giga"/>
              <a:sym typeface="Lexend Giga"/>
            </a:endParaRPr>
          </a:p>
        </p:txBody>
      </p:sp>
      <p:sp>
        <p:nvSpPr>
          <p:cNvPr id="390" name="Google Shape;390;p39">
            <a:extLst>
              <a:ext uri="{FF2B5EF4-FFF2-40B4-BE49-F238E27FC236}">
                <a16:creationId xmlns:a16="http://schemas.microsoft.com/office/drawing/2014/main" id="{EFC70C7A-1345-B27B-AAF1-00744BE8A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9936" y="1078875"/>
            <a:ext cx="2942064" cy="12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Analyse</a:t>
            </a:r>
            <a:endParaRPr u="sng" dirty="0"/>
          </a:p>
        </p:txBody>
      </p:sp>
      <p:sp>
        <p:nvSpPr>
          <p:cNvPr id="2" name="Google Shape;374;p37">
            <a:extLst>
              <a:ext uri="{FF2B5EF4-FFF2-40B4-BE49-F238E27FC236}">
                <a16:creationId xmlns:a16="http://schemas.microsoft.com/office/drawing/2014/main" id="{5A6411CB-6511-989D-B953-3E5E11428ED7}"/>
              </a:ext>
            </a:extLst>
          </p:cNvPr>
          <p:cNvSpPr/>
          <p:nvPr/>
        </p:nvSpPr>
        <p:spPr>
          <a:xfrm rot="5400000">
            <a:off x="889105" y="642169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1;p37">
            <a:extLst>
              <a:ext uri="{FF2B5EF4-FFF2-40B4-BE49-F238E27FC236}">
                <a16:creationId xmlns:a16="http://schemas.microsoft.com/office/drawing/2014/main" id="{EF77D60E-9F85-BB58-5340-DF73E1660DFE}"/>
              </a:ext>
            </a:extLst>
          </p:cNvPr>
          <p:cNvSpPr txBox="1">
            <a:spLocks/>
          </p:cNvSpPr>
          <p:nvPr/>
        </p:nvSpPr>
        <p:spPr>
          <a:xfrm>
            <a:off x="30767" y="1598764"/>
            <a:ext cx="55791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Ausgangsituation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Bisher keine digitale Verwaltung → Alle Aufträge wurden manuell geführt.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Keine API oder Datenbank vorhanden.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Keine zentrale Benutzerverwaltung.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Kein Zugriff auf Auftragsstatus in Echtzeit.</a:t>
            </a:r>
          </a:p>
          <a:p>
            <a:pPr marL="25400" indent="0"/>
            <a:endParaRPr lang="de-DE" sz="1600" dirty="0"/>
          </a:p>
        </p:txBody>
      </p:sp>
      <p:grpSp>
        <p:nvGrpSpPr>
          <p:cNvPr id="12" name="Google Shape;443;p43">
            <a:extLst>
              <a:ext uri="{FF2B5EF4-FFF2-40B4-BE49-F238E27FC236}">
                <a16:creationId xmlns:a16="http://schemas.microsoft.com/office/drawing/2014/main" id="{275C2BD2-498F-F850-C431-CE22C17FA218}"/>
              </a:ext>
            </a:extLst>
          </p:cNvPr>
          <p:cNvGrpSpPr/>
          <p:nvPr/>
        </p:nvGrpSpPr>
        <p:grpSpPr>
          <a:xfrm>
            <a:off x="5935605" y="582872"/>
            <a:ext cx="943270" cy="943270"/>
            <a:chOff x="540425" y="3242550"/>
            <a:chExt cx="548700" cy="548700"/>
          </a:xfrm>
        </p:grpSpPr>
        <p:sp>
          <p:nvSpPr>
            <p:cNvPr id="13" name="Google Shape;444;p43">
              <a:extLst>
                <a:ext uri="{FF2B5EF4-FFF2-40B4-BE49-F238E27FC236}">
                  <a16:creationId xmlns:a16="http://schemas.microsoft.com/office/drawing/2014/main" id="{576B2543-C8B3-C04B-62F1-D74FE3458EE6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5;p43">
              <a:extLst>
                <a:ext uri="{FF2B5EF4-FFF2-40B4-BE49-F238E27FC236}">
                  <a16:creationId xmlns:a16="http://schemas.microsoft.com/office/drawing/2014/main" id="{F8576504-E9F4-F206-05A7-6E8AE49B0076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9745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9"/>
          <p:cNvPicPr preferRelativeResize="0"/>
          <p:nvPr/>
        </p:nvPicPr>
        <p:blipFill rotWithShape="1">
          <a:blip r:embed="rId3">
            <a:alphaModFix/>
          </a:blip>
          <a:srcRect t="40706" b="7445"/>
          <a:stretch/>
        </p:blipFill>
        <p:spPr>
          <a:xfrm flipH="1">
            <a:off x="3122224" y="445600"/>
            <a:ext cx="5467651" cy="425230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/>
          <p:nvPr/>
        </p:nvSpPr>
        <p:spPr>
          <a:xfrm>
            <a:off x="725300" y="1124900"/>
            <a:ext cx="4884600" cy="28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Giga"/>
              <a:ea typeface="Lexend Giga"/>
              <a:cs typeface="Lexend Giga"/>
              <a:sym typeface="Lexend Giga"/>
            </a:endParaRPr>
          </a:p>
        </p:txBody>
      </p:sp>
      <p:sp>
        <p:nvSpPr>
          <p:cNvPr id="390" name="Google Shape;390;p39"/>
          <p:cNvSpPr txBox="1">
            <a:spLocks noGrp="1"/>
          </p:cNvSpPr>
          <p:nvPr>
            <p:ph type="title"/>
          </p:nvPr>
        </p:nvSpPr>
        <p:spPr>
          <a:xfrm>
            <a:off x="1629936" y="1078875"/>
            <a:ext cx="2942064" cy="12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Analyse</a:t>
            </a:r>
            <a:endParaRPr u="sng" dirty="0"/>
          </a:p>
        </p:txBody>
      </p:sp>
      <p:sp>
        <p:nvSpPr>
          <p:cNvPr id="2" name="Google Shape;374;p37">
            <a:extLst>
              <a:ext uri="{FF2B5EF4-FFF2-40B4-BE49-F238E27FC236}">
                <a16:creationId xmlns:a16="http://schemas.microsoft.com/office/drawing/2014/main" id="{3EB95772-9E43-DE7D-24EE-2074A8A13DBD}"/>
              </a:ext>
            </a:extLst>
          </p:cNvPr>
          <p:cNvSpPr/>
          <p:nvPr/>
        </p:nvSpPr>
        <p:spPr>
          <a:xfrm rot="5400000">
            <a:off x="889105" y="642169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1;p37">
            <a:extLst>
              <a:ext uri="{FF2B5EF4-FFF2-40B4-BE49-F238E27FC236}">
                <a16:creationId xmlns:a16="http://schemas.microsoft.com/office/drawing/2014/main" id="{64E564A0-33A0-C879-BA5D-EE2C18161B0D}"/>
              </a:ext>
            </a:extLst>
          </p:cNvPr>
          <p:cNvSpPr txBox="1">
            <a:spLocks/>
          </p:cNvSpPr>
          <p:nvPr/>
        </p:nvSpPr>
        <p:spPr>
          <a:xfrm>
            <a:off x="30767" y="1598764"/>
            <a:ext cx="55791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Anforderungen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Entwicklung eines REST-APIs mit ASP.NET 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CRUD-Funktionalität für Serviceaufträge.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Benutzer-Authentifizierung mit JWT.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Datenbankanbindung über Microsoft SQL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Dokumentation über Swagger für Testzwecke.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12" name="Google Shape;443;p43">
            <a:extLst>
              <a:ext uri="{FF2B5EF4-FFF2-40B4-BE49-F238E27FC236}">
                <a16:creationId xmlns:a16="http://schemas.microsoft.com/office/drawing/2014/main" id="{A21BB4DD-4F16-9418-69ED-68B5E160D35E}"/>
              </a:ext>
            </a:extLst>
          </p:cNvPr>
          <p:cNvGrpSpPr/>
          <p:nvPr/>
        </p:nvGrpSpPr>
        <p:grpSpPr>
          <a:xfrm>
            <a:off x="5935605" y="582872"/>
            <a:ext cx="943270" cy="943270"/>
            <a:chOff x="540425" y="3242550"/>
            <a:chExt cx="548700" cy="548700"/>
          </a:xfrm>
        </p:grpSpPr>
        <p:sp>
          <p:nvSpPr>
            <p:cNvPr id="13" name="Google Shape;444;p43">
              <a:extLst>
                <a:ext uri="{FF2B5EF4-FFF2-40B4-BE49-F238E27FC236}">
                  <a16:creationId xmlns:a16="http://schemas.microsoft.com/office/drawing/2014/main" id="{7E643D79-7EB1-A8A9-1B97-F7617F849C82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5;p43">
              <a:extLst>
                <a:ext uri="{FF2B5EF4-FFF2-40B4-BE49-F238E27FC236}">
                  <a16:creationId xmlns:a16="http://schemas.microsoft.com/office/drawing/2014/main" id="{DC94E70B-8F08-F317-714C-86EA9642AF23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Schwarz, Screenshot, Dunkelheit, Schwarzweiß enthält.&#10;&#10;Automatisch generierte Beschreibung">
            <a:extLst>
              <a:ext uri="{FF2B5EF4-FFF2-40B4-BE49-F238E27FC236}">
                <a16:creationId xmlns:a16="http://schemas.microsoft.com/office/drawing/2014/main" id="{3C7A1705-BA72-55C4-4D68-2192CBB952A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lum bright="70000" contrast="-70000"/>
          </a:blip>
          <a:srcRect r="5455"/>
          <a:stretch/>
        </p:blipFill>
        <p:spPr>
          <a:xfrm>
            <a:off x="428625" y="331993"/>
            <a:ext cx="8286750" cy="4475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52E4448-9396-34F5-5545-C1D1B8265FB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428625" y="335756"/>
            <a:ext cx="8286750" cy="4475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373;p37">
            <a:extLst>
              <a:ext uri="{FF2B5EF4-FFF2-40B4-BE49-F238E27FC236}">
                <a16:creationId xmlns:a16="http://schemas.microsoft.com/office/drawing/2014/main" id="{7A4996F8-E51B-4EF2-FA40-2C3F8268A9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2878" y="690573"/>
            <a:ext cx="3994200" cy="121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Entwicklung des Backends</a:t>
            </a:r>
            <a:endParaRPr u="sng" dirty="0"/>
          </a:p>
        </p:txBody>
      </p:sp>
      <p:sp>
        <p:nvSpPr>
          <p:cNvPr id="9" name="Google Shape;374;p37">
            <a:extLst>
              <a:ext uri="{FF2B5EF4-FFF2-40B4-BE49-F238E27FC236}">
                <a16:creationId xmlns:a16="http://schemas.microsoft.com/office/drawing/2014/main" id="{CB55CAFD-F32A-F99B-2B7C-2E77496A9A7F}"/>
              </a:ext>
            </a:extLst>
          </p:cNvPr>
          <p:cNvSpPr/>
          <p:nvPr/>
        </p:nvSpPr>
        <p:spPr>
          <a:xfrm rot="5400000">
            <a:off x="937950" y="195000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71;p37">
            <a:extLst>
              <a:ext uri="{FF2B5EF4-FFF2-40B4-BE49-F238E27FC236}">
                <a16:creationId xmlns:a16="http://schemas.microsoft.com/office/drawing/2014/main" id="{DD0D7451-CBDC-5515-F440-4C1AF909D055}"/>
              </a:ext>
            </a:extLst>
          </p:cNvPr>
          <p:cNvSpPr txBox="1">
            <a:spLocks/>
          </p:cNvSpPr>
          <p:nvPr/>
        </p:nvSpPr>
        <p:spPr>
          <a:xfrm>
            <a:off x="669844" y="1557929"/>
            <a:ext cx="5579133" cy="257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Struktur der API:</a:t>
            </a:r>
          </a:p>
        </p:txBody>
      </p:sp>
      <p:grpSp>
        <p:nvGrpSpPr>
          <p:cNvPr id="15" name="Google Shape;443;p43">
            <a:extLst>
              <a:ext uri="{FF2B5EF4-FFF2-40B4-BE49-F238E27FC236}">
                <a16:creationId xmlns:a16="http://schemas.microsoft.com/office/drawing/2014/main" id="{2D51E1E8-6EC3-A262-12D3-3D42EA0E0FC1}"/>
              </a:ext>
            </a:extLst>
          </p:cNvPr>
          <p:cNvGrpSpPr/>
          <p:nvPr/>
        </p:nvGrpSpPr>
        <p:grpSpPr>
          <a:xfrm>
            <a:off x="7530886" y="964703"/>
            <a:ext cx="943270" cy="943270"/>
            <a:chOff x="540425" y="3242550"/>
            <a:chExt cx="548700" cy="548700"/>
          </a:xfrm>
        </p:grpSpPr>
        <p:sp>
          <p:nvSpPr>
            <p:cNvPr id="16" name="Google Shape;444;p43">
              <a:extLst>
                <a:ext uri="{FF2B5EF4-FFF2-40B4-BE49-F238E27FC236}">
                  <a16:creationId xmlns:a16="http://schemas.microsoft.com/office/drawing/2014/main" id="{91CA0B55-052F-DA37-FD75-9E2353BF6440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5;p43">
              <a:extLst>
                <a:ext uri="{FF2B5EF4-FFF2-40B4-BE49-F238E27FC236}">
                  <a16:creationId xmlns:a16="http://schemas.microsoft.com/office/drawing/2014/main" id="{9D797CE1-F53B-04A6-CF6A-2FA5602D98A5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Grafik 1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AA7D9AE7-92A8-5FC2-5D95-DF924C0E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674"/>
          <a:stretch/>
        </p:blipFill>
        <p:spPr>
          <a:xfrm>
            <a:off x="2471421" y="1600834"/>
            <a:ext cx="5157054" cy="3214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>
          <a:extLst>
            <a:ext uri="{FF2B5EF4-FFF2-40B4-BE49-F238E27FC236}">
              <a16:creationId xmlns:a16="http://schemas.microsoft.com/office/drawing/2014/main" id="{4B0EDB30-293D-BE71-8451-6F7857859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Schwarz, Screenshot, Dunkelheit, Schwarzweiß enthält.&#10;&#10;Automatisch generierte Beschreibung">
            <a:extLst>
              <a:ext uri="{FF2B5EF4-FFF2-40B4-BE49-F238E27FC236}">
                <a16:creationId xmlns:a16="http://schemas.microsoft.com/office/drawing/2014/main" id="{56B6DC3B-7ACC-CF76-D778-AE929C62A9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 r="5455"/>
          <a:stretch/>
        </p:blipFill>
        <p:spPr>
          <a:xfrm>
            <a:off x="428625" y="331993"/>
            <a:ext cx="8286750" cy="4475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DA67FD-C323-928A-7D34-404042A9C4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28625" y="335756"/>
            <a:ext cx="8286750" cy="4475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373;p37">
            <a:extLst>
              <a:ext uri="{FF2B5EF4-FFF2-40B4-BE49-F238E27FC236}">
                <a16:creationId xmlns:a16="http://schemas.microsoft.com/office/drawing/2014/main" id="{F2A65C01-A829-D4F2-CCA1-C9E625D56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2878" y="690573"/>
            <a:ext cx="3994200" cy="121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Entwicklung des Backends</a:t>
            </a:r>
            <a:endParaRPr u="sng" dirty="0"/>
          </a:p>
        </p:txBody>
      </p:sp>
      <p:sp>
        <p:nvSpPr>
          <p:cNvPr id="9" name="Google Shape;374;p37">
            <a:extLst>
              <a:ext uri="{FF2B5EF4-FFF2-40B4-BE49-F238E27FC236}">
                <a16:creationId xmlns:a16="http://schemas.microsoft.com/office/drawing/2014/main" id="{1DF0EEC8-8BDB-7B1A-CA23-8AFFDE3825DD}"/>
              </a:ext>
            </a:extLst>
          </p:cNvPr>
          <p:cNvSpPr/>
          <p:nvPr/>
        </p:nvSpPr>
        <p:spPr>
          <a:xfrm rot="5400000">
            <a:off x="937950" y="195000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71;p37">
            <a:extLst>
              <a:ext uri="{FF2B5EF4-FFF2-40B4-BE49-F238E27FC236}">
                <a16:creationId xmlns:a16="http://schemas.microsoft.com/office/drawing/2014/main" id="{62F1E489-42EE-DD90-2C9D-250F36CB8C83}"/>
              </a:ext>
            </a:extLst>
          </p:cNvPr>
          <p:cNvSpPr txBox="1">
            <a:spLocks/>
          </p:cNvSpPr>
          <p:nvPr/>
        </p:nvSpPr>
        <p:spPr>
          <a:xfrm>
            <a:off x="669844" y="1557929"/>
            <a:ext cx="5579133" cy="257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41300" indent="-215900">
              <a:buFont typeface="Anaheim"/>
              <a:buChar char="❄"/>
            </a:pPr>
            <a:endParaRPr lang="en-US" sz="1600" b="1" dirty="0"/>
          </a:p>
          <a:p>
            <a:pPr marL="241300" indent="-215900">
              <a:buFont typeface="Anaheim"/>
              <a:buChar char="❄"/>
            </a:pPr>
            <a:r>
              <a:rPr lang="de-CH" sz="1600" b="1" dirty="0"/>
              <a:t>Technologien &amp; Frameworks</a:t>
            </a:r>
            <a:r>
              <a:rPr lang="de-DE" sz="16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Backend: ASP.NET Core 7.0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Datenbank: Microsoft 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ORM: Entity Framework Core (Code-First)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Authentifizierung: JWT (JSON Web Token)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Dokumentation: Swagger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 err="1"/>
              <a:t>Testing</a:t>
            </a:r>
            <a:r>
              <a:rPr lang="de-CH" sz="1600" dirty="0"/>
              <a:t>: Postman</a:t>
            </a:r>
          </a:p>
          <a:p>
            <a:pPr marL="139700" indent="0"/>
            <a:endParaRPr lang="de-CH" sz="1600" dirty="0"/>
          </a:p>
        </p:txBody>
      </p:sp>
      <p:grpSp>
        <p:nvGrpSpPr>
          <p:cNvPr id="15" name="Google Shape;443;p43">
            <a:extLst>
              <a:ext uri="{FF2B5EF4-FFF2-40B4-BE49-F238E27FC236}">
                <a16:creationId xmlns:a16="http://schemas.microsoft.com/office/drawing/2014/main" id="{43E7FD5C-E8E2-87E6-D0D3-306748C38583}"/>
              </a:ext>
            </a:extLst>
          </p:cNvPr>
          <p:cNvGrpSpPr/>
          <p:nvPr/>
        </p:nvGrpSpPr>
        <p:grpSpPr>
          <a:xfrm>
            <a:off x="7530886" y="964703"/>
            <a:ext cx="943270" cy="943270"/>
            <a:chOff x="540425" y="3242550"/>
            <a:chExt cx="548700" cy="548700"/>
          </a:xfrm>
        </p:grpSpPr>
        <p:sp>
          <p:nvSpPr>
            <p:cNvPr id="16" name="Google Shape;444;p43">
              <a:extLst>
                <a:ext uri="{FF2B5EF4-FFF2-40B4-BE49-F238E27FC236}">
                  <a16:creationId xmlns:a16="http://schemas.microsoft.com/office/drawing/2014/main" id="{93184525-5102-E76E-0E47-8B4D838A5020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5;p43">
              <a:extLst>
                <a:ext uri="{FF2B5EF4-FFF2-40B4-BE49-F238E27FC236}">
                  <a16:creationId xmlns:a16="http://schemas.microsoft.com/office/drawing/2014/main" id="{64E99DF1-944E-7215-818C-A1D511479838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6258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 rotWithShape="1">
          <a:blip r:embed="rId3">
            <a:alphaModFix/>
          </a:blip>
          <a:srcRect l="24936" r="27200"/>
          <a:stretch/>
        </p:blipFill>
        <p:spPr>
          <a:xfrm>
            <a:off x="5873729" y="474496"/>
            <a:ext cx="2850886" cy="41945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3"/>
          <p:cNvGrpSpPr/>
          <p:nvPr/>
        </p:nvGrpSpPr>
        <p:grpSpPr>
          <a:xfrm>
            <a:off x="5935605" y="582872"/>
            <a:ext cx="943270" cy="943270"/>
            <a:chOff x="540425" y="3242550"/>
            <a:chExt cx="548700" cy="548700"/>
          </a:xfrm>
        </p:grpSpPr>
        <p:sp>
          <p:nvSpPr>
            <p:cNvPr id="444" name="Google Shape;444;p43"/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373;p37">
            <a:extLst>
              <a:ext uri="{FF2B5EF4-FFF2-40B4-BE49-F238E27FC236}">
                <a16:creationId xmlns:a16="http://schemas.microsoft.com/office/drawing/2014/main" id="{DD503789-E6FE-BBED-2240-530AE0BCE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0311" y="414730"/>
            <a:ext cx="4256698" cy="11608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900" u="sng" dirty="0"/>
              <a:t>Aktueller Stand &amp; Probleme</a:t>
            </a:r>
          </a:p>
        </p:txBody>
      </p:sp>
      <p:sp>
        <p:nvSpPr>
          <p:cNvPr id="7" name="Google Shape;374;p37">
            <a:extLst>
              <a:ext uri="{FF2B5EF4-FFF2-40B4-BE49-F238E27FC236}">
                <a16:creationId xmlns:a16="http://schemas.microsoft.com/office/drawing/2014/main" id="{DE50572B-8EC3-5134-33AF-04583C317207}"/>
              </a:ext>
            </a:extLst>
          </p:cNvPr>
          <p:cNvSpPr/>
          <p:nvPr/>
        </p:nvSpPr>
        <p:spPr>
          <a:xfrm rot="5400000">
            <a:off x="953147" y="44902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371;p37">
            <a:extLst>
              <a:ext uri="{FF2B5EF4-FFF2-40B4-BE49-F238E27FC236}">
                <a16:creationId xmlns:a16="http://schemas.microsoft.com/office/drawing/2014/main" id="{D7622ACC-C12D-A603-0386-ED9077ED8AAC}"/>
              </a:ext>
            </a:extLst>
          </p:cNvPr>
          <p:cNvSpPr txBox="1">
            <a:spLocks/>
          </p:cNvSpPr>
          <p:nvPr/>
        </p:nvSpPr>
        <p:spPr>
          <a:xfrm>
            <a:off x="303112" y="1065506"/>
            <a:ext cx="5517257" cy="305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Was funktioniert Bereits halbwegs?: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sz="1600" dirty="0"/>
              <a:t>Datenbank eingerichtet &amp; migriert.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sz="1600" dirty="0"/>
              <a:t>Erstellung eines Controllers für Serviceaufträge.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sz="1600" dirty="0"/>
              <a:t>Datenbankverbindung erfolgreich getestet.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sz="1600" dirty="0"/>
              <a:t>Swagger-Dokumentation eingerichtet.</a:t>
            </a:r>
          </a:p>
          <a:p>
            <a:pPr marL="139700" indent="0"/>
            <a:endParaRPr lang="de-DE" altLang="de-DE" sz="1600" dirty="0"/>
          </a:p>
          <a:p>
            <a:pPr>
              <a:buFont typeface="Symbol" panose="05050102010706020507" pitchFamily="18" charset="2"/>
              <a:buChar char="-"/>
            </a:pPr>
            <a:endParaRPr lang="de-CH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>
          <a:extLst>
            <a:ext uri="{FF2B5EF4-FFF2-40B4-BE49-F238E27FC236}">
              <a16:creationId xmlns:a16="http://schemas.microsoft.com/office/drawing/2014/main" id="{0BE5F4CA-61D6-46FC-586D-BEE4C178A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>
            <a:extLst>
              <a:ext uri="{FF2B5EF4-FFF2-40B4-BE49-F238E27FC236}">
                <a16:creationId xmlns:a16="http://schemas.microsoft.com/office/drawing/2014/main" id="{85B10677-B844-B663-B392-2578480219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936" r="27200"/>
          <a:stretch/>
        </p:blipFill>
        <p:spPr>
          <a:xfrm>
            <a:off x="5873729" y="474496"/>
            <a:ext cx="2850886" cy="41945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3">
            <a:extLst>
              <a:ext uri="{FF2B5EF4-FFF2-40B4-BE49-F238E27FC236}">
                <a16:creationId xmlns:a16="http://schemas.microsoft.com/office/drawing/2014/main" id="{BCA9CD49-DE8E-1A86-B663-A0896E9E00BA}"/>
              </a:ext>
            </a:extLst>
          </p:cNvPr>
          <p:cNvGrpSpPr/>
          <p:nvPr/>
        </p:nvGrpSpPr>
        <p:grpSpPr>
          <a:xfrm>
            <a:off x="5935605" y="582872"/>
            <a:ext cx="943270" cy="943270"/>
            <a:chOff x="540425" y="3242550"/>
            <a:chExt cx="548700" cy="548700"/>
          </a:xfrm>
        </p:grpSpPr>
        <p:sp>
          <p:nvSpPr>
            <p:cNvPr id="444" name="Google Shape;444;p43">
              <a:extLst>
                <a:ext uri="{FF2B5EF4-FFF2-40B4-BE49-F238E27FC236}">
                  <a16:creationId xmlns:a16="http://schemas.microsoft.com/office/drawing/2014/main" id="{732F62A0-BEF5-C6EB-6A6C-D256A64E262B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>
              <a:extLst>
                <a:ext uri="{FF2B5EF4-FFF2-40B4-BE49-F238E27FC236}">
                  <a16:creationId xmlns:a16="http://schemas.microsoft.com/office/drawing/2014/main" id="{0EFBECB4-4FB0-9008-58B5-5DB5E3DB611B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373;p37">
            <a:extLst>
              <a:ext uri="{FF2B5EF4-FFF2-40B4-BE49-F238E27FC236}">
                <a16:creationId xmlns:a16="http://schemas.microsoft.com/office/drawing/2014/main" id="{CD7256A8-DE1C-8A3E-FD6A-49AE7A73B4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1182" y="410446"/>
            <a:ext cx="4256698" cy="11608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900" u="sng" dirty="0"/>
              <a:t>Aktueller Stand &amp; Probleme</a:t>
            </a:r>
          </a:p>
        </p:txBody>
      </p:sp>
      <p:sp>
        <p:nvSpPr>
          <p:cNvPr id="7" name="Google Shape;374;p37">
            <a:extLst>
              <a:ext uri="{FF2B5EF4-FFF2-40B4-BE49-F238E27FC236}">
                <a16:creationId xmlns:a16="http://schemas.microsoft.com/office/drawing/2014/main" id="{B1951F8D-2301-92B7-108F-06695CBAAD6C}"/>
              </a:ext>
            </a:extLst>
          </p:cNvPr>
          <p:cNvSpPr/>
          <p:nvPr/>
        </p:nvSpPr>
        <p:spPr>
          <a:xfrm rot="5400000">
            <a:off x="944826" y="44902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71;p37">
            <a:extLst>
              <a:ext uri="{FF2B5EF4-FFF2-40B4-BE49-F238E27FC236}">
                <a16:creationId xmlns:a16="http://schemas.microsoft.com/office/drawing/2014/main" id="{E54BADFA-4728-5C2D-FD97-A634B71ED4BA}"/>
              </a:ext>
            </a:extLst>
          </p:cNvPr>
          <p:cNvSpPr txBox="1">
            <a:spLocks/>
          </p:cNvSpPr>
          <p:nvPr/>
        </p:nvSpPr>
        <p:spPr>
          <a:xfrm>
            <a:off x="356472" y="867292"/>
            <a:ext cx="5579133" cy="419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500" dirty="0"/>
          </a:p>
          <a:p>
            <a:pPr marL="241300" indent="-215900">
              <a:buFont typeface="Anaheim"/>
              <a:buChar char="❄"/>
            </a:pPr>
            <a:r>
              <a:rPr lang="de-DE" sz="1500" b="1" dirty="0"/>
              <a:t>Welche Probleme sind aufgetreten?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500" dirty="0"/>
              <a:t>Fehlermeldungen bei der Datenbankmigration.</a:t>
            </a:r>
          </a:p>
          <a:p>
            <a:pPr marL="425450" indent="-285750">
              <a:buFont typeface="Symbol" panose="05050102010706020507" pitchFamily="18" charset="2"/>
              <a:buChar char="-"/>
            </a:pPr>
            <a:r>
              <a:rPr lang="de-DE" sz="1500" dirty="0"/>
              <a:t>Fehlerhafte JWT-Authentifizierung.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500" dirty="0"/>
              <a:t>Swagger zeigte keine API-Routen an.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500" dirty="0"/>
              <a:t>Datenbanktabellen wurden nicht korrekt generiert.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500" dirty="0"/>
              <a:t>Probleme mit CORS beim Zugriff auf die API.</a:t>
            </a:r>
          </a:p>
          <a:p>
            <a:pPr marL="241300" indent="-215900">
              <a:buFont typeface="Anaheim"/>
              <a:buChar char="❄"/>
            </a:pPr>
            <a:r>
              <a:rPr lang="de-DE" sz="1500" b="1" dirty="0"/>
              <a:t>Lösungen &amp; Workarounds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500" dirty="0"/>
              <a:t>Datenbank-Probleme: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sz="1500" dirty="0" err="1"/>
              <a:t>dotnet</a:t>
            </a:r>
            <a:r>
              <a:rPr lang="de-CH" sz="1500" dirty="0"/>
              <a:t> </a:t>
            </a:r>
            <a:r>
              <a:rPr lang="de-CH" sz="1500" dirty="0" err="1"/>
              <a:t>ef</a:t>
            </a:r>
            <a:r>
              <a:rPr lang="de-CH" sz="1500" dirty="0"/>
              <a:t> </a:t>
            </a:r>
            <a:r>
              <a:rPr lang="de-CH" sz="1500" dirty="0" err="1"/>
              <a:t>migrations</a:t>
            </a:r>
            <a:r>
              <a:rPr lang="de-CH" sz="1500" dirty="0"/>
              <a:t> </a:t>
            </a:r>
            <a:r>
              <a:rPr lang="de-CH" sz="1500" dirty="0" err="1"/>
              <a:t>remove</a:t>
            </a:r>
            <a:endParaRPr lang="de-CH" sz="1500" dirty="0"/>
          </a:p>
          <a:p>
            <a:pPr>
              <a:buFont typeface="Symbol" panose="05050102010706020507" pitchFamily="18" charset="2"/>
              <a:buChar char="-"/>
            </a:pPr>
            <a:r>
              <a:rPr lang="en-US" sz="1500" dirty="0"/>
              <a:t>dotnet </a:t>
            </a:r>
            <a:r>
              <a:rPr lang="en-US" sz="1500" dirty="0" err="1"/>
              <a:t>ef</a:t>
            </a:r>
            <a:r>
              <a:rPr lang="en-US" sz="1500" dirty="0"/>
              <a:t> migrations add </a:t>
            </a:r>
            <a:r>
              <a:rPr lang="en-US" sz="1500" dirty="0" err="1"/>
              <a:t>InitialCreate</a:t>
            </a:r>
            <a:endParaRPr lang="de-CH" sz="1500" dirty="0"/>
          </a:p>
          <a:p>
            <a:pPr>
              <a:buFont typeface="Symbol" panose="05050102010706020507" pitchFamily="18" charset="2"/>
              <a:buChar char="-"/>
            </a:pPr>
            <a:r>
              <a:rPr lang="de-CH" sz="1500" dirty="0" err="1"/>
              <a:t>dotnet</a:t>
            </a:r>
            <a:r>
              <a:rPr lang="de-CH" sz="1500" dirty="0"/>
              <a:t> </a:t>
            </a:r>
            <a:r>
              <a:rPr lang="de-CH" sz="1500" dirty="0" err="1"/>
              <a:t>ef</a:t>
            </a:r>
            <a:r>
              <a:rPr lang="de-CH" sz="1500" dirty="0"/>
              <a:t> </a:t>
            </a:r>
            <a:r>
              <a:rPr lang="de-CH" sz="1500" dirty="0" err="1"/>
              <a:t>database</a:t>
            </a:r>
            <a:r>
              <a:rPr lang="de-CH" sz="1500" dirty="0"/>
              <a:t> update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500" dirty="0"/>
              <a:t>JWT-Probleme: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altLang="de-DE" sz="1500" b="1" dirty="0" err="1"/>
              <a:t>appsettings.json</a:t>
            </a:r>
            <a:r>
              <a:rPr lang="de-DE" altLang="de-DE" sz="1500" b="1" dirty="0"/>
              <a:t> </a:t>
            </a:r>
            <a:r>
              <a:rPr lang="de-DE" altLang="de-DE" sz="1500" dirty="0"/>
              <a:t>korrekt konfiguriert.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altLang="de-DE" sz="1500" b="1" dirty="0" err="1"/>
              <a:t>JwtBearerDefaults.AuthenticationScheme</a:t>
            </a:r>
            <a:r>
              <a:rPr lang="de-DE" altLang="de-DE" sz="1500" b="1" dirty="0"/>
              <a:t> </a:t>
            </a:r>
            <a:r>
              <a:rPr lang="de-DE" altLang="de-DE" sz="1500" dirty="0"/>
              <a:t>geprüft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500" dirty="0"/>
              <a:t> </a:t>
            </a:r>
            <a:r>
              <a:rPr lang="de-CH" sz="1500" dirty="0"/>
              <a:t>Swagger-Probleme: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altLang="de-DE" sz="1500" dirty="0"/>
              <a:t>Routen in </a:t>
            </a:r>
            <a:r>
              <a:rPr lang="de-DE" altLang="de-DE" sz="1500" b="1" dirty="0" err="1"/>
              <a:t>Program.cs</a:t>
            </a:r>
            <a:r>
              <a:rPr lang="de-DE" altLang="de-DE" sz="1500" b="1" dirty="0"/>
              <a:t> </a:t>
            </a:r>
            <a:r>
              <a:rPr lang="de-DE" altLang="de-DE" sz="1500" dirty="0"/>
              <a:t>überprüft &amp; korrigiert. </a:t>
            </a:r>
          </a:p>
          <a:p>
            <a:pPr>
              <a:buFont typeface="Arial" panose="020B0604020202020204" pitchFamily="34" charset="0"/>
              <a:buChar char="•"/>
            </a:pPr>
            <a:endParaRPr lang="de-CH" sz="1500" dirty="0"/>
          </a:p>
        </p:txBody>
      </p:sp>
    </p:spTree>
    <p:extLst>
      <p:ext uri="{BB962C8B-B14F-4D97-AF65-F5344CB8AC3E}">
        <p14:creationId xmlns:p14="http://schemas.microsoft.com/office/powerpoint/2010/main" val="304791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i Resort Business Plan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Bildschirmpräsentation (16:9)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Lexend Giga Black</vt:lpstr>
      <vt:lpstr>Symbol</vt:lpstr>
      <vt:lpstr>Arial</vt:lpstr>
      <vt:lpstr>Open Sans</vt:lpstr>
      <vt:lpstr>Anaheim</vt:lpstr>
      <vt:lpstr>Lexend Giga</vt:lpstr>
      <vt:lpstr>Barlow</vt:lpstr>
      <vt:lpstr>Ski Resort Business Plan by Slidesgo</vt:lpstr>
      <vt:lpstr>Jetstream Ski-Service</vt:lpstr>
      <vt:lpstr>Einleitung</vt:lpstr>
      <vt:lpstr>Einleitung</vt:lpstr>
      <vt:lpstr>Analyse</vt:lpstr>
      <vt:lpstr>Analyse</vt:lpstr>
      <vt:lpstr>Entwicklung des Backends</vt:lpstr>
      <vt:lpstr>Entwicklung des Backends</vt:lpstr>
      <vt:lpstr>Aktueller Stand &amp; Probleme</vt:lpstr>
      <vt:lpstr>Aktueller Stand &amp; Probleme</vt:lpstr>
      <vt:lpstr>—Mohamed Gebeili</vt:lpstr>
      <vt:lpstr>Lessons Learned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Gebeili</cp:lastModifiedBy>
  <cp:revision>5</cp:revision>
  <dcterms:modified xsi:type="dcterms:W3CDTF">2025-02-18T08:37:41Z</dcterms:modified>
</cp:coreProperties>
</file>