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  <p:sldMasterId id="2147483660" r:id="rId6"/>
    <p:sldMasterId id="2147483661" r:id="rId7"/>
    <p:sldMasterId id="2147483662" r:id="rId8"/>
    <p:sldMasterId id="2147483663" r:id="rId9"/>
    <p:sldMasterId id="2147483664" r:id="rId10"/>
    <p:sldMasterId id="2147483665" r:id="rId11"/>
    <p:sldMasterId id="2147483666" r:id="rId12"/>
    <p:sldMasterId id="2147483667" r:id="rId13"/>
    <p:sldMasterId id="2147483668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</p:sldIdLst>
  <p:sldSz cy="68580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Corbel"/>
      <p:regular r:id="rId28"/>
      <p:bold r:id="rId29"/>
      <p:italic r:id="rId30"/>
      <p:boldItalic r:id="rId31"/>
    </p:embeddedFont>
    <p:embeddedFont>
      <p:font typeface="Tahom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28E5E6-E6FA-492F-8DF0-F033505D50A6}">
  <a:tblStyle styleId="{3728E5E6-E6FA-492F-8DF0-F033505D50A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5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4" Type="http://schemas.openxmlformats.org/officeDocument/2006/relationships/font" Target="fonts/Roboto-regular.fntdata"/><Relationship Id="rId23" Type="http://schemas.openxmlformats.org/officeDocument/2006/relationships/slide" Target="slides/slide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Corbel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orbel-bold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font" Target="fonts/Corbel-boldItalic.fntdata"/><Relationship Id="rId30" Type="http://schemas.openxmlformats.org/officeDocument/2006/relationships/font" Target="fonts/Corbel-italic.fntdata"/><Relationship Id="rId11" Type="http://schemas.openxmlformats.org/officeDocument/2006/relationships/slideMaster" Target="slideMasters/slideMaster7.xml"/><Relationship Id="rId33" Type="http://schemas.openxmlformats.org/officeDocument/2006/relationships/font" Target="fonts/Tahoma-bold.fntdata"/><Relationship Id="rId10" Type="http://schemas.openxmlformats.org/officeDocument/2006/relationships/slideMaster" Target="slideMasters/slideMaster6.xml"/><Relationship Id="rId32" Type="http://schemas.openxmlformats.org/officeDocument/2006/relationships/font" Target="fonts/Tahoma-regular.fntdata"/><Relationship Id="rId13" Type="http://schemas.openxmlformats.org/officeDocument/2006/relationships/slideMaster" Target="slideMasters/slideMaster9.xml"/><Relationship Id="rId12" Type="http://schemas.openxmlformats.org/officeDocument/2006/relationships/slideMaster" Target="slideMasters/slideMaster8.xml"/><Relationship Id="rId15" Type="http://schemas.openxmlformats.org/officeDocument/2006/relationships/notesMaster" Target="notesMasters/notesMaster1.xml"/><Relationship Id="rId14" Type="http://schemas.openxmlformats.org/officeDocument/2006/relationships/slideMaster" Target="slideMasters/slideMaster10.xml"/><Relationship Id="rId17" Type="http://schemas.openxmlformats.org/officeDocument/2006/relationships/slide" Target="slides/slide2.xml"/><Relationship Id="rId16" Type="http://schemas.openxmlformats.org/officeDocument/2006/relationships/slide" Target="slides/slide1.xml"/><Relationship Id="rId19" Type="http://schemas.openxmlformats.org/officeDocument/2006/relationships/slide" Target="slides/slide4.xml"/><Relationship Id="rId1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832485" y="882376"/>
            <a:ext cx="747522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5400" cap="none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282148" y="3869635"/>
            <a:ext cx="6575895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320"/>
              <a:buNone/>
              <a:defRPr sz="165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20"/>
              <a:buNone/>
              <a:defRPr sz="165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20"/>
              <a:buNone/>
              <a:defRPr sz="165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5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b="0" i="0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b="0" i="0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b="0" i="0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b="0" i="0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b="0" i="0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b="0" i="0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b="0" i="0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b="0" i="0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b="0" i="0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8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57250" y="1097280"/>
            <a:ext cx="294894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389119" y="1097280"/>
            <a:ext cx="390906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528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680"/>
              <a:buChar char="•"/>
              <a:defRPr sz="2100"/>
            </a:lvl2pPr>
            <a:lvl3pPr indent="-320039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•"/>
              <a:defRPr sz="1500"/>
            </a:lvl9pPr>
          </a:lstStyle>
          <a:p/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857250" y="2834640"/>
            <a:ext cx="294894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20"/>
              <a:buNone/>
              <a:defRPr sz="1275"/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857250" y="1097280"/>
            <a:ext cx="294894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/>
          <p:nvPr>
            <p:ph idx="2" type="pic"/>
          </p:nvPr>
        </p:nvSpPr>
        <p:spPr>
          <a:xfrm>
            <a:off x="4059936" y="1069847"/>
            <a:ext cx="4574286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857250" y="2834640"/>
            <a:ext cx="294894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20"/>
              <a:buNone/>
              <a:defRPr sz="1275"/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uniquement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8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ux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 rot="5400000">
            <a:off x="4710113" y="2595563"/>
            <a:ext cx="541020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 rot="5400000">
            <a:off x="938213" y="681038"/>
            <a:ext cx="5410200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 rot="5400000">
            <a:off x="2540000" y="374650"/>
            <a:ext cx="4038600" cy="7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882650" y="1965325"/>
            <a:ext cx="74041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829818" y="1173575"/>
            <a:ext cx="747522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54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1282446" y="4154520"/>
            <a:ext cx="6576822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320"/>
              <a:buNone/>
              <a:defRPr sz="165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857250" y="2057399"/>
            <a:ext cx="35661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242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320"/>
              <a:buChar char="•"/>
              <a:defRPr sz="1650"/>
            </a:lvl1pPr>
            <a:lvl2pPr indent="-3048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718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indent="-28956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indent="-28956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indent="-28956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indent="-289559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indent="-289559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/>
        </p:txBody>
      </p:sp>
      <p:sp>
        <p:nvSpPr>
          <p:cNvPr id="92" name="Google Shape;92;p13"/>
          <p:cNvSpPr txBox="1"/>
          <p:nvPr>
            <p:ph idx="2" type="body"/>
          </p:nvPr>
        </p:nvSpPr>
        <p:spPr>
          <a:xfrm>
            <a:off x="4700709" y="2057400"/>
            <a:ext cx="35661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242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320"/>
              <a:buChar char="•"/>
              <a:defRPr sz="1650"/>
            </a:lvl1pPr>
            <a:lvl2pPr indent="-3048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718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indent="-28956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indent="-28956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indent="-28956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indent="-289559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indent="-289559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857250" y="2001511"/>
            <a:ext cx="356616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06" name="Google Shape;106;p15"/>
          <p:cNvSpPr txBox="1"/>
          <p:nvPr>
            <p:ph idx="2" type="body"/>
          </p:nvPr>
        </p:nvSpPr>
        <p:spPr>
          <a:xfrm>
            <a:off x="857250" y="2721483"/>
            <a:ext cx="356616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242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320"/>
              <a:buChar char="•"/>
              <a:defRPr sz="1650"/>
            </a:lvl1pPr>
            <a:lvl2pPr indent="-3048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718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indent="-28956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indent="-28956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indent="-28956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indent="-289559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indent="-289559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/>
        </p:txBody>
      </p:sp>
      <p:sp>
        <p:nvSpPr>
          <p:cNvPr id="107" name="Google Shape;107;p15"/>
          <p:cNvSpPr txBox="1"/>
          <p:nvPr>
            <p:ph idx="3" type="body"/>
          </p:nvPr>
        </p:nvSpPr>
        <p:spPr>
          <a:xfrm>
            <a:off x="4701880" y="1999032"/>
            <a:ext cx="356616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08" name="Google Shape;108;p15"/>
          <p:cNvSpPr txBox="1"/>
          <p:nvPr>
            <p:ph idx="4" type="body"/>
          </p:nvPr>
        </p:nvSpPr>
        <p:spPr>
          <a:xfrm>
            <a:off x="4701880" y="2719322"/>
            <a:ext cx="356616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242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320"/>
              <a:buChar char="•"/>
              <a:defRPr sz="1650"/>
            </a:lvl1pPr>
            <a:lvl2pPr indent="-3048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718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indent="-28956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indent="-28956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indent="-28956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indent="-289559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indent="-289559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/>
        </p:txBody>
      </p:sp>
      <p:sp>
        <p:nvSpPr>
          <p:cNvPr id="109" name="Google Shape;109;p15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1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10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73037" y="244475"/>
            <a:ext cx="8793162" cy="63769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73037" y="244475"/>
            <a:ext cx="8793162" cy="63769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868362" y="3733800"/>
            <a:ext cx="7397750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" name="Google Shape;13;p1"/>
          <p:cNvSpPr txBox="1"/>
          <p:nvPr>
            <p:ph type="title"/>
          </p:nvPr>
        </p:nvSpPr>
        <p:spPr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9880" lvl="0" marL="4572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Char char="•"/>
              <a:defRPr b="0" i="0" sz="15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94639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Corbel"/>
              <a:buChar char="•"/>
              <a:defRPr b="0" i="0" sz="1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8956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8956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8956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8956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89559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89559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b="0" i="0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b="0" i="0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b="0" i="0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b="0" i="0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b="0" i="0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b="0" i="0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b="0" i="0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b="0" i="0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b="0" i="0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173037" y="244475"/>
            <a:ext cx="8793162" cy="63769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9880" lvl="0" marL="4572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Char char="•"/>
              <a:defRPr b="0" i="0" sz="15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94639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Corbel"/>
              <a:buChar char="•"/>
              <a:defRPr b="0" i="0" sz="1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8956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8956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8956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8956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89559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89559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173037" y="244475"/>
            <a:ext cx="8793162" cy="63769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9880" lvl="0" marL="4572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Char char="•"/>
              <a:defRPr b="0" i="0" sz="15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94639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Corbel"/>
              <a:buChar char="•"/>
              <a:defRPr b="0" i="0" sz="1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8956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8956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8956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8956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89559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89559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73037" y="244475"/>
            <a:ext cx="8793162" cy="63769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9880" lvl="0" marL="4572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Char char="•"/>
              <a:defRPr b="0" i="0" sz="15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94639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Corbel"/>
              <a:buChar char="•"/>
              <a:defRPr b="0" i="0" sz="1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8956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8956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8956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8956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89559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89559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b="0" i="0" sz="9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173037" y="244475"/>
            <a:ext cx="8793162" cy="63769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9880" lvl="0" marL="4572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Char char="•"/>
              <a:defRPr b="0" i="0" sz="15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94639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Corbel"/>
              <a:buChar char="•"/>
              <a:defRPr b="0" i="0" sz="1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8956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8956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8956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8956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89559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89559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173037" y="244475"/>
            <a:ext cx="8793162" cy="63769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0" name="Google Shape;70;p10"/>
          <p:cNvCxnSpPr/>
          <p:nvPr/>
        </p:nvCxnSpPr>
        <p:spPr>
          <a:xfrm>
            <a:off x="1485900" y="4021137"/>
            <a:ext cx="6172200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1" name="Google Shape;71;p10"/>
          <p:cNvSpPr txBox="1"/>
          <p:nvPr>
            <p:ph type="title"/>
          </p:nvPr>
        </p:nvSpPr>
        <p:spPr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9880" lvl="0" marL="4572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Char char="•"/>
              <a:defRPr b="0" i="0" sz="15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94639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Corbel"/>
              <a:buChar char="•"/>
              <a:defRPr b="0" i="0" sz="1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8956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8956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8956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8956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89559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89559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173037" y="244475"/>
            <a:ext cx="8793162" cy="63769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9880" lvl="0" marL="4572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Char char="•"/>
              <a:defRPr b="0" i="0" sz="15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94639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Corbel"/>
              <a:buChar char="•"/>
              <a:defRPr b="0" i="0" sz="1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8956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8956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8956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8956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89559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89559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173037" y="244475"/>
            <a:ext cx="8793162" cy="63769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9880" lvl="0" marL="4572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Char char="•"/>
              <a:defRPr b="0" i="0" sz="15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94639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Corbel"/>
              <a:buChar char="•"/>
              <a:defRPr b="0" i="0" sz="1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8956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8956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8956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8956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89559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89559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173037" y="244475"/>
            <a:ext cx="8793162" cy="63769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9880" lvl="0" marL="4572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Char char="•"/>
              <a:defRPr b="0" i="0" sz="15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94639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Corbel"/>
              <a:buChar char="•"/>
              <a:defRPr b="0" i="0" sz="1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8956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8956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8956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8956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89559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89559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6" name="Google Shape;116;p16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173037" y="244475"/>
            <a:ext cx="8793162" cy="63769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9880" lvl="0" marL="4572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Char char="•"/>
              <a:defRPr b="0" i="0" sz="15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94639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Corbel"/>
              <a:buChar char="•"/>
              <a:defRPr b="0" i="0" sz="1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8956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8956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8956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8956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89559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89559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96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  <a:defRPr b="0" i="0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ctrTitle"/>
          </p:nvPr>
        </p:nvSpPr>
        <p:spPr>
          <a:xfrm>
            <a:off x="831850" y="882650"/>
            <a:ext cx="7475537" cy="2925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rbel"/>
              <a:buNone/>
            </a:pPr>
            <a:r>
              <a:rPr b="1" i="0" lang="en-US" sz="54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PROJET D’INTELLIGENCE ARTIFICIELLE : GOMOKU</a:t>
            </a:r>
            <a:endParaRPr/>
          </a:p>
        </p:txBody>
      </p:sp>
      <p:sp>
        <p:nvSpPr>
          <p:cNvPr id="156" name="Google Shape;156;p22"/>
          <p:cNvSpPr txBox="1"/>
          <p:nvPr>
            <p:ph idx="1" type="subTitle"/>
          </p:nvPr>
        </p:nvSpPr>
        <p:spPr>
          <a:xfrm>
            <a:off x="1281112" y="4149725"/>
            <a:ext cx="6575425" cy="1387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b="0" i="0" lang="en-US" sz="16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KAMARA Mohamed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rPr b="0" i="0" lang="en-US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2023-2024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rPr b="0" i="0" lang="en-US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Projet d'intelligence artificielle</a:t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r>
              <a:rPr b="0" i="0" lang="en-US" sz="1800" u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/ 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r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2023-2024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r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Projet d'intelligence artificielle</a:t>
            </a:r>
            <a:endParaRPr/>
          </a:p>
        </p:txBody>
      </p:sp>
      <p:graphicFrame>
        <p:nvGraphicFramePr>
          <p:cNvPr id="166" name="Google Shape;166;p23"/>
          <p:cNvGraphicFramePr/>
          <p:nvPr/>
        </p:nvGraphicFramePr>
        <p:xfrm>
          <a:off x="857250" y="7635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{3728E5E6-E6FA-492F-8DF0-F033505D50A6}</a:tableStyleId>
              </a:tblPr>
              <a:tblGrid>
                <a:gridCol w="7377100"/>
              </a:tblGrid>
              <a:tr h="59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200"/>
                        <a:buFont typeface="Tahoma"/>
                        <a:buNone/>
                      </a:pPr>
                      <a:r>
                        <a:rPr b="1" lang="en-US" sz="320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Sommaire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378325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Introduction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Problématique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L’algorithme MiniMax et l’élagage Alpha-Beta</a:t>
                      </a:r>
                      <a:endParaRPr/>
                    </a:p>
                    <a:p>
                      <a:pPr indent="-285750" lvl="1" marL="7429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Gestion de la profondeur de l’arbre de jeu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Les Fonctions d’évaluations et les Heuristiques</a:t>
                      </a:r>
                      <a:endParaRPr/>
                    </a:p>
                    <a:p>
                      <a:pPr indent="-285750" lvl="1" marL="7429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Notion de coup gagnant</a:t>
                      </a:r>
                      <a:endParaRPr/>
                    </a:p>
                    <a:p>
                      <a:pPr indent="-285750" lvl="1" marL="7429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Noto Sans Symbols"/>
                        <a:buChar char="⮚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Menaces et The TSS algorithm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3E3"/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p23"/>
          <p:cNvSpPr txBox="1"/>
          <p:nvPr/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r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 / 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857250" y="422500"/>
            <a:ext cx="6864300" cy="461100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ahoma"/>
              <a:buNone/>
            </a:pPr>
            <a:r>
              <a:rPr b="1" i="0" lang="en-US" sz="26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 sz="2700"/>
          </a:p>
        </p:txBody>
      </p:sp>
      <p:sp>
        <p:nvSpPr>
          <p:cNvPr id="173" name="Google Shape;173;p24"/>
          <p:cNvSpPr txBox="1"/>
          <p:nvPr/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r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2023-2024</a:t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r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Projet d'intelligence artificielle</a:t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r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 / 8</a:t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1074075" y="1353075"/>
            <a:ext cx="4536000" cy="2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Plateau de 19x19 intersections, soit 361 points 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intersections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au total.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Les joueurs alternes en plaçant leurs pions sur les intersections vides et le noir commence la partie.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La partie se termine si un joueur aligne 5 pions ou en cas de plateau plein, déclarant ainsi une partie nulle.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7" name="Google Shape;177;p24"/>
          <p:cNvGrpSpPr/>
          <p:nvPr/>
        </p:nvGrpSpPr>
        <p:grpSpPr>
          <a:xfrm>
            <a:off x="5610055" y="1363516"/>
            <a:ext cx="3122457" cy="2156387"/>
            <a:chOff x="5942300" y="2714213"/>
            <a:chExt cx="2791148" cy="2156387"/>
          </a:xfrm>
        </p:grpSpPr>
        <p:pic>
          <p:nvPicPr>
            <p:cNvPr descr="Figure 1: Plateau de jeu de Go&#10;" id="178" name="Google Shape;178;p24" title="Figure 1: Plateau de jeu de Go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42300" y="2714213"/>
              <a:ext cx="2791148" cy="179150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2580000" dist="171450">
                <a:srgbClr val="000000">
                  <a:alpha val="50000"/>
                </a:srgbClr>
              </a:outerShdw>
            </a:effectLst>
          </p:spPr>
        </p:pic>
        <p:sp>
          <p:nvSpPr>
            <p:cNvPr id="179" name="Google Shape;179;p24"/>
            <p:cNvSpPr txBox="1"/>
            <p:nvPr/>
          </p:nvSpPr>
          <p:spPr>
            <a:xfrm>
              <a:off x="5953525" y="4573000"/>
              <a:ext cx="27075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00" u="sng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Figure 1</a:t>
              </a:r>
              <a:r>
                <a:rPr b="1" lang="en-US" sz="17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: Plateau du jeu de GO</a:t>
              </a:r>
              <a:endParaRPr b="1" sz="1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80" name="Google Shape;180;p24"/>
          <p:cNvSpPr txBox="1"/>
          <p:nvPr/>
        </p:nvSpPr>
        <p:spPr>
          <a:xfrm>
            <a:off x="857238" y="935775"/>
            <a:ext cx="281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Règles du jeu</a:t>
            </a:r>
            <a:endParaRPr b="1" sz="2000" u="sng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857238" y="3822950"/>
            <a:ext cx="230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Motivation :</a:t>
            </a:r>
            <a:endParaRPr b="1" sz="2000" u="sng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976238" y="4281975"/>
            <a:ext cx="5965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L'IA au Gomoku crée des adversaires apprenants, offrant une expérience stimulante.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Elle explore des stratégies optimales dans un espace vaste.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857250" y="385762"/>
            <a:ext cx="6864350" cy="609600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Problématiques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r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2023-2024</a:t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r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Projet d'intelligence artificielle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r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 / 8</a:t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612900" y="2979750"/>
            <a:ext cx="81075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Comment concevoir une </a:t>
            </a:r>
            <a:r>
              <a:rPr i="1"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intelligence</a:t>
            </a:r>
            <a:r>
              <a:rPr i="1"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i="1"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artificielle</a:t>
            </a:r>
            <a:r>
              <a:rPr i="1"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pour le Gomoku capable de rivaliser avec la complexité </a:t>
            </a:r>
            <a:r>
              <a:rPr i="1"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stratégiques</a:t>
            </a:r>
            <a:r>
              <a:rPr i="1"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des joueurs humains ?</a:t>
            </a:r>
            <a:endParaRPr i="1"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857250" y="385762"/>
            <a:ext cx="7419975" cy="893762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L’algorithme MiniMax et l’élagage Alpha-Beta</a:t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r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2023-2024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r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Projet d'intelligence artificielle</a:t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r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 / 8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155700" y="473075"/>
            <a:ext cx="6832600" cy="985837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Les Fonctions d’évaluations et les Heuristiques</a:t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r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2023-2024</a:t>
            </a:r>
            <a:endParaRPr/>
          </a:p>
        </p:txBody>
      </p:sp>
      <p:sp>
        <p:nvSpPr>
          <p:cNvPr id="206" name="Google Shape;206;p27"/>
          <p:cNvSpPr txBox="1"/>
          <p:nvPr/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r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Projet d'intelligence artificielle</a:t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r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 / 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857250" y="385762"/>
            <a:ext cx="6864350" cy="609600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Notion de coup gagnant</a:t>
            </a:r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r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2023-2024</a:t>
            </a: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r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Projet d'intelligence artificielle</a:t>
            </a:r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r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 / 8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857250" y="385762"/>
            <a:ext cx="6864350" cy="609600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Menaces et The TSS algorithm</a:t>
            </a:r>
            <a:endParaRPr/>
          </a:p>
        </p:txBody>
      </p:sp>
      <p:sp>
        <p:nvSpPr>
          <p:cNvPr id="221" name="Google Shape;221;p29"/>
          <p:cNvSpPr txBox="1"/>
          <p:nvPr/>
        </p:nvSpPr>
        <p:spPr>
          <a:xfrm>
            <a:off x="857250" y="6224587"/>
            <a:ext cx="1746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r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2023-2024</a:t>
            </a: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2962275" y="6224587"/>
            <a:ext cx="3538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r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Projet d'intelligence artificielle</a:t>
            </a:r>
            <a:endParaRPr/>
          </a:p>
        </p:txBody>
      </p:sp>
      <p:sp>
        <p:nvSpPr>
          <p:cNvPr id="223" name="Google Shape;223;p29"/>
          <p:cNvSpPr txBox="1"/>
          <p:nvPr/>
        </p:nvSpPr>
        <p:spPr>
          <a:xfrm>
            <a:off x="6997700" y="6224587"/>
            <a:ext cx="1279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r>
              <a:rPr b="0" i="0" lang="en-US" sz="1800" u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 / 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Bases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7_Bases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9_Bases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es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ases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Bases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Bases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Bases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8_Bases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6_Bases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