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9FF"/>
    <a:srgbClr val="F9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7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47D8936-32B9-0C44-BE40-3084DF86D24D}" type="datetimeFigureOut">
              <a:rPr lang="en-US" smtClean="0"/>
              <a:t>10/21/2024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FA5E4F0-4962-9145-8273-1207629E70F5}" type="slidenum">
              <a:rPr lang="en-US" smtClean="0"/>
              <a:t>‹#›</a:t>
            </a:fld>
            <a:endParaRPr lang="en-US"/>
          </a:p>
        </p:txBody>
      </p:sp>
    </p:spTree>
    <p:extLst>
      <p:ext uri="{BB962C8B-B14F-4D97-AF65-F5344CB8AC3E}">
        <p14:creationId xmlns:p14="http://schemas.microsoft.com/office/powerpoint/2010/main" val="291553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7597" y="787837"/>
            <a:ext cx="7588806" cy="3832860"/>
          </a:xfrm>
          <a:prstGeom prst="rect">
            <a:avLst/>
          </a:prstGeom>
          <a:noFill/>
          <a:ln/>
        </p:spPr>
        <p:txBody>
          <a:bodyPr wrap="square" lIns="0" tIns="0" rIns="0" bIns="0" rtlCol="0" anchor="t"/>
          <a:lstStyle/>
          <a:p>
            <a:pPr marL="0" indent="0">
              <a:lnSpc>
                <a:spcPts val="7500"/>
              </a:lnSpc>
              <a:buNone/>
            </a:pPr>
            <a:r>
              <a:rPr lang="en-US" sz="6000" dirty="0">
                <a:solidFill>
                  <a:srgbClr val="1B1B27"/>
                </a:solidFill>
                <a:latin typeface="Corben" pitchFamily="34" charset="0"/>
                <a:ea typeface="Corben" pitchFamily="34" charset="-122"/>
                <a:cs typeface="Corben" pitchFamily="34" charset="-120"/>
              </a:rPr>
              <a:t>Project Report: Building and Securing a Small Network</a:t>
            </a:r>
            <a:endParaRPr lang="en-US" sz="6000" dirty="0"/>
          </a:p>
        </p:txBody>
      </p:sp>
      <p:sp>
        <p:nvSpPr>
          <p:cNvPr id="4" name="Text 1"/>
          <p:cNvSpPr/>
          <p:nvPr/>
        </p:nvSpPr>
        <p:spPr>
          <a:xfrm>
            <a:off x="777597" y="4953953"/>
            <a:ext cx="7588806" cy="2487811"/>
          </a:xfrm>
          <a:prstGeom prst="rect">
            <a:avLst/>
          </a:prstGeom>
          <a:noFill/>
          <a:ln/>
        </p:spPr>
        <p:txBody>
          <a:bodyPr wrap="square" lIns="0" tIns="0" rIns="0" bIns="0" rtlCol="0" anchor="t"/>
          <a:lstStyle/>
          <a:p>
            <a:pPr marL="0" indent="0">
              <a:lnSpc>
                <a:spcPts val="2750"/>
              </a:lnSpc>
              <a:buNone/>
            </a:pPr>
            <a:r>
              <a:rPr lang="en-US" sz="1700" dirty="0">
                <a:solidFill>
                  <a:srgbClr val="404155"/>
                </a:solidFill>
                <a:latin typeface="Nobile" pitchFamily="34" charset="0"/>
                <a:ea typeface="Nobile" pitchFamily="34" charset="-122"/>
                <a:cs typeface="Nobile" pitchFamily="34" charset="-120"/>
              </a:rPr>
              <a:t>This project outlines the design, deployment, and management of a small network using Cisco platforms. The project focuses on building a functional and secure network with multiple VLANs, inter-VLAN communication, and robust security controls. The project is divided into four parts: network design and configuration, VLAN and inter-VLAN routing, network security implementation, and testing and reporting.</a:t>
            </a:r>
            <a:endParaRPr lang="en-US" sz="17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2562" y="636151"/>
            <a:ext cx="7691676" cy="1296829"/>
          </a:xfrm>
          <a:prstGeom prst="rect">
            <a:avLst/>
          </a:prstGeom>
          <a:noFill/>
          <a:ln/>
        </p:spPr>
        <p:txBody>
          <a:bodyPr wrap="square" lIns="0" tIns="0" rIns="0" bIns="0" rtlCol="0" anchor="t"/>
          <a:lstStyle/>
          <a:p>
            <a:pPr marL="0" indent="0">
              <a:lnSpc>
                <a:spcPts val="5100"/>
              </a:lnSpc>
              <a:buNone/>
            </a:pPr>
            <a:r>
              <a:rPr lang="en-US" sz="4050" dirty="0">
                <a:solidFill>
                  <a:srgbClr val="1B1B27"/>
                </a:solidFill>
                <a:latin typeface="Corben" pitchFamily="34" charset="0"/>
                <a:ea typeface="Corben" pitchFamily="34" charset="-122"/>
                <a:cs typeface="Corben" pitchFamily="34" charset="-120"/>
              </a:rPr>
              <a:t>Conclusion and Project Outcomes</a:t>
            </a:r>
            <a:endParaRPr lang="en-US" sz="4050" dirty="0"/>
          </a:p>
        </p:txBody>
      </p:sp>
      <p:sp>
        <p:nvSpPr>
          <p:cNvPr id="4" name="Text 1"/>
          <p:cNvSpPr/>
          <p:nvPr/>
        </p:nvSpPr>
        <p:spPr>
          <a:xfrm>
            <a:off x="6212562" y="2244090"/>
            <a:ext cx="7691676" cy="1659731"/>
          </a:xfrm>
          <a:prstGeom prst="rect">
            <a:avLst/>
          </a:prstGeom>
          <a:noFill/>
          <a:ln/>
        </p:spPr>
        <p:txBody>
          <a:bodyPr wrap="squar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The project successfully created a secure and functional small network using Cisco equipment. VLANs, inter-VLAN routing, and security measures like port security and ACLs were implemented. Initial connectivity issues were resolved, resulting in a stable and efficient network that met project objectives.</a:t>
            </a:r>
            <a:endParaRPr lang="en-US" sz="1600" dirty="0"/>
          </a:p>
        </p:txBody>
      </p:sp>
      <p:sp>
        <p:nvSpPr>
          <p:cNvPr id="5" name="Shape 2"/>
          <p:cNvSpPr/>
          <p:nvPr/>
        </p:nvSpPr>
        <p:spPr>
          <a:xfrm>
            <a:off x="6212562" y="4370546"/>
            <a:ext cx="466725" cy="466725"/>
          </a:xfrm>
          <a:prstGeom prst="roundRect">
            <a:avLst>
              <a:gd name="adj" fmla="val 18671"/>
            </a:avLst>
          </a:prstGeom>
          <a:solidFill>
            <a:srgbClr val="D2D9F9"/>
          </a:solidFill>
          <a:ln w="7620">
            <a:solidFill>
              <a:srgbClr val="B8BFDF"/>
            </a:solidFill>
            <a:prstDash val="solid"/>
          </a:ln>
        </p:spPr>
        <p:txBody>
          <a:bodyPr/>
          <a:lstStyle/>
          <a:p>
            <a:endParaRPr lang="en-US"/>
          </a:p>
        </p:txBody>
      </p:sp>
      <p:sp>
        <p:nvSpPr>
          <p:cNvPr id="6" name="Text 3"/>
          <p:cNvSpPr/>
          <p:nvPr/>
        </p:nvSpPr>
        <p:spPr>
          <a:xfrm>
            <a:off x="6399967" y="4448294"/>
            <a:ext cx="91916" cy="311229"/>
          </a:xfrm>
          <a:prstGeom prst="rect">
            <a:avLst/>
          </a:prstGeom>
          <a:noFill/>
          <a:ln/>
        </p:spPr>
        <p:txBody>
          <a:bodyPr wrap="none" lIns="0" tIns="0" rIns="0" bIns="0" rtlCol="0" anchor="t"/>
          <a:lstStyle/>
          <a:p>
            <a:pPr marL="0" indent="0" algn="ctr">
              <a:lnSpc>
                <a:spcPts val="2450"/>
              </a:lnSpc>
              <a:buNone/>
            </a:pPr>
            <a:r>
              <a:rPr lang="en-US" sz="2450" dirty="0">
                <a:solidFill>
                  <a:srgbClr val="404155"/>
                </a:solidFill>
                <a:latin typeface="Corben" pitchFamily="34" charset="0"/>
                <a:ea typeface="Corben" pitchFamily="34" charset="-122"/>
                <a:cs typeface="Corben" pitchFamily="34" charset="-120"/>
              </a:rPr>
              <a:t>1</a:t>
            </a:r>
            <a:endParaRPr lang="en-US" sz="2450" dirty="0"/>
          </a:p>
        </p:txBody>
      </p:sp>
      <p:sp>
        <p:nvSpPr>
          <p:cNvPr id="7" name="Text 4"/>
          <p:cNvSpPr/>
          <p:nvPr/>
        </p:nvSpPr>
        <p:spPr>
          <a:xfrm>
            <a:off x="6886694" y="4370546"/>
            <a:ext cx="2788801" cy="324088"/>
          </a:xfrm>
          <a:prstGeom prst="rect">
            <a:avLst/>
          </a:prstGeom>
          <a:noFill/>
          <a:ln/>
        </p:spPr>
        <p:txBody>
          <a:bodyPr wrap="none" lIns="0" tIns="0" rIns="0" bIns="0" rtlCol="0" anchor="t"/>
          <a:lstStyle/>
          <a:p>
            <a:pPr marL="0" indent="0">
              <a:lnSpc>
                <a:spcPts val="2550"/>
              </a:lnSpc>
              <a:buNone/>
            </a:pPr>
            <a:r>
              <a:rPr lang="en-US" sz="2000" dirty="0">
                <a:solidFill>
                  <a:srgbClr val="404155"/>
                </a:solidFill>
                <a:latin typeface="Corben" pitchFamily="34" charset="0"/>
                <a:ea typeface="Corben" pitchFamily="34" charset="-122"/>
                <a:cs typeface="Corben" pitchFamily="34" charset="-120"/>
              </a:rPr>
              <a:t>Network Functionality</a:t>
            </a:r>
            <a:endParaRPr lang="en-US" sz="2000" dirty="0"/>
          </a:p>
        </p:txBody>
      </p:sp>
      <p:sp>
        <p:nvSpPr>
          <p:cNvPr id="8" name="Text 5"/>
          <p:cNvSpPr/>
          <p:nvPr/>
        </p:nvSpPr>
        <p:spPr>
          <a:xfrm>
            <a:off x="6886694" y="4819055"/>
            <a:ext cx="7017544" cy="331946"/>
          </a:xfrm>
          <a:prstGeom prst="rect">
            <a:avLst/>
          </a:prstGeom>
          <a:noFill/>
          <a:ln/>
        </p:spPr>
        <p:txBody>
          <a:bodyPr wrap="non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VLANs and inter-VLAN routing enabled successful communication.</a:t>
            </a:r>
            <a:endParaRPr lang="en-US" sz="1600" dirty="0"/>
          </a:p>
        </p:txBody>
      </p:sp>
      <p:sp>
        <p:nvSpPr>
          <p:cNvPr id="9" name="Shape 6"/>
          <p:cNvSpPr/>
          <p:nvPr/>
        </p:nvSpPr>
        <p:spPr>
          <a:xfrm>
            <a:off x="6212562" y="5591770"/>
            <a:ext cx="466725" cy="466725"/>
          </a:xfrm>
          <a:prstGeom prst="roundRect">
            <a:avLst>
              <a:gd name="adj" fmla="val 18671"/>
            </a:avLst>
          </a:prstGeom>
          <a:solidFill>
            <a:srgbClr val="D2D9F9"/>
          </a:solidFill>
          <a:ln w="7620">
            <a:solidFill>
              <a:srgbClr val="B8BFDF"/>
            </a:solidFill>
            <a:prstDash val="solid"/>
          </a:ln>
        </p:spPr>
        <p:txBody>
          <a:bodyPr/>
          <a:lstStyle/>
          <a:p>
            <a:endParaRPr lang="en-US"/>
          </a:p>
        </p:txBody>
      </p:sp>
      <p:sp>
        <p:nvSpPr>
          <p:cNvPr id="10" name="Text 7"/>
          <p:cNvSpPr/>
          <p:nvPr/>
        </p:nvSpPr>
        <p:spPr>
          <a:xfrm>
            <a:off x="6364724" y="5669518"/>
            <a:ext cx="162282" cy="311229"/>
          </a:xfrm>
          <a:prstGeom prst="rect">
            <a:avLst/>
          </a:prstGeom>
          <a:noFill/>
          <a:ln/>
        </p:spPr>
        <p:txBody>
          <a:bodyPr wrap="none" lIns="0" tIns="0" rIns="0" bIns="0" rtlCol="0" anchor="t"/>
          <a:lstStyle/>
          <a:p>
            <a:pPr marL="0" indent="0" algn="ctr">
              <a:lnSpc>
                <a:spcPts val="2450"/>
              </a:lnSpc>
              <a:buNone/>
            </a:pPr>
            <a:r>
              <a:rPr lang="en-US" sz="2450" dirty="0">
                <a:solidFill>
                  <a:srgbClr val="404155"/>
                </a:solidFill>
                <a:latin typeface="Corben" pitchFamily="34" charset="0"/>
                <a:ea typeface="Corben" pitchFamily="34" charset="-122"/>
                <a:cs typeface="Corben" pitchFamily="34" charset="-120"/>
              </a:rPr>
              <a:t>2</a:t>
            </a:r>
            <a:endParaRPr lang="en-US" sz="2450" dirty="0"/>
          </a:p>
        </p:txBody>
      </p:sp>
      <p:sp>
        <p:nvSpPr>
          <p:cNvPr id="11" name="Text 8"/>
          <p:cNvSpPr/>
          <p:nvPr/>
        </p:nvSpPr>
        <p:spPr>
          <a:xfrm>
            <a:off x="6886694" y="5591770"/>
            <a:ext cx="2593419" cy="324088"/>
          </a:xfrm>
          <a:prstGeom prst="rect">
            <a:avLst/>
          </a:prstGeom>
          <a:noFill/>
          <a:ln/>
        </p:spPr>
        <p:txBody>
          <a:bodyPr wrap="none" lIns="0" tIns="0" rIns="0" bIns="0" rtlCol="0" anchor="t"/>
          <a:lstStyle/>
          <a:p>
            <a:pPr marL="0" indent="0">
              <a:lnSpc>
                <a:spcPts val="2550"/>
              </a:lnSpc>
              <a:buNone/>
            </a:pPr>
            <a:r>
              <a:rPr lang="en-US" sz="2000" dirty="0">
                <a:solidFill>
                  <a:srgbClr val="404155"/>
                </a:solidFill>
                <a:latin typeface="Corben" pitchFamily="34" charset="0"/>
                <a:ea typeface="Corben" pitchFamily="34" charset="-122"/>
                <a:cs typeface="Corben" pitchFamily="34" charset="-120"/>
              </a:rPr>
              <a:t>Network Security</a:t>
            </a:r>
            <a:endParaRPr lang="en-US" sz="2000" dirty="0"/>
          </a:p>
        </p:txBody>
      </p:sp>
      <p:sp>
        <p:nvSpPr>
          <p:cNvPr id="12" name="Text 9"/>
          <p:cNvSpPr/>
          <p:nvPr/>
        </p:nvSpPr>
        <p:spPr>
          <a:xfrm>
            <a:off x="6886694" y="6040279"/>
            <a:ext cx="7017544" cy="331946"/>
          </a:xfrm>
          <a:prstGeom prst="rect">
            <a:avLst/>
          </a:prstGeom>
          <a:noFill/>
          <a:ln/>
        </p:spPr>
        <p:txBody>
          <a:bodyPr wrap="non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Port security and ACLs prevented unauthorized access.</a:t>
            </a:r>
            <a:endParaRPr lang="en-US" sz="1600" dirty="0"/>
          </a:p>
        </p:txBody>
      </p:sp>
      <p:sp>
        <p:nvSpPr>
          <p:cNvPr id="13" name="Shape 10"/>
          <p:cNvSpPr/>
          <p:nvPr/>
        </p:nvSpPr>
        <p:spPr>
          <a:xfrm>
            <a:off x="6212562" y="6812994"/>
            <a:ext cx="466725" cy="466725"/>
          </a:xfrm>
          <a:prstGeom prst="roundRect">
            <a:avLst>
              <a:gd name="adj" fmla="val 18671"/>
            </a:avLst>
          </a:prstGeom>
          <a:solidFill>
            <a:srgbClr val="D2D9F9"/>
          </a:solidFill>
          <a:ln w="7620">
            <a:solidFill>
              <a:srgbClr val="B8BFDF"/>
            </a:solidFill>
            <a:prstDash val="solid"/>
          </a:ln>
        </p:spPr>
        <p:txBody>
          <a:bodyPr/>
          <a:lstStyle/>
          <a:p>
            <a:endParaRPr lang="en-US"/>
          </a:p>
        </p:txBody>
      </p:sp>
      <p:sp>
        <p:nvSpPr>
          <p:cNvPr id="14" name="Text 11"/>
          <p:cNvSpPr/>
          <p:nvPr/>
        </p:nvSpPr>
        <p:spPr>
          <a:xfrm>
            <a:off x="6358533" y="6890742"/>
            <a:ext cx="174784" cy="311229"/>
          </a:xfrm>
          <a:prstGeom prst="rect">
            <a:avLst/>
          </a:prstGeom>
          <a:noFill/>
          <a:ln/>
        </p:spPr>
        <p:txBody>
          <a:bodyPr wrap="none" lIns="0" tIns="0" rIns="0" bIns="0" rtlCol="0" anchor="t"/>
          <a:lstStyle/>
          <a:p>
            <a:pPr marL="0" indent="0" algn="ctr">
              <a:lnSpc>
                <a:spcPts val="2450"/>
              </a:lnSpc>
              <a:buNone/>
            </a:pPr>
            <a:r>
              <a:rPr lang="en-US" sz="2450" dirty="0">
                <a:solidFill>
                  <a:srgbClr val="404155"/>
                </a:solidFill>
                <a:latin typeface="Corben" pitchFamily="34" charset="0"/>
                <a:ea typeface="Corben" pitchFamily="34" charset="-122"/>
                <a:cs typeface="Corben" pitchFamily="34" charset="-120"/>
              </a:rPr>
              <a:t>3</a:t>
            </a:r>
            <a:endParaRPr lang="en-US" sz="2450" dirty="0"/>
          </a:p>
        </p:txBody>
      </p:sp>
      <p:sp>
        <p:nvSpPr>
          <p:cNvPr id="15" name="Text 12"/>
          <p:cNvSpPr/>
          <p:nvPr/>
        </p:nvSpPr>
        <p:spPr>
          <a:xfrm>
            <a:off x="6886694" y="6812994"/>
            <a:ext cx="2593419" cy="324088"/>
          </a:xfrm>
          <a:prstGeom prst="rect">
            <a:avLst/>
          </a:prstGeom>
          <a:noFill/>
          <a:ln/>
        </p:spPr>
        <p:txBody>
          <a:bodyPr wrap="none" lIns="0" tIns="0" rIns="0" bIns="0" rtlCol="0" anchor="t"/>
          <a:lstStyle/>
          <a:p>
            <a:pPr marL="0" indent="0">
              <a:lnSpc>
                <a:spcPts val="2550"/>
              </a:lnSpc>
              <a:buNone/>
            </a:pPr>
            <a:r>
              <a:rPr lang="en-US" sz="2000" dirty="0">
                <a:solidFill>
                  <a:srgbClr val="404155"/>
                </a:solidFill>
                <a:latin typeface="Corben" pitchFamily="34" charset="0"/>
                <a:ea typeface="Corben" pitchFamily="34" charset="-122"/>
                <a:cs typeface="Corben" pitchFamily="34" charset="-120"/>
              </a:rPr>
              <a:t>Project Success</a:t>
            </a:r>
            <a:endParaRPr lang="en-US" sz="2000" dirty="0"/>
          </a:p>
        </p:txBody>
      </p:sp>
      <p:sp>
        <p:nvSpPr>
          <p:cNvPr id="16" name="Text 13"/>
          <p:cNvSpPr/>
          <p:nvPr/>
        </p:nvSpPr>
        <p:spPr>
          <a:xfrm>
            <a:off x="6886694" y="7261503"/>
            <a:ext cx="7017544" cy="331946"/>
          </a:xfrm>
          <a:prstGeom prst="rect">
            <a:avLst/>
          </a:prstGeom>
          <a:noFill/>
          <a:ln/>
        </p:spPr>
        <p:txBody>
          <a:bodyPr wrap="non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The network operates securely and efficiently, meeting project goals.</a:t>
            </a:r>
            <a:endParaRPr lang="en-US" sz="1600" dirty="0"/>
          </a:p>
        </p:txBody>
      </p:sp>
      <p:sp>
        <p:nvSpPr>
          <p:cNvPr id="17" name="Rectangle 16">
            <a:extLst>
              <a:ext uri="{FF2B5EF4-FFF2-40B4-BE49-F238E27FC236}">
                <a16:creationId xmlns:a16="http://schemas.microsoft.com/office/drawing/2014/main" id="{27A3AF02-5066-4C94-FE07-1278F7F231B0}"/>
              </a:ext>
            </a:extLst>
          </p:cNvPr>
          <p:cNvSpPr/>
          <p:nvPr/>
        </p:nvSpPr>
        <p:spPr>
          <a:xfrm>
            <a:off x="12718551" y="7688541"/>
            <a:ext cx="1791730" cy="430308"/>
          </a:xfrm>
          <a:prstGeom prst="rect">
            <a:avLst/>
          </a:prstGeom>
          <a:solidFill>
            <a:srgbClr val="F9F9FF"/>
          </a:solidFill>
          <a:ln>
            <a:solidFill>
              <a:srgbClr val="FA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pic>
        <p:nvPicPr>
          <p:cNvPr id="23" name="Google Shape;23;p1" descr="preencoded.png"/>
          <p:cNvPicPr preferRelativeResize="0"/>
          <p:nvPr/>
        </p:nvPicPr>
        <p:blipFill rotWithShape="1">
          <a:blip r:embed="rId3">
            <a:alphaModFix/>
          </a:blip>
          <a:srcRect/>
          <a:stretch/>
        </p:blipFill>
        <p:spPr>
          <a:xfrm>
            <a:off x="0" y="0"/>
            <a:ext cx="5486400" cy="8232338"/>
          </a:xfrm>
          <a:prstGeom prst="rect">
            <a:avLst/>
          </a:prstGeom>
          <a:noFill/>
          <a:ln>
            <a:noFill/>
          </a:ln>
        </p:spPr>
      </p:pic>
      <p:sp>
        <p:nvSpPr>
          <p:cNvPr id="24" name="Google Shape;24;p1"/>
          <p:cNvSpPr/>
          <p:nvPr/>
        </p:nvSpPr>
        <p:spPr>
          <a:xfrm>
            <a:off x="6174224" y="540425"/>
            <a:ext cx="7768500" cy="12282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1B1B27"/>
              </a:buClr>
              <a:buSzPts val="3850"/>
              <a:buFont typeface="Corben"/>
              <a:buNone/>
            </a:pPr>
            <a:r>
              <a:rPr lang="en-US" sz="3850" b="0" i="0" u="none" strike="noStrike" cap="none">
                <a:solidFill>
                  <a:srgbClr val="1B1B27"/>
                </a:solidFill>
                <a:latin typeface="Corben"/>
                <a:ea typeface="Corben"/>
                <a:cs typeface="Corben"/>
                <a:sym typeface="Corben"/>
              </a:rPr>
              <a:t>Part 1: Network Design and Configuration</a:t>
            </a:r>
            <a:endParaRPr sz="3850" b="0" i="0" u="none" strike="noStrike" cap="none">
              <a:solidFill>
                <a:schemeClr val="dk1"/>
              </a:solidFill>
              <a:latin typeface="Calibri"/>
              <a:ea typeface="Calibri"/>
              <a:cs typeface="Calibri"/>
              <a:sym typeface="Calibri"/>
            </a:endParaRPr>
          </a:p>
        </p:txBody>
      </p:sp>
      <p:sp>
        <p:nvSpPr>
          <p:cNvPr id="25" name="Google Shape;25;p1"/>
          <p:cNvSpPr/>
          <p:nvPr/>
        </p:nvSpPr>
        <p:spPr>
          <a:xfrm>
            <a:off x="6174224" y="2063472"/>
            <a:ext cx="7768500" cy="1572300"/>
          </a:xfrm>
          <a:prstGeom prst="rect">
            <a:avLst/>
          </a:prstGeom>
          <a:noFill/>
          <a:ln>
            <a:noFill/>
          </a:ln>
        </p:spPr>
        <p:txBody>
          <a:bodyPr spcFirstLastPara="1" wrap="square" lIns="0" tIns="0" rIns="0" bIns="0" anchor="t" anchorCtr="0">
            <a:noAutofit/>
          </a:bodyPr>
          <a:lstStyle/>
          <a:p>
            <a:pPr marL="0" marR="0" lvl="0" indent="0" algn="l" rtl="0">
              <a:lnSpc>
                <a:spcPct val="163333"/>
              </a:lnSpc>
              <a:spcBef>
                <a:spcPts val="0"/>
              </a:spcBef>
              <a:spcAft>
                <a:spcPts val="0"/>
              </a:spcAft>
              <a:buClr>
                <a:srgbClr val="404155"/>
              </a:buClr>
              <a:buSzPts val="1500"/>
              <a:buFont typeface="Nobile"/>
              <a:buNone/>
            </a:pPr>
            <a:r>
              <a:rPr lang="en-US" sz="1500" b="0" i="0" u="none" strike="noStrike" cap="none">
                <a:solidFill>
                  <a:srgbClr val="404155"/>
                </a:solidFill>
                <a:latin typeface="Nobile"/>
                <a:ea typeface="Nobile"/>
                <a:cs typeface="Nobile"/>
                <a:sym typeface="Nobile"/>
              </a:rPr>
              <a:t>The objective of this phase was to create a small-scale test network using Cisco devices. This involved defining the network topology, allocating IP addresses, and configuring network systems. The network was segmented using VLANs (VLAN 10: 10.0.0.0/24 and VLAN 20: 11.0.0.0/24) interconnected via multilayer switches and a Cisco ISR router for external connectivity.</a:t>
            </a:r>
            <a:endParaRPr sz="1500" b="0" i="0" u="none" strike="noStrike" cap="none">
              <a:solidFill>
                <a:schemeClr val="dk1"/>
              </a:solidFill>
              <a:latin typeface="Calibri"/>
              <a:ea typeface="Calibri"/>
              <a:cs typeface="Calibri"/>
              <a:sym typeface="Calibri"/>
            </a:endParaRPr>
          </a:p>
        </p:txBody>
      </p:sp>
      <p:sp>
        <p:nvSpPr>
          <p:cNvPr id="26" name="Google Shape;26;p1"/>
          <p:cNvSpPr/>
          <p:nvPr/>
        </p:nvSpPr>
        <p:spPr>
          <a:xfrm>
            <a:off x="6174224" y="3856792"/>
            <a:ext cx="7768500" cy="1147500"/>
          </a:xfrm>
          <a:prstGeom prst="roundRect">
            <a:avLst>
              <a:gd name="adj" fmla="val 7194"/>
            </a:avLst>
          </a:prstGeom>
          <a:solidFill>
            <a:srgbClr val="D2D9F9"/>
          </a:solidFill>
          <a:ln w="9525" cap="flat" cmpd="sng">
            <a:solidFill>
              <a:srgbClr val="B8B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6378297" y="4060865"/>
            <a:ext cx="2456700" cy="306900"/>
          </a:xfrm>
          <a:prstGeom prst="rect">
            <a:avLst/>
          </a:prstGeom>
          <a:noFill/>
          <a:ln>
            <a:noFill/>
          </a:ln>
        </p:spPr>
        <p:txBody>
          <a:bodyPr spcFirstLastPara="1" wrap="square" lIns="0" tIns="0" rIns="0" bIns="0" anchor="t" anchorCtr="0">
            <a:noAutofit/>
          </a:bodyPr>
          <a:lstStyle/>
          <a:p>
            <a:pPr marL="0" marR="0" lvl="0" indent="0" algn="l" rtl="0">
              <a:lnSpc>
                <a:spcPct val="126315"/>
              </a:lnSpc>
              <a:spcBef>
                <a:spcPts val="0"/>
              </a:spcBef>
              <a:spcAft>
                <a:spcPts val="0"/>
              </a:spcAft>
              <a:buClr>
                <a:srgbClr val="404155"/>
              </a:buClr>
              <a:buSzPts val="1900"/>
              <a:buFont typeface="Corben"/>
              <a:buNone/>
            </a:pPr>
            <a:r>
              <a:rPr lang="en-US" sz="1900" b="0" i="0" u="none" strike="noStrike" cap="none">
                <a:solidFill>
                  <a:srgbClr val="404155"/>
                </a:solidFill>
                <a:latin typeface="Corben"/>
                <a:ea typeface="Corben"/>
                <a:cs typeface="Corben"/>
                <a:sym typeface="Corben"/>
              </a:rPr>
              <a:t>VLAN 10</a:t>
            </a:r>
            <a:endParaRPr sz="1900" b="0" i="0" u="none" strike="noStrike" cap="none">
              <a:solidFill>
                <a:schemeClr val="dk1"/>
              </a:solidFill>
              <a:latin typeface="Calibri"/>
              <a:ea typeface="Calibri"/>
              <a:cs typeface="Calibri"/>
              <a:sym typeface="Calibri"/>
            </a:endParaRPr>
          </a:p>
        </p:txBody>
      </p:sp>
      <p:sp>
        <p:nvSpPr>
          <p:cNvPr id="28" name="Google Shape;28;p1"/>
          <p:cNvSpPr/>
          <p:nvPr/>
        </p:nvSpPr>
        <p:spPr>
          <a:xfrm>
            <a:off x="6378297" y="4485680"/>
            <a:ext cx="7360200" cy="314400"/>
          </a:xfrm>
          <a:prstGeom prst="rect">
            <a:avLst/>
          </a:prstGeom>
          <a:noFill/>
          <a:ln>
            <a:noFill/>
          </a:ln>
        </p:spPr>
        <p:txBody>
          <a:bodyPr spcFirstLastPara="1" wrap="square" lIns="0" tIns="0" rIns="0" bIns="0" anchor="t" anchorCtr="0">
            <a:noAutofit/>
          </a:bodyPr>
          <a:lstStyle/>
          <a:p>
            <a:pPr marL="0" marR="0" lvl="0" indent="0" algn="l" rtl="0">
              <a:lnSpc>
                <a:spcPct val="163333"/>
              </a:lnSpc>
              <a:spcBef>
                <a:spcPts val="0"/>
              </a:spcBef>
              <a:spcAft>
                <a:spcPts val="0"/>
              </a:spcAft>
              <a:buClr>
                <a:srgbClr val="404155"/>
              </a:buClr>
              <a:buSzPts val="1500"/>
              <a:buFont typeface="Nobile"/>
              <a:buNone/>
            </a:pPr>
            <a:r>
              <a:rPr lang="en-US" sz="1500" b="0" i="0" u="none" strike="noStrike" cap="none">
                <a:solidFill>
                  <a:srgbClr val="404155"/>
                </a:solidFill>
                <a:latin typeface="Nobile"/>
                <a:ea typeface="Nobile"/>
                <a:cs typeface="Nobile"/>
                <a:sym typeface="Nobile"/>
              </a:rPr>
              <a:t>10.0.0.0/24 (e.g., PC0, PC2)</a:t>
            </a:r>
            <a:endParaRPr sz="1500" b="0" i="0" u="none" strike="noStrike" cap="none">
              <a:solidFill>
                <a:schemeClr val="dk1"/>
              </a:solidFill>
              <a:latin typeface="Calibri"/>
              <a:ea typeface="Calibri"/>
              <a:cs typeface="Calibri"/>
              <a:sym typeface="Calibri"/>
            </a:endParaRPr>
          </a:p>
        </p:txBody>
      </p:sp>
      <p:sp>
        <p:nvSpPr>
          <p:cNvPr id="29" name="Google Shape;29;p1"/>
          <p:cNvSpPr/>
          <p:nvPr/>
        </p:nvSpPr>
        <p:spPr>
          <a:xfrm>
            <a:off x="6174224" y="5200650"/>
            <a:ext cx="7768500" cy="1147500"/>
          </a:xfrm>
          <a:prstGeom prst="roundRect">
            <a:avLst>
              <a:gd name="adj" fmla="val 7194"/>
            </a:avLst>
          </a:prstGeom>
          <a:solidFill>
            <a:srgbClr val="D2D9F9"/>
          </a:solidFill>
          <a:ln w="9525" cap="flat" cmpd="sng">
            <a:solidFill>
              <a:srgbClr val="B8B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6378297" y="5404723"/>
            <a:ext cx="2456700" cy="306900"/>
          </a:xfrm>
          <a:prstGeom prst="rect">
            <a:avLst/>
          </a:prstGeom>
          <a:noFill/>
          <a:ln>
            <a:noFill/>
          </a:ln>
        </p:spPr>
        <p:txBody>
          <a:bodyPr spcFirstLastPara="1" wrap="square" lIns="0" tIns="0" rIns="0" bIns="0" anchor="t" anchorCtr="0">
            <a:noAutofit/>
          </a:bodyPr>
          <a:lstStyle/>
          <a:p>
            <a:pPr marL="0" marR="0" lvl="0" indent="0" algn="l" rtl="0">
              <a:lnSpc>
                <a:spcPct val="126315"/>
              </a:lnSpc>
              <a:spcBef>
                <a:spcPts val="0"/>
              </a:spcBef>
              <a:spcAft>
                <a:spcPts val="0"/>
              </a:spcAft>
              <a:buClr>
                <a:srgbClr val="404155"/>
              </a:buClr>
              <a:buSzPts val="1900"/>
              <a:buFont typeface="Corben"/>
              <a:buNone/>
            </a:pPr>
            <a:r>
              <a:rPr lang="en-US" sz="1900" b="0" i="0" u="none" strike="noStrike" cap="none">
                <a:solidFill>
                  <a:srgbClr val="404155"/>
                </a:solidFill>
                <a:latin typeface="Corben"/>
                <a:ea typeface="Corben"/>
                <a:cs typeface="Corben"/>
                <a:sym typeface="Corben"/>
              </a:rPr>
              <a:t>VLAN 20</a:t>
            </a:r>
            <a:endParaRPr sz="1900" b="0" i="0" u="none" strike="noStrike" cap="none">
              <a:solidFill>
                <a:schemeClr val="dk1"/>
              </a:solidFill>
              <a:latin typeface="Calibri"/>
              <a:ea typeface="Calibri"/>
              <a:cs typeface="Calibri"/>
              <a:sym typeface="Calibri"/>
            </a:endParaRPr>
          </a:p>
        </p:txBody>
      </p:sp>
      <p:sp>
        <p:nvSpPr>
          <p:cNvPr id="31" name="Google Shape;31;p1"/>
          <p:cNvSpPr/>
          <p:nvPr/>
        </p:nvSpPr>
        <p:spPr>
          <a:xfrm>
            <a:off x="6378297" y="5829538"/>
            <a:ext cx="7360200" cy="314400"/>
          </a:xfrm>
          <a:prstGeom prst="rect">
            <a:avLst/>
          </a:prstGeom>
          <a:noFill/>
          <a:ln>
            <a:noFill/>
          </a:ln>
        </p:spPr>
        <p:txBody>
          <a:bodyPr spcFirstLastPara="1" wrap="square" lIns="0" tIns="0" rIns="0" bIns="0" anchor="t" anchorCtr="0">
            <a:noAutofit/>
          </a:bodyPr>
          <a:lstStyle/>
          <a:p>
            <a:pPr marL="0" marR="0" lvl="0" indent="0" algn="l" rtl="0">
              <a:lnSpc>
                <a:spcPct val="163333"/>
              </a:lnSpc>
              <a:spcBef>
                <a:spcPts val="0"/>
              </a:spcBef>
              <a:spcAft>
                <a:spcPts val="0"/>
              </a:spcAft>
              <a:buClr>
                <a:srgbClr val="404155"/>
              </a:buClr>
              <a:buSzPts val="1500"/>
              <a:buFont typeface="Nobile"/>
              <a:buNone/>
            </a:pPr>
            <a:r>
              <a:rPr lang="en-US" sz="1500" b="0" i="0" u="none" strike="noStrike" cap="none">
                <a:solidFill>
                  <a:srgbClr val="404155"/>
                </a:solidFill>
                <a:latin typeface="Nobile"/>
                <a:ea typeface="Nobile"/>
                <a:cs typeface="Nobile"/>
                <a:sym typeface="Nobile"/>
              </a:rPr>
              <a:t>11.0.0.0/24 (e.g., PC1, PC3)</a:t>
            </a:r>
            <a:endParaRPr sz="1500" b="0" i="0" u="none" strike="noStrike" cap="none">
              <a:solidFill>
                <a:schemeClr val="dk1"/>
              </a:solidFill>
              <a:latin typeface="Calibri"/>
              <a:ea typeface="Calibri"/>
              <a:cs typeface="Calibri"/>
              <a:sym typeface="Calibri"/>
            </a:endParaRPr>
          </a:p>
        </p:txBody>
      </p:sp>
      <p:sp>
        <p:nvSpPr>
          <p:cNvPr id="32" name="Google Shape;32;p1"/>
          <p:cNvSpPr/>
          <p:nvPr/>
        </p:nvSpPr>
        <p:spPr>
          <a:xfrm>
            <a:off x="6174224" y="6541675"/>
            <a:ext cx="7768500" cy="1147500"/>
          </a:xfrm>
          <a:prstGeom prst="roundRect">
            <a:avLst>
              <a:gd name="adj" fmla="val 7194"/>
            </a:avLst>
          </a:prstGeom>
          <a:solidFill>
            <a:srgbClr val="D2D9F9"/>
          </a:solidFill>
          <a:ln w="9525" cap="flat" cmpd="sng">
            <a:solidFill>
              <a:srgbClr val="B8B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6378297" y="6748582"/>
            <a:ext cx="2456700" cy="306900"/>
          </a:xfrm>
          <a:prstGeom prst="rect">
            <a:avLst/>
          </a:prstGeom>
          <a:noFill/>
          <a:ln>
            <a:noFill/>
          </a:ln>
        </p:spPr>
        <p:txBody>
          <a:bodyPr spcFirstLastPara="1" wrap="square" lIns="0" tIns="0" rIns="0" bIns="0" anchor="t" anchorCtr="0">
            <a:noAutofit/>
          </a:bodyPr>
          <a:lstStyle/>
          <a:p>
            <a:pPr marL="0" marR="0" lvl="0" indent="0" algn="l" rtl="0">
              <a:lnSpc>
                <a:spcPct val="126315"/>
              </a:lnSpc>
              <a:spcBef>
                <a:spcPts val="0"/>
              </a:spcBef>
              <a:spcAft>
                <a:spcPts val="0"/>
              </a:spcAft>
              <a:buClr>
                <a:srgbClr val="404155"/>
              </a:buClr>
              <a:buSzPts val="1900"/>
              <a:buFont typeface="Corben"/>
              <a:buNone/>
            </a:pPr>
            <a:r>
              <a:rPr lang="en-US" sz="1900" b="0" i="0" u="none" strike="noStrike" cap="none">
                <a:solidFill>
                  <a:srgbClr val="404155"/>
                </a:solidFill>
                <a:latin typeface="Corben"/>
                <a:ea typeface="Corben"/>
                <a:cs typeface="Corben"/>
                <a:sym typeface="Corben"/>
              </a:rPr>
              <a:t>Devices</a:t>
            </a:r>
            <a:endParaRPr sz="1900" b="0" i="0" u="none" strike="noStrike" cap="none">
              <a:solidFill>
                <a:schemeClr val="dk1"/>
              </a:solidFill>
              <a:latin typeface="Calibri"/>
              <a:ea typeface="Calibri"/>
              <a:cs typeface="Calibri"/>
              <a:sym typeface="Calibri"/>
            </a:endParaRPr>
          </a:p>
        </p:txBody>
      </p:sp>
      <p:sp>
        <p:nvSpPr>
          <p:cNvPr id="34" name="Google Shape;34;p1"/>
          <p:cNvSpPr/>
          <p:nvPr/>
        </p:nvSpPr>
        <p:spPr>
          <a:xfrm>
            <a:off x="6378297" y="7173397"/>
            <a:ext cx="7360200" cy="314400"/>
          </a:xfrm>
          <a:prstGeom prst="rect">
            <a:avLst/>
          </a:prstGeom>
          <a:noFill/>
          <a:ln>
            <a:noFill/>
          </a:ln>
        </p:spPr>
        <p:txBody>
          <a:bodyPr spcFirstLastPara="1" wrap="square" lIns="0" tIns="0" rIns="0" bIns="0" anchor="t" anchorCtr="0">
            <a:noAutofit/>
          </a:bodyPr>
          <a:lstStyle/>
          <a:p>
            <a:pPr marL="0" marR="0" lvl="0" indent="0" algn="l" rtl="0">
              <a:lnSpc>
                <a:spcPct val="163333"/>
              </a:lnSpc>
              <a:spcBef>
                <a:spcPts val="0"/>
              </a:spcBef>
              <a:spcAft>
                <a:spcPts val="0"/>
              </a:spcAft>
              <a:buClr>
                <a:srgbClr val="404155"/>
              </a:buClr>
              <a:buSzPts val="1500"/>
              <a:buFont typeface="Nobile"/>
              <a:buNone/>
            </a:pPr>
            <a:r>
              <a:rPr lang="en-US" sz="1500" b="0" i="0" u="none" strike="noStrike" cap="none">
                <a:solidFill>
                  <a:srgbClr val="404155"/>
                </a:solidFill>
                <a:latin typeface="Nobile"/>
                <a:ea typeface="Nobile"/>
                <a:cs typeface="Nobile"/>
                <a:sym typeface="Nobile"/>
              </a:rPr>
              <a:t>Multilayer switches and Cisco ISR Router.</a:t>
            </a:r>
            <a:endParaRPr sz="1500" b="0" i="0" u="none" strike="noStrike" cap="none">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8EEB27AB-EE02-A147-5CEF-A85B7A337AC3}"/>
              </a:ext>
            </a:extLst>
          </p:cNvPr>
          <p:cNvPicPr>
            <a:picLocks noChangeAspect="1"/>
          </p:cNvPicPr>
          <p:nvPr/>
        </p:nvPicPr>
        <p:blipFill>
          <a:blip r:embed="rId4"/>
          <a:stretch>
            <a:fillRect/>
          </a:stretch>
        </p:blipFill>
        <p:spPr>
          <a:xfrm flipV="1">
            <a:off x="12575923" y="7689172"/>
            <a:ext cx="2054477" cy="5404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66036" y="674965"/>
            <a:ext cx="7811929" cy="1189434"/>
          </a:xfrm>
          <a:prstGeom prst="rect">
            <a:avLst/>
          </a:prstGeom>
          <a:noFill/>
          <a:ln/>
        </p:spPr>
        <p:txBody>
          <a:bodyPr wrap="square" lIns="0" tIns="0" rIns="0" bIns="0" rtlCol="0" anchor="t"/>
          <a:lstStyle/>
          <a:p>
            <a:pPr marL="0" indent="0">
              <a:lnSpc>
                <a:spcPts val="4650"/>
              </a:lnSpc>
              <a:buNone/>
            </a:pPr>
            <a:r>
              <a:rPr lang="en-US" sz="3700" dirty="0">
                <a:solidFill>
                  <a:srgbClr val="1B1B27"/>
                </a:solidFill>
                <a:latin typeface="Corben" pitchFamily="34" charset="0"/>
                <a:ea typeface="Corben" pitchFamily="34" charset="-122"/>
                <a:cs typeface="Corben" pitchFamily="34" charset="-120"/>
              </a:rPr>
              <a:t>Part 2: VLANs and Inter-VLAN Routing</a:t>
            </a:r>
            <a:endParaRPr lang="en-US" sz="3700" dirty="0"/>
          </a:p>
        </p:txBody>
      </p:sp>
      <p:sp>
        <p:nvSpPr>
          <p:cNvPr id="4" name="Text 1"/>
          <p:cNvSpPr/>
          <p:nvPr/>
        </p:nvSpPr>
        <p:spPr>
          <a:xfrm>
            <a:off x="666036" y="2149793"/>
            <a:ext cx="7811929" cy="1521619"/>
          </a:xfrm>
          <a:prstGeom prst="rect">
            <a:avLst/>
          </a:prstGeom>
          <a:noFill/>
          <a:ln/>
        </p:spPr>
        <p:txBody>
          <a:bodyPr wrap="square" lIns="0" tIns="0" rIns="0" bIns="0" rtlCol="0" anchor="t"/>
          <a:lstStyle/>
          <a:p>
            <a:pPr marL="0" indent="0">
              <a:lnSpc>
                <a:spcPts val="2350"/>
              </a:lnSpc>
              <a:buNone/>
            </a:pPr>
            <a:r>
              <a:rPr lang="en-US" sz="1450" dirty="0">
                <a:solidFill>
                  <a:srgbClr val="404155"/>
                </a:solidFill>
                <a:latin typeface="Nobile" pitchFamily="34" charset="0"/>
                <a:ea typeface="Nobile" pitchFamily="34" charset="-122"/>
                <a:cs typeface="Nobile" pitchFamily="34" charset="-120"/>
              </a:rPr>
              <a:t>This phase focused on enabling communication between network segments. VLANs were implemented on switches, and trunk ports were configured for inter-VLAN communication. Inter-VLAN routing was established using multilayer switches as default gateways for their respective VLANs. Connectivity tests using ICMP pings confirmed successful communication between devices on different VLANs.</a:t>
            </a:r>
            <a:endParaRPr lang="en-US" sz="1450" dirty="0"/>
          </a:p>
        </p:txBody>
      </p:sp>
      <p:sp>
        <p:nvSpPr>
          <p:cNvPr id="5" name="Shape 2"/>
          <p:cNvSpPr/>
          <p:nvPr/>
        </p:nvSpPr>
        <p:spPr>
          <a:xfrm>
            <a:off x="939998" y="3885486"/>
            <a:ext cx="22860" cy="3669149"/>
          </a:xfrm>
          <a:prstGeom prst="roundRect">
            <a:avLst>
              <a:gd name="adj" fmla="val 349627"/>
            </a:avLst>
          </a:prstGeom>
          <a:solidFill>
            <a:srgbClr val="B8BFDF"/>
          </a:solidFill>
          <a:ln/>
        </p:spPr>
        <p:txBody>
          <a:bodyPr/>
          <a:lstStyle/>
          <a:p>
            <a:endParaRPr lang="en-US"/>
          </a:p>
        </p:txBody>
      </p:sp>
      <p:sp>
        <p:nvSpPr>
          <p:cNvPr id="6" name="Shape 3"/>
          <p:cNvSpPr/>
          <p:nvPr/>
        </p:nvSpPr>
        <p:spPr>
          <a:xfrm>
            <a:off x="1142643" y="4302204"/>
            <a:ext cx="666036" cy="22860"/>
          </a:xfrm>
          <a:prstGeom prst="roundRect">
            <a:avLst>
              <a:gd name="adj" fmla="val 349627"/>
            </a:avLst>
          </a:prstGeom>
          <a:solidFill>
            <a:srgbClr val="B8BFDF"/>
          </a:solidFill>
          <a:ln/>
        </p:spPr>
        <p:txBody>
          <a:bodyPr/>
          <a:lstStyle/>
          <a:p>
            <a:endParaRPr lang="en-US"/>
          </a:p>
        </p:txBody>
      </p:sp>
      <p:sp>
        <p:nvSpPr>
          <p:cNvPr id="7" name="Shape 4"/>
          <p:cNvSpPr/>
          <p:nvPr/>
        </p:nvSpPr>
        <p:spPr>
          <a:xfrm>
            <a:off x="737354" y="4099560"/>
            <a:ext cx="428149" cy="428149"/>
          </a:xfrm>
          <a:prstGeom prst="roundRect">
            <a:avLst>
              <a:gd name="adj" fmla="val 18667"/>
            </a:avLst>
          </a:prstGeom>
          <a:solidFill>
            <a:srgbClr val="D2D9F9"/>
          </a:solidFill>
          <a:ln w="7620">
            <a:solidFill>
              <a:srgbClr val="B8BFDF"/>
            </a:solidFill>
            <a:prstDash val="solid"/>
          </a:ln>
        </p:spPr>
        <p:txBody>
          <a:bodyPr/>
          <a:lstStyle/>
          <a:p>
            <a:endParaRPr lang="en-US"/>
          </a:p>
        </p:txBody>
      </p:sp>
      <p:sp>
        <p:nvSpPr>
          <p:cNvPr id="8" name="Text 5"/>
          <p:cNvSpPr/>
          <p:nvPr/>
        </p:nvSpPr>
        <p:spPr>
          <a:xfrm>
            <a:off x="909161" y="4170878"/>
            <a:ext cx="84415" cy="285393"/>
          </a:xfrm>
          <a:prstGeom prst="rect">
            <a:avLst/>
          </a:prstGeom>
          <a:noFill/>
          <a:ln/>
        </p:spPr>
        <p:txBody>
          <a:bodyPr wrap="none" lIns="0" tIns="0" rIns="0" bIns="0" rtlCol="0" anchor="t"/>
          <a:lstStyle/>
          <a:p>
            <a:pPr marL="0" indent="0" algn="ctr">
              <a:lnSpc>
                <a:spcPts val="2200"/>
              </a:lnSpc>
              <a:buNone/>
            </a:pPr>
            <a:r>
              <a:rPr lang="en-US" sz="2200" dirty="0">
                <a:solidFill>
                  <a:srgbClr val="404155"/>
                </a:solidFill>
                <a:latin typeface="Corben" pitchFamily="34" charset="0"/>
                <a:ea typeface="Corben" pitchFamily="34" charset="-122"/>
                <a:cs typeface="Corben" pitchFamily="34" charset="-120"/>
              </a:rPr>
              <a:t>1</a:t>
            </a:r>
            <a:endParaRPr lang="en-US" sz="2200" dirty="0"/>
          </a:p>
        </p:txBody>
      </p:sp>
      <p:sp>
        <p:nvSpPr>
          <p:cNvPr id="9" name="Text 6"/>
          <p:cNvSpPr/>
          <p:nvPr/>
        </p:nvSpPr>
        <p:spPr>
          <a:xfrm>
            <a:off x="1997988" y="4075748"/>
            <a:ext cx="2563297" cy="297299"/>
          </a:xfrm>
          <a:prstGeom prst="rect">
            <a:avLst/>
          </a:prstGeom>
          <a:noFill/>
          <a:ln/>
        </p:spPr>
        <p:txBody>
          <a:bodyPr wrap="none" lIns="0" tIns="0" rIns="0" bIns="0" rtlCol="0" anchor="t"/>
          <a:lstStyle/>
          <a:p>
            <a:pPr marL="0" indent="0" algn="l">
              <a:lnSpc>
                <a:spcPts val="2300"/>
              </a:lnSpc>
              <a:buNone/>
            </a:pPr>
            <a:r>
              <a:rPr lang="en-US" sz="1850" dirty="0">
                <a:solidFill>
                  <a:srgbClr val="404155"/>
                </a:solidFill>
                <a:latin typeface="Corben" pitchFamily="34" charset="0"/>
                <a:ea typeface="Corben" pitchFamily="34" charset="-122"/>
                <a:cs typeface="Corben" pitchFamily="34" charset="-120"/>
              </a:rPr>
              <a:t>VLAN Implementation</a:t>
            </a:r>
            <a:endParaRPr lang="en-US" sz="1850" dirty="0"/>
          </a:p>
        </p:txBody>
      </p:sp>
      <p:sp>
        <p:nvSpPr>
          <p:cNvPr id="10" name="Text 7"/>
          <p:cNvSpPr/>
          <p:nvPr/>
        </p:nvSpPr>
        <p:spPr>
          <a:xfrm>
            <a:off x="1997988" y="4487108"/>
            <a:ext cx="6479977" cy="304324"/>
          </a:xfrm>
          <a:prstGeom prst="rect">
            <a:avLst/>
          </a:prstGeom>
          <a:noFill/>
          <a:ln/>
        </p:spPr>
        <p:txBody>
          <a:bodyPr wrap="none" lIns="0" tIns="0" rIns="0" bIns="0" rtlCol="0" anchor="t"/>
          <a:lstStyle/>
          <a:p>
            <a:pPr marL="0" indent="0" algn="l">
              <a:lnSpc>
                <a:spcPts val="2350"/>
              </a:lnSpc>
              <a:buNone/>
            </a:pPr>
            <a:r>
              <a:rPr lang="en-US" sz="1450" dirty="0">
                <a:solidFill>
                  <a:srgbClr val="404155"/>
                </a:solidFill>
                <a:latin typeface="Nobile" pitchFamily="34" charset="0"/>
                <a:ea typeface="Nobile" pitchFamily="34" charset="-122"/>
                <a:cs typeface="Nobile" pitchFamily="34" charset="-120"/>
              </a:rPr>
              <a:t>VLANs created and trunk ports configured.</a:t>
            </a:r>
            <a:endParaRPr lang="en-US" sz="1450" dirty="0"/>
          </a:p>
        </p:txBody>
      </p:sp>
      <p:sp>
        <p:nvSpPr>
          <p:cNvPr id="11" name="Shape 8"/>
          <p:cNvSpPr/>
          <p:nvPr/>
        </p:nvSpPr>
        <p:spPr>
          <a:xfrm>
            <a:off x="1142643" y="5588675"/>
            <a:ext cx="666036" cy="22860"/>
          </a:xfrm>
          <a:prstGeom prst="roundRect">
            <a:avLst>
              <a:gd name="adj" fmla="val 349627"/>
            </a:avLst>
          </a:prstGeom>
          <a:solidFill>
            <a:srgbClr val="B8BFDF"/>
          </a:solidFill>
          <a:ln/>
        </p:spPr>
        <p:txBody>
          <a:bodyPr/>
          <a:lstStyle/>
          <a:p>
            <a:endParaRPr lang="en-US"/>
          </a:p>
        </p:txBody>
      </p:sp>
      <p:sp>
        <p:nvSpPr>
          <p:cNvPr id="12" name="Shape 9"/>
          <p:cNvSpPr/>
          <p:nvPr/>
        </p:nvSpPr>
        <p:spPr>
          <a:xfrm>
            <a:off x="737354" y="5386030"/>
            <a:ext cx="428149" cy="428149"/>
          </a:xfrm>
          <a:prstGeom prst="roundRect">
            <a:avLst>
              <a:gd name="adj" fmla="val 18667"/>
            </a:avLst>
          </a:prstGeom>
          <a:solidFill>
            <a:srgbClr val="D2D9F9"/>
          </a:solidFill>
          <a:ln w="7620">
            <a:solidFill>
              <a:srgbClr val="B8BFDF"/>
            </a:solidFill>
            <a:prstDash val="solid"/>
          </a:ln>
        </p:spPr>
        <p:txBody>
          <a:bodyPr/>
          <a:lstStyle/>
          <a:p>
            <a:endParaRPr lang="en-US"/>
          </a:p>
        </p:txBody>
      </p:sp>
      <p:sp>
        <p:nvSpPr>
          <p:cNvPr id="13" name="Text 10"/>
          <p:cNvSpPr/>
          <p:nvPr/>
        </p:nvSpPr>
        <p:spPr>
          <a:xfrm>
            <a:off x="877014" y="5457349"/>
            <a:ext cx="148828" cy="285393"/>
          </a:xfrm>
          <a:prstGeom prst="rect">
            <a:avLst/>
          </a:prstGeom>
          <a:noFill/>
          <a:ln/>
        </p:spPr>
        <p:txBody>
          <a:bodyPr wrap="none" lIns="0" tIns="0" rIns="0" bIns="0" rtlCol="0" anchor="t"/>
          <a:lstStyle/>
          <a:p>
            <a:pPr marL="0" indent="0" algn="ctr">
              <a:lnSpc>
                <a:spcPts val="2200"/>
              </a:lnSpc>
              <a:buNone/>
            </a:pPr>
            <a:r>
              <a:rPr lang="en-US" sz="2200" dirty="0">
                <a:solidFill>
                  <a:srgbClr val="404155"/>
                </a:solidFill>
                <a:latin typeface="Corben" pitchFamily="34" charset="0"/>
                <a:ea typeface="Corben" pitchFamily="34" charset="-122"/>
                <a:cs typeface="Corben" pitchFamily="34" charset="-120"/>
              </a:rPr>
              <a:t>2</a:t>
            </a:r>
            <a:endParaRPr lang="en-US" sz="2200" dirty="0"/>
          </a:p>
        </p:txBody>
      </p:sp>
      <p:sp>
        <p:nvSpPr>
          <p:cNvPr id="14" name="Text 11"/>
          <p:cNvSpPr/>
          <p:nvPr/>
        </p:nvSpPr>
        <p:spPr>
          <a:xfrm>
            <a:off x="1997988" y="5362218"/>
            <a:ext cx="2378631" cy="297299"/>
          </a:xfrm>
          <a:prstGeom prst="rect">
            <a:avLst/>
          </a:prstGeom>
          <a:noFill/>
          <a:ln/>
        </p:spPr>
        <p:txBody>
          <a:bodyPr wrap="none" lIns="0" tIns="0" rIns="0" bIns="0" rtlCol="0" anchor="t"/>
          <a:lstStyle/>
          <a:p>
            <a:pPr marL="0" indent="0" algn="l">
              <a:lnSpc>
                <a:spcPts val="2300"/>
              </a:lnSpc>
              <a:buNone/>
            </a:pPr>
            <a:r>
              <a:rPr lang="en-US" sz="1850" dirty="0">
                <a:solidFill>
                  <a:srgbClr val="404155"/>
                </a:solidFill>
                <a:latin typeface="Corben" pitchFamily="34" charset="0"/>
                <a:ea typeface="Corben" pitchFamily="34" charset="-122"/>
                <a:cs typeface="Corben" pitchFamily="34" charset="-120"/>
              </a:rPr>
              <a:t>Inter-VLAN Routing</a:t>
            </a:r>
            <a:endParaRPr lang="en-US" sz="1850" dirty="0"/>
          </a:p>
        </p:txBody>
      </p:sp>
      <p:sp>
        <p:nvSpPr>
          <p:cNvPr id="15" name="Text 12"/>
          <p:cNvSpPr/>
          <p:nvPr/>
        </p:nvSpPr>
        <p:spPr>
          <a:xfrm>
            <a:off x="1997988" y="5773579"/>
            <a:ext cx="6479977" cy="304324"/>
          </a:xfrm>
          <a:prstGeom prst="rect">
            <a:avLst/>
          </a:prstGeom>
          <a:noFill/>
          <a:ln/>
        </p:spPr>
        <p:txBody>
          <a:bodyPr wrap="none" lIns="0" tIns="0" rIns="0" bIns="0" rtlCol="0" anchor="t"/>
          <a:lstStyle/>
          <a:p>
            <a:pPr marL="0" indent="0" algn="l">
              <a:lnSpc>
                <a:spcPts val="2350"/>
              </a:lnSpc>
              <a:buNone/>
            </a:pPr>
            <a:r>
              <a:rPr lang="en-US" sz="1450" dirty="0">
                <a:solidFill>
                  <a:srgbClr val="404155"/>
                </a:solidFill>
                <a:latin typeface="Nobile" pitchFamily="34" charset="0"/>
                <a:ea typeface="Nobile" pitchFamily="34" charset="-122"/>
                <a:cs typeface="Nobile" pitchFamily="34" charset="-120"/>
              </a:rPr>
              <a:t>Multilayer switches configured as default gateways.</a:t>
            </a:r>
            <a:endParaRPr lang="en-US" sz="1450" dirty="0"/>
          </a:p>
        </p:txBody>
      </p:sp>
      <p:sp>
        <p:nvSpPr>
          <p:cNvPr id="16" name="Shape 13"/>
          <p:cNvSpPr/>
          <p:nvPr/>
        </p:nvSpPr>
        <p:spPr>
          <a:xfrm>
            <a:off x="1142643" y="6875145"/>
            <a:ext cx="666036" cy="22860"/>
          </a:xfrm>
          <a:prstGeom prst="roundRect">
            <a:avLst>
              <a:gd name="adj" fmla="val 349627"/>
            </a:avLst>
          </a:prstGeom>
          <a:solidFill>
            <a:srgbClr val="B8BFDF"/>
          </a:solidFill>
          <a:ln/>
        </p:spPr>
        <p:txBody>
          <a:bodyPr/>
          <a:lstStyle/>
          <a:p>
            <a:endParaRPr lang="en-US"/>
          </a:p>
        </p:txBody>
      </p:sp>
      <p:sp>
        <p:nvSpPr>
          <p:cNvPr id="17" name="Shape 14"/>
          <p:cNvSpPr/>
          <p:nvPr/>
        </p:nvSpPr>
        <p:spPr>
          <a:xfrm>
            <a:off x="737354" y="6672501"/>
            <a:ext cx="428149" cy="428149"/>
          </a:xfrm>
          <a:prstGeom prst="roundRect">
            <a:avLst>
              <a:gd name="adj" fmla="val 18667"/>
            </a:avLst>
          </a:prstGeom>
          <a:solidFill>
            <a:srgbClr val="D2D9F9"/>
          </a:solidFill>
          <a:ln w="7620">
            <a:solidFill>
              <a:srgbClr val="B8BFDF"/>
            </a:solidFill>
            <a:prstDash val="solid"/>
          </a:ln>
        </p:spPr>
        <p:txBody>
          <a:bodyPr/>
          <a:lstStyle/>
          <a:p>
            <a:endParaRPr lang="en-US"/>
          </a:p>
        </p:txBody>
      </p:sp>
      <p:sp>
        <p:nvSpPr>
          <p:cNvPr id="18" name="Text 15"/>
          <p:cNvSpPr/>
          <p:nvPr/>
        </p:nvSpPr>
        <p:spPr>
          <a:xfrm>
            <a:off x="871299" y="6743819"/>
            <a:ext cx="160258" cy="285393"/>
          </a:xfrm>
          <a:prstGeom prst="rect">
            <a:avLst/>
          </a:prstGeom>
          <a:noFill/>
          <a:ln/>
        </p:spPr>
        <p:txBody>
          <a:bodyPr wrap="none" lIns="0" tIns="0" rIns="0" bIns="0" rtlCol="0" anchor="t"/>
          <a:lstStyle/>
          <a:p>
            <a:pPr marL="0" indent="0" algn="ctr">
              <a:lnSpc>
                <a:spcPts val="2200"/>
              </a:lnSpc>
              <a:buNone/>
            </a:pPr>
            <a:r>
              <a:rPr lang="en-US" sz="2200" dirty="0">
                <a:solidFill>
                  <a:srgbClr val="404155"/>
                </a:solidFill>
                <a:latin typeface="Corben" pitchFamily="34" charset="0"/>
                <a:ea typeface="Corben" pitchFamily="34" charset="-122"/>
                <a:cs typeface="Corben" pitchFamily="34" charset="-120"/>
              </a:rPr>
              <a:t>3</a:t>
            </a:r>
            <a:endParaRPr lang="en-US" sz="2200" dirty="0"/>
          </a:p>
        </p:txBody>
      </p:sp>
      <p:sp>
        <p:nvSpPr>
          <p:cNvPr id="19" name="Text 16"/>
          <p:cNvSpPr/>
          <p:nvPr/>
        </p:nvSpPr>
        <p:spPr>
          <a:xfrm>
            <a:off x="1997988" y="6648688"/>
            <a:ext cx="2378631" cy="297299"/>
          </a:xfrm>
          <a:prstGeom prst="rect">
            <a:avLst/>
          </a:prstGeom>
          <a:noFill/>
          <a:ln/>
        </p:spPr>
        <p:txBody>
          <a:bodyPr wrap="none" lIns="0" tIns="0" rIns="0" bIns="0" rtlCol="0" anchor="t"/>
          <a:lstStyle/>
          <a:p>
            <a:pPr marL="0" indent="0" algn="l">
              <a:lnSpc>
                <a:spcPts val="2300"/>
              </a:lnSpc>
              <a:buNone/>
            </a:pPr>
            <a:r>
              <a:rPr lang="en-US" sz="1850" dirty="0">
                <a:solidFill>
                  <a:srgbClr val="404155"/>
                </a:solidFill>
                <a:latin typeface="Corben" pitchFamily="34" charset="0"/>
                <a:ea typeface="Corben" pitchFamily="34" charset="-122"/>
                <a:cs typeface="Corben" pitchFamily="34" charset="-120"/>
              </a:rPr>
              <a:t>Testing</a:t>
            </a:r>
            <a:endParaRPr lang="en-US" sz="1850" dirty="0"/>
          </a:p>
        </p:txBody>
      </p:sp>
      <p:sp>
        <p:nvSpPr>
          <p:cNvPr id="20" name="Text 17"/>
          <p:cNvSpPr/>
          <p:nvPr/>
        </p:nvSpPr>
        <p:spPr>
          <a:xfrm>
            <a:off x="1997988" y="7060049"/>
            <a:ext cx="6479977" cy="304324"/>
          </a:xfrm>
          <a:prstGeom prst="rect">
            <a:avLst/>
          </a:prstGeom>
          <a:noFill/>
          <a:ln/>
        </p:spPr>
        <p:txBody>
          <a:bodyPr wrap="none" lIns="0" tIns="0" rIns="0" bIns="0" rtlCol="0" anchor="t"/>
          <a:lstStyle/>
          <a:p>
            <a:pPr marL="0" indent="0" algn="l">
              <a:lnSpc>
                <a:spcPts val="2350"/>
              </a:lnSpc>
              <a:buNone/>
            </a:pPr>
            <a:r>
              <a:rPr lang="en-US" sz="1450" dirty="0">
                <a:solidFill>
                  <a:srgbClr val="404155"/>
                </a:solidFill>
                <a:latin typeface="Nobile" pitchFamily="34" charset="0"/>
                <a:ea typeface="Nobile" pitchFamily="34" charset="-122"/>
                <a:cs typeface="Nobile" pitchFamily="34" charset="-120"/>
              </a:rPr>
              <a:t>ICMP pings confirmed inter-VLAN communication.</a:t>
            </a:r>
            <a:endParaRPr lang="en-US" sz="14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338"/>
          </a:xfrm>
          <a:prstGeom prst="rect">
            <a:avLst/>
          </a:prstGeom>
        </p:spPr>
      </p:pic>
      <p:sp>
        <p:nvSpPr>
          <p:cNvPr id="3" name="Text 0"/>
          <p:cNvSpPr/>
          <p:nvPr/>
        </p:nvSpPr>
        <p:spPr>
          <a:xfrm>
            <a:off x="6195417" y="557093"/>
            <a:ext cx="7725966" cy="1266111"/>
          </a:xfrm>
          <a:prstGeom prst="rect">
            <a:avLst/>
          </a:prstGeom>
          <a:noFill/>
          <a:ln/>
        </p:spPr>
        <p:txBody>
          <a:bodyPr wrap="square" lIns="0" tIns="0" rIns="0" bIns="0" rtlCol="0" anchor="t"/>
          <a:lstStyle/>
          <a:p>
            <a:pPr marL="0" indent="0">
              <a:lnSpc>
                <a:spcPts val="4950"/>
              </a:lnSpc>
              <a:buNone/>
            </a:pPr>
            <a:r>
              <a:rPr lang="en-US" sz="3950" dirty="0">
                <a:solidFill>
                  <a:srgbClr val="1B1B27"/>
                </a:solidFill>
                <a:latin typeface="Corben" pitchFamily="34" charset="0"/>
                <a:ea typeface="Corben" pitchFamily="34" charset="-122"/>
                <a:cs typeface="Corben" pitchFamily="34" charset="-120"/>
              </a:rPr>
              <a:t>Part 3: Network Security Implementation</a:t>
            </a:r>
            <a:endParaRPr lang="en-US" sz="3950" dirty="0"/>
          </a:p>
        </p:txBody>
      </p:sp>
      <p:sp>
        <p:nvSpPr>
          <p:cNvPr id="4" name="Text 1"/>
          <p:cNvSpPr/>
          <p:nvPr/>
        </p:nvSpPr>
        <p:spPr>
          <a:xfrm>
            <a:off x="6195417" y="2127052"/>
            <a:ext cx="7725966" cy="1945243"/>
          </a:xfrm>
          <a:prstGeom prst="rect">
            <a:avLst/>
          </a:prstGeom>
          <a:noFill/>
          <a:ln/>
        </p:spPr>
        <p:txBody>
          <a:bodyPr wrap="square" lIns="0" tIns="0" rIns="0" bIns="0" rtlCol="0" anchor="t"/>
          <a:lstStyle/>
          <a:p>
            <a:pPr marL="0" indent="0">
              <a:lnSpc>
                <a:spcPts val="2550"/>
              </a:lnSpc>
              <a:buNone/>
            </a:pPr>
            <a:r>
              <a:rPr lang="en-US" sz="1550" dirty="0">
                <a:solidFill>
                  <a:srgbClr val="404155"/>
                </a:solidFill>
                <a:latin typeface="Nobile" pitchFamily="34" charset="0"/>
                <a:ea typeface="Nobile" pitchFamily="34" charset="-122"/>
                <a:cs typeface="Nobile" pitchFamily="34" charset="-120"/>
              </a:rPr>
              <a:t>This phase involved implementing security measures to prevent unauthorized access. Port security was configured to limit the number of devices per switch port. Access Control Lists (ACLs) were implemented to manage traffic between VLANs, authorizing communication between specific devices. Basic firewall rules were configured on the router to control external access and internal traffic flow.</a:t>
            </a:r>
            <a:endParaRPr lang="en-US" sz="1550" dirty="0"/>
          </a:p>
        </p:txBody>
      </p:sp>
      <p:sp>
        <p:nvSpPr>
          <p:cNvPr id="5" name="Shape 2"/>
          <p:cNvSpPr/>
          <p:nvPr/>
        </p:nvSpPr>
        <p:spPr>
          <a:xfrm>
            <a:off x="6195417" y="4528066"/>
            <a:ext cx="455771" cy="455771"/>
          </a:xfrm>
          <a:prstGeom prst="roundRect">
            <a:avLst>
              <a:gd name="adj" fmla="val 18670"/>
            </a:avLst>
          </a:prstGeom>
          <a:solidFill>
            <a:srgbClr val="D2D9F9"/>
          </a:solidFill>
          <a:ln w="7620">
            <a:solidFill>
              <a:srgbClr val="B8BFDF"/>
            </a:solidFill>
            <a:prstDash val="solid"/>
          </a:ln>
        </p:spPr>
        <p:txBody>
          <a:bodyPr/>
          <a:lstStyle/>
          <a:p>
            <a:endParaRPr lang="en-US"/>
          </a:p>
        </p:txBody>
      </p:sp>
      <p:sp>
        <p:nvSpPr>
          <p:cNvPr id="6" name="Text 3"/>
          <p:cNvSpPr/>
          <p:nvPr/>
        </p:nvSpPr>
        <p:spPr>
          <a:xfrm>
            <a:off x="6378416" y="4604028"/>
            <a:ext cx="89773" cy="303848"/>
          </a:xfrm>
          <a:prstGeom prst="rect">
            <a:avLst/>
          </a:prstGeom>
          <a:noFill/>
          <a:ln/>
        </p:spPr>
        <p:txBody>
          <a:bodyPr wrap="none" lIns="0" tIns="0" rIns="0" bIns="0" rtlCol="0" anchor="t"/>
          <a:lstStyle/>
          <a:p>
            <a:pPr marL="0" indent="0" algn="ctr">
              <a:lnSpc>
                <a:spcPts val="2350"/>
              </a:lnSpc>
              <a:buNone/>
            </a:pPr>
            <a:r>
              <a:rPr lang="en-US" sz="2350" dirty="0">
                <a:solidFill>
                  <a:srgbClr val="404155"/>
                </a:solidFill>
                <a:latin typeface="Corben" pitchFamily="34" charset="0"/>
                <a:ea typeface="Corben" pitchFamily="34" charset="-122"/>
                <a:cs typeface="Corben" pitchFamily="34" charset="-120"/>
              </a:rPr>
              <a:t>1</a:t>
            </a:r>
            <a:endParaRPr lang="en-US" sz="2350" dirty="0"/>
          </a:p>
        </p:txBody>
      </p:sp>
      <p:sp>
        <p:nvSpPr>
          <p:cNvPr id="7" name="Text 4"/>
          <p:cNvSpPr/>
          <p:nvPr/>
        </p:nvSpPr>
        <p:spPr>
          <a:xfrm>
            <a:off x="6853714" y="4528066"/>
            <a:ext cx="2532459" cy="316468"/>
          </a:xfrm>
          <a:prstGeom prst="rect">
            <a:avLst/>
          </a:prstGeom>
          <a:noFill/>
          <a:ln/>
        </p:spPr>
        <p:txBody>
          <a:bodyPr wrap="none" lIns="0" tIns="0" rIns="0" bIns="0" rtlCol="0" anchor="t"/>
          <a:lstStyle/>
          <a:p>
            <a:pPr marL="0" indent="0">
              <a:lnSpc>
                <a:spcPts val="2450"/>
              </a:lnSpc>
              <a:buNone/>
            </a:pPr>
            <a:r>
              <a:rPr lang="en-US" sz="1950" dirty="0">
                <a:solidFill>
                  <a:srgbClr val="404155"/>
                </a:solidFill>
                <a:latin typeface="Corben" pitchFamily="34" charset="0"/>
                <a:ea typeface="Corben" pitchFamily="34" charset="-122"/>
                <a:cs typeface="Corben" pitchFamily="34" charset="-120"/>
              </a:rPr>
              <a:t>Port Security</a:t>
            </a:r>
            <a:endParaRPr lang="en-US" sz="1950" dirty="0"/>
          </a:p>
        </p:txBody>
      </p:sp>
      <p:sp>
        <p:nvSpPr>
          <p:cNvPr id="8" name="Text 5"/>
          <p:cNvSpPr/>
          <p:nvPr/>
        </p:nvSpPr>
        <p:spPr>
          <a:xfrm>
            <a:off x="6853714" y="4965978"/>
            <a:ext cx="7067669" cy="324207"/>
          </a:xfrm>
          <a:prstGeom prst="rect">
            <a:avLst/>
          </a:prstGeom>
          <a:noFill/>
          <a:ln/>
        </p:spPr>
        <p:txBody>
          <a:bodyPr wrap="none" lIns="0" tIns="0" rIns="0" bIns="0" rtlCol="0" anchor="t"/>
          <a:lstStyle/>
          <a:p>
            <a:pPr marL="0" indent="0">
              <a:lnSpc>
                <a:spcPts val="2550"/>
              </a:lnSpc>
              <a:buNone/>
            </a:pPr>
            <a:r>
              <a:rPr lang="en-US" sz="1550" dirty="0">
                <a:solidFill>
                  <a:srgbClr val="404155"/>
                </a:solidFill>
                <a:latin typeface="Nobile" pitchFamily="34" charset="0"/>
                <a:ea typeface="Nobile" pitchFamily="34" charset="-122"/>
                <a:cs typeface="Nobile" pitchFamily="34" charset="-120"/>
              </a:rPr>
              <a:t>Limited device connections per port.</a:t>
            </a:r>
            <a:endParaRPr lang="en-US" sz="1550" dirty="0"/>
          </a:p>
        </p:txBody>
      </p:sp>
      <p:sp>
        <p:nvSpPr>
          <p:cNvPr id="9" name="Shape 6"/>
          <p:cNvSpPr/>
          <p:nvPr/>
        </p:nvSpPr>
        <p:spPr>
          <a:xfrm>
            <a:off x="6195417" y="5720596"/>
            <a:ext cx="455771" cy="455771"/>
          </a:xfrm>
          <a:prstGeom prst="roundRect">
            <a:avLst>
              <a:gd name="adj" fmla="val 18670"/>
            </a:avLst>
          </a:prstGeom>
          <a:solidFill>
            <a:srgbClr val="D2D9F9"/>
          </a:solidFill>
          <a:ln w="7620">
            <a:solidFill>
              <a:srgbClr val="B8BFDF"/>
            </a:solidFill>
            <a:prstDash val="solid"/>
          </a:ln>
        </p:spPr>
        <p:txBody>
          <a:bodyPr/>
          <a:lstStyle/>
          <a:p>
            <a:endParaRPr lang="en-US"/>
          </a:p>
        </p:txBody>
      </p:sp>
      <p:sp>
        <p:nvSpPr>
          <p:cNvPr id="10" name="Text 7"/>
          <p:cNvSpPr/>
          <p:nvPr/>
        </p:nvSpPr>
        <p:spPr>
          <a:xfrm>
            <a:off x="6344007" y="5796558"/>
            <a:ext cx="158472" cy="303848"/>
          </a:xfrm>
          <a:prstGeom prst="rect">
            <a:avLst/>
          </a:prstGeom>
          <a:noFill/>
          <a:ln/>
        </p:spPr>
        <p:txBody>
          <a:bodyPr wrap="none" lIns="0" tIns="0" rIns="0" bIns="0" rtlCol="0" anchor="t"/>
          <a:lstStyle/>
          <a:p>
            <a:pPr marL="0" indent="0" algn="ctr">
              <a:lnSpc>
                <a:spcPts val="2350"/>
              </a:lnSpc>
              <a:buNone/>
            </a:pPr>
            <a:r>
              <a:rPr lang="en-US" sz="2350" dirty="0">
                <a:solidFill>
                  <a:srgbClr val="404155"/>
                </a:solidFill>
                <a:latin typeface="Corben" pitchFamily="34" charset="0"/>
                <a:ea typeface="Corben" pitchFamily="34" charset="-122"/>
                <a:cs typeface="Corben" pitchFamily="34" charset="-120"/>
              </a:rPr>
              <a:t>2</a:t>
            </a:r>
            <a:endParaRPr lang="en-US" sz="2350" dirty="0"/>
          </a:p>
        </p:txBody>
      </p:sp>
      <p:sp>
        <p:nvSpPr>
          <p:cNvPr id="11" name="Text 8"/>
          <p:cNvSpPr/>
          <p:nvPr/>
        </p:nvSpPr>
        <p:spPr>
          <a:xfrm>
            <a:off x="6853714" y="5720596"/>
            <a:ext cx="2532459" cy="316468"/>
          </a:xfrm>
          <a:prstGeom prst="rect">
            <a:avLst/>
          </a:prstGeom>
          <a:noFill/>
          <a:ln/>
        </p:spPr>
        <p:txBody>
          <a:bodyPr wrap="none" lIns="0" tIns="0" rIns="0" bIns="0" rtlCol="0" anchor="t"/>
          <a:lstStyle/>
          <a:p>
            <a:pPr marL="0" indent="0">
              <a:lnSpc>
                <a:spcPts val="2450"/>
              </a:lnSpc>
              <a:buNone/>
            </a:pPr>
            <a:r>
              <a:rPr lang="en-US" sz="1950" dirty="0">
                <a:solidFill>
                  <a:srgbClr val="404155"/>
                </a:solidFill>
                <a:latin typeface="Corben" pitchFamily="34" charset="0"/>
                <a:ea typeface="Corben" pitchFamily="34" charset="-122"/>
                <a:cs typeface="Corben" pitchFamily="34" charset="-120"/>
              </a:rPr>
              <a:t>ACLs</a:t>
            </a:r>
            <a:endParaRPr lang="en-US" sz="1950" dirty="0"/>
          </a:p>
        </p:txBody>
      </p:sp>
      <p:sp>
        <p:nvSpPr>
          <p:cNvPr id="12" name="Text 9"/>
          <p:cNvSpPr/>
          <p:nvPr/>
        </p:nvSpPr>
        <p:spPr>
          <a:xfrm>
            <a:off x="6853714" y="6158508"/>
            <a:ext cx="7067669" cy="324207"/>
          </a:xfrm>
          <a:prstGeom prst="rect">
            <a:avLst/>
          </a:prstGeom>
          <a:noFill/>
          <a:ln/>
        </p:spPr>
        <p:txBody>
          <a:bodyPr wrap="none" lIns="0" tIns="0" rIns="0" bIns="0" rtlCol="0" anchor="t"/>
          <a:lstStyle/>
          <a:p>
            <a:pPr marL="0" indent="0">
              <a:lnSpc>
                <a:spcPts val="2550"/>
              </a:lnSpc>
              <a:buNone/>
            </a:pPr>
            <a:r>
              <a:rPr lang="en-US" sz="1550" dirty="0">
                <a:solidFill>
                  <a:srgbClr val="404155"/>
                </a:solidFill>
                <a:latin typeface="Nobile" pitchFamily="34" charset="0"/>
                <a:ea typeface="Nobile" pitchFamily="34" charset="-122"/>
                <a:cs typeface="Nobile" pitchFamily="34" charset="-120"/>
              </a:rPr>
              <a:t>Controlled inter-VLAN traffic and authorized device communication.</a:t>
            </a:r>
            <a:endParaRPr lang="en-US" sz="1550" dirty="0"/>
          </a:p>
        </p:txBody>
      </p:sp>
      <p:sp>
        <p:nvSpPr>
          <p:cNvPr id="13" name="Shape 10"/>
          <p:cNvSpPr/>
          <p:nvPr/>
        </p:nvSpPr>
        <p:spPr>
          <a:xfrm>
            <a:off x="6195417" y="6913126"/>
            <a:ext cx="455771" cy="455771"/>
          </a:xfrm>
          <a:prstGeom prst="roundRect">
            <a:avLst>
              <a:gd name="adj" fmla="val 18670"/>
            </a:avLst>
          </a:prstGeom>
          <a:solidFill>
            <a:srgbClr val="D2D9F9"/>
          </a:solidFill>
          <a:ln w="7620">
            <a:solidFill>
              <a:srgbClr val="B8BFDF"/>
            </a:solidFill>
            <a:prstDash val="solid"/>
          </a:ln>
        </p:spPr>
        <p:txBody>
          <a:bodyPr/>
          <a:lstStyle/>
          <a:p>
            <a:endParaRPr lang="en-US"/>
          </a:p>
        </p:txBody>
      </p:sp>
      <p:sp>
        <p:nvSpPr>
          <p:cNvPr id="14" name="Text 11"/>
          <p:cNvSpPr/>
          <p:nvPr/>
        </p:nvSpPr>
        <p:spPr>
          <a:xfrm>
            <a:off x="6337935" y="6989088"/>
            <a:ext cx="170736" cy="303848"/>
          </a:xfrm>
          <a:prstGeom prst="rect">
            <a:avLst/>
          </a:prstGeom>
          <a:noFill/>
          <a:ln/>
        </p:spPr>
        <p:txBody>
          <a:bodyPr wrap="none" lIns="0" tIns="0" rIns="0" bIns="0" rtlCol="0" anchor="t"/>
          <a:lstStyle/>
          <a:p>
            <a:pPr marL="0" indent="0" algn="ctr">
              <a:lnSpc>
                <a:spcPts val="2350"/>
              </a:lnSpc>
              <a:buNone/>
            </a:pPr>
            <a:r>
              <a:rPr lang="en-US" sz="2350" dirty="0">
                <a:solidFill>
                  <a:srgbClr val="404155"/>
                </a:solidFill>
                <a:latin typeface="Corben" pitchFamily="34" charset="0"/>
                <a:ea typeface="Corben" pitchFamily="34" charset="-122"/>
                <a:cs typeface="Corben" pitchFamily="34" charset="-120"/>
              </a:rPr>
              <a:t>3</a:t>
            </a:r>
            <a:endParaRPr lang="en-US" sz="2350" dirty="0"/>
          </a:p>
        </p:txBody>
      </p:sp>
      <p:sp>
        <p:nvSpPr>
          <p:cNvPr id="15" name="Text 12"/>
          <p:cNvSpPr/>
          <p:nvPr/>
        </p:nvSpPr>
        <p:spPr>
          <a:xfrm>
            <a:off x="6853714" y="6913126"/>
            <a:ext cx="2532459" cy="316468"/>
          </a:xfrm>
          <a:prstGeom prst="rect">
            <a:avLst/>
          </a:prstGeom>
          <a:noFill/>
          <a:ln/>
        </p:spPr>
        <p:txBody>
          <a:bodyPr wrap="none" lIns="0" tIns="0" rIns="0" bIns="0" rtlCol="0" anchor="t"/>
          <a:lstStyle/>
          <a:p>
            <a:pPr marL="0" indent="0">
              <a:lnSpc>
                <a:spcPts val="2450"/>
              </a:lnSpc>
              <a:buNone/>
            </a:pPr>
            <a:r>
              <a:rPr lang="en-US" sz="1950" dirty="0">
                <a:solidFill>
                  <a:srgbClr val="404155"/>
                </a:solidFill>
                <a:latin typeface="Corben" pitchFamily="34" charset="0"/>
                <a:ea typeface="Corben" pitchFamily="34" charset="-122"/>
                <a:cs typeface="Corben" pitchFamily="34" charset="-120"/>
              </a:rPr>
              <a:t>Firewall Rules</a:t>
            </a:r>
            <a:endParaRPr lang="en-US" sz="1950" dirty="0"/>
          </a:p>
        </p:txBody>
      </p:sp>
      <p:sp>
        <p:nvSpPr>
          <p:cNvPr id="16" name="Text 13"/>
          <p:cNvSpPr/>
          <p:nvPr/>
        </p:nvSpPr>
        <p:spPr>
          <a:xfrm>
            <a:off x="6853714" y="7351038"/>
            <a:ext cx="7067669" cy="324207"/>
          </a:xfrm>
          <a:prstGeom prst="rect">
            <a:avLst/>
          </a:prstGeom>
          <a:noFill/>
          <a:ln/>
        </p:spPr>
        <p:txBody>
          <a:bodyPr wrap="none" lIns="0" tIns="0" rIns="0" bIns="0" rtlCol="0" anchor="t"/>
          <a:lstStyle/>
          <a:p>
            <a:pPr marL="0" indent="0">
              <a:lnSpc>
                <a:spcPts val="2550"/>
              </a:lnSpc>
              <a:buNone/>
            </a:pPr>
            <a:r>
              <a:rPr lang="en-US" sz="1550" dirty="0">
                <a:solidFill>
                  <a:srgbClr val="404155"/>
                </a:solidFill>
                <a:latin typeface="Nobile" pitchFamily="34" charset="0"/>
                <a:ea typeface="Nobile" pitchFamily="34" charset="-122"/>
                <a:cs typeface="Nobile" pitchFamily="34" charset="-120"/>
              </a:rPr>
              <a:t>Managed external access and internal traffic flow.</a:t>
            </a:r>
            <a:endParaRPr lang="en-US" sz="1550" dirty="0"/>
          </a:p>
        </p:txBody>
      </p:sp>
      <p:sp>
        <p:nvSpPr>
          <p:cNvPr id="17" name="Rectangle 16">
            <a:extLst>
              <a:ext uri="{FF2B5EF4-FFF2-40B4-BE49-F238E27FC236}">
                <a16:creationId xmlns:a16="http://schemas.microsoft.com/office/drawing/2014/main" id="{CE79F639-7F6F-2C3F-9099-01C50C6F844B}"/>
              </a:ext>
            </a:extLst>
          </p:cNvPr>
          <p:cNvSpPr/>
          <p:nvPr/>
        </p:nvSpPr>
        <p:spPr>
          <a:xfrm>
            <a:off x="12718551" y="7688541"/>
            <a:ext cx="1791730" cy="430308"/>
          </a:xfrm>
          <a:prstGeom prst="rect">
            <a:avLst/>
          </a:prstGeom>
          <a:solidFill>
            <a:srgbClr val="F9F9FF"/>
          </a:solidFill>
          <a:ln>
            <a:solidFill>
              <a:srgbClr val="FA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53571"/>
          </a:xfrm>
          <a:prstGeom prst="rect">
            <a:avLst/>
          </a:prstGeom>
        </p:spPr>
      </p:pic>
      <p:sp>
        <p:nvSpPr>
          <p:cNvPr id="3" name="Text 0"/>
          <p:cNvSpPr/>
          <p:nvPr/>
        </p:nvSpPr>
        <p:spPr>
          <a:xfrm>
            <a:off x="798909" y="3489722"/>
            <a:ext cx="7477601" cy="713303"/>
          </a:xfrm>
          <a:prstGeom prst="rect">
            <a:avLst/>
          </a:prstGeom>
          <a:noFill/>
          <a:ln/>
        </p:spPr>
        <p:txBody>
          <a:bodyPr wrap="none" lIns="0" tIns="0" rIns="0" bIns="0" rtlCol="0" anchor="t"/>
          <a:lstStyle/>
          <a:p>
            <a:pPr marL="0" indent="0">
              <a:lnSpc>
                <a:spcPts val="5600"/>
              </a:lnSpc>
              <a:buNone/>
            </a:pPr>
            <a:r>
              <a:rPr lang="en-US" sz="4450" dirty="0">
                <a:solidFill>
                  <a:srgbClr val="1B1B27"/>
                </a:solidFill>
                <a:latin typeface="Corben" pitchFamily="34" charset="0"/>
                <a:ea typeface="Corben" pitchFamily="34" charset="-122"/>
                <a:cs typeface="Corben" pitchFamily="34" charset="-120"/>
              </a:rPr>
              <a:t>Initial Device Configuration</a:t>
            </a:r>
            <a:endParaRPr lang="en-US" sz="4450" dirty="0"/>
          </a:p>
        </p:txBody>
      </p:sp>
      <p:sp>
        <p:nvSpPr>
          <p:cNvPr id="4" name="Text 1"/>
          <p:cNvSpPr/>
          <p:nvPr/>
        </p:nvSpPr>
        <p:spPr>
          <a:xfrm>
            <a:off x="798909" y="4545449"/>
            <a:ext cx="13032581" cy="1095494"/>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Initial device configuration included setting up VLANs on Cisco switches, assigning static IP addresses within each VLAN subnet, and configuring multilayer switches for inter-VLAN routing. This established the basic network infrastructure and communication pathways.</a:t>
            </a:r>
            <a:endParaRPr lang="en-US" sz="1750" dirty="0"/>
          </a:p>
        </p:txBody>
      </p:sp>
      <p:sp>
        <p:nvSpPr>
          <p:cNvPr id="5" name="Shape 2"/>
          <p:cNvSpPr/>
          <p:nvPr/>
        </p:nvSpPr>
        <p:spPr>
          <a:xfrm>
            <a:off x="798909" y="5897761"/>
            <a:ext cx="4192072" cy="1695688"/>
          </a:xfrm>
          <a:prstGeom prst="roundRect">
            <a:avLst>
              <a:gd name="adj" fmla="val 5654"/>
            </a:avLst>
          </a:prstGeom>
          <a:solidFill>
            <a:srgbClr val="D2D9F9"/>
          </a:solidFill>
          <a:ln w="7620">
            <a:solidFill>
              <a:srgbClr val="B8BFDF"/>
            </a:solidFill>
            <a:prstDash val="solid"/>
          </a:ln>
        </p:spPr>
        <p:txBody>
          <a:bodyPr/>
          <a:lstStyle/>
          <a:p>
            <a:endParaRPr lang="en-US"/>
          </a:p>
        </p:txBody>
      </p:sp>
      <p:sp>
        <p:nvSpPr>
          <p:cNvPr id="6" name="Text 3"/>
          <p:cNvSpPr/>
          <p:nvPr/>
        </p:nvSpPr>
        <p:spPr>
          <a:xfrm>
            <a:off x="1034772" y="6133624"/>
            <a:ext cx="2853571" cy="356711"/>
          </a:xfrm>
          <a:prstGeom prst="rect">
            <a:avLst/>
          </a:prstGeom>
          <a:noFill/>
          <a:ln/>
        </p:spPr>
        <p:txBody>
          <a:bodyPr wrap="none" lIns="0" tIns="0" rIns="0" bIns="0" rtlCol="0" anchor="t"/>
          <a:lstStyle/>
          <a:p>
            <a:pPr marL="0" indent="0">
              <a:lnSpc>
                <a:spcPts val="2800"/>
              </a:lnSpc>
              <a:buNone/>
            </a:pPr>
            <a:r>
              <a:rPr lang="en-US" sz="2200" dirty="0">
                <a:solidFill>
                  <a:srgbClr val="404155"/>
                </a:solidFill>
                <a:latin typeface="Corben" pitchFamily="34" charset="0"/>
                <a:ea typeface="Corben" pitchFamily="34" charset="-122"/>
                <a:cs typeface="Corben" pitchFamily="34" charset="-120"/>
              </a:rPr>
              <a:t>VLAN Setup</a:t>
            </a:r>
            <a:endParaRPr lang="en-US" sz="2200" dirty="0"/>
          </a:p>
        </p:txBody>
      </p:sp>
      <p:sp>
        <p:nvSpPr>
          <p:cNvPr id="7" name="Text 4"/>
          <p:cNvSpPr/>
          <p:nvPr/>
        </p:nvSpPr>
        <p:spPr>
          <a:xfrm>
            <a:off x="1034772" y="6627257"/>
            <a:ext cx="3720346" cy="730329"/>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VLAN 10 and VLAN 20 configured on switches.</a:t>
            </a:r>
            <a:endParaRPr lang="en-US" sz="1750" dirty="0"/>
          </a:p>
        </p:txBody>
      </p:sp>
      <p:sp>
        <p:nvSpPr>
          <p:cNvPr id="8" name="Shape 5"/>
          <p:cNvSpPr/>
          <p:nvPr/>
        </p:nvSpPr>
        <p:spPr>
          <a:xfrm>
            <a:off x="5219224" y="5897761"/>
            <a:ext cx="4192072" cy="1695688"/>
          </a:xfrm>
          <a:prstGeom prst="roundRect">
            <a:avLst>
              <a:gd name="adj" fmla="val 5654"/>
            </a:avLst>
          </a:prstGeom>
          <a:solidFill>
            <a:srgbClr val="D2D9F9"/>
          </a:solidFill>
          <a:ln w="7620">
            <a:solidFill>
              <a:srgbClr val="B8BFDF"/>
            </a:solidFill>
            <a:prstDash val="solid"/>
          </a:ln>
        </p:spPr>
        <p:txBody>
          <a:bodyPr/>
          <a:lstStyle/>
          <a:p>
            <a:endParaRPr lang="en-US"/>
          </a:p>
        </p:txBody>
      </p:sp>
      <p:sp>
        <p:nvSpPr>
          <p:cNvPr id="9" name="Text 6"/>
          <p:cNvSpPr/>
          <p:nvPr/>
        </p:nvSpPr>
        <p:spPr>
          <a:xfrm>
            <a:off x="5455087" y="6133624"/>
            <a:ext cx="2853571" cy="356711"/>
          </a:xfrm>
          <a:prstGeom prst="rect">
            <a:avLst/>
          </a:prstGeom>
          <a:noFill/>
          <a:ln/>
        </p:spPr>
        <p:txBody>
          <a:bodyPr wrap="none" lIns="0" tIns="0" rIns="0" bIns="0" rtlCol="0" anchor="t"/>
          <a:lstStyle/>
          <a:p>
            <a:pPr marL="0" indent="0">
              <a:lnSpc>
                <a:spcPts val="2800"/>
              </a:lnSpc>
              <a:buNone/>
            </a:pPr>
            <a:r>
              <a:rPr lang="en-US" sz="2200" dirty="0">
                <a:solidFill>
                  <a:srgbClr val="404155"/>
                </a:solidFill>
                <a:latin typeface="Corben" pitchFamily="34" charset="0"/>
                <a:ea typeface="Corben" pitchFamily="34" charset="-122"/>
                <a:cs typeface="Corben" pitchFamily="34" charset="-120"/>
              </a:rPr>
              <a:t>IP Addressing</a:t>
            </a:r>
            <a:endParaRPr lang="en-US" sz="2200" dirty="0"/>
          </a:p>
        </p:txBody>
      </p:sp>
      <p:sp>
        <p:nvSpPr>
          <p:cNvPr id="10" name="Text 7"/>
          <p:cNvSpPr/>
          <p:nvPr/>
        </p:nvSpPr>
        <p:spPr>
          <a:xfrm>
            <a:off x="5455087" y="6627257"/>
            <a:ext cx="3720346" cy="730329"/>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Static IP addresses assigned within each VLAN subnet.</a:t>
            </a:r>
            <a:endParaRPr lang="en-US" sz="1750" dirty="0"/>
          </a:p>
        </p:txBody>
      </p:sp>
      <p:sp>
        <p:nvSpPr>
          <p:cNvPr id="11" name="Shape 8"/>
          <p:cNvSpPr/>
          <p:nvPr/>
        </p:nvSpPr>
        <p:spPr>
          <a:xfrm>
            <a:off x="9639538" y="5897761"/>
            <a:ext cx="4192072" cy="1695688"/>
          </a:xfrm>
          <a:prstGeom prst="roundRect">
            <a:avLst>
              <a:gd name="adj" fmla="val 5654"/>
            </a:avLst>
          </a:prstGeom>
          <a:solidFill>
            <a:srgbClr val="D2D9F9"/>
          </a:solidFill>
          <a:ln w="7620">
            <a:solidFill>
              <a:srgbClr val="B8BFDF"/>
            </a:solidFill>
            <a:prstDash val="solid"/>
          </a:ln>
        </p:spPr>
        <p:txBody>
          <a:bodyPr/>
          <a:lstStyle/>
          <a:p>
            <a:endParaRPr lang="en-US"/>
          </a:p>
        </p:txBody>
      </p:sp>
      <p:sp>
        <p:nvSpPr>
          <p:cNvPr id="12" name="Text 9"/>
          <p:cNvSpPr/>
          <p:nvPr/>
        </p:nvSpPr>
        <p:spPr>
          <a:xfrm>
            <a:off x="9875401" y="6133624"/>
            <a:ext cx="2853571" cy="356711"/>
          </a:xfrm>
          <a:prstGeom prst="rect">
            <a:avLst/>
          </a:prstGeom>
          <a:noFill/>
          <a:ln/>
        </p:spPr>
        <p:txBody>
          <a:bodyPr wrap="none" lIns="0" tIns="0" rIns="0" bIns="0" rtlCol="0" anchor="t"/>
          <a:lstStyle/>
          <a:p>
            <a:pPr marL="0" indent="0">
              <a:lnSpc>
                <a:spcPts val="2800"/>
              </a:lnSpc>
              <a:buNone/>
            </a:pPr>
            <a:r>
              <a:rPr lang="en-US" sz="2200" dirty="0">
                <a:solidFill>
                  <a:srgbClr val="404155"/>
                </a:solidFill>
                <a:latin typeface="Corben" pitchFamily="34" charset="0"/>
                <a:ea typeface="Corben" pitchFamily="34" charset="-122"/>
                <a:cs typeface="Corben" pitchFamily="34" charset="-120"/>
              </a:rPr>
              <a:t>Routing</a:t>
            </a:r>
            <a:endParaRPr lang="en-US" sz="2200" dirty="0"/>
          </a:p>
        </p:txBody>
      </p:sp>
      <p:sp>
        <p:nvSpPr>
          <p:cNvPr id="13" name="Text 10"/>
          <p:cNvSpPr/>
          <p:nvPr/>
        </p:nvSpPr>
        <p:spPr>
          <a:xfrm>
            <a:off x="9875401" y="6627257"/>
            <a:ext cx="3720346" cy="730329"/>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Multilayer switches configured for inter-VLAN routing.</a:t>
            </a:r>
            <a:endParaRPr lang="en-US" sz="1750" dirty="0"/>
          </a:p>
        </p:txBody>
      </p:sp>
      <p:sp>
        <p:nvSpPr>
          <p:cNvPr id="14" name="Rectangle 13">
            <a:extLst>
              <a:ext uri="{FF2B5EF4-FFF2-40B4-BE49-F238E27FC236}">
                <a16:creationId xmlns:a16="http://schemas.microsoft.com/office/drawing/2014/main" id="{D8FB661E-AF48-0602-2C59-3EF81EDED90F}"/>
              </a:ext>
            </a:extLst>
          </p:cNvPr>
          <p:cNvSpPr/>
          <p:nvPr/>
        </p:nvSpPr>
        <p:spPr>
          <a:xfrm>
            <a:off x="12718551" y="7688541"/>
            <a:ext cx="1791730" cy="430308"/>
          </a:xfrm>
          <a:prstGeom prst="rect">
            <a:avLst/>
          </a:prstGeom>
          <a:solidFill>
            <a:srgbClr val="F9F9FF"/>
          </a:solidFill>
          <a:ln>
            <a:solidFill>
              <a:srgbClr val="FA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409819"/>
            <a:ext cx="8273177" cy="771525"/>
          </a:xfrm>
          <a:prstGeom prst="rect">
            <a:avLst/>
          </a:prstGeom>
          <a:noFill/>
          <a:ln/>
        </p:spPr>
        <p:txBody>
          <a:bodyPr wrap="none" lIns="0" tIns="0" rIns="0" bIns="0" rtlCol="0" anchor="t"/>
          <a:lstStyle/>
          <a:p>
            <a:pPr marL="0" indent="0">
              <a:lnSpc>
                <a:spcPts val="6050"/>
              </a:lnSpc>
              <a:buNone/>
            </a:pPr>
            <a:r>
              <a:rPr lang="en-US" sz="4850" dirty="0">
                <a:solidFill>
                  <a:srgbClr val="1B1B27"/>
                </a:solidFill>
                <a:latin typeface="Corben" pitchFamily="34" charset="0"/>
                <a:ea typeface="Corben" pitchFamily="34" charset="-122"/>
                <a:cs typeface="Corben" pitchFamily="34" charset="-120"/>
              </a:rPr>
              <a:t>Part 4: Testing and Reporting</a:t>
            </a:r>
            <a:endParaRPr lang="en-US" sz="4850" dirty="0"/>
          </a:p>
        </p:txBody>
      </p:sp>
      <p:sp>
        <p:nvSpPr>
          <p:cNvPr id="3" name="Text 1"/>
          <p:cNvSpPr/>
          <p:nvPr/>
        </p:nvSpPr>
        <p:spPr>
          <a:xfrm>
            <a:off x="864037" y="2675096"/>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The final phase focused on testing the network's functionality, security, and performance. Functional testing using ICMP pings verified inter-VLAN communication. Security testing involved attempts to connect unauthorized devices and bypass ACLs. Performance testing measured bandwidth, latency, and packet loss. A final report documented the network design, implementation, testing procedures, and results.</a:t>
            </a:r>
            <a:endParaRPr lang="en-US" sz="1900" dirty="0"/>
          </a:p>
        </p:txBody>
      </p:sp>
      <p:sp>
        <p:nvSpPr>
          <p:cNvPr id="4" name="Text 2"/>
          <p:cNvSpPr/>
          <p:nvPr/>
        </p:nvSpPr>
        <p:spPr>
          <a:xfrm>
            <a:off x="864037" y="477976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Corben" pitchFamily="34" charset="0"/>
                <a:ea typeface="Corben" pitchFamily="34" charset="-122"/>
                <a:cs typeface="Corben" pitchFamily="34" charset="-120"/>
              </a:rPr>
              <a:t>Functional Testing</a:t>
            </a:r>
            <a:endParaRPr lang="en-US" sz="2400" dirty="0"/>
          </a:p>
        </p:txBody>
      </p:sp>
      <p:sp>
        <p:nvSpPr>
          <p:cNvPr id="5" name="Text 3"/>
          <p:cNvSpPr/>
          <p:nvPr/>
        </p:nvSpPr>
        <p:spPr>
          <a:xfrm>
            <a:off x="864037" y="5412343"/>
            <a:ext cx="3898821" cy="790099"/>
          </a:xfrm>
          <a:prstGeom prst="rect">
            <a:avLst/>
          </a:prstGeom>
          <a:noFill/>
          <a:ln/>
        </p:spPr>
        <p:txBody>
          <a:bodyPr wrap="squar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ICMP pings verified inter-VLAN communication.</a:t>
            </a:r>
            <a:endParaRPr lang="en-US" sz="1900" dirty="0"/>
          </a:p>
        </p:txBody>
      </p:sp>
      <p:sp>
        <p:nvSpPr>
          <p:cNvPr id="6" name="Text 4"/>
          <p:cNvSpPr/>
          <p:nvPr/>
        </p:nvSpPr>
        <p:spPr>
          <a:xfrm>
            <a:off x="5372695" y="477976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Corben" pitchFamily="34" charset="0"/>
                <a:ea typeface="Corben" pitchFamily="34" charset="-122"/>
                <a:cs typeface="Corben" pitchFamily="34" charset="-120"/>
              </a:rPr>
              <a:t>Security Testing</a:t>
            </a:r>
            <a:endParaRPr lang="en-US" sz="2400" dirty="0"/>
          </a:p>
        </p:txBody>
      </p:sp>
      <p:sp>
        <p:nvSpPr>
          <p:cNvPr id="7" name="Text 5"/>
          <p:cNvSpPr/>
          <p:nvPr/>
        </p:nvSpPr>
        <p:spPr>
          <a:xfrm>
            <a:off x="5372695" y="541234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Tested unauthorized device access and ACL bypass attempts.</a:t>
            </a:r>
            <a:endParaRPr lang="en-US" sz="1900" dirty="0"/>
          </a:p>
        </p:txBody>
      </p:sp>
      <p:sp>
        <p:nvSpPr>
          <p:cNvPr id="8" name="Text 6"/>
          <p:cNvSpPr/>
          <p:nvPr/>
        </p:nvSpPr>
        <p:spPr>
          <a:xfrm>
            <a:off x="9881354" y="477976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Corben" pitchFamily="34" charset="0"/>
                <a:ea typeface="Corben" pitchFamily="34" charset="-122"/>
                <a:cs typeface="Corben" pitchFamily="34" charset="-120"/>
              </a:rPr>
              <a:t>Performance Testing</a:t>
            </a:r>
            <a:endParaRPr lang="en-US" sz="2400" dirty="0"/>
          </a:p>
        </p:txBody>
      </p:sp>
      <p:sp>
        <p:nvSpPr>
          <p:cNvPr id="9" name="Text 7"/>
          <p:cNvSpPr/>
          <p:nvPr/>
        </p:nvSpPr>
        <p:spPr>
          <a:xfrm>
            <a:off x="9881354" y="5412343"/>
            <a:ext cx="3898821" cy="790099"/>
          </a:xfrm>
          <a:prstGeom prst="rect">
            <a:avLst/>
          </a:prstGeom>
          <a:noFill/>
          <a:ln/>
        </p:spPr>
        <p:txBody>
          <a:bodyPr wrap="squar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Measured bandwidth, latency, and packet loss.</a:t>
            </a:r>
            <a:endParaRPr lang="en-US" sz="1900" dirty="0"/>
          </a:p>
        </p:txBody>
      </p:sp>
      <p:sp>
        <p:nvSpPr>
          <p:cNvPr id="10" name="Rectangle 9">
            <a:extLst>
              <a:ext uri="{FF2B5EF4-FFF2-40B4-BE49-F238E27FC236}">
                <a16:creationId xmlns:a16="http://schemas.microsoft.com/office/drawing/2014/main" id="{B4704C3F-D565-7A2D-1D15-84D6A410A69B}"/>
              </a:ext>
            </a:extLst>
          </p:cNvPr>
          <p:cNvSpPr/>
          <p:nvPr/>
        </p:nvSpPr>
        <p:spPr>
          <a:xfrm>
            <a:off x="12718551" y="7688541"/>
            <a:ext cx="1791730" cy="430308"/>
          </a:xfrm>
          <a:prstGeom prst="rect">
            <a:avLst/>
          </a:prstGeom>
          <a:solidFill>
            <a:srgbClr val="F9F9FF"/>
          </a:solidFill>
          <a:ln>
            <a:solidFill>
              <a:srgbClr val="FA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899160"/>
            <a:ext cx="7415927" cy="1543050"/>
          </a:xfrm>
          <a:prstGeom prst="rect">
            <a:avLst/>
          </a:prstGeom>
          <a:noFill/>
          <a:ln/>
        </p:spPr>
        <p:txBody>
          <a:bodyPr wrap="square" lIns="0" tIns="0" rIns="0" bIns="0" rtlCol="0" anchor="t"/>
          <a:lstStyle/>
          <a:p>
            <a:pPr marL="0" indent="0">
              <a:lnSpc>
                <a:spcPts val="6050"/>
              </a:lnSpc>
              <a:buNone/>
            </a:pPr>
            <a:r>
              <a:rPr lang="en-US" sz="4850" dirty="0">
                <a:solidFill>
                  <a:srgbClr val="1B1B27"/>
                </a:solidFill>
                <a:latin typeface="Corben" pitchFamily="34" charset="0"/>
                <a:ea typeface="Corben" pitchFamily="34" charset="-122"/>
                <a:cs typeface="Corben" pitchFamily="34" charset="-120"/>
              </a:rPr>
              <a:t>VLAN Configuration Details</a:t>
            </a:r>
            <a:endParaRPr lang="en-US" sz="4850" dirty="0"/>
          </a:p>
        </p:txBody>
      </p:sp>
      <p:sp>
        <p:nvSpPr>
          <p:cNvPr id="4" name="Text 1"/>
          <p:cNvSpPr/>
          <p:nvPr/>
        </p:nvSpPr>
        <p:spPr>
          <a:xfrm>
            <a:off x="6350437" y="2812494"/>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VLAN 10 and VLAN 20 were created on the switches, and trunk ports were enabled to allow inter-VLAN communication. This segmentation ensured efficient traffic management and enhanced security by isolating broadcast domains.</a:t>
            </a:r>
            <a:endParaRPr lang="en-US" sz="1900" dirty="0"/>
          </a:p>
        </p:txBody>
      </p:sp>
      <p:sp>
        <p:nvSpPr>
          <p:cNvPr id="5" name="Shape 2"/>
          <p:cNvSpPr/>
          <p:nvPr/>
        </p:nvSpPr>
        <p:spPr>
          <a:xfrm>
            <a:off x="6350437" y="4947999"/>
            <a:ext cx="555427" cy="555427"/>
          </a:xfrm>
          <a:prstGeom prst="roundRect">
            <a:avLst>
              <a:gd name="adj" fmla="val 18669"/>
            </a:avLst>
          </a:prstGeom>
          <a:solidFill>
            <a:srgbClr val="D2D9F9"/>
          </a:solidFill>
          <a:ln w="15240">
            <a:solidFill>
              <a:srgbClr val="B8BFDF"/>
            </a:solidFill>
            <a:prstDash val="solid"/>
          </a:ln>
        </p:spPr>
        <p:txBody>
          <a:bodyPr/>
          <a:lstStyle/>
          <a:p>
            <a:endParaRPr lang="en-US"/>
          </a:p>
        </p:txBody>
      </p:sp>
      <p:sp>
        <p:nvSpPr>
          <p:cNvPr id="6" name="Text 3"/>
          <p:cNvSpPr/>
          <p:nvPr/>
        </p:nvSpPr>
        <p:spPr>
          <a:xfrm>
            <a:off x="6573441" y="5040511"/>
            <a:ext cx="109418" cy="370284"/>
          </a:xfrm>
          <a:prstGeom prst="rect">
            <a:avLst/>
          </a:prstGeom>
          <a:noFill/>
          <a:ln/>
        </p:spPr>
        <p:txBody>
          <a:bodyPr wrap="none" lIns="0" tIns="0" rIns="0" bIns="0" rtlCol="0" anchor="t"/>
          <a:lstStyle/>
          <a:p>
            <a:pPr marL="0" indent="0" algn="ctr">
              <a:lnSpc>
                <a:spcPts val="2900"/>
              </a:lnSpc>
              <a:buNone/>
            </a:pPr>
            <a:r>
              <a:rPr lang="en-US" sz="2900" dirty="0">
                <a:solidFill>
                  <a:srgbClr val="404155"/>
                </a:solidFill>
                <a:latin typeface="Corben" pitchFamily="34" charset="0"/>
                <a:ea typeface="Corben" pitchFamily="34" charset="-122"/>
                <a:cs typeface="Corben" pitchFamily="34" charset="-120"/>
              </a:rPr>
              <a:t>1</a:t>
            </a:r>
            <a:endParaRPr lang="en-US" sz="2900" dirty="0"/>
          </a:p>
        </p:txBody>
      </p:sp>
      <p:sp>
        <p:nvSpPr>
          <p:cNvPr id="7" name="Text 4"/>
          <p:cNvSpPr/>
          <p:nvPr/>
        </p:nvSpPr>
        <p:spPr>
          <a:xfrm>
            <a:off x="7152680" y="494799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04155"/>
                </a:solidFill>
                <a:latin typeface="Corben" pitchFamily="34" charset="0"/>
                <a:ea typeface="Corben" pitchFamily="34" charset="-122"/>
                <a:cs typeface="Corben" pitchFamily="34" charset="-120"/>
              </a:rPr>
              <a:t>VLAN Creation</a:t>
            </a:r>
            <a:endParaRPr lang="en-US" sz="2400" dirty="0"/>
          </a:p>
        </p:txBody>
      </p:sp>
      <p:sp>
        <p:nvSpPr>
          <p:cNvPr id="8" name="Text 5"/>
          <p:cNvSpPr/>
          <p:nvPr/>
        </p:nvSpPr>
        <p:spPr>
          <a:xfrm>
            <a:off x="7152680" y="5481876"/>
            <a:ext cx="6613684" cy="395049"/>
          </a:xfrm>
          <a:prstGeom prst="rect">
            <a:avLst/>
          </a:prstGeom>
          <a:noFill/>
          <a:ln/>
        </p:spPr>
        <p:txBody>
          <a:bodyPr wrap="non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VLAN 10 and VLAN 20 created.</a:t>
            </a:r>
            <a:endParaRPr lang="en-US" sz="1900" dirty="0"/>
          </a:p>
        </p:txBody>
      </p:sp>
      <p:sp>
        <p:nvSpPr>
          <p:cNvPr id="9" name="Shape 6"/>
          <p:cNvSpPr/>
          <p:nvPr/>
        </p:nvSpPr>
        <p:spPr>
          <a:xfrm>
            <a:off x="6350437" y="6401395"/>
            <a:ext cx="555427" cy="555427"/>
          </a:xfrm>
          <a:prstGeom prst="roundRect">
            <a:avLst>
              <a:gd name="adj" fmla="val 18669"/>
            </a:avLst>
          </a:prstGeom>
          <a:solidFill>
            <a:srgbClr val="D2D9F9"/>
          </a:solidFill>
          <a:ln w="15240">
            <a:solidFill>
              <a:srgbClr val="B8BFDF"/>
            </a:solidFill>
            <a:prstDash val="solid"/>
          </a:ln>
        </p:spPr>
        <p:txBody>
          <a:bodyPr/>
          <a:lstStyle/>
          <a:p>
            <a:endParaRPr lang="en-US"/>
          </a:p>
        </p:txBody>
      </p:sp>
      <p:sp>
        <p:nvSpPr>
          <p:cNvPr id="10" name="Text 7"/>
          <p:cNvSpPr/>
          <p:nvPr/>
        </p:nvSpPr>
        <p:spPr>
          <a:xfrm>
            <a:off x="6531531" y="6493907"/>
            <a:ext cx="193119" cy="370284"/>
          </a:xfrm>
          <a:prstGeom prst="rect">
            <a:avLst/>
          </a:prstGeom>
          <a:noFill/>
          <a:ln/>
        </p:spPr>
        <p:txBody>
          <a:bodyPr wrap="none" lIns="0" tIns="0" rIns="0" bIns="0" rtlCol="0" anchor="t"/>
          <a:lstStyle/>
          <a:p>
            <a:pPr marL="0" indent="0" algn="ctr">
              <a:lnSpc>
                <a:spcPts val="2900"/>
              </a:lnSpc>
              <a:buNone/>
            </a:pPr>
            <a:r>
              <a:rPr lang="en-US" sz="2900" dirty="0">
                <a:solidFill>
                  <a:srgbClr val="404155"/>
                </a:solidFill>
                <a:latin typeface="Corben" pitchFamily="34" charset="0"/>
                <a:ea typeface="Corben" pitchFamily="34" charset="-122"/>
                <a:cs typeface="Corben" pitchFamily="34" charset="-120"/>
              </a:rPr>
              <a:t>2</a:t>
            </a:r>
            <a:endParaRPr lang="en-US" sz="2900" dirty="0"/>
          </a:p>
        </p:txBody>
      </p:sp>
      <p:sp>
        <p:nvSpPr>
          <p:cNvPr id="11" name="Text 8"/>
          <p:cNvSpPr/>
          <p:nvPr/>
        </p:nvSpPr>
        <p:spPr>
          <a:xfrm>
            <a:off x="7152680" y="6401395"/>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04155"/>
                </a:solidFill>
                <a:latin typeface="Corben" pitchFamily="34" charset="0"/>
                <a:ea typeface="Corben" pitchFamily="34" charset="-122"/>
                <a:cs typeface="Corben" pitchFamily="34" charset="-120"/>
              </a:rPr>
              <a:t>Trunk Ports</a:t>
            </a:r>
            <a:endParaRPr lang="en-US" sz="2400" dirty="0"/>
          </a:p>
        </p:txBody>
      </p:sp>
      <p:sp>
        <p:nvSpPr>
          <p:cNvPr id="12" name="Text 9"/>
          <p:cNvSpPr/>
          <p:nvPr/>
        </p:nvSpPr>
        <p:spPr>
          <a:xfrm>
            <a:off x="7152680" y="6935272"/>
            <a:ext cx="6613684" cy="395049"/>
          </a:xfrm>
          <a:prstGeom prst="rect">
            <a:avLst/>
          </a:prstGeom>
          <a:noFill/>
          <a:ln/>
        </p:spPr>
        <p:txBody>
          <a:bodyPr wrap="non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Enabled on switches for inter-VLAN communication.</a:t>
            </a:r>
            <a:endParaRPr lang="en-US" sz="1900" dirty="0"/>
          </a:p>
        </p:txBody>
      </p:sp>
      <p:sp>
        <p:nvSpPr>
          <p:cNvPr id="13" name="Rectangle 12">
            <a:extLst>
              <a:ext uri="{FF2B5EF4-FFF2-40B4-BE49-F238E27FC236}">
                <a16:creationId xmlns:a16="http://schemas.microsoft.com/office/drawing/2014/main" id="{7E453E55-F33E-EEEC-113D-22CD6E39FF9F}"/>
              </a:ext>
            </a:extLst>
          </p:cNvPr>
          <p:cNvSpPr/>
          <p:nvPr/>
        </p:nvSpPr>
        <p:spPr>
          <a:xfrm>
            <a:off x="12718551" y="7688541"/>
            <a:ext cx="1791730" cy="430308"/>
          </a:xfrm>
          <a:prstGeom prst="rect">
            <a:avLst/>
          </a:prstGeom>
          <a:solidFill>
            <a:srgbClr val="F9F9FF"/>
          </a:solidFill>
          <a:ln>
            <a:solidFill>
              <a:srgbClr val="FA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502688"/>
            <a:ext cx="7415927" cy="1543050"/>
          </a:xfrm>
          <a:prstGeom prst="rect">
            <a:avLst/>
          </a:prstGeom>
          <a:noFill/>
          <a:ln/>
        </p:spPr>
        <p:txBody>
          <a:bodyPr wrap="square" lIns="0" tIns="0" rIns="0" bIns="0" rtlCol="0" anchor="t"/>
          <a:lstStyle/>
          <a:p>
            <a:pPr marL="0" indent="0">
              <a:lnSpc>
                <a:spcPts val="6050"/>
              </a:lnSpc>
              <a:buNone/>
            </a:pPr>
            <a:r>
              <a:rPr lang="en-US" sz="4850" dirty="0">
                <a:solidFill>
                  <a:srgbClr val="1B1B27"/>
                </a:solidFill>
                <a:latin typeface="Corben" pitchFamily="34" charset="0"/>
                <a:ea typeface="Corben" pitchFamily="34" charset="-122"/>
                <a:cs typeface="Corben" pitchFamily="34" charset="-120"/>
              </a:rPr>
              <a:t>Security Features: Port Security</a:t>
            </a:r>
            <a:endParaRPr lang="en-US" sz="4850" dirty="0"/>
          </a:p>
        </p:txBody>
      </p:sp>
      <p:sp>
        <p:nvSpPr>
          <p:cNvPr id="4" name="Text 1"/>
          <p:cNvSpPr/>
          <p:nvPr/>
        </p:nvSpPr>
        <p:spPr>
          <a:xfrm>
            <a:off x="6350437" y="3416022"/>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Port security was implemented to limit the number of devices allowed to connect to a specific switch port. This prevented unauthorized devices from gaining network access by simply plugging into an available port.</a:t>
            </a:r>
            <a:endParaRPr lang="en-US" sz="1900" dirty="0"/>
          </a:p>
        </p:txBody>
      </p:sp>
      <p:sp>
        <p:nvSpPr>
          <p:cNvPr id="5" name="Shape 2"/>
          <p:cNvSpPr/>
          <p:nvPr/>
        </p:nvSpPr>
        <p:spPr>
          <a:xfrm>
            <a:off x="6350437" y="5273873"/>
            <a:ext cx="7415927" cy="1453039"/>
          </a:xfrm>
          <a:prstGeom prst="roundRect">
            <a:avLst>
              <a:gd name="adj" fmla="val 7136"/>
            </a:avLst>
          </a:prstGeom>
          <a:solidFill>
            <a:srgbClr val="D2D9F9"/>
          </a:solidFill>
          <a:ln w="15240">
            <a:solidFill>
              <a:srgbClr val="B8BFDF"/>
            </a:solidFill>
            <a:prstDash val="solid"/>
          </a:ln>
        </p:spPr>
        <p:txBody>
          <a:bodyPr/>
          <a:lstStyle/>
          <a:p>
            <a:endParaRPr lang="en-US"/>
          </a:p>
        </p:txBody>
      </p:sp>
      <p:sp>
        <p:nvSpPr>
          <p:cNvPr id="6" name="Text 3"/>
          <p:cNvSpPr/>
          <p:nvPr/>
        </p:nvSpPr>
        <p:spPr>
          <a:xfrm>
            <a:off x="6612493" y="553593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04155"/>
                </a:solidFill>
                <a:latin typeface="Corben" pitchFamily="34" charset="0"/>
                <a:ea typeface="Corben" pitchFamily="34" charset="-122"/>
                <a:cs typeface="Corben" pitchFamily="34" charset="-120"/>
              </a:rPr>
              <a:t>Port Security</a:t>
            </a:r>
            <a:endParaRPr lang="en-US" sz="2400" dirty="0"/>
          </a:p>
        </p:txBody>
      </p:sp>
      <p:sp>
        <p:nvSpPr>
          <p:cNvPr id="7" name="Text 4"/>
          <p:cNvSpPr/>
          <p:nvPr/>
        </p:nvSpPr>
        <p:spPr>
          <a:xfrm>
            <a:off x="6612493" y="6069806"/>
            <a:ext cx="6891814" cy="395049"/>
          </a:xfrm>
          <a:prstGeom prst="rect">
            <a:avLst/>
          </a:prstGeom>
          <a:noFill/>
          <a:ln/>
        </p:spPr>
        <p:txBody>
          <a:bodyPr wrap="non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Restricted the number of devices per port.</a:t>
            </a:r>
            <a:endParaRPr lang="en-US" sz="1900" dirty="0"/>
          </a:p>
        </p:txBody>
      </p:sp>
      <p:sp>
        <p:nvSpPr>
          <p:cNvPr id="8" name="Rectangle 7">
            <a:extLst>
              <a:ext uri="{FF2B5EF4-FFF2-40B4-BE49-F238E27FC236}">
                <a16:creationId xmlns:a16="http://schemas.microsoft.com/office/drawing/2014/main" id="{D64EF374-08AD-A067-3A22-E470733B4ADE}"/>
              </a:ext>
            </a:extLst>
          </p:cNvPr>
          <p:cNvSpPr/>
          <p:nvPr/>
        </p:nvSpPr>
        <p:spPr>
          <a:xfrm>
            <a:off x="12718551" y="7688541"/>
            <a:ext cx="1791730" cy="430308"/>
          </a:xfrm>
          <a:prstGeom prst="rect">
            <a:avLst/>
          </a:prstGeom>
          <a:solidFill>
            <a:srgbClr val="F9F9FF"/>
          </a:solidFill>
          <a:ln>
            <a:solidFill>
              <a:srgbClr val="FA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1305163"/>
            <a:ext cx="7415927" cy="1543050"/>
          </a:xfrm>
          <a:prstGeom prst="rect">
            <a:avLst/>
          </a:prstGeom>
          <a:noFill/>
          <a:ln/>
        </p:spPr>
        <p:txBody>
          <a:bodyPr wrap="square" lIns="0" tIns="0" rIns="0" bIns="0" rtlCol="0" anchor="t"/>
          <a:lstStyle/>
          <a:p>
            <a:pPr marL="0" indent="0">
              <a:lnSpc>
                <a:spcPts val="6050"/>
              </a:lnSpc>
              <a:buNone/>
            </a:pPr>
            <a:r>
              <a:rPr lang="en-US" sz="4850" dirty="0">
                <a:solidFill>
                  <a:srgbClr val="1B1B27"/>
                </a:solidFill>
                <a:latin typeface="Corben" pitchFamily="34" charset="0"/>
                <a:ea typeface="Corben" pitchFamily="34" charset="-122"/>
                <a:cs typeface="Corben" pitchFamily="34" charset="-120"/>
              </a:rPr>
              <a:t>Security Features: Access Control Lists (ACLs)</a:t>
            </a:r>
            <a:endParaRPr lang="en-US" sz="4850" dirty="0"/>
          </a:p>
        </p:txBody>
      </p:sp>
      <p:sp>
        <p:nvSpPr>
          <p:cNvPr id="4" name="Text 1"/>
          <p:cNvSpPr/>
          <p:nvPr/>
        </p:nvSpPr>
        <p:spPr>
          <a:xfrm>
            <a:off x="864037" y="3218498"/>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ACLs were configured to manage traffic flow between VLANs and control communication between specific devices. This granular control enhanced security by restricting unauthorized access and preventing unwanted traffic from traversing the network.</a:t>
            </a:r>
            <a:endParaRPr lang="en-US" sz="1900" dirty="0"/>
          </a:p>
        </p:txBody>
      </p:sp>
      <p:sp>
        <p:nvSpPr>
          <p:cNvPr id="5" name="Shape 2"/>
          <p:cNvSpPr/>
          <p:nvPr/>
        </p:nvSpPr>
        <p:spPr>
          <a:xfrm>
            <a:off x="864037" y="5471398"/>
            <a:ext cx="7415927" cy="1453039"/>
          </a:xfrm>
          <a:prstGeom prst="roundRect">
            <a:avLst>
              <a:gd name="adj" fmla="val 7136"/>
            </a:avLst>
          </a:prstGeom>
          <a:solidFill>
            <a:srgbClr val="D2D9F9"/>
          </a:solidFill>
          <a:ln w="15240">
            <a:solidFill>
              <a:srgbClr val="B8BFDF"/>
            </a:solidFill>
            <a:prstDash val="solid"/>
          </a:ln>
        </p:spPr>
        <p:txBody>
          <a:bodyPr/>
          <a:lstStyle/>
          <a:p>
            <a:endParaRPr lang="en-US"/>
          </a:p>
        </p:txBody>
      </p:sp>
      <p:sp>
        <p:nvSpPr>
          <p:cNvPr id="6" name="Text 3"/>
          <p:cNvSpPr/>
          <p:nvPr/>
        </p:nvSpPr>
        <p:spPr>
          <a:xfrm>
            <a:off x="1126093" y="5733455"/>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04155"/>
                </a:solidFill>
                <a:latin typeface="Corben" pitchFamily="34" charset="0"/>
                <a:ea typeface="Corben" pitchFamily="34" charset="-122"/>
                <a:cs typeface="Corben" pitchFamily="34" charset="-120"/>
              </a:rPr>
              <a:t>ACL Configuration</a:t>
            </a:r>
            <a:endParaRPr lang="en-US" sz="2400" dirty="0"/>
          </a:p>
        </p:txBody>
      </p:sp>
      <p:sp>
        <p:nvSpPr>
          <p:cNvPr id="7" name="Text 4"/>
          <p:cNvSpPr/>
          <p:nvPr/>
        </p:nvSpPr>
        <p:spPr>
          <a:xfrm>
            <a:off x="1126093" y="6267331"/>
            <a:ext cx="6891814" cy="395049"/>
          </a:xfrm>
          <a:prstGeom prst="rect">
            <a:avLst/>
          </a:prstGeom>
          <a:noFill/>
          <a:ln/>
        </p:spPr>
        <p:txBody>
          <a:bodyPr wrap="none" lIns="0" tIns="0" rIns="0" bIns="0" rtlCol="0" anchor="t"/>
          <a:lstStyle/>
          <a:p>
            <a:pPr marL="0" indent="0">
              <a:lnSpc>
                <a:spcPts val="3100"/>
              </a:lnSpc>
              <a:buNone/>
            </a:pPr>
            <a:r>
              <a:rPr lang="en-US" sz="1900" dirty="0">
                <a:solidFill>
                  <a:srgbClr val="404155"/>
                </a:solidFill>
                <a:latin typeface="Nobile" pitchFamily="34" charset="0"/>
                <a:ea typeface="Nobile" pitchFamily="34" charset="-122"/>
                <a:cs typeface="Nobile" pitchFamily="34" charset="-120"/>
              </a:rPr>
              <a:t>Managed inter-VLAN traffic and device communication.</a:t>
            </a:r>
            <a:endParaRPr lang="en-US" sz="1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Custom</PresentationFormat>
  <Paragraphs>85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Atef</dc:creator>
  <cp:lastModifiedBy>Kyrillos Gabra</cp:lastModifiedBy>
  <cp:revision>3</cp:revision>
  <dcterms:modified xsi:type="dcterms:W3CDTF">2024-10-21T11:19:31Z</dcterms:modified>
</cp:coreProperties>
</file>