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9A6"/>
    <a:srgbClr val="336EA8"/>
    <a:srgbClr val="2AAF82"/>
    <a:srgbClr val="0FAB7D"/>
    <a:srgbClr val="94B9D6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660"/>
  </p:normalViewPr>
  <p:slideViewPr>
    <p:cSldViewPr snapToGrid="0">
      <p:cViewPr>
        <p:scale>
          <a:sx n="33" d="100"/>
          <a:sy n="33" d="100"/>
        </p:scale>
        <p:origin x="1982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C894C32-0FE2-53E5-F6FB-B571DCEE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>
            <a:extLst>
              <a:ext uri="{FF2B5EF4-FFF2-40B4-BE49-F238E27FC236}">
                <a16:creationId xmlns:a16="http://schemas.microsoft.com/office/drawing/2014/main" id="{D9D1D948-A9CE-BA15-5165-8926A169E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>
            <a:extLst>
              <a:ext uri="{FF2B5EF4-FFF2-40B4-BE49-F238E27FC236}">
                <a16:creationId xmlns:a16="http://schemas.microsoft.com/office/drawing/2014/main" id="{3D223C74-2C76-79A9-0C00-B5B569137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73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1C818B0-C142-27F8-8323-BC68148E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>
            <a:extLst>
              <a:ext uri="{FF2B5EF4-FFF2-40B4-BE49-F238E27FC236}">
                <a16:creationId xmlns:a16="http://schemas.microsoft.com/office/drawing/2014/main" id="{82F62846-768A-8F5F-CF5D-9C0F4F138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>
            <a:extLst>
              <a:ext uri="{FF2B5EF4-FFF2-40B4-BE49-F238E27FC236}">
                <a16:creationId xmlns:a16="http://schemas.microsoft.com/office/drawing/2014/main" id="{150DBBFD-83E6-35FF-0987-101229BBD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09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C93320-8C7C-62FC-8C04-087D3FD40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>
            <a:extLst>
              <a:ext uri="{FF2B5EF4-FFF2-40B4-BE49-F238E27FC236}">
                <a16:creationId xmlns:a16="http://schemas.microsoft.com/office/drawing/2014/main" id="{C8256409-D70D-C3AB-5762-A8EEAF87B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>
            <a:extLst>
              <a:ext uri="{FF2B5EF4-FFF2-40B4-BE49-F238E27FC236}">
                <a16:creationId xmlns:a16="http://schemas.microsoft.com/office/drawing/2014/main" id="{FA6EBA90-E78C-55C3-5B39-1FDB61CEF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4/10/2025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76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388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177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97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60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70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662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245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08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09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3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2324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7ED9-439C-EA87-6A03-E69BD7E0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b="1" smtClean="0"/>
              <a:t>4/11/2025</a:t>
            </a:fld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4135-62AA-8FC7-722B-D9E9377D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08" y="6366078"/>
            <a:ext cx="283723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944C25-182E-D4E8-2828-44AB46510556}"/>
              </a:ext>
            </a:extLst>
          </p:cNvPr>
          <p:cNvSpPr/>
          <p:nvPr/>
        </p:nvSpPr>
        <p:spPr>
          <a:xfrm>
            <a:off x="12633960" y="2163666"/>
            <a:ext cx="6762507" cy="2530667"/>
          </a:xfrm>
          <a:prstGeom prst="roundRect">
            <a:avLst>
              <a:gd name="adj" fmla="val 1877"/>
            </a:avLst>
          </a:prstGeom>
          <a:solidFill>
            <a:srgbClr val="0FAB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65;p6" title="download.png">
            <a:extLst>
              <a:ext uri="{FF2B5EF4-FFF2-40B4-BE49-F238E27FC236}">
                <a16:creationId xmlns:a16="http://schemas.microsoft.com/office/drawing/2014/main" id="{5821257E-1352-B1C7-B527-DF20D9424C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24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2B27-54E0-F605-175D-1288409B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065B-F33A-9477-A123-8EFF878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  <p:pic>
        <p:nvPicPr>
          <p:cNvPr id="10" name="Google Shape;218;p11" title="download.png">
            <a:extLst>
              <a:ext uri="{FF2B5EF4-FFF2-40B4-BE49-F238E27FC236}">
                <a16:creationId xmlns:a16="http://schemas.microsoft.com/office/drawing/2014/main" id="{D5276ED5-7F7B-6BB0-F7DF-E1E66FF08E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20A89-15AD-A65A-E6A7-393565EC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4" y="2063377"/>
            <a:ext cx="3198095" cy="3184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A51B7-090E-71F4-F88D-E08B990554C0}"/>
              </a:ext>
            </a:extLst>
          </p:cNvPr>
          <p:cNvGrpSpPr/>
          <p:nvPr/>
        </p:nvGrpSpPr>
        <p:grpSpPr>
          <a:xfrm>
            <a:off x="5288280" y="1949241"/>
            <a:ext cx="5364480" cy="914400"/>
            <a:chOff x="5288280" y="1949241"/>
            <a:chExt cx="5364480" cy="914400"/>
          </a:xfrm>
        </p:grpSpPr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82829193-56D1-040D-798C-968EBDF591DB}"/>
                </a:ext>
              </a:extLst>
            </p:cNvPr>
            <p:cNvSpPr/>
            <p:nvPr/>
          </p:nvSpPr>
          <p:spPr>
            <a:xfrm>
              <a:off x="5288280" y="1949241"/>
              <a:ext cx="5364480" cy="914400"/>
            </a:xfrm>
            <a:prstGeom prst="snip2DiagRect">
              <a:avLst/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626059-C48F-52EB-B167-CD948480AB24}"/>
                </a:ext>
              </a:extLst>
            </p:cNvPr>
            <p:cNvSpPr txBox="1"/>
            <p:nvPr/>
          </p:nvSpPr>
          <p:spPr>
            <a:xfrm>
              <a:off x="6360217" y="2106469"/>
              <a:ext cx="3733799" cy="684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End Users &amp; Features</a:t>
              </a:r>
              <a:b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endParaRPr kumimoji="0" lang="ar-EG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D7E9C3-A1DF-1889-5982-EC8AEEB0DE78}"/>
              </a:ext>
            </a:extLst>
          </p:cNvPr>
          <p:cNvGrpSpPr/>
          <p:nvPr/>
        </p:nvGrpSpPr>
        <p:grpSpPr>
          <a:xfrm>
            <a:off x="4121177" y="3759992"/>
            <a:ext cx="3733800" cy="914400"/>
            <a:chOff x="4121177" y="3759992"/>
            <a:chExt cx="3733800" cy="914400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10CFF732-C9DA-4779-A691-0112D2ADF0DC}"/>
                </a:ext>
              </a:extLst>
            </p:cNvPr>
            <p:cNvSpPr/>
            <p:nvPr/>
          </p:nvSpPr>
          <p:spPr>
            <a:xfrm>
              <a:off x="4121177" y="3759992"/>
              <a:ext cx="3733800" cy="914400"/>
            </a:xfrm>
            <a:prstGeom prst="snip2DiagRect">
              <a:avLst>
                <a:gd name="adj1" fmla="val 28334"/>
                <a:gd name="adj2" fmla="val 10000"/>
              </a:avLst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5870EE-35D9-8426-6875-2180D99F0FBC}"/>
                </a:ext>
              </a:extLst>
            </p:cNvPr>
            <p:cNvSpPr txBox="1"/>
            <p:nvPr/>
          </p:nvSpPr>
          <p:spPr>
            <a:xfrm>
              <a:off x="4338900" y="3759992"/>
              <a:ext cx="3516077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rtl="1"/>
              <a:r>
                <a:rPr lang="en-US" sz="2000" b="1" i="0" dirty="0">
                  <a:solidFill>
                    <a:schemeClr val="bg1"/>
                  </a:solidFill>
                </a:rPr>
                <a:t>End Users :</a:t>
              </a:r>
            </a:p>
            <a:p>
              <a:pPr lvl="0" algn="l" rtl="1"/>
              <a:r>
                <a:rPr lang="en-US" sz="1600" b="1" i="0" dirty="0">
                  <a:solidFill>
                    <a:schemeClr val="bg1"/>
                  </a:solidFill>
                </a:rPr>
                <a:t>Supply Chain Analyst.	</a:t>
              </a:r>
              <a:br>
                <a:rPr lang="en-US" sz="1600" b="1" i="0" dirty="0">
                  <a:solidFill>
                    <a:schemeClr val="bg1"/>
                  </a:solidFill>
                </a:rPr>
              </a:br>
              <a:r>
                <a:rPr lang="en-US" sz="1600" b="1" i="0" dirty="0">
                  <a:solidFill>
                    <a:schemeClr val="bg1"/>
                  </a:solidFill>
                </a:rPr>
                <a:t>               Sales Managers Executive</a:t>
              </a:r>
              <a:r>
                <a:rPr lang="en-US" sz="1600" b="1" dirty="0">
                  <a:solidFill>
                    <a:schemeClr val="bg1"/>
                  </a:solidFill>
                </a:rPr>
                <a:t>s</a:t>
              </a:r>
              <a:r>
                <a:rPr lang="en-US" sz="1600" b="1" i="0" dirty="0">
                  <a:solidFill>
                    <a:schemeClr val="bg1"/>
                  </a:solidFill>
                </a:rPr>
                <a:t>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955E68-4887-F726-FF3F-123C00E0AAC8}"/>
              </a:ext>
            </a:extLst>
          </p:cNvPr>
          <p:cNvGrpSpPr/>
          <p:nvPr/>
        </p:nvGrpSpPr>
        <p:grpSpPr>
          <a:xfrm>
            <a:off x="8227116" y="3994358"/>
            <a:ext cx="3954781" cy="1508105"/>
            <a:chOff x="8227116" y="3994358"/>
            <a:chExt cx="3954781" cy="1508105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7D06EC36-7913-DB51-22B6-EC36B5E5F3A1}"/>
                </a:ext>
              </a:extLst>
            </p:cNvPr>
            <p:cNvSpPr/>
            <p:nvPr/>
          </p:nvSpPr>
          <p:spPr>
            <a:xfrm>
              <a:off x="8227116" y="3994358"/>
              <a:ext cx="3733800" cy="1508105"/>
            </a:xfrm>
            <a:prstGeom prst="snip2DiagRect">
              <a:avLst>
                <a:gd name="adj1" fmla="val 21614"/>
                <a:gd name="adj2" fmla="val 3530"/>
              </a:avLst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3835-7783-DB45-BC7B-0E37133D546F}"/>
                </a:ext>
              </a:extLst>
            </p:cNvPr>
            <p:cNvSpPr txBox="1"/>
            <p:nvPr/>
          </p:nvSpPr>
          <p:spPr>
            <a:xfrm>
              <a:off x="8448097" y="3994358"/>
              <a:ext cx="3733800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rtl="1"/>
              <a:r>
                <a:rPr lang="en-US" sz="2000" b="1" i="0" dirty="0">
                  <a:solidFill>
                    <a:schemeClr val="bg1"/>
                  </a:solidFill>
                </a:rPr>
                <a:t>Key Features:</a:t>
              </a:r>
              <a:br>
                <a:rPr lang="en-US" sz="2000" b="1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Region and state-level breakdown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Sub-category sales growth analysis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Delivery and return tracking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Ranking by performance (Top N)</a:t>
              </a:r>
              <a:endParaRPr lang="ar-EG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 descr="A person holding a digital screen&#10;&#10;AI-generated content may be incorrect.">
            <a:extLst>
              <a:ext uri="{FF2B5EF4-FFF2-40B4-BE49-F238E27FC236}">
                <a16:creationId xmlns:a16="http://schemas.microsoft.com/office/drawing/2014/main" id="{3EBE8B98-3606-F1EC-CDC5-95C40757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27133" y="2536022"/>
            <a:ext cx="3499853" cy="2449897"/>
          </a:xfrm>
          <a:prstGeom prst="round2DiagRect">
            <a:avLst>
              <a:gd name="adj1" fmla="val 21975"/>
              <a:gd name="adj2" fmla="val 10590"/>
            </a:avLst>
          </a:prstGeom>
          <a:ln w="88900" cap="sq">
            <a:solidFill>
              <a:srgbClr val="1869A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67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2FB104-E932-36FB-950E-D42DFC4E946F}"/>
              </a:ext>
            </a:extLst>
          </p:cNvPr>
          <p:cNvSpPr/>
          <p:nvPr/>
        </p:nvSpPr>
        <p:spPr>
          <a:xfrm>
            <a:off x="3911333" y="1813560"/>
            <a:ext cx="1315987" cy="3627120"/>
          </a:xfrm>
          <a:custGeom>
            <a:avLst/>
            <a:gdLst>
              <a:gd name="connsiteX0" fmla="*/ 0 w 1188720"/>
              <a:gd name="connsiteY0" fmla="*/ 762000 h 3627120"/>
              <a:gd name="connsiteX1" fmla="*/ 15240 w 1188720"/>
              <a:gd name="connsiteY1" fmla="*/ 2468880 h 3627120"/>
              <a:gd name="connsiteX2" fmla="*/ 1188720 w 1188720"/>
              <a:gd name="connsiteY2" fmla="*/ 3627120 h 3627120"/>
              <a:gd name="connsiteX3" fmla="*/ 1173480 w 1188720"/>
              <a:gd name="connsiteY3" fmla="*/ 0 h 3627120"/>
              <a:gd name="connsiteX4" fmla="*/ 0 w 1188720"/>
              <a:gd name="connsiteY4" fmla="*/ 76200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3627120">
                <a:moveTo>
                  <a:pt x="0" y="762000"/>
                </a:moveTo>
                <a:lnTo>
                  <a:pt x="15240" y="2468880"/>
                </a:lnTo>
                <a:lnTo>
                  <a:pt x="1188720" y="3627120"/>
                </a:lnTo>
                <a:lnTo>
                  <a:pt x="1173480" y="0"/>
                </a:lnTo>
                <a:lnTo>
                  <a:pt x="0" y="762000"/>
                </a:lnTo>
                <a:close/>
              </a:path>
            </a:pathLst>
          </a:custGeom>
          <a:gradFill flip="none" rotWithShape="1">
            <a:gsLst>
              <a:gs pos="5000">
                <a:srgbClr val="18747F"/>
              </a:gs>
              <a:gs pos="100000">
                <a:srgbClr val="177D7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99F0-4194-65D9-A6F1-E19D267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D516-5FC7-F8AD-0BEB-80D76407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  <p:pic>
        <p:nvPicPr>
          <p:cNvPr id="8" name="Google Shape;218;p11" title="download.png">
            <a:extLst>
              <a:ext uri="{FF2B5EF4-FFF2-40B4-BE49-F238E27FC236}">
                <a16:creationId xmlns:a16="http://schemas.microsoft.com/office/drawing/2014/main" id="{9C73FDD2-2664-DDDB-841D-069190844D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erson holding a digital screen&#10;&#10;AI-generated content may be incorrect.">
            <a:extLst>
              <a:ext uri="{FF2B5EF4-FFF2-40B4-BE49-F238E27FC236}">
                <a16:creationId xmlns:a16="http://schemas.microsoft.com/office/drawing/2014/main" id="{E30E332A-E682-3164-A332-91D0610D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2389977"/>
            <a:ext cx="3499853" cy="2449897"/>
          </a:xfrm>
          <a:prstGeom prst="round2DiagRect">
            <a:avLst>
              <a:gd name="adj1" fmla="val 21975"/>
              <a:gd name="adj2" fmla="val 10590"/>
            </a:avLst>
          </a:prstGeom>
          <a:ln w="88900" cap="sq">
            <a:solidFill>
              <a:srgbClr val="1869A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81686A-ECCA-AA5C-949A-6EEECAA785C6}"/>
              </a:ext>
            </a:extLst>
          </p:cNvPr>
          <p:cNvSpPr txBox="1"/>
          <p:nvPr/>
        </p:nvSpPr>
        <p:spPr>
          <a:xfrm>
            <a:off x="4346073" y="736341"/>
            <a:ext cx="3499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1869A6"/>
                </a:solidFill>
              </a:rPr>
              <a:t>Star Schema</a:t>
            </a:r>
          </a:p>
        </p:txBody>
      </p:sp>
      <p:pic>
        <p:nvPicPr>
          <p:cNvPr id="13" name="Graphic 12" descr="Star with solid fill">
            <a:extLst>
              <a:ext uri="{FF2B5EF4-FFF2-40B4-BE49-F238E27FC236}">
                <a16:creationId xmlns:a16="http://schemas.microsoft.com/office/drawing/2014/main" id="{F201B36D-04EF-8C6C-CB14-B48DF3C7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600" y="571528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A07F4-E4A6-DD3F-7A27-A5DC9921A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1626362"/>
            <a:ext cx="6155318" cy="3977125"/>
          </a:xfrm>
          <a:prstGeom prst="roundRect">
            <a:avLst>
              <a:gd name="adj" fmla="val 39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EDEB291-2E20-8313-DFF8-8E3887C5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258" y="3480723"/>
            <a:ext cx="24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EG" altLang="ar-EG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Calibri"/>
                <a:sym typeface="Calibri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altLang="ar-EG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Calibri"/>
              <a:sym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47E884-4184-1F7F-6951-CC780E148F49}"/>
              </a:ext>
            </a:extLst>
          </p:cNvPr>
          <p:cNvSpPr/>
          <p:nvPr/>
        </p:nvSpPr>
        <p:spPr>
          <a:xfrm>
            <a:off x="12432598" y="1752644"/>
            <a:ext cx="4671618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EG" altLang="ar-EG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Python</a:t>
            </a: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 </a:t>
            </a:r>
            <a:r>
              <a:rPr kumimoji="0" lang="ar-EG" altLang="ar-EG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Data</a:t>
            </a: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Explorations )</a:t>
            </a:r>
            <a:endParaRPr kumimoji="0" lang="ar-EG" altLang="ar-EG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Power BI Desktop</a:t>
            </a: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883AB59-6E71-A183-A1BC-A0451D541D8E}"/>
              </a:ext>
            </a:extLst>
          </p:cNvPr>
          <p:cNvSpPr/>
          <p:nvPr/>
        </p:nvSpPr>
        <p:spPr>
          <a:xfrm>
            <a:off x="-3176498" y="1767884"/>
            <a:ext cx="2743200" cy="1284767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EG" altLang="ar-EG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Languages</a:t>
            </a:r>
            <a:r>
              <a:rPr kumimoji="0" lang="ar-EG" altLang="ar-EG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/</a:t>
            </a:r>
            <a:r>
              <a:rPr kumimoji="0" lang="ar-EG" altLang="ar-EG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Tools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42C8D1-B84B-3724-1181-45803B423C6F}"/>
              </a:ext>
            </a:extLst>
          </p:cNvPr>
          <p:cNvSpPr/>
          <p:nvPr/>
        </p:nvSpPr>
        <p:spPr>
          <a:xfrm>
            <a:off x="13540168" y="2712574"/>
            <a:ext cx="4434840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Power Query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DAX (Data Analysis Expressions)</a:t>
            </a:r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B26D166D-BFAD-EE65-0E8D-620D41C4F5D0}"/>
              </a:ext>
            </a:extLst>
          </p:cNvPr>
          <p:cNvSpPr/>
          <p:nvPr/>
        </p:nvSpPr>
        <p:spPr>
          <a:xfrm>
            <a:off x="-4319498" y="3132299"/>
            <a:ext cx="2743200" cy="1284767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Frameworks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DA7AD8-8850-A08D-4E60-A10B9C5DEDF6}"/>
              </a:ext>
            </a:extLst>
          </p:cNvPr>
          <p:cNvSpPr/>
          <p:nvPr/>
        </p:nvSpPr>
        <p:spPr>
          <a:xfrm>
            <a:off x="14524809" y="3803888"/>
            <a:ext cx="4671618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CSV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Power BI Service (for publishing)</a:t>
            </a:r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41716D0B-E3D8-14E4-6168-FF6B5E71405E}"/>
              </a:ext>
            </a:extLst>
          </p:cNvPr>
          <p:cNvSpPr/>
          <p:nvPr/>
        </p:nvSpPr>
        <p:spPr>
          <a:xfrm>
            <a:off x="-5268709" y="4417066"/>
            <a:ext cx="2743200" cy="1284767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5772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218E-1095-49E1-2356-C42507FA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3D79-369A-F429-DDA7-11203F06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  <p:pic>
        <p:nvPicPr>
          <p:cNvPr id="8" name="Google Shape;218;p11" title="download.png">
            <a:extLst>
              <a:ext uri="{FF2B5EF4-FFF2-40B4-BE49-F238E27FC236}">
                <a16:creationId xmlns:a16="http://schemas.microsoft.com/office/drawing/2014/main" id="{EC84E013-2D65-B75D-E13C-6EF33FA1B3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3;p10">
            <a:extLst>
              <a:ext uri="{FF2B5EF4-FFF2-40B4-BE49-F238E27FC236}">
                <a16:creationId xmlns:a16="http://schemas.microsoft.com/office/drawing/2014/main" id="{5C2E81FB-A9EB-DCBC-13F8-F114842AF9F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59469" y="82423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b="1" dirty="0">
                <a:solidFill>
                  <a:srgbClr val="1869A6"/>
                </a:solidFill>
              </a:rPr>
              <a:t>Tools</a:t>
            </a:r>
            <a:endParaRPr lang="en-US" sz="2800" dirty="0">
              <a:solidFill>
                <a:srgbClr val="1869A6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DF68BF2-4D5A-6917-69CF-A2E110A4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258" y="3480723"/>
            <a:ext cx="24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ar-EG" altLang="ar-EG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Calibri"/>
                <a:sym typeface="Calibri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altLang="ar-EG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Calibri"/>
              <a:sym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509277-6B55-D46C-5269-216D3D2B799F}"/>
              </a:ext>
            </a:extLst>
          </p:cNvPr>
          <p:cNvSpPr/>
          <p:nvPr/>
        </p:nvSpPr>
        <p:spPr>
          <a:xfrm>
            <a:off x="5896722" y="1811696"/>
            <a:ext cx="4671618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EG" altLang="ar-EG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Python</a:t>
            </a: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( </a:t>
            </a:r>
            <a:r>
              <a:rPr kumimoji="0" lang="ar-EG" altLang="ar-EG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Data</a:t>
            </a: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Explorations )</a:t>
            </a:r>
            <a:endParaRPr kumimoji="0" lang="ar-EG" altLang="ar-EG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ar-EG" altLang="ar-E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Power BI Desktop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92201949-7530-A46E-C7CD-08527D336B6C}"/>
              </a:ext>
            </a:extLst>
          </p:cNvPr>
          <p:cNvSpPr/>
          <p:nvPr/>
        </p:nvSpPr>
        <p:spPr>
          <a:xfrm>
            <a:off x="3037532" y="1661191"/>
            <a:ext cx="2743200" cy="1244184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EG" altLang="ar-EG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Languages</a:t>
            </a:r>
            <a:r>
              <a:rPr kumimoji="0" lang="ar-EG" altLang="ar-EG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/</a:t>
            </a:r>
            <a:r>
              <a:rPr kumimoji="0" lang="ar-EG" altLang="ar-EG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Tools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0827D0-12CA-9AB9-4D28-84C9ED7E6BE9}"/>
              </a:ext>
            </a:extLst>
          </p:cNvPr>
          <p:cNvSpPr/>
          <p:nvPr/>
        </p:nvSpPr>
        <p:spPr>
          <a:xfrm>
            <a:off x="5896722" y="3186013"/>
            <a:ext cx="4434840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Power Query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DAX (Data Analysis Expressions)</a:t>
            </a: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57DC0A2A-C65A-E6D4-536E-A875E481DFFA}"/>
              </a:ext>
            </a:extLst>
          </p:cNvPr>
          <p:cNvSpPr/>
          <p:nvPr/>
        </p:nvSpPr>
        <p:spPr>
          <a:xfrm>
            <a:off x="3037532" y="3035508"/>
            <a:ext cx="2743200" cy="1244184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Frameworks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60911C-E3A8-F88D-E33E-518533DBE052}"/>
              </a:ext>
            </a:extLst>
          </p:cNvPr>
          <p:cNvSpPr/>
          <p:nvPr/>
        </p:nvSpPr>
        <p:spPr>
          <a:xfrm>
            <a:off x="5896722" y="4565484"/>
            <a:ext cx="4671618" cy="839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rgbClr val="1869A6"/>
              </a:gs>
              <a:gs pos="100000">
                <a:srgbClr val="336EA8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CSV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Arial"/>
              </a:rPr>
              <a:t>Power BI Service (for publishing)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53813B8A-787E-DCEB-E84C-E17A5BB9E638}"/>
              </a:ext>
            </a:extLst>
          </p:cNvPr>
          <p:cNvSpPr/>
          <p:nvPr/>
        </p:nvSpPr>
        <p:spPr>
          <a:xfrm>
            <a:off x="3037532" y="4414979"/>
            <a:ext cx="2743200" cy="1244184"/>
          </a:xfrm>
          <a:prstGeom prst="notchedRightArrow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4472C4">
                <a:shade val="1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397197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472440" y="1571719"/>
            <a:ext cx="11719560" cy="44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b="1" dirty="0">
                <a:solidFill>
                  <a:srgbClr val="0FAB7D"/>
                </a:solidFill>
              </a:rPr>
              <a:t>Live Application: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200" b="1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 Hosted on Power BI Desktop (published to Power BI Service for sharing)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3200" b="1" dirty="0">
                <a:solidFill>
                  <a:srgbClr val="C00000"/>
                </a:solidFill>
              </a:rPr>
              <a:t>Testing: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b="1" dirty="0"/>
              <a:t>Unit Testing: </a:t>
            </a:r>
            <a:r>
              <a:rPr lang="en-US" dirty="0"/>
              <a:t>DAX formula checks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b="1" dirty="0"/>
              <a:t>Integration Testing: </a:t>
            </a:r>
            <a:r>
              <a:rPr lang="en-US" dirty="0"/>
              <a:t>Data relationships and filter context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b="1" dirty="0"/>
              <a:t>User Testing: </a:t>
            </a:r>
            <a:r>
              <a:rPr lang="en-US" dirty="0"/>
              <a:t>Collected internal team feedback for improvements</a:t>
            </a:r>
            <a:endParaRPr dirty="0"/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April 2025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Live Application + Test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A7B2293-1736-D2EF-D4DE-321954E3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>
            <a:extLst>
              <a:ext uri="{FF2B5EF4-FFF2-40B4-BE49-F238E27FC236}">
                <a16:creationId xmlns:a16="http://schemas.microsoft.com/office/drawing/2014/main" id="{DCA8D10D-98D5-BD23-A75A-8C35E411B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879"/>
            <a:ext cx="10515600" cy="44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Outputs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BI Dashboard (.</a:t>
            </a:r>
            <a:r>
              <a:rPr lang="en-US" dirty="0" err="1"/>
              <a:t>pbix</a:t>
            </a:r>
            <a:r>
              <a:rPr lang="en-US" dirty="0"/>
              <a:t>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Report (PDF)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Presentation (PPT)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Timeline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preparation: Feb 2025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Dashboard creation: March 2025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 &amp; PPT finalization: April 2025</a:t>
            </a:r>
          </a:p>
        </p:txBody>
      </p:sp>
      <p:sp>
        <p:nvSpPr>
          <p:cNvPr id="215" name="Google Shape;215;p11">
            <a:extLst>
              <a:ext uri="{FF2B5EF4-FFF2-40B4-BE49-F238E27FC236}">
                <a16:creationId xmlns:a16="http://schemas.microsoft.com/office/drawing/2014/main" id="{122972E8-86B8-858F-04E4-91475865BF1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April 2025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6" name="Google Shape;216;p11">
            <a:extLst>
              <a:ext uri="{FF2B5EF4-FFF2-40B4-BE49-F238E27FC236}">
                <a16:creationId xmlns:a16="http://schemas.microsoft.com/office/drawing/2014/main" id="{DD8CD806-4A30-450C-EF49-4AEAB4EBED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Deliverables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7" name="Google Shape;217;p11">
            <a:extLst>
              <a:ext uri="{FF2B5EF4-FFF2-40B4-BE49-F238E27FC236}">
                <a16:creationId xmlns:a16="http://schemas.microsoft.com/office/drawing/2014/main" id="{1F2A2C40-B347-1C73-BC31-CBB3CA9CB0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18" name="Google Shape;218;p11" title="download.png">
            <a:extLst>
              <a:ext uri="{FF2B5EF4-FFF2-40B4-BE49-F238E27FC236}">
                <a16:creationId xmlns:a16="http://schemas.microsoft.com/office/drawing/2014/main" id="{060AE0D1-F3CD-CF62-7EE8-94D47891B7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02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C495C28-3D07-B398-0847-9D6BA41EC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>
            <a:extLst>
              <a:ext uri="{FF2B5EF4-FFF2-40B4-BE49-F238E27FC236}">
                <a16:creationId xmlns:a16="http://schemas.microsoft.com/office/drawing/2014/main" id="{98C47C29-53AF-97CF-B62E-4FDA5F449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4775" y="2132106"/>
            <a:ext cx="10515600" cy="312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Mohamed Magdy (Team Leader)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Responsible for creating DAX Measures.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Ahmed Ghareeb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Responsible for Data Cleaning and Data Transformation.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Khalid </a:t>
            </a:r>
            <a:r>
              <a:rPr lang="en-US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Meligy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Responsible for Data Modelling and Data Validation.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Mohamed Naser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Responsible for Data Visualization &amp; Report creation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11">
            <a:extLst>
              <a:ext uri="{FF2B5EF4-FFF2-40B4-BE49-F238E27FC236}">
                <a16:creationId xmlns:a16="http://schemas.microsoft.com/office/drawing/2014/main" id="{8C72FA81-BBAF-6FCA-161D-4BEB9A77567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April 2025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6" name="Google Shape;216;p11">
            <a:extLst>
              <a:ext uri="{FF2B5EF4-FFF2-40B4-BE49-F238E27FC236}">
                <a16:creationId xmlns:a16="http://schemas.microsoft.com/office/drawing/2014/main" id="{4585F141-8404-4B99-F224-265C43E39F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Project Team + Roles</a:t>
            </a:r>
          </a:p>
        </p:txBody>
      </p:sp>
      <p:sp>
        <p:nvSpPr>
          <p:cNvPr id="217" name="Google Shape;217;p11">
            <a:extLst>
              <a:ext uri="{FF2B5EF4-FFF2-40B4-BE49-F238E27FC236}">
                <a16:creationId xmlns:a16="http://schemas.microsoft.com/office/drawing/2014/main" id="{F2D27612-E07E-9C4A-DAC5-53250510C1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18" name="Google Shape;218;p11" title="download.png">
            <a:extLst>
              <a:ext uri="{FF2B5EF4-FFF2-40B4-BE49-F238E27FC236}">
                <a16:creationId xmlns:a16="http://schemas.microsoft.com/office/drawing/2014/main" id="{D431D045-ADC8-B563-87E0-39882E6D52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6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49DA51F-679B-4058-9FC3-B02883BB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C4C56-9D68-0475-B2E2-15371165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47" y="1582579"/>
            <a:ext cx="8910705" cy="3692842"/>
          </a:xfrm>
          <a:prstGeom prst="rect">
            <a:avLst/>
          </a:prstGeom>
        </p:spPr>
      </p:pic>
      <p:sp>
        <p:nvSpPr>
          <p:cNvPr id="215" name="Google Shape;215;p11">
            <a:extLst>
              <a:ext uri="{FF2B5EF4-FFF2-40B4-BE49-F238E27FC236}">
                <a16:creationId xmlns:a16="http://schemas.microsoft.com/office/drawing/2014/main" id="{2101E66E-B7CD-C67C-FF4B-B4FF70DAFA8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April 2025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17" name="Google Shape;217;p11">
            <a:extLst>
              <a:ext uri="{FF2B5EF4-FFF2-40B4-BE49-F238E27FC236}">
                <a16:creationId xmlns:a16="http://schemas.microsoft.com/office/drawing/2014/main" id="{F0D0E8E8-407E-44B0-7A43-57C7352AC5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18" name="Google Shape;218;p11" title="download.png">
            <a:extLst>
              <a:ext uri="{FF2B5EF4-FFF2-40B4-BE49-F238E27FC236}">
                <a16:creationId xmlns:a16="http://schemas.microsoft.com/office/drawing/2014/main" id="{BA70966A-7BAF-5B28-CB61-F200CE7C81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3252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B2C9-8C9D-4DF6-5B36-D2E35CB38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8E76-E200-C002-9318-337924AF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b="1" smtClean="0"/>
              <a:t>4/11/2025</a:t>
            </a:fld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C72E-9825-A38A-BE6D-5624B36B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08" y="6366078"/>
            <a:ext cx="283723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FAEC0A-4CE2-04FE-255C-5CA1E3A8FEB5}"/>
              </a:ext>
            </a:extLst>
          </p:cNvPr>
          <p:cNvSpPr/>
          <p:nvPr/>
        </p:nvSpPr>
        <p:spPr>
          <a:xfrm>
            <a:off x="-746760" y="2163666"/>
            <a:ext cx="20188947" cy="2530667"/>
          </a:xfrm>
          <a:prstGeom prst="roundRect">
            <a:avLst>
              <a:gd name="adj" fmla="val 1877"/>
            </a:avLst>
          </a:prstGeom>
          <a:solidFill>
            <a:srgbClr val="0FAB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0CA35-8EEC-75DF-1424-1256FE2F8C6F}"/>
              </a:ext>
            </a:extLst>
          </p:cNvPr>
          <p:cNvSpPr txBox="1"/>
          <p:nvPr/>
        </p:nvSpPr>
        <p:spPr>
          <a:xfrm>
            <a:off x="3935793" y="2588692"/>
            <a:ext cx="4320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Supply 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16152-D945-017C-FF1A-FEEF18A70748}"/>
              </a:ext>
            </a:extLst>
          </p:cNvPr>
          <p:cNvSpPr txBox="1"/>
          <p:nvPr/>
        </p:nvSpPr>
        <p:spPr>
          <a:xfrm>
            <a:off x="4087500" y="3465989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North - America - Retails - Sales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70DD4-CC6E-D82E-D993-91BBD3C2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18" y="3795335"/>
            <a:ext cx="2891963" cy="722991"/>
          </a:xfrm>
          <a:prstGeom prst="rect">
            <a:avLst/>
          </a:prstGeom>
        </p:spPr>
      </p:pic>
      <p:pic>
        <p:nvPicPr>
          <p:cNvPr id="10" name="Google Shape;165;p6" title="download.png">
            <a:extLst>
              <a:ext uri="{FF2B5EF4-FFF2-40B4-BE49-F238E27FC236}">
                <a16:creationId xmlns:a16="http://schemas.microsoft.com/office/drawing/2014/main" id="{FAD7F457-1BF7-3F86-7F7A-BFF2422220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94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6751-DD65-EDC5-6890-FB33657C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15E2-00CE-857F-6D3F-89FE85AF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512FB-6BA6-20FD-0445-6137C0338901}"/>
              </a:ext>
            </a:extLst>
          </p:cNvPr>
          <p:cNvSpPr txBox="1"/>
          <p:nvPr/>
        </p:nvSpPr>
        <p:spPr>
          <a:xfrm>
            <a:off x="4707439" y="2225571"/>
            <a:ext cx="3399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öhne"/>
              </a:rPr>
              <a:t>Presenter's Name 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6C1E2-58C9-1FF7-AA1A-ACEB865DC7C5}"/>
              </a:ext>
            </a:extLst>
          </p:cNvPr>
          <p:cNvSpPr txBox="1"/>
          <p:nvPr/>
        </p:nvSpPr>
        <p:spPr>
          <a:xfrm>
            <a:off x="2098280" y="3521310"/>
            <a:ext cx="2082879" cy="400110"/>
          </a:xfrm>
          <a:prstGeom prst="rect">
            <a:avLst/>
          </a:prstGeom>
          <a:solidFill>
            <a:srgbClr val="0FAB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D0D0D"/>
                </a:solidFill>
                <a:latin typeface="Söhne"/>
              </a:rPr>
              <a:t>Mohamed Khallaf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177EF-47AD-E493-C496-7A8889C41E6C}"/>
              </a:ext>
            </a:extLst>
          </p:cNvPr>
          <p:cNvSpPr txBox="1"/>
          <p:nvPr/>
        </p:nvSpPr>
        <p:spPr>
          <a:xfrm>
            <a:off x="4381566" y="3521310"/>
            <a:ext cx="1963999" cy="400110"/>
          </a:xfrm>
          <a:prstGeom prst="rect">
            <a:avLst/>
          </a:prstGeom>
          <a:solidFill>
            <a:srgbClr val="0FAB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D0D0D"/>
                </a:solidFill>
                <a:latin typeface="Söhne"/>
              </a:rPr>
              <a:t>Mohamed Naser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62198-4C9E-C9EC-A2C5-D54D0386BB7A}"/>
              </a:ext>
            </a:extLst>
          </p:cNvPr>
          <p:cNvSpPr txBox="1"/>
          <p:nvPr/>
        </p:nvSpPr>
        <p:spPr>
          <a:xfrm>
            <a:off x="6545972" y="3521310"/>
            <a:ext cx="1731564" cy="400110"/>
          </a:xfrm>
          <a:prstGeom prst="rect">
            <a:avLst/>
          </a:prstGeom>
          <a:solidFill>
            <a:srgbClr val="0FAB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D0D0D"/>
                </a:solidFill>
                <a:latin typeface="Söhne"/>
              </a:rPr>
              <a:t>Ahmed Gharib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B75F5-AC4D-BA4C-8587-5C482B88C47B}"/>
              </a:ext>
            </a:extLst>
          </p:cNvPr>
          <p:cNvSpPr txBox="1"/>
          <p:nvPr/>
        </p:nvSpPr>
        <p:spPr>
          <a:xfrm>
            <a:off x="8477943" y="3521310"/>
            <a:ext cx="1701107" cy="400110"/>
          </a:xfrm>
          <a:prstGeom prst="rect">
            <a:avLst/>
          </a:prstGeom>
          <a:solidFill>
            <a:srgbClr val="0FAB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D0D0D"/>
                </a:solidFill>
                <a:latin typeface="Söhne"/>
              </a:rPr>
              <a:t>Khaled Meligy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90466-C54E-D4A6-D093-10ED24DE6A17}"/>
              </a:ext>
            </a:extLst>
          </p:cNvPr>
          <p:cNvSpPr txBox="1"/>
          <p:nvPr/>
        </p:nvSpPr>
        <p:spPr>
          <a:xfrm>
            <a:off x="3935793" y="667296"/>
            <a:ext cx="4320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FAB7D"/>
                </a:solidFill>
              </a:rPr>
              <a:t>Supply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C03FC-6D00-C2F7-8EE3-4DBAEF1D31D4}"/>
              </a:ext>
            </a:extLst>
          </p:cNvPr>
          <p:cNvSpPr txBox="1"/>
          <p:nvPr/>
        </p:nvSpPr>
        <p:spPr>
          <a:xfrm>
            <a:off x="5166315" y="5032494"/>
            <a:ext cx="2082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Date: </a:t>
            </a:r>
            <a:r>
              <a:rPr lang="en-US" b="1" dirty="0">
                <a:solidFill>
                  <a:srgbClr val="D7B119"/>
                </a:solidFill>
              </a:rPr>
              <a:t>April 2025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4B16283-E916-1FEA-03E4-1166D57326BA}"/>
              </a:ext>
            </a:extLst>
          </p:cNvPr>
          <p:cNvSpPr/>
          <p:nvPr/>
        </p:nvSpPr>
        <p:spPr>
          <a:xfrm rot="17881476">
            <a:off x="3723959" y="3264164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  <a:gd name="connsiteX3" fmla="*/ 457200 w 914400"/>
              <a:gd name="connsiteY3" fmla="*/ 457200 h 914400"/>
              <a:gd name="connsiteX4" fmla="*/ 457200 w 914400"/>
              <a:gd name="connsiteY4" fmla="*/ 0 h 914400"/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 stroke="0" extrusionOk="0">
                <a:moveTo>
                  <a:pt x="457200" y="0"/>
                </a:moveTo>
                <a:cubicBezTo>
                  <a:pt x="632533" y="-12282"/>
                  <a:pt x="755537" y="88023"/>
                  <a:pt x="863150" y="246875"/>
                </a:cubicBezTo>
                <a:cubicBezTo>
                  <a:pt x="942745" y="410841"/>
                  <a:pt x="929363" y="597706"/>
                  <a:pt x="830697" y="720889"/>
                </a:cubicBezTo>
                <a:cubicBezTo>
                  <a:pt x="728788" y="633105"/>
                  <a:pt x="593102" y="569419"/>
                  <a:pt x="457200" y="457200"/>
                </a:cubicBezTo>
                <a:cubicBezTo>
                  <a:pt x="459428" y="245131"/>
                  <a:pt x="447425" y="227046"/>
                  <a:pt x="457200" y="0"/>
                </a:cubicBezTo>
                <a:close/>
              </a:path>
              <a:path w="914400" h="914400" fill="none" extrusionOk="0">
                <a:moveTo>
                  <a:pt x="457200" y="0"/>
                </a:moveTo>
                <a:cubicBezTo>
                  <a:pt x="623624" y="16405"/>
                  <a:pt x="775240" y="76597"/>
                  <a:pt x="863150" y="246875"/>
                </a:cubicBezTo>
                <a:cubicBezTo>
                  <a:pt x="947041" y="389183"/>
                  <a:pt x="939918" y="567102"/>
                  <a:pt x="830697" y="720889"/>
                </a:cubicBezTo>
              </a:path>
              <a:path w="914400" h="914400" fill="none" stroke="0" extrusionOk="0">
                <a:moveTo>
                  <a:pt x="457200" y="0"/>
                </a:moveTo>
                <a:cubicBezTo>
                  <a:pt x="604678" y="-6986"/>
                  <a:pt x="779347" y="99067"/>
                  <a:pt x="863150" y="246875"/>
                </a:cubicBezTo>
                <a:cubicBezTo>
                  <a:pt x="916426" y="420440"/>
                  <a:pt x="917532" y="586630"/>
                  <a:pt x="830697" y="720889"/>
                </a:cubicBezTo>
              </a:path>
            </a:pathLst>
          </a:custGeom>
          <a:ln w="28575">
            <a:prstDash val="dash"/>
            <a:tailEnd type="stealth"/>
            <a:extLst>
              <a:ext uri="{C807C97D-BFC1-408E-A445-0C87EB9F89A2}">
                <ask:lineSketchStyleProps xmlns:ask="http://schemas.microsoft.com/office/drawing/2018/sketchyshapes" sd="2834375569">
                  <a:prstGeom prst="arc">
                    <a:avLst>
                      <a:gd name="adj1" fmla="val 16200000"/>
                      <a:gd name="adj2" fmla="val 21133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D9F9482-C64E-AE78-ED96-1C0792DB56EF}"/>
              </a:ext>
            </a:extLst>
          </p:cNvPr>
          <p:cNvSpPr/>
          <p:nvPr/>
        </p:nvSpPr>
        <p:spPr>
          <a:xfrm rot="14526779" flipH="1">
            <a:off x="6088772" y="3319395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  <a:gd name="connsiteX3" fmla="*/ 457200 w 914400"/>
              <a:gd name="connsiteY3" fmla="*/ 457200 h 914400"/>
              <a:gd name="connsiteX4" fmla="*/ 457200 w 914400"/>
              <a:gd name="connsiteY4" fmla="*/ 0 h 914400"/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 stroke="0" extrusionOk="0">
                <a:moveTo>
                  <a:pt x="457200" y="0"/>
                </a:moveTo>
                <a:cubicBezTo>
                  <a:pt x="632533" y="-12282"/>
                  <a:pt x="755537" y="88023"/>
                  <a:pt x="863150" y="246875"/>
                </a:cubicBezTo>
                <a:cubicBezTo>
                  <a:pt x="942745" y="410841"/>
                  <a:pt x="929363" y="597706"/>
                  <a:pt x="830697" y="720889"/>
                </a:cubicBezTo>
                <a:cubicBezTo>
                  <a:pt x="728788" y="633105"/>
                  <a:pt x="593102" y="569419"/>
                  <a:pt x="457200" y="457200"/>
                </a:cubicBezTo>
                <a:cubicBezTo>
                  <a:pt x="459428" y="245131"/>
                  <a:pt x="447425" y="227046"/>
                  <a:pt x="457200" y="0"/>
                </a:cubicBezTo>
                <a:close/>
              </a:path>
              <a:path w="914400" h="914400" fill="none" extrusionOk="0">
                <a:moveTo>
                  <a:pt x="457200" y="0"/>
                </a:moveTo>
                <a:cubicBezTo>
                  <a:pt x="623624" y="16405"/>
                  <a:pt x="775240" y="76597"/>
                  <a:pt x="863150" y="246875"/>
                </a:cubicBezTo>
                <a:cubicBezTo>
                  <a:pt x="947041" y="389183"/>
                  <a:pt x="939918" y="567102"/>
                  <a:pt x="830697" y="720889"/>
                </a:cubicBezTo>
              </a:path>
              <a:path w="914400" h="914400" fill="none" stroke="0" extrusionOk="0">
                <a:moveTo>
                  <a:pt x="457200" y="0"/>
                </a:moveTo>
                <a:cubicBezTo>
                  <a:pt x="604678" y="-6986"/>
                  <a:pt x="779347" y="99067"/>
                  <a:pt x="863150" y="246875"/>
                </a:cubicBezTo>
                <a:cubicBezTo>
                  <a:pt x="916426" y="420440"/>
                  <a:pt x="917532" y="586630"/>
                  <a:pt x="830697" y="720889"/>
                </a:cubicBezTo>
              </a:path>
            </a:pathLst>
          </a:custGeom>
          <a:ln w="28575">
            <a:prstDash val="dash"/>
            <a:tailEnd type="stealth"/>
            <a:extLst>
              <a:ext uri="{C807C97D-BFC1-408E-A445-0C87EB9F89A2}">
                <ask:lineSketchStyleProps xmlns:ask="http://schemas.microsoft.com/office/drawing/2018/sketchyshapes" sd="2834375569">
                  <a:prstGeom prst="arc">
                    <a:avLst>
                      <a:gd name="adj1" fmla="val 16200000"/>
                      <a:gd name="adj2" fmla="val 21133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27865F1-12E8-4988-8C2A-33EDBADD160A}"/>
              </a:ext>
            </a:extLst>
          </p:cNvPr>
          <p:cNvSpPr/>
          <p:nvPr/>
        </p:nvSpPr>
        <p:spPr>
          <a:xfrm rot="17881476">
            <a:off x="8020743" y="32338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  <a:gd name="connsiteX3" fmla="*/ 457200 w 914400"/>
              <a:gd name="connsiteY3" fmla="*/ 457200 h 914400"/>
              <a:gd name="connsiteX4" fmla="*/ 457200 w 914400"/>
              <a:gd name="connsiteY4" fmla="*/ 0 h 914400"/>
              <a:gd name="connsiteX0" fmla="*/ 457200 w 914400"/>
              <a:gd name="connsiteY0" fmla="*/ 0 h 914400"/>
              <a:gd name="connsiteX1" fmla="*/ 863150 w 914400"/>
              <a:gd name="connsiteY1" fmla="*/ 246875 h 914400"/>
              <a:gd name="connsiteX2" fmla="*/ 830697 w 914400"/>
              <a:gd name="connsiteY2" fmla="*/ 720889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 stroke="0" extrusionOk="0">
                <a:moveTo>
                  <a:pt x="457200" y="0"/>
                </a:moveTo>
                <a:cubicBezTo>
                  <a:pt x="632533" y="-12282"/>
                  <a:pt x="755537" y="88023"/>
                  <a:pt x="863150" y="246875"/>
                </a:cubicBezTo>
                <a:cubicBezTo>
                  <a:pt x="942745" y="410841"/>
                  <a:pt x="929363" y="597706"/>
                  <a:pt x="830697" y="720889"/>
                </a:cubicBezTo>
                <a:cubicBezTo>
                  <a:pt x="728788" y="633105"/>
                  <a:pt x="593102" y="569419"/>
                  <a:pt x="457200" y="457200"/>
                </a:cubicBezTo>
                <a:cubicBezTo>
                  <a:pt x="459428" y="245131"/>
                  <a:pt x="447425" y="227046"/>
                  <a:pt x="457200" y="0"/>
                </a:cubicBezTo>
                <a:close/>
              </a:path>
              <a:path w="914400" h="914400" fill="none" extrusionOk="0">
                <a:moveTo>
                  <a:pt x="457200" y="0"/>
                </a:moveTo>
                <a:cubicBezTo>
                  <a:pt x="623624" y="16405"/>
                  <a:pt x="775240" y="76597"/>
                  <a:pt x="863150" y="246875"/>
                </a:cubicBezTo>
                <a:cubicBezTo>
                  <a:pt x="947041" y="389183"/>
                  <a:pt x="939918" y="567102"/>
                  <a:pt x="830697" y="720889"/>
                </a:cubicBezTo>
              </a:path>
              <a:path w="914400" h="914400" fill="none" stroke="0" extrusionOk="0">
                <a:moveTo>
                  <a:pt x="457200" y="0"/>
                </a:moveTo>
                <a:cubicBezTo>
                  <a:pt x="604678" y="-6986"/>
                  <a:pt x="779347" y="99067"/>
                  <a:pt x="863150" y="246875"/>
                </a:cubicBezTo>
                <a:cubicBezTo>
                  <a:pt x="916426" y="420440"/>
                  <a:pt x="917532" y="586630"/>
                  <a:pt x="830697" y="720889"/>
                </a:cubicBezTo>
              </a:path>
            </a:pathLst>
          </a:custGeom>
          <a:ln w="28575">
            <a:prstDash val="dash"/>
            <a:tailEnd type="stealth"/>
            <a:extLst>
              <a:ext uri="{C807C97D-BFC1-408E-A445-0C87EB9F89A2}">
                <ask:lineSketchStyleProps xmlns:ask="http://schemas.microsoft.com/office/drawing/2018/sketchyshapes" sd="2834375569">
                  <a:prstGeom prst="arc">
                    <a:avLst>
                      <a:gd name="adj1" fmla="val 16200000"/>
                      <a:gd name="adj2" fmla="val 21133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F52C-8A3E-4050-B6A0-AB6B8668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605" y="2156443"/>
            <a:ext cx="5571933" cy="3129841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20" name="Google Shape;170;p7">
            <a:extLst>
              <a:ext uri="{FF2B5EF4-FFF2-40B4-BE49-F238E27FC236}">
                <a16:creationId xmlns:a16="http://schemas.microsoft.com/office/drawing/2014/main" id="{5BB501BC-8263-613A-0D60-D15BEC105B52}"/>
              </a:ext>
            </a:extLst>
          </p:cNvPr>
          <p:cNvSpPr txBox="1">
            <a:spLocks/>
          </p:cNvSpPr>
          <p:nvPr/>
        </p:nvSpPr>
        <p:spPr>
          <a:xfrm>
            <a:off x="-5095511" y="1758211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 </a:t>
            </a:r>
            <a:r>
              <a:rPr lang="en-US" sz="2000" b="1">
                <a:solidFill>
                  <a:srgbClr val="C00000"/>
                </a:solidFill>
              </a:rPr>
              <a:t>Problem</a:t>
            </a:r>
            <a:r>
              <a:rPr lang="en-US" sz="2000">
                <a:solidFill>
                  <a:srgbClr val="C00000"/>
                </a:solidFill>
              </a:rPr>
              <a:t>: </a:t>
            </a:r>
            <a:r>
              <a:rPr lang="en-US" sz="2000"/>
              <a:t>Lack of visibility and performance tracking across the supply chain.</a:t>
            </a:r>
            <a:endParaRPr lang="en-US" sz="2000" dirty="0"/>
          </a:p>
        </p:txBody>
      </p:sp>
      <p:sp>
        <p:nvSpPr>
          <p:cNvPr id="21" name="Google Shape;170;p7">
            <a:extLst>
              <a:ext uri="{FF2B5EF4-FFF2-40B4-BE49-F238E27FC236}">
                <a16:creationId xmlns:a16="http://schemas.microsoft.com/office/drawing/2014/main" id="{419F7A58-6DED-3ADD-1E0C-36AFDE42E73A}"/>
              </a:ext>
            </a:extLst>
          </p:cNvPr>
          <p:cNvSpPr txBox="1">
            <a:spLocks/>
          </p:cNvSpPr>
          <p:nvPr/>
        </p:nvSpPr>
        <p:spPr>
          <a:xfrm>
            <a:off x="-7958213" y="2531580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0FAB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800" b="0" i="0" dirty="0">
                <a:solidFill>
                  <a:srgbClr val="0FAB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Power BI dashboard to track sales, profit, returns, and orders.</a:t>
            </a:r>
            <a:endParaRPr lang="en-US" sz="2000" kern="0" dirty="0"/>
          </a:p>
        </p:txBody>
      </p:sp>
      <p:sp>
        <p:nvSpPr>
          <p:cNvPr id="22" name="Google Shape;170;p7">
            <a:extLst>
              <a:ext uri="{FF2B5EF4-FFF2-40B4-BE49-F238E27FC236}">
                <a16:creationId xmlns:a16="http://schemas.microsoft.com/office/drawing/2014/main" id="{E04EB214-C355-4A39-0CD0-8F0CCA8D19F6}"/>
              </a:ext>
            </a:extLst>
          </p:cNvPr>
          <p:cNvSpPr txBox="1">
            <a:spLocks/>
          </p:cNvSpPr>
          <p:nvPr/>
        </p:nvSpPr>
        <p:spPr>
          <a:xfrm>
            <a:off x="-9728503" y="3521310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Unique Value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/>
              <a:t>Region-wise, state-wise, and sub-category insights powered by DAX, enabling data-driven decisions</a:t>
            </a:r>
            <a:endParaRPr lang="en-US" sz="2000" kern="0" dirty="0"/>
          </a:p>
        </p:txBody>
      </p:sp>
      <p:pic>
        <p:nvPicPr>
          <p:cNvPr id="23" name="Google Shape;218;p11" title="download.png">
            <a:extLst>
              <a:ext uri="{FF2B5EF4-FFF2-40B4-BE49-F238E27FC236}">
                <a16:creationId xmlns:a16="http://schemas.microsoft.com/office/drawing/2014/main" id="{7C416B6F-DDC8-CDB9-8376-72F4CEA5CB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65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345169" y="1666240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Problem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Lack of visibility and performance tracking across the supply chain.</a:t>
            </a:r>
          </a:p>
        </p:txBody>
      </p:sp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April 2025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ftr" idx="11"/>
          </p:nvPr>
        </p:nvSpPr>
        <p:spPr>
          <a:xfrm>
            <a:off x="3959469" y="838200"/>
            <a:ext cx="4273062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AB7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Project Idea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FAB7D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175" name="Google Shape;175;p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0;p7">
            <a:extLst>
              <a:ext uri="{FF2B5EF4-FFF2-40B4-BE49-F238E27FC236}">
                <a16:creationId xmlns:a16="http://schemas.microsoft.com/office/drawing/2014/main" id="{39320004-1199-5544-BCFA-36E5ABBD88A6}"/>
              </a:ext>
            </a:extLst>
          </p:cNvPr>
          <p:cNvSpPr txBox="1">
            <a:spLocks/>
          </p:cNvSpPr>
          <p:nvPr/>
        </p:nvSpPr>
        <p:spPr>
          <a:xfrm>
            <a:off x="345168" y="2494280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0FAB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800" b="0" i="0" dirty="0">
                <a:solidFill>
                  <a:srgbClr val="0FAB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Power BI dashboard to track sales, profit, returns, and orders.</a:t>
            </a:r>
            <a:endParaRPr lang="en-US" sz="2000" kern="0" dirty="0"/>
          </a:p>
        </p:txBody>
      </p:sp>
      <p:sp>
        <p:nvSpPr>
          <p:cNvPr id="3" name="Google Shape;170;p7">
            <a:extLst>
              <a:ext uri="{FF2B5EF4-FFF2-40B4-BE49-F238E27FC236}">
                <a16:creationId xmlns:a16="http://schemas.microsoft.com/office/drawing/2014/main" id="{4784E04D-9A5A-48B1-184C-BECD9D8C6511}"/>
              </a:ext>
            </a:extLst>
          </p:cNvPr>
          <p:cNvSpPr txBox="1">
            <a:spLocks/>
          </p:cNvSpPr>
          <p:nvPr/>
        </p:nvSpPr>
        <p:spPr>
          <a:xfrm>
            <a:off x="345167" y="3429000"/>
            <a:ext cx="5095511" cy="9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Unique Value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/>
              <a:t>Region-wise, state-wise, and sub-category insights powered by DAX, enabling data-driven decisions</a:t>
            </a:r>
            <a:endParaRPr lang="en-US" sz="20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2D5D2-4146-E024-4E44-7CD49BF02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98" y="2208510"/>
            <a:ext cx="5571933" cy="3129841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5FC84-6CB6-1A43-D82F-5494F2B56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40197" y="2208510"/>
            <a:ext cx="5483419" cy="3074386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42F38-2212-74B3-12C4-9F01077AF580}"/>
              </a:ext>
            </a:extLst>
          </p:cNvPr>
          <p:cNvSpPr txBox="1"/>
          <p:nvPr/>
        </p:nvSpPr>
        <p:spPr>
          <a:xfrm>
            <a:off x="12681049" y="1133979"/>
            <a:ext cx="60940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Supply Chain – Analysis I </a:t>
            </a:r>
            <a:b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Overall, Sales &amp;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ar-EG" sz="16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Sales (Current Year - CY):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$733.22K (↑20.36% from PY)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Profit: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$93.44K (↑14.24%)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Orders: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3,312 (↑28.02%)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Returns: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289 (↑46.7%)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Sales Trend: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Positive Growth over 4 years, especially strong in 2017.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Highest Sales Region: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West ($725.45K), followed by East.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Top Contributing Segment: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Consumer Segment (Texas).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Top Performing State: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California with $457.68K in sales.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Focus efforts on the West and East regions.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Increase support and inventory for consumer segment.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Investigate the cause behind high returns (↑46.7%) to reduce loss.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 </a:t>
            </a:r>
            <a:endParaRPr kumimoji="0" lang="ar-EG" sz="14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DCB2-F4EA-5C92-3912-AD73203E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58CA-0B64-865B-110C-47A05CE6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8A4D-C8EB-56C5-CCEB-89C0443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6" y="1891807"/>
            <a:ext cx="5483419" cy="3074386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9" name="Google Shape;172;p7">
            <a:extLst>
              <a:ext uri="{FF2B5EF4-FFF2-40B4-BE49-F238E27FC236}">
                <a16:creationId xmlns:a16="http://schemas.microsoft.com/office/drawing/2014/main" id="{3DF87914-D7D6-1F29-8793-2603730557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337538" y="754203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1869A6"/>
                </a:solidFill>
              </a:rPr>
              <a:t>Project Wireframe</a:t>
            </a:r>
            <a:endParaRPr lang="en-US" sz="2400" dirty="0">
              <a:solidFill>
                <a:srgbClr val="1869A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47BDA-2C35-935A-5571-FDD40BDA9C3A}"/>
              </a:ext>
            </a:extLst>
          </p:cNvPr>
          <p:cNvSpPr txBox="1"/>
          <p:nvPr/>
        </p:nvSpPr>
        <p:spPr>
          <a:xfrm>
            <a:off x="6096000" y="1463700"/>
            <a:ext cx="60940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Supply Chain – Analysis I </a:t>
            </a:r>
            <a:b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Overall, Sales &amp;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ar-EG" sz="16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Sales (Current Year - CY):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$733.22K (↑20.36% from PY)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Profit: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$93.44K (↑14.24%)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Orders: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3,312 (↑28.02%)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Returns: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289 (↑46.7%)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Sales Trend: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Positive Growth over 4 years, especially strong in 2017.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Highest Sales Region: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West ($725.45K), followed by East.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Top Contributing Segment: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Consumer Segment (Texas).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Top Performing State: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California with $457.68K in sales.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Focus efforts on the West and East regions.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Increase support and inventory for consumer segment.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Investigate the cause behind high returns (↑46.7%) to reduce loss.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869A6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 </a:t>
            </a:r>
            <a:endParaRPr kumimoji="0" lang="ar-EG" sz="1400" b="0" i="0" u="none" strike="noStrike" kern="0" cap="none" spc="0" normalizeH="0" baseline="0" noProof="0" dirty="0">
              <a:ln>
                <a:noFill/>
              </a:ln>
              <a:solidFill>
                <a:srgbClr val="1869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E277F5-EA32-E1EE-1662-B883CF3B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5" y="1833150"/>
            <a:ext cx="5619490" cy="3133043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165236-4E89-AFAA-B6A0-8F1CC5DE02E4}"/>
              </a:ext>
            </a:extLst>
          </p:cNvPr>
          <p:cNvSpPr txBox="1"/>
          <p:nvPr/>
        </p:nvSpPr>
        <p:spPr>
          <a:xfrm>
            <a:off x="-4425814" y="2152521"/>
            <a:ext cx="4021368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869A6"/>
                </a:solidFill>
                <a:latin typeface="Times New Roman" panose="02020603050405020304" pitchFamily="18" charset="0"/>
              </a:rPr>
              <a:t>Dashboard 2</a:t>
            </a:r>
          </a:p>
          <a:p>
            <a:pPr algn="ctr"/>
            <a:r>
              <a:rPr lang="en-US" sz="1600" b="1" i="0" dirty="0">
                <a:solidFill>
                  <a:srgbClr val="1869A6"/>
                </a:solidFill>
                <a:effectLst/>
                <a:latin typeface="Segoe UI" panose="020B0502040204020203" pitchFamily="34" charset="0"/>
              </a:rPr>
              <a:t>SUPPLY CHAIN -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Regional Analysis</a:t>
            </a:r>
            <a:endParaRPr lang="ar-EG" b="0" i="0" u="none" strike="noStrike" baseline="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1869A6"/>
                </a:solidFill>
                <a:latin typeface="Times New Roman" panose="02020603050405020304" pitchFamily="18" charset="0"/>
              </a:rPr>
              <a:t> </a:t>
            </a:r>
            <a:endParaRPr lang="ar-EG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</a:rPr>
              <a:t>Product Category Performance : </a:t>
            </a:r>
          </a:p>
          <a:p>
            <a:pPr algn="l"/>
            <a:endParaRPr lang="ar-EG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Technology: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Leading category across multiple regions. </a:t>
            </a:r>
            <a:endParaRPr lang="en-US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&amp; Profits: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&amp; Profits per Region 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Actions: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Diversify offerings in Furniture and Office Supplies based on region preferences. </a:t>
            </a:r>
          </a:p>
          <a:p>
            <a:endParaRPr lang="ar-EG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ar-EG" sz="1800" b="0" i="0" u="none" strike="noStrike" baseline="0" dirty="0">
              <a:solidFill>
                <a:srgbClr val="000000"/>
              </a:solidFill>
            </a:endParaRPr>
          </a:p>
          <a:p>
            <a:pPr algn="ctr"/>
            <a:endParaRPr lang="ar-EG" dirty="0">
              <a:solidFill>
                <a:srgbClr val="1869A6"/>
              </a:solidFill>
            </a:endParaRPr>
          </a:p>
        </p:txBody>
      </p:sp>
      <p:pic>
        <p:nvPicPr>
          <p:cNvPr id="14" name="Google Shape;218;p11" title="download.png">
            <a:extLst>
              <a:ext uri="{FF2B5EF4-FFF2-40B4-BE49-F238E27FC236}">
                <a16:creationId xmlns:a16="http://schemas.microsoft.com/office/drawing/2014/main" id="{8B98E960-A177-0DAA-09E9-C0B9D8AEF6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20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94DC-D5DA-085D-8EFC-7A3E1CE8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B1EA-A1C1-620E-B709-AF4B2B2A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00667-3FCE-73DB-48D8-9F81D4F0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672" y="1862478"/>
            <a:ext cx="5619490" cy="3133043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CDBD2-5CEA-CC3C-6165-C40CA00C30AC}"/>
              </a:ext>
            </a:extLst>
          </p:cNvPr>
          <p:cNvSpPr txBox="1"/>
          <p:nvPr/>
        </p:nvSpPr>
        <p:spPr>
          <a:xfrm>
            <a:off x="439838" y="1698845"/>
            <a:ext cx="4021368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869A6"/>
                </a:solidFill>
                <a:latin typeface="Times New Roman" panose="02020603050405020304" pitchFamily="18" charset="0"/>
              </a:rPr>
              <a:t>Dashboard 2</a:t>
            </a:r>
          </a:p>
          <a:p>
            <a:pPr algn="ctr"/>
            <a:r>
              <a:rPr lang="en-US" sz="1600" b="1" i="0" dirty="0">
                <a:solidFill>
                  <a:srgbClr val="1869A6"/>
                </a:solidFill>
                <a:effectLst/>
                <a:latin typeface="Segoe UI" panose="020B0502040204020203" pitchFamily="34" charset="0"/>
              </a:rPr>
              <a:t>SUPPLY CHAIN -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Regional Analysis</a:t>
            </a:r>
            <a:endParaRPr lang="ar-EG" b="0" i="0" u="none" strike="noStrike" baseline="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1869A6"/>
                </a:solidFill>
                <a:latin typeface="Times New Roman" panose="02020603050405020304" pitchFamily="18" charset="0"/>
              </a:rPr>
              <a:t> </a:t>
            </a:r>
            <a:endParaRPr lang="ar-EG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</a:rPr>
              <a:t>Product Category Performance : </a:t>
            </a:r>
          </a:p>
          <a:p>
            <a:pPr algn="l"/>
            <a:endParaRPr lang="ar-EG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Technology: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Leading category across multiple regions. </a:t>
            </a:r>
            <a:endParaRPr lang="en-US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&amp; Profits: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&amp; Profits per Region 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Actions: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Diversify offerings in Furniture and Office Supplies based on region preferences. </a:t>
            </a:r>
          </a:p>
          <a:p>
            <a:endParaRPr lang="ar-EG" sz="12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ar-EG" sz="1800" b="0" i="0" u="none" strike="noStrike" baseline="0" dirty="0">
              <a:solidFill>
                <a:srgbClr val="000000"/>
              </a:solidFill>
            </a:endParaRPr>
          </a:p>
          <a:p>
            <a:pPr algn="ctr"/>
            <a:endParaRPr lang="ar-EG" dirty="0">
              <a:solidFill>
                <a:srgbClr val="1869A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5B708B-9660-E50F-3942-4498876F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58525" y="2084969"/>
            <a:ext cx="5462630" cy="3053821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2CEBF-A48F-9193-F229-417F10E4DDAA}"/>
              </a:ext>
            </a:extLst>
          </p:cNvPr>
          <p:cNvSpPr txBox="1"/>
          <p:nvPr/>
        </p:nvSpPr>
        <p:spPr>
          <a:xfrm>
            <a:off x="12192000" y="1698845"/>
            <a:ext cx="3959554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3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1869A6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Orders</a:t>
            </a:r>
            <a:endParaRPr lang="ar-EG" kern="0" dirty="0">
              <a:solidFill>
                <a:srgbClr val="0FAB7D"/>
              </a:solidFill>
              <a:latin typeface="Wingdings" panose="05000000000000000000" pitchFamily="2" charset="2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Orders Metrix </a:t>
            </a:r>
            <a:r>
              <a:rPr lang="ar-EG" kern="0" dirty="0">
                <a:solidFill>
                  <a:srgbClr val="000000"/>
                </a:solidFill>
                <a:latin typeface="Times New Roman" panose="02020603050405020304" pitchFamily="18" charset="0"/>
                <a:sym typeface="Arial"/>
              </a:rPr>
              <a:t>	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Shows each order’s details: Order ID, Customer, Region, Ship Mode, Order Date, Delivery Days, Revenue, Profit,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	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ar-EG" sz="1400" b="1" kern="0" dirty="0">
              <a:solidFill>
                <a:srgbClr val="0FAB7D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Identify unprofitable orders and products. </a:t>
            </a:r>
            <a:endParaRPr lang="ar-EG" sz="1200" kern="0" dirty="0">
              <a:solidFill>
                <a:srgbClr val="000000"/>
              </a:solidFill>
              <a:latin typeface="Times New Roman" panose="02020603050405020304" pitchFamily="18" charset="0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Track high-value customers and products.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Monitor supply chain efficiency. Improve slow deliveries.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Optimize usage of faster or cost-effective shipping.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pic>
        <p:nvPicPr>
          <p:cNvPr id="13" name="Google Shape;218;p11" title="download.png">
            <a:extLst>
              <a:ext uri="{FF2B5EF4-FFF2-40B4-BE49-F238E27FC236}">
                <a16:creationId xmlns:a16="http://schemas.microsoft.com/office/drawing/2014/main" id="{C8DA2A5D-2996-9EC0-EC2C-CCC4CADA86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442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A202-D7A3-3DAB-5526-1F3574E8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DEBA-D698-40A9-C07D-D019977A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F7DFF-7A25-8381-63BA-F9D3D185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3" y="1902089"/>
            <a:ext cx="5462630" cy="3053821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09A8E-0F61-85CA-D610-C380B8BE9624}"/>
              </a:ext>
            </a:extLst>
          </p:cNvPr>
          <p:cNvSpPr txBox="1"/>
          <p:nvPr/>
        </p:nvSpPr>
        <p:spPr>
          <a:xfrm>
            <a:off x="8002423" y="1738051"/>
            <a:ext cx="3959554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3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1869A6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Orders</a:t>
            </a:r>
            <a:endParaRPr lang="ar-EG" kern="0" dirty="0">
              <a:solidFill>
                <a:srgbClr val="0FAB7D"/>
              </a:solidFill>
              <a:latin typeface="Wingdings" panose="05000000000000000000" pitchFamily="2" charset="2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Orders Metrix </a:t>
            </a:r>
            <a:r>
              <a:rPr lang="ar-EG" kern="0" dirty="0">
                <a:solidFill>
                  <a:srgbClr val="000000"/>
                </a:solidFill>
                <a:latin typeface="Times New Roman" panose="02020603050405020304" pitchFamily="18" charset="0"/>
                <a:sym typeface="Arial"/>
              </a:rPr>
              <a:t>	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Shows each order’s details: Order ID, Customer, Region, Ship Mode, Order Date, Delivery Days, Revenue, Profit,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	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ar-EG" sz="1400" b="1" kern="0" dirty="0">
              <a:solidFill>
                <a:srgbClr val="0FAB7D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Identify unprofitable orders and products. </a:t>
            </a:r>
            <a:endParaRPr lang="ar-EG" sz="1200" kern="0" dirty="0">
              <a:solidFill>
                <a:srgbClr val="000000"/>
              </a:solidFill>
              <a:latin typeface="Times New Roman" panose="02020603050405020304" pitchFamily="18" charset="0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Track high-value customers and products.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Monitor supply chain efficiency. Improve slow deliveries.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Optimize usage of faster or cost-effective shipping.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5A905-2363-3AD5-DEEF-0C9CF80A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208" y="1899330"/>
            <a:ext cx="5088995" cy="2854931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8BE14-64A7-606D-3887-3ACE6FA2E33E}"/>
              </a:ext>
            </a:extLst>
          </p:cNvPr>
          <p:cNvSpPr txBox="1"/>
          <p:nvPr/>
        </p:nvSpPr>
        <p:spPr>
          <a:xfrm>
            <a:off x="-5242556" y="1738051"/>
            <a:ext cx="4946322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4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chemeClr val="tx2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sz="1600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Analysis ||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Scatter Plot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(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Profit vs. Sales by Sub-Category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)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Line Chart: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Total Returns per Month </a:t>
            </a: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Profit per Month </a:t>
            </a:r>
            <a:r>
              <a:rPr lang="ar-EG" sz="1200" kern="0" dirty="0">
                <a:solidFill>
                  <a:srgbClr val="000000"/>
                </a:solidFill>
                <a:latin typeface="Arial"/>
                <a:sym typeface="Arial"/>
              </a:rPr>
              <a:t>	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Sales per Month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	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ar-EG" sz="1400" b="1" kern="0" dirty="0">
              <a:solidFill>
                <a:srgbClr val="0FAB7D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Products like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Tables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have high sales but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low or negative profit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→ Optimize pricing or cost.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Phones and Chairs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are both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high sales + high profit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→ Focus more marketing efforts here. </a:t>
            </a:r>
            <a:endParaRPr lang="en-US" sz="12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pic>
        <p:nvPicPr>
          <p:cNvPr id="13" name="Google Shape;218;p11" title="download.png">
            <a:extLst>
              <a:ext uri="{FF2B5EF4-FFF2-40B4-BE49-F238E27FC236}">
                <a16:creationId xmlns:a16="http://schemas.microsoft.com/office/drawing/2014/main" id="{F513BB23-03CD-59D8-BC30-0E79B71639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85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251C-DCFB-5C22-34C6-6B3EA272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1D97-EE69-D804-95DB-DA877FF3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193FD-07D6-D8FE-6E6B-78C0703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8" y="2139644"/>
            <a:ext cx="5088995" cy="2854931"/>
          </a:xfrm>
          <a:prstGeom prst="roundRect">
            <a:avLst>
              <a:gd name="adj" fmla="val 5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61A19-058D-0102-6D8E-AE38F1DABC0E}"/>
              </a:ext>
            </a:extLst>
          </p:cNvPr>
          <p:cNvSpPr txBox="1"/>
          <p:nvPr/>
        </p:nvSpPr>
        <p:spPr>
          <a:xfrm>
            <a:off x="412756" y="1632592"/>
            <a:ext cx="4946322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4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chemeClr val="tx2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sz="1600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Analysis ||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Scatter Plot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(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Profit vs. Sales by Sub-Category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)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Line Chart: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Total Returns per Month </a:t>
            </a:r>
            <a:endParaRPr lang="ar-EG" sz="12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Profit per Month </a:t>
            </a:r>
            <a:r>
              <a:rPr lang="ar-EG" sz="1200" kern="0" dirty="0">
                <a:solidFill>
                  <a:srgbClr val="000000"/>
                </a:solidFill>
                <a:latin typeface="Arial"/>
                <a:sym typeface="Arial"/>
              </a:rPr>
              <a:t>	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Discount vs. Sales per Month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	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ar-EG" sz="1400" b="1" kern="0" dirty="0">
              <a:solidFill>
                <a:srgbClr val="0FAB7D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ar-EG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Products like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Tables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have high sales but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low or negative profit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→ Optimize pricing or cost.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Phones and Chairs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are both </a:t>
            </a:r>
            <a:r>
              <a:rPr 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high sales + high profit </a:t>
            </a: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→ Focus more marketing efforts here. </a:t>
            </a:r>
            <a:endParaRPr lang="en-US" sz="12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59728-32C9-1B26-255D-7C0226EDB515}"/>
              </a:ext>
            </a:extLst>
          </p:cNvPr>
          <p:cNvSpPr txBox="1"/>
          <p:nvPr/>
        </p:nvSpPr>
        <p:spPr>
          <a:xfrm>
            <a:off x="12618720" y="1632592"/>
            <a:ext cx="5565140" cy="36779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5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sz="1600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Place Info</a:t>
            </a:r>
            <a:endParaRPr lang="ar-EG" kern="0" dirty="0">
              <a:solidFill>
                <a:srgbClr val="0FAB7D"/>
              </a:solidFill>
              <a:latin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Sales Distribution by Segment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endParaRPr lang="ar-EG" sz="1100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Consumer: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55.72% </a:t>
            </a:r>
            <a:endParaRPr lang="en-US" sz="11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Corporate: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29.58% </a:t>
            </a:r>
            <a:endParaRPr lang="en-US" sz="11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Home Office: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14.69% </a:t>
            </a:r>
            <a:endParaRPr lang="ar-EG" sz="11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Arial"/>
                <a:cs typeface="Arial"/>
                <a:sym typeface="Arial"/>
              </a:rPr>
              <a:t>Top 5 Subcategories: </a:t>
            </a:r>
            <a:endParaRPr lang="ar-EG" sz="1400" b="1" kern="0" dirty="0">
              <a:solidFill>
                <a:srgbClr val="0FAB7D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Phones, Bookcases, Chairs, Storage, Tables. </a:t>
            </a:r>
            <a:endParaRPr lang="ar-EG" sz="1100" kern="0" dirty="0">
              <a:solidFill>
                <a:srgbClr val="000000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Preferred Shipping Mode</a:t>
            </a: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Standard Class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Top Performing Cities: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Houston (14.1K sales), followed by Dallas and San Antonio.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Cities with Negative Profit: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Amarillo, Lubbock, Dallas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en-US" sz="1400" kern="0" dirty="0">
              <a:solidFill>
                <a:srgbClr val="0FAB7D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Continue to push Phones and Furniture subcategories.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Address profitability in Dallas and Amarillo – possible high return or shipping costs.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Improve shipping efficiency – explore cost-effective alternatives to Standard Class.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Increase focus on high-potential cities like Houston for campaigns.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35D7A9-F62D-289D-B23D-AA4E424F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2655" y="2322899"/>
            <a:ext cx="5867400" cy="3271967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4" name="Google Shape;218;p11" title="download.png">
            <a:extLst>
              <a:ext uri="{FF2B5EF4-FFF2-40B4-BE49-F238E27FC236}">
                <a16:creationId xmlns:a16="http://schemas.microsoft.com/office/drawing/2014/main" id="{5A39A5CA-30E8-C303-A9C5-F47BA5A7B8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86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06C92-56B6-C546-E735-40663DE4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88E6-2E1E-9A29-4E0B-CE00FAB5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C6EE-7C50-B799-2959-43371415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6CB80-8105-ABD4-F953-CE924D0AD369}"/>
              </a:ext>
            </a:extLst>
          </p:cNvPr>
          <p:cNvSpPr txBox="1"/>
          <p:nvPr/>
        </p:nvSpPr>
        <p:spPr>
          <a:xfrm>
            <a:off x="6515100" y="1551176"/>
            <a:ext cx="5565140" cy="36779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Times New Roman" panose="02020603050405020304" pitchFamily="18" charset="0"/>
                <a:cs typeface="Arial"/>
                <a:sym typeface="Arial"/>
              </a:rPr>
              <a:t>Dashboard 5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1869A6"/>
                </a:solidFill>
                <a:latin typeface="Segoe UI" panose="020B0502040204020203" pitchFamily="34" charset="0"/>
                <a:cs typeface="Arial"/>
                <a:sym typeface="Arial"/>
              </a:rPr>
              <a:t>SUPPLY CHAIN - </a:t>
            </a:r>
            <a:r>
              <a:rPr lang="en-US" sz="1600" b="1" kern="0" dirty="0">
                <a:solidFill>
                  <a:srgbClr val="0FAB7D"/>
                </a:solidFill>
                <a:latin typeface="Segoe UI" panose="020B0502040204020203" pitchFamily="34" charset="0"/>
                <a:cs typeface="Arial"/>
                <a:sym typeface="Arial"/>
              </a:rPr>
              <a:t>Place Info</a:t>
            </a:r>
            <a:endParaRPr lang="ar-EG" kern="0" dirty="0">
              <a:solidFill>
                <a:srgbClr val="0FAB7D"/>
              </a:solidFill>
              <a:latin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Sales Distribution by Segment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endParaRPr lang="ar-EG" sz="1100" kern="0" dirty="0">
              <a:solidFill>
                <a:srgbClr val="000000"/>
              </a:solidFill>
              <a:latin typeface="Wingdings" panose="05000000000000000000" pitchFamily="2" charset="2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Consumer: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55.72% </a:t>
            </a:r>
            <a:endParaRPr lang="en-US" sz="11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Corporate: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29.58% </a:t>
            </a:r>
            <a:endParaRPr lang="en-US" sz="1100" kern="0" dirty="0">
              <a:solidFill>
                <a:srgbClr val="000000"/>
              </a:solidFill>
              <a:latin typeface="Wingdings" panose="05000000000000000000" pitchFamily="2" charset="2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Home Office: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14.69% </a:t>
            </a:r>
            <a:endParaRPr lang="ar-EG" sz="1100" kern="0" dirty="0">
              <a:solidFill>
                <a:srgbClr val="000000"/>
              </a:solidFill>
              <a:latin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Arial"/>
                <a:cs typeface="Arial"/>
                <a:sym typeface="Arial"/>
              </a:rPr>
              <a:t>Top 5 Subcategories: </a:t>
            </a:r>
            <a:endParaRPr lang="ar-EG" sz="1400" b="1" kern="0" dirty="0">
              <a:solidFill>
                <a:srgbClr val="0FAB7D"/>
              </a:solidFill>
              <a:latin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Phones, Bookcases, Chairs, Storage, Tables. </a:t>
            </a:r>
            <a:endParaRPr lang="ar-EG" sz="1100" kern="0" dirty="0">
              <a:solidFill>
                <a:srgbClr val="000000"/>
              </a:solidFill>
              <a:latin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Preferred Shipping Mode</a:t>
            </a:r>
            <a:r>
              <a:rPr lang="en-US" sz="11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Standard Class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Top Performing Cities: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Houston (14.1K sales), followed by Dallas and San Antonio.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Cities with Negative Profit: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Amarillo, Lubbock, Dallas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FAB7D"/>
                </a:solidFill>
                <a:latin typeface="Times New Roman" panose="02020603050405020304" pitchFamily="18" charset="0"/>
                <a:cs typeface="Arial"/>
                <a:sym typeface="Arial"/>
              </a:rPr>
              <a:t>Actions: </a:t>
            </a:r>
            <a:endParaRPr lang="en-US" sz="1400" kern="0" dirty="0">
              <a:solidFill>
                <a:srgbClr val="0FAB7D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Continue to push Phones and Furniture subcategories.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Address profitability in Dallas and Amarillo – possible high return or shipping costs.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Improve shipping efficiency – explore cost-effective alternatives to Standard Class. 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Increase focus on high-potential cities like Houston for campaigns.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ar-EG" sz="1400" kern="0" dirty="0">
              <a:solidFill>
                <a:srgbClr val="1869A6"/>
              </a:solidFill>
              <a:latin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DDC4-2FC5-14E7-B595-87134E4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57139"/>
            <a:ext cx="5867400" cy="3271967"/>
          </a:xfrm>
          <a:prstGeom prst="roundRect">
            <a:avLst>
              <a:gd name="adj" fmla="val 4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7" name="Google Shape;218;p11" title="download.png">
            <a:extLst>
              <a:ext uri="{FF2B5EF4-FFF2-40B4-BE49-F238E27FC236}">
                <a16:creationId xmlns:a16="http://schemas.microsoft.com/office/drawing/2014/main" id="{C3EEE189-04AD-3403-2342-2BE1E68807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1EB5F75-F842-6F25-0074-B6DC36B13C0F}"/>
              </a:ext>
            </a:extLst>
          </p:cNvPr>
          <p:cNvGrpSpPr/>
          <p:nvPr/>
        </p:nvGrpSpPr>
        <p:grpSpPr>
          <a:xfrm>
            <a:off x="5544876" y="-1434039"/>
            <a:ext cx="5364480" cy="914400"/>
            <a:chOff x="5288280" y="1949241"/>
            <a:chExt cx="5364480" cy="914400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F068FE07-3BCF-BE28-FF53-C43C3BC03DD6}"/>
                </a:ext>
              </a:extLst>
            </p:cNvPr>
            <p:cNvSpPr/>
            <p:nvPr/>
          </p:nvSpPr>
          <p:spPr>
            <a:xfrm>
              <a:off x="5288280" y="1949241"/>
              <a:ext cx="5364480" cy="914400"/>
            </a:xfrm>
            <a:prstGeom prst="snip2DiagRect">
              <a:avLst/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EAB62-E4B3-C1A4-AD3F-70F01B17C90E}"/>
                </a:ext>
              </a:extLst>
            </p:cNvPr>
            <p:cNvSpPr txBox="1"/>
            <p:nvPr/>
          </p:nvSpPr>
          <p:spPr>
            <a:xfrm>
              <a:off x="6360217" y="2106469"/>
              <a:ext cx="3733799" cy="684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End Users &amp; Features</a:t>
              </a:r>
              <a:b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endParaRPr kumimoji="0" lang="ar-EG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B1BAB-0653-10CD-EB91-8F1F3E0031E8}"/>
              </a:ext>
            </a:extLst>
          </p:cNvPr>
          <p:cNvGrpSpPr/>
          <p:nvPr/>
        </p:nvGrpSpPr>
        <p:grpSpPr>
          <a:xfrm>
            <a:off x="-4145280" y="3754292"/>
            <a:ext cx="3733800" cy="914400"/>
            <a:chOff x="4121177" y="3759992"/>
            <a:chExt cx="3733800" cy="914400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15E92B81-D3FE-2A89-AC0E-1729C5D7619F}"/>
                </a:ext>
              </a:extLst>
            </p:cNvPr>
            <p:cNvSpPr/>
            <p:nvPr/>
          </p:nvSpPr>
          <p:spPr>
            <a:xfrm>
              <a:off x="4121177" y="3759992"/>
              <a:ext cx="3733800" cy="914400"/>
            </a:xfrm>
            <a:prstGeom prst="snip2DiagRect">
              <a:avLst>
                <a:gd name="adj1" fmla="val 26667"/>
                <a:gd name="adj2" fmla="val 16667"/>
              </a:avLst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D6A3A9-2CE0-72D5-E27F-2515B25EE227}"/>
                </a:ext>
              </a:extLst>
            </p:cNvPr>
            <p:cNvSpPr txBox="1"/>
            <p:nvPr/>
          </p:nvSpPr>
          <p:spPr>
            <a:xfrm>
              <a:off x="4338900" y="3759992"/>
              <a:ext cx="3516077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rtl="1"/>
              <a:r>
                <a:rPr lang="en-US" sz="2000" b="1" i="0" dirty="0">
                  <a:solidFill>
                    <a:schemeClr val="bg1"/>
                  </a:solidFill>
                </a:rPr>
                <a:t>End Users :</a:t>
              </a:r>
            </a:p>
            <a:p>
              <a:pPr lvl="0" algn="l" rtl="1"/>
              <a:r>
                <a:rPr lang="en-US" sz="1600" b="1" i="0" dirty="0">
                  <a:solidFill>
                    <a:schemeClr val="bg1"/>
                  </a:solidFill>
                </a:rPr>
                <a:t>Supply Chain Analyst.	</a:t>
              </a:r>
              <a:br>
                <a:rPr lang="en-US" sz="1600" b="1" i="0" dirty="0">
                  <a:solidFill>
                    <a:schemeClr val="bg1"/>
                  </a:solidFill>
                </a:rPr>
              </a:br>
              <a:r>
                <a:rPr lang="en-US" sz="1600" b="1" i="0" dirty="0">
                  <a:solidFill>
                    <a:schemeClr val="bg1"/>
                  </a:solidFill>
                </a:rPr>
                <a:t>               Sales Managers Executive</a:t>
              </a:r>
              <a:r>
                <a:rPr lang="en-US" sz="1600" b="1" dirty="0">
                  <a:solidFill>
                    <a:schemeClr val="bg1"/>
                  </a:solidFill>
                </a:rPr>
                <a:t>s</a:t>
              </a:r>
              <a:r>
                <a:rPr lang="en-US" sz="1600" b="1" i="0" dirty="0">
                  <a:solidFill>
                    <a:schemeClr val="bg1"/>
                  </a:solidFill>
                </a:rPr>
                <a:t>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07A73-C882-45BB-D346-70369355E0F0}"/>
              </a:ext>
            </a:extLst>
          </p:cNvPr>
          <p:cNvGrpSpPr/>
          <p:nvPr/>
        </p:nvGrpSpPr>
        <p:grpSpPr>
          <a:xfrm>
            <a:off x="12471456" y="3390141"/>
            <a:ext cx="3954781" cy="1508105"/>
            <a:chOff x="8227116" y="3994358"/>
            <a:chExt cx="3954781" cy="1508105"/>
          </a:xfrm>
        </p:grpSpPr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0A867B26-6A99-5C21-B12C-515BA95D7CB1}"/>
                </a:ext>
              </a:extLst>
            </p:cNvPr>
            <p:cNvSpPr/>
            <p:nvPr/>
          </p:nvSpPr>
          <p:spPr>
            <a:xfrm>
              <a:off x="8227116" y="3994358"/>
              <a:ext cx="3733800" cy="1508105"/>
            </a:xfrm>
            <a:prstGeom prst="snip2DiagRect">
              <a:avLst>
                <a:gd name="adj1" fmla="val 21614"/>
                <a:gd name="adj2" fmla="val 3530"/>
              </a:avLst>
            </a:prstGeom>
            <a:gradFill flip="none" rotWithShape="1">
              <a:gsLst>
                <a:gs pos="1000">
                  <a:srgbClr val="18747F"/>
                </a:gs>
                <a:gs pos="47000">
                  <a:srgbClr val="177D7F"/>
                </a:gs>
                <a:gs pos="100000">
                  <a:srgbClr val="0FAB7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61885-BFBD-6C50-0F72-D6EFB6856F29}"/>
                </a:ext>
              </a:extLst>
            </p:cNvPr>
            <p:cNvSpPr txBox="1"/>
            <p:nvPr/>
          </p:nvSpPr>
          <p:spPr>
            <a:xfrm>
              <a:off x="8448097" y="3994358"/>
              <a:ext cx="3733800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rtl="1"/>
              <a:r>
                <a:rPr lang="en-US" sz="2000" b="1" i="0" dirty="0">
                  <a:solidFill>
                    <a:schemeClr val="bg1"/>
                  </a:solidFill>
                </a:rPr>
                <a:t>Key Features:</a:t>
              </a:r>
              <a:br>
                <a:rPr lang="en-US" sz="2000" b="1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Region and state-level breakdown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Sub-category sales growth analysis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Delivery and return tracking</a:t>
              </a:r>
              <a:br>
                <a:rPr lang="en-US" sz="1800" b="0" i="0" dirty="0">
                  <a:solidFill>
                    <a:schemeClr val="bg1"/>
                  </a:solidFill>
                </a:rPr>
              </a:br>
              <a:r>
                <a:rPr lang="en-US" sz="1800" b="0" i="0" dirty="0">
                  <a:solidFill>
                    <a:schemeClr val="bg1"/>
                  </a:solidFill>
                </a:rPr>
                <a:t>Ranking by performance (Top N)</a:t>
              </a:r>
              <a:endParaRPr lang="ar-EG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389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8292</TotalTime>
  <Words>1328</Words>
  <Application>Microsoft Office PowerPoint</Application>
  <PresentationFormat>Widescreen</PresentationFormat>
  <Paragraphs>246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Segoe UI</vt:lpstr>
      <vt:lpstr>Söhne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 Problem: Lack of visibility and performance tracking across the supply chain.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محمد مجدى على خلاف</cp:lastModifiedBy>
  <cp:revision>23</cp:revision>
  <dcterms:created xsi:type="dcterms:W3CDTF">2024-03-14T10:03:54Z</dcterms:created>
  <dcterms:modified xsi:type="dcterms:W3CDTF">2025-04-11T02:40:42Z</dcterms:modified>
</cp:coreProperties>
</file>