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352" r:id="rId4"/>
    <p:sldId id="261" r:id="rId5"/>
    <p:sldId id="259" r:id="rId6"/>
    <p:sldId id="353" r:id="rId7"/>
    <p:sldId id="354" r:id="rId8"/>
    <p:sldId id="355" r:id="rId9"/>
    <p:sldId id="262" r:id="rId10"/>
    <p:sldId id="260" r:id="rId11"/>
    <p:sldId id="263" r:id="rId12"/>
    <p:sldId id="265" r:id="rId13"/>
    <p:sldId id="356" r:id="rId14"/>
    <p:sldId id="357" r:id="rId15"/>
    <p:sldId id="256" r:id="rId16"/>
    <p:sldId id="257" r:id="rId17"/>
    <p:sldId id="266" r:id="rId18"/>
    <p:sldId id="267" r:id="rId19"/>
    <p:sldId id="358" r:id="rId20"/>
    <p:sldId id="359" r:id="rId21"/>
    <p:sldId id="275" r:id="rId22"/>
    <p:sldId id="276" r:id="rId23"/>
    <p:sldId id="360" r:id="rId24"/>
    <p:sldId id="361" r:id="rId25"/>
    <p:sldId id="362" r:id="rId26"/>
    <p:sldId id="367" r:id="rId27"/>
    <p:sldId id="363" r:id="rId28"/>
    <p:sldId id="364" r:id="rId29"/>
    <p:sldId id="36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73A04D-5E98-4EAF-A763-8120F1712877}">
          <p14:sldIdLst>
            <p14:sldId id="264"/>
          </p14:sldIdLst>
        </p14:section>
        <p14:section name="AC Design" id="{7AF50876-28F6-4C7A-B8F8-7AA14A003E43}">
          <p14:sldIdLst>
            <p14:sldId id="258"/>
            <p14:sldId id="352"/>
            <p14:sldId id="261"/>
            <p14:sldId id="259"/>
            <p14:sldId id="353"/>
            <p14:sldId id="354"/>
            <p14:sldId id="355"/>
            <p14:sldId id="262"/>
            <p14:sldId id="260"/>
            <p14:sldId id="263"/>
            <p14:sldId id="265"/>
            <p14:sldId id="356"/>
            <p14:sldId id="357"/>
            <p14:sldId id="256"/>
            <p14:sldId id="257"/>
            <p14:sldId id="266"/>
            <p14:sldId id="267"/>
            <p14:sldId id="358"/>
            <p14:sldId id="359"/>
            <p14:sldId id="275"/>
            <p14:sldId id="276"/>
            <p14:sldId id="360"/>
            <p14:sldId id="361"/>
            <p14:sldId id="362"/>
            <p14:sldId id="367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063"/>
    <a:srgbClr val="52CDC0"/>
    <a:srgbClr val="00A0A8"/>
    <a:srgbClr val="FF5969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76160" y="2062394"/>
            <a:ext cx="887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D7373"/>
                </a:solidFill>
                <a:latin typeface="Tw Cen MT" panose="020B0602020104020603" pitchFamily="34" charset="0"/>
              </a:rPr>
              <a:t>Autonomous Air transportation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3509313" y="4508817"/>
            <a:ext cx="8461474" cy="923330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663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Using Vision Navigation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Supervised by: Asst. Prof. Osama </a:t>
            </a:r>
            <a:r>
              <a:rPr lang="en-US" sz="2800" dirty="0" err="1">
                <a:solidFill>
                  <a:srgbClr val="FF5969"/>
                </a:solidFill>
                <a:latin typeface="Tw Cen MT" panose="020B0602020104020603" pitchFamily="34" charset="0"/>
              </a:rPr>
              <a:t>Saaid</a:t>
            </a:r>
            <a:endParaRPr lang="en-US" sz="2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 Design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Autopilot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Computer Vision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Flight test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C48550-CC98-44FA-8308-05AABBD20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98" y="4559442"/>
            <a:ext cx="742568" cy="742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11F9A-70B9-4B16-8568-34AA56E69D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11" y="4645348"/>
            <a:ext cx="643410" cy="64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5C628-7617-4116-AE19-05BEE29D5B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55" y="4701439"/>
            <a:ext cx="531227" cy="531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41DF0C-F4DA-49D3-BEB6-EA0224B6C4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5177" y="4711723"/>
            <a:ext cx="550531" cy="5505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8DD00A-9B60-41B6-AA2F-92F93F9A7D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997" y="4665112"/>
            <a:ext cx="531227" cy="5312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6303BE5-6C71-4A9D-806B-64D510BE5A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9" y="4630063"/>
            <a:ext cx="658695" cy="6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8F-A01C-422B-87DD-028913C8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C4285-51AE-4849-A2C3-F1CF19A6E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𝑀𝑇𝑂𝑊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∗2=1250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𝑤𝑡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KDE2315XF-2050-</a:t>
                </a:r>
                <a:r>
                  <a:rPr lang="en-US" dirty="0"/>
                  <a:t>BRUSHLESS MOTOR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C4285-51AE-4849-A2C3-F1CF19A6E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ttps://cdn.shopify.com/s/files/1/0496/8205/products/KDE2315XF_III_11cf85cd-44ae-499e-ad9b-7da021813fbb_2048x2048.JPG?v=1526409185">
            <a:extLst>
              <a:ext uri="{FF2B5EF4-FFF2-40B4-BE49-F238E27FC236}">
                <a16:creationId xmlns:a16="http://schemas.microsoft.com/office/drawing/2014/main" id="{205CB4DE-3FD4-4DF7-9BF9-C96098E1C66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9727" r="18252" b="25096"/>
          <a:stretch/>
        </p:blipFill>
        <p:spPr bwMode="auto">
          <a:xfrm>
            <a:off x="9436411" y="2389992"/>
            <a:ext cx="1961322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6895C-9FC8-4935-8B7A-6A6EDD09889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b="86575"/>
          <a:stretch/>
        </p:blipFill>
        <p:spPr>
          <a:xfrm>
            <a:off x="54721" y="4094922"/>
            <a:ext cx="12082558" cy="78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7F073-AD28-48BB-BBB8-25037D87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2" y="4877998"/>
            <a:ext cx="12082558" cy="17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22CF-E9CF-4DE3-9FAE-40BB6147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1524-7A39-4AE4-8416-024B2897C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Minimum level of power for decent performance models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𝑤𝑎𝑡𝑡𝑠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𝑤𝑎𝑡𝑡𝑠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KDE2814XF-775</a:t>
                </a:r>
                <a:r>
                  <a:rPr lang="en-US" dirty="0"/>
                  <a:t>-BRUSHLESS MOTOR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1524-7A39-4AE4-8416-024B2897C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2F628A-1752-4A61-A5C0-81B79F21835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b="86575"/>
          <a:stretch/>
        </p:blipFill>
        <p:spPr>
          <a:xfrm>
            <a:off x="0" y="4280242"/>
            <a:ext cx="12192000" cy="783076"/>
          </a:xfrm>
          <a:prstGeom prst="rect">
            <a:avLst/>
          </a:prstGeom>
        </p:spPr>
      </p:pic>
      <p:pic>
        <p:nvPicPr>
          <p:cNvPr id="6" name="Picture 5" descr="https://cdn.shopify.com/s/files/1/0496/8205/products/KDE2814XF-775_1_2048x2048.JPG?v=1526409585">
            <a:extLst>
              <a:ext uri="{FF2B5EF4-FFF2-40B4-BE49-F238E27FC236}">
                <a16:creationId xmlns:a16="http://schemas.microsoft.com/office/drawing/2014/main" id="{A1199969-E0F6-4016-813C-49852F059C8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04"/>
          <a:stretch/>
        </p:blipFill>
        <p:spPr bwMode="auto">
          <a:xfrm>
            <a:off x="9650730" y="2136140"/>
            <a:ext cx="2541270" cy="2175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367B7-1D04-4454-8BB2-0D387390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5577"/>
            <a:ext cx="12192000" cy="17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16A-0C61-4136-B1F8-9D804395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02BB8-16E5-4A31-8938-17DA83DEC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658820" cy="42545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Using a MATlab code based on the following assumptions:</a:t>
                </a:r>
              </a:p>
              <a:p>
                <a:pPr lvl="1"/>
                <a:r>
                  <a:rPr lang="en-US" dirty="0"/>
                  <a:t>Propulsion system power requirements </a:t>
                </a:r>
              </a:p>
              <a:p>
                <a:pPr lvl="1"/>
                <a:r>
                  <a:rPr lang="en-US" dirty="0"/>
                  <a:t>20 mins endurance</a:t>
                </a:r>
              </a:p>
              <a:p>
                <a:pPr lvl="1"/>
                <a:r>
                  <a:rPr lang="en-US" dirty="0"/>
                  <a:t>VTOL motors used in takeoff, landing and control</a:t>
                </a:r>
              </a:p>
              <a:p>
                <a:pPr lvl="1"/>
                <a:r>
                  <a:rPr lang="en-US" dirty="0"/>
                  <a:t>Cruise motor is used during cruise only</a:t>
                </a:r>
              </a:p>
              <a:p>
                <a:pPr lvl="1"/>
                <a:r>
                  <a:rPr lang="en-US" dirty="0"/>
                  <a:t>Landing and takeoff endurance equal 2 mins each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𝑉𝑇𝑂𝐿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Needed battery capacity is 14600 </a:t>
                </a:r>
                <a:r>
                  <a:rPr lang="en-US" dirty="0" err="1"/>
                  <a:t>mAh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Available batteries in the world market is maximum of 10500 </a:t>
                </a:r>
                <a:r>
                  <a:rPr lang="en-US" dirty="0" err="1"/>
                  <a:t>mAh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02BB8-16E5-4A31-8938-17DA83DEC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658820" cy="4254500"/>
              </a:xfrm>
              <a:blipFill>
                <a:blip r:embed="rId2"/>
                <a:stretch>
                  <a:fillRect l="-1136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FB2F86-E577-403F-AB10-5CBBB0A2AA05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27193-CBAC-4DD4-B50E-F8D9899A9916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90BD2-B796-4C82-8793-2B84E765C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5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2BE-FE88-4E65-AF0E-2F3859D7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Due to limited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B54D-3B54-4A06-9231-3D2E7F90A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Autonomous air transportation using vision navigation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92E62E-E615-4CA3-9329-C4E2DFE24A78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4844B-BAC1-4DDD-AF57-711E3B4927B0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4E37-4637-4F07-B194-741632C73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596E-E496-4509-9C33-93501D0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system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98244-FF0F-4D76-8B59-754453F0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Takeoff weight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set of motors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𝑀𝑇𝑂𝑊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𝑔𝑚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set of motors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𝑀𝑇𝑂𝑊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1250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∗4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𝑚𝑜𝑡𝑜𝑟𝑠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5200 </a:t>
                </a:r>
                <a:r>
                  <a:rPr lang="en-US" dirty="0" err="1"/>
                  <a:t>mAh</a:t>
                </a:r>
                <a:r>
                  <a:rPr lang="en-US" dirty="0"/>
                  <a:t> battery</a:t>
                </a:r>
              </a:p>
              <a:p>
                <a:pPr lvl="1"/>
                <a:r>
                  <a:rPr lang="en-US" dirty="0"/>
                  <a:t>Endurance 6 mins</a:t>
                </a:r>
              </a:p>
              <a:p>
                <a:pPr lvl="1"/>
                <a:r>
                  <a:rPr lang="en-US" dirty="0"/>
                  <a:t>Range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98244-FF0F-4D76-8B59-754453F0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161521-08E7-42E3-B255-E25D8FCD9C60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82FE5-3985-4F46-9502-95A670C5D43D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21F9B-A457-4625-A403-F90878218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2BE-FE88-4E65-AF0E-2F3859D7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B54D-3B54-4A06-9231-3D2E7F90A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Autonomous air transportation using vision navigation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241AD6-0169-4FBC-933A-BF8F7FD2AB9C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70D1A-B6AB-441E-8B19-A94D693114B7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B836E-608A-415B-B73A-D71AC4770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908A-0F91-4DC0-BF55-7F9CED35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0613-B89F-4626-AD03-F924B66B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machines</a:t>
            </a:r>
          </a:p>
          <a:p>
            <a:pPr lvl="1"/>
            <a:r>
              <a:rPr lang="en-US" dirty="0"/>
              <a:t>Laser cutter</a:t>
            </a:r>
          </a:p>
          <a:p>
            <a:pPr lvl="2"/>
            <a:r>
              <a:rPr lang="en-US" dirty="0"/>
              <a:t>Only cuts foam and wood sheets with maximum size of (80*50 cm)</a:t>
            </a:r>
          </a:p>
          <a:p>
            <a:pPr lvl="1"/>
            <a:r>
              <a:rPr lang="en-US" dirty="0"/>
              <a:t>CNC foam forming</a:t>
            </a:r>
          </a:p>
          <a:p>
            <a:pPr lvl="2"/>
            <a:r>
              <a:rPr lang="en-US" dirty="0"/>
              <a:t>Forms wings form foam using hot wire with moderate accuracy</a:t>
            </a:r>
          </a:p>
          <a:p>
            <a:pPr lvl="1"/>
            <a:r>
              <a:rPr lang="en-US" dirty="0"/>
              <a:t>3D printer (20*10*20 cm)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D367EA-A476-41C1-9130-6355278B5EC5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24088-91F8-4602-8F15-F7DF879F8C67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DC550-2EE9-47FC-80A1-8AADE482B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166F-DFB3-440E-929D-74B6F2E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3D mechanical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C6AF-FF20-4636-93E5-D5CC6E14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SolidWorks</a:t>
            </a:r>
          </a:p>
          <a:p>
            <a:r>
              <a:rPr lang="en-US" dirty="0"/>
              <a:t>Steps to build a mechanical design</a:t>
            </a:r>
          </a:p>
          <a:p>
            <a:pPr lvl="1"/>
            <a:r>
              <a:rPr lang="en-US" dirty="0"/>
              <a:t>Define components geometry and mass properties</a:t>
            </a:r>
          </a:p>
          <a:p>
            <a:pPr lvl="1"/>
            <a:r>
              <a:rPr lang="en-US" dirty="0"/>
              <a:t>Define CG location resulted from XFLR5 analysis</a:t>
            </a:r>
          </a:p>
          <a:p>
            <a:pPr lvl="1"/>
            <a:r>
              <a:rPr lang="en-US" dirty="0"/>
              <a:t>Define geometric dimensions resulted from XFLR5 analysis </a:t>
            </a:r>
          </a:p>
          <a:p>
            <a:pPr lvl="1"/>
            <a:r>
              <a:rPr lang="en-US" dirty="0"/>
              <a:t>Define components position constraints (cameras, lidars and PIX4)</a:t>
            </a:r>
          </a:p>
          <a:p>
            <a:pPr lvl="1"/>
            <a:r>
              <a:rPr lang="en-US" dirty="0"/>
              <a:t>Take wiring clearance inconsideration</a:t>
            </a:r>
          </a:p>
          <a:p>
            <a:pPr lvl="1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0276DC-1A78-44DE-A171-7B0DEAF17090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403D5-19DB-4DF3-99C3-2A1645E8CC6D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5FEE3-4035-426E-8004-74993D68C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9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96EE-7F83-4BC6-B5BE-6E81637A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6B60B-D2D7-48F2-B50A-DB698A5B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18" y="2610401"/>
            <a:ext cx="3180757" cy="1637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005A3-5560-4343-9D3D-18EA28B5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74" y="2610401"/>
            <a:ext cx="3180757" cy="163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8989B6-4E10-4BF4-938E-034145DAB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64" y="4247597"/>
            <a:ext cx="1974621" cy="237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C7D8C9-EC9F-40D2-BB85-03818B95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031" y="2610400"/>
            <a:ext cx="3180757" cy="1637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401152-8FCA-434C-AFBF-13268AEAD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8273" y="4247596"/>
            <a:ext cx="1909240" cy="237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A853-99E4-4003-BAF8-FE54779A3842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C5CEA-C26D-488C-82A1-5144A4CE05E6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F52A1-2D05-44B4-B317-007145E49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5C75-8F15-4B28-9D8C-3F2C470D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EAF19-FCC9-4573-976B-AE2DF596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68032"/>
            <a:ext cx="3211028" cy="2541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21C76-8339-4C9B-9494-330711EB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82" y="2468033"/>
            <a:ext cx="3211028" cy="2541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163AD-FD11-4135-AFD2-3D2CFF9E1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011" y="2468032"/>
            <a:ext cx="3460036" cy="2541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594467-D4EA-403F-B361-85AF05403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09" b="19288"/>
          <a:stretch/>
        </p:blipFill>
        <p:spPr>
          <a:xfrm>
            <a:off x="6096000" y="5009320"/>
            <a:ext cx="4941047" cy="87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DBE2EC-A1E0-4FC6-94F9-3A1035112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3" y="5009321"/>
            <a:ext cx="4941047" cy="87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C8E499-1E88-456A-824B-CE9DC85B6B4A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DC6A0-2B91-4089-ADD6-829747F35D68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381847-428B-4523-AC66-E935C8502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8913-9FBF-417F-9226-84F5D956F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90DDF-5C6E-4F03-A93A-20E386E25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Autonomous air transportation using vision navigation</a:t>
            </a:r>
          </a:p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96AC993-DF40-4077-9428-06C429030268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B4630-9969-4671-92AF-9CE4C35C4728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7EB5D-09DE-4413-8B6B-17ECC9B8F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7EA367-09C7-47C3-8AF8-91F231754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877" y="3313063"/>
            <a:ext cx="3111467" cy="236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E3B79-7DED-47F2-A584-C8ED61A6F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5344" y="4017016"/>
            <a:ext cx="3468647" cy="1656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234" y="3313064"/>
            <a:ext cx="3467601" cy="236091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2226C4-8F74-4A64-A217-318C5E9A7048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FEDB-BDC0-44BF-9240-6ABCE489DB6A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F3981-5912-4B64-88B9-8B82A369CA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7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7EA367-09C7-47C3-8AF8-91F23175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446" y="3190719"/>
            <a:ext cx="3480925" cy="244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E3B79-7DED-47F2-A584-C8ED61A6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4578" y="4001294"/>
            <a:ext cx="3480925" cy="1624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5503" y="3180151"/>
            <a:ext cx="3404408" cy="244557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734790-B112-4803-9ADD-D2775737268A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B854-EE2C-465D-8E66-0CEE9FD3EECD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A053A-45B1-4B9C-B0FF-265950BFCC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8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1902" y="3247473"/>
            <a:ext cx="3052933" cy="244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09" y="3247473"/>
            <a:ext cx="3202400" cy="244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0084" y="3968384"/>
            <a:ext cx="3933843" cy="172466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C37B5A-9EA0-4589-AAD6-FDB8392ADC79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47425-7812-45A0-8258-88CB4668CEF0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3EEA1-0D09-4F45-9FC8-CDB54FA2F7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5810" y="3337110"/>
            <a:ext cx="3253898" cy="238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98" y="3594423"/>
            <a:ext cx="3283455" cy="2134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153" y="4021867"/>
            <a:ext cx="4031718" cy="170431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3D468D-50C1-4D6A-9456-E385B55D9EF7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BF3A6-B99C-427E-9A35-D7365022FA63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E24E1-783C-4D27-A946-EEB51BACD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5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6981" y="3449241"/>
            <a:ext cx="2958947" cy="236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20" y="3449241"/>
            <a:ext cx="3283934" cy="236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153" y="3962917"/>
            <a:ext cx="4371776" cy="184732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FEA5C1-6C60-48BB-818F-319DACA7660B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9908-B4B6-427A-AEF3-FD38ED2DF2DF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51F30D-9A06-4AC3-987E-31C9FB189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3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488" y="3491915"/>
            <a:ext cx="3832692" cy="2339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1198" y="3491915"/>
            <a:ext cx="4755655" cy="233926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CF45A8-5E5E-4E3D-AE25-424EF1B5B195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20BC7-D82E-4A90-9A3A-A8FA3BC3649A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8F023-3287-4FD4-8742-064FC587F2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446" y="3322386"/>
            <a:ext cx="3057974" cy="243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6" y="3300532"/>
            <a:ext cx="3461502" cy="2488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1417" y="3819904"/>
            <a:ext cx="4371776" cy="184732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713339-97EF-44FD-8722-5F3E5A2848AB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7580D-E84F-48B1-B497-13A058F5E3B3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39BEE-9DCD-42E1-A904-B2C2ACE81A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446" y="3296402"/>
            <a:ext cx="3057974" cy="2491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6" y="3296402"/>
            <a:ext cx="3461502" cy="2496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1417" y="3693808"/>
            <a:ext cx="4371776" cy="209951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713339-97EF-44FD-8722-5F3E5A2848AB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7580D-E84F-48B1-B497-13A058F5E3B3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39BEE-9DCD-42E1-A904-B2C2ACE81A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091" y="3504939"/>
            <a:ext cx="2495435" cy="206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553" y="3529769"/>
            <a:ext cx="3095743" cy="2263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22" y="3771643"/>
            <a:ext cx="4188104" cy="1853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89D77B-456F-4637-B12D-098275CCA701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723B6-E69E-4E2E-8008-71CF9E95977C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17728-9363-4074-9E54-85138396E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CB2-B633-454D-8511-434DB4F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E47-3D11-4C7D-A8F7-04E45FE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E23B3-B779-4142-B9A5-6FD85B85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5025" y="3451479"/>
            <a:ext cx="3119567" cy="216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55A5-591D-4BDA-A56F-72BF5E01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12" y="3529769"/>
            <a:ext cx="3091224" cy="2263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9CB0-3269-4DC0-A29D-97018457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22" y="3791922"/>
            <a:ext cx="4188104" cy="181287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89D77B-456F-4637-B12D-098275CCA701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723B6-E69E-4E2E-8008-71CF9E95977C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17728-9363-4074-9E54-85138396E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4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CDF1-68D0-4165-98A5-EE1B44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Quad-plane?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C27370-D494-4D84-B48B-15BE5BA05D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6228">
                  <a:extLst>
                    <a:ext uri="{9D8B030D-6E8A-4147-A177-3AD203B41FA5}">
                      <a16:colId xmlns:a16="http://schemas.microsoft.com/office/drawing/2014/main" val="2243292899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3169821854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327016070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92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Fixed-wing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Multi-copter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Quad-plane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 takeoff and landing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5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Comfortable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3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Cruise speed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2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Endurance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12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52132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4CA6F-2673-4AE4-926E-43AA563B5B5F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B48BB-F97C-466E-9609-307CD2FB456E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EC6C2-6BE7-4496-9E2B-5F9688230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5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039A-CF90-4F83-98DB-7DC3FBE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9DAB-9D97-4A42-8CCC-23AABD64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Why?!</a:t>
            </a:r>
          </a:p>
          <a:p>
            <a:r>
              <a:rPr lang="en-US" dirty="0"/>
              <a:t>A 1/100 scaled model based on payload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6CDEF-1677-4400-8507-E50AB8556F56}"/>
              </a:ext>
            </a:extLst>
          </p:cNvPr>
          <p:cNvSpPr/>
          <p:nvPr/>
        </p:nvSpPr>
        <p:spPr>
          <a:xfrm>
            <a:off x="1709528" y="3975652"/>
            <a:ext cx="3140767" cy="1391478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80 kg passenger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20 kg luggage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20 kg navigation equipment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8946E-DD99-4CF2-A9BC-953C0D30D21F}"/>
              </a:ext>
            </a:extLst>
          </p:cNvPr>
          <p:cNvSpPr/>
          <p:nvPr/>
        </p:nvSpPr>
        <p:spPr>
          <a:xfrm>
            <a:off x="7149545" y="3975652"/>
            <a:ext cx="3140767" cy="1391478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 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D7B24-A0C3-4984-BE2B-0566A90E11FC}"/>
              </a:ext>
            </a:extLst>
          </p:cNvPr>
          <p:cNvSpPr txBox="1"/>
          <p:nvPr/>
        </p:nvSpPr>
        <p:spPr>
          <a:xfrm>
            <a:off x="1709529" y="3606320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full scaled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17A40-DE47-4D56-86F1-7A3323F839CA}"/>
              </a:ext>
            </a:extLst>
          </p:cNvPr>
          <p:cNvSpPr txBox="1"/>
          <p:nvPr/>
        </p:nvSpPr>
        <p:spPr>
          <a:xfrm>
            <a:off x="7149545" y="3627927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1/100 scaled model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CBDB20-A4F9-4FDD-9C9A-8AFE75C37E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0295" y="4671391"/>
            <a:ext cx="229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613706-4095-4418-9060-F6CFA3E98271}"/>
              </a:ext>
            </a:extLst>
          </p:cNvPr>
          <p:cNvSpPr txBox="1"/>
          <p:nvPr/>
        </p:nvSpPr>
        <p:spPr>
          <a:xfrm>
            <a:off x="4850295" y="4280524"/>
            <a:ext cx="229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1/100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533A1-3233-48B8-B0D1-8F4988493694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5E9A8-5E4C-49F1-940C-BBED209EAE0B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51562D-62E1-4DE8-827F-F22036CEB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7504-7FDC-4F26-8D6A-C220220C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40CD-3E1E-4497-A237-70D65B72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6E7F2-7167-4B3F-951F-52ED499E3B49}"/>
              </a:ext>
            </a:extLst>
          </p:cNvPr>
          <p:cNvGraphicFramePr>
            <a:graphicFrameLocks noGrp="1"/>
          </p:cNvGraphicFramePr>
          <p:nvPr/>
        </p:nvGraphicFramePr>
        <p:xfrm>
          <a:off x="4041913" y="3098615"/>
          <a:ext cx="4108174" cy="35239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3839541901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956130178"/>
                    </a:ext>
                  </a:extLst>
                </a:gridCol>
              </a:tblGrid>
              <a:tr h="425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estimated weight (gm)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25697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Passenger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6626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374162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229113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Rasperry pi 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98642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XPAL power supply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107454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176993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Jetson Kit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77474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 Lidar A1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63339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camera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852119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131611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6E7E80E-FDB3-4C39-9AD1-3924B764CF90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EAF88-B7B4-4554-AAD2-D69DFD3E1BAF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992EE-A608-4F38-8823-4898686C3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7504-7FDC-4F26-8D6A-C220220C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optimization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6E7F2-7167-4B3F-951F-52ED499E3B49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2603500"/>
          <a:ext cx="8761412" cy="35852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839541901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602260392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343744371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17123734"/>
                    </a:ext>
                  </a:extLst>
                </a:gridCol>
              </a:tblGrid>
              <a:tr h="443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(gm)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payload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weight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25697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Passenger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Passenger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6626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374162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229113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Rasperry pi 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98642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XPAL power supply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107454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176993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Jetson Kit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 Jetson Kit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77474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 Lidar A1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63339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camera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camera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852119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29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970 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131611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70480A-CD33-4DA6-B33D-171A236B528B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CBDB7-79D7-4EAD-8DCA-90470E972D39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03B5B-5FDF-434D-B37C-90116BFFF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4178-3EB7-4A05-AE59-65BEE056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F753B-E352-423A-8DA4-B8F374F61866}"/>
              </a:ext>
            </a:extLst>
          </p:cNvPr>
          <p:cNvSpPr/>
          <p:nvPr/>
        </p:nvSpPr>
        <p:spPr>
          <a:xfrm>
            <a:off x="4309831" y="2602764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payload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C64761-4105-4FA1-85BC-5393A6BB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602" y="3813310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New Payload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0A787A9-D40A-48F4-9390-3976B932B6AC}"/>
              </a:ext>
            </a:extLst>
          </p:cNvPr>
          <p:cNvSpPr txBox="1">
            <a:spLocks/>
          </p:cNvSpPr>
          <p:nvPr/>
        </p:nvSpPr>
        <p:spPr>
          <a:xfrm>
            <a:off x="4309831" y="3813310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VTOL Propulsion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2E0215-1100-4F28-8F9E-408461DC5E1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77078" y="3463239"/>
            <a:ext cx="0" cy="3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63C304-A542-4891-8AEB-07583379B08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844324" y="4243548"/>
            <a:ext cx="82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E4FC3CDE-B4B4-49D9-BBF7-7B49C9CBA3F8}"/>
              </a:ext>
            </a:extLst>
          </p:cNvPr>
          <p:cNvSpPr txBox="1">
            <a:spLocks/>
          </p:cNvSpPr>
          <p:nvPr/>
        </p:nvSpPr>
        <p:spPr>
          <a:xfrm>
            <a:off x="6668602" y="5023856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Fixed-wing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sizing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B9D8E-5639-46A5-A40F-AAB023CB5D08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7435849" y="4673785"/>
            <a:ext cx="0" cy="3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1DD1C47A-905F-4F29-828E-9D2D684D0866}"/>
              </a:ext>
            </a:extLst>
          </p:cNvPr>
          <p:cNvSpPr txBox="1">
            <a:spLocks/>
          </p:cNvSpPr>
          <p:nvPr/>
        </p:nvSpPr>
        <p:spPr>
          <a:xfrm>
            <a:off x="4309831" y="5023856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MTOM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DE5CB-89F6-42DA-B242-610217E18F5B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V="1">
            <a:off x="5077078" y="4673785"/>
            <a:ext cx="0" cy="3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3F9403-2D3F-46E5-84C4-F76ADC27629D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5844324" y="5454094"/>
            <a:ext cx="82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7157301F-7C90-4C94-95B4-00C591D2BC61}"/>
              </a:ext>
            </a:extLst>
          </p:cNvPr>
          <p:cNvSpPr txBox="1">
            <a:spLocks/>
          </p:cNvSpPr>
          <p:nvPr/>
        </p:nvSpPr>
        <p:spPr>
          <a:xfrm>
            <a:off x="2114286" y="2602764"/>
            <a:ext cx="1534493" cy="860475"/>
          </a:xfrm>
          <a:prstGeom prst="rect">
            <a:avLst/>
          </a:prstGeom>
          <a:solidFill>
            <a:srgbClr val="663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Mission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5EF681-A90A-4850-AAC1-919886A73FC3}"/>
              </a:ext>
            </a:extLst>
          </p:cNvPr>
          <p:cNvCxnSpPr>
            <a:stCxn id="33" idx="3"/>
            <a:endCxn id="7" idx="1"/>
          </p:cNvCxnSpPr>
          <p:nvPr/>
        </p:nvCxnSpPr>
        <p:spPr>
          <a:xfrm>
            <a:off x="3648779" y="3033002"/>
            <a:ext cx="66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61BCB5F-48D3-4986-BE65-3CC8DBAFE08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5844324" y="3033002"/>
            <a:ext cx="1591525" cy="780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ECD89D7-4C05-470B-8C68-E03853FAB63C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58E22-4B2F-419C-8F72-81887503A2F9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78963D-3911-4D6F-8EDA-8759FD1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8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4178-3EB7-4A05-AE59-65BEE056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ED786-E321-4D1C-BBD3-18769F757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92626"/>
                <a:ext cx="8825659" cy="372717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As a multi-copter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a fixed-wing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𝑃𝑎𝑦𝑙𝑜𝑎𝑑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𝑀𝑎𝑖𝑛𝑝𝑎𝑦𝑙𝑜𝑎𝑑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𝑆𝑒𝑐𝑜𝑛𝑑𝑎𝑟𝑦𝑝𝑎𝑦𝑙𝑜𝑎𝑑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=970+460=1430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ED786-E321-4D1C-BBD3-18769F757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92626"/>
                <a:ext cx="8825659" cy="3727174"/>
              </a:xfrm>
              <a:blipFill>
                <a:blip r:embed="rId2"/>
                <a:stretch>
                  <a:fillRect l="-898" t="-375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8758A6-6647-4B5F-96FA-475DAF9CA6A0}"/>
              </a:ext>
            </a:extLst>
          </p:cNvPr>
          <p:cNvGraphicFramePr>
            <a:graphicFrameLocks/>
          </p:cNvGraphicFramePr>
          <p:nvPr/>
        </p:nvGraphicFramePr>
        <p:xfrm>
          <a:off x="2211387" y="2696264"/>
          <a:ext cx="88249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6228">
                  <a:extLst>
                    <a:ext uri="{9D8B030D-6E8A-4147-A177-3AD203B41FA5}">
                      <a16:colId xmlns:a16="http://schemas.microsoft.com/office/drawing/2014/main" val="69307276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180463008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793217886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127405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 of a piece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pieces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mass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3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VTOL motors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1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VTOL propellers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7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VTOL ESC 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60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mass </a:t>
                      </a:r>
                    </a:p>
                  </a:txBody>
                  <a:tcPr anchor="ctr">
                    <a:solidFill>
                      <a:srgbClr val="6630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 gm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35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8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2BE-FE88-4E65-AF0E-2F3859D7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Propulsion system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B54D-3B54-4A06-9231-3D2E7F90A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Autonomous air transportation using vision navigation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461B52-21F4-430B-89F6-64082CF12C78}"/>
              </a:ext>
            </a:extLst>
          </p:cNvPr>
          <p:cNvSpPr/>
          <p:nvPr/>
        </p:nvSpPr>
        <p:spPr>
          <a:xfrm>
            <a:off x="10947612" y="2337441"/>
            <a:ext cx="1244388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D2BE0-D67E-4B91-A338-C4E926A198D5}"/>
              </a:ext>
            </a:extLst>
          </p:cNvPr>
          <p:cNvSpPr txBox="1"/>
          <p:nvPr/>
        </p:nvSpPr>
        <p:spPr>
          <a:xfrm rot="16200000">
            <a:off x="10851777" y="3117596"/>
            <a:ext cx="1992086" cy="62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D5891-676C-4A62-8EE9-64C453041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674" y="3230219"/>
            <a:ext cx="530600" cy="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586</Words>
  <Application>Microsoft Office PowerPoint</Application>
  <PresentationFormat>Widescreen</PresentationFormat>
  <Paragraphs>253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Tw Cen MT</vt:lpstr>
      <vt:lpstr>Wingdings 3</vt:lpstr>
      <vt:lpstr>Office</vt:lpstr>
      <vt:lpstr>PowerPoint Presentation</vt:lpstr>
      <vt:lpstr>Mission</vt:lpstr>
      <vt:lpstr>Why Quad-plane?</vt:lpstr>
      <vt:lpstr>Scaled model</vt:lpstr>
      <vt:lpstr>Mission </vt:lpstr>
      <vt:lpstr>Payload optimization </vt:lpstr>
      <vt:lpstr>Sizing</vt:lpstr>
      <vt:lpstr>Sizing</vt:lpstr>
      <vt:lpstr>Propulsion system selection</vt:lpstr>
      <vt:lpstr>VTOL</vt:lpstr>
      <vt:lpstr>Cruise </vt:lpstr>
      <vt:lpstr>Battery </vt:lpstr>
      <vt:lpstr>Due to limited resources</vt:lpstr>
      <vt:lpstr>Propulsion system limitations</vt:lpstr>
      <vt:lpstr>Mechanical design</vt:lpstr>
      <vt:lpstr>Machining constraints</vt:lpstr>
      <vt:lpstr>Building a 3D mechanical model</vt:lpstr>
      <vt:lpstr>Payload </vt:lpstr>
      <vt:lpstr>Propulsion system</vt:lpstr>
      <vt:lpstr>Design iterations</vt:lpstr>
      <vt:lpstr>Design iterations</vt:lpstr>
      <vt:lpstr>Design iterations</vt:lpstr>
      <vt:lpstr>Design iterations</vt:lpstr>
      <vt:lpstr>Design iterations</vt:lpstr>
      <vt:lpstr>Design iterations</vt:lpstr>
      <vt:lpstr>Design iterations</vt:lpstr>
      <vt:lpstr>Design iterations</vt:lpstr>
      <vt:lpstr>Design iterations</vt:lpstr>
      <vt:lpstr>Design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michael tharwat</cp:lastModifiedBy>
  <cp:revision>72</cp:revision>
  <dcterms:created xsi:type="dcterms:W3CDTF">2017-01-05T13:17:27Z</dcterms:created>
  <dcterms:modified xsi:type="dcterms:W3CDTF">2019-07-05T18:54:57Z</dcterms:modified>
</cp:coreProperties>
</file>