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76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  <p:sldId id="289" r:id="rId36"/>
    <p:sldId id="291" r:id="rId37"/>
    <p:sldId id="292" r:id="rId38"/>
    <p:sldId id="294" r:id="rId39"/>
    <p:sldId id="295" r:id="rId40"/>
    <p:sldId id="296" r:id="rId41"/>
    <p:sldId id="2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7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2FEE-1807-4174-AFF6-FEFC4FFA0319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6FA-C38C-4A89-A89D-21345650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Chapters Autopilot &amp; vision and 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2289"/>
            <a:ext cx="9144000" cy="1655762"/>
          </a:xfrm>
        </p:spPr>
        <p:txBody>
          <a:bodyPr/>
          <a:lstStyle/>
          <a:p>
            <a:r>
              <a:rPr lang="en-US" dirty="0" smtClean="0"/>
              <a:t>Shady </a:t>
            </a:r>
            <a:r>
              <a:rPr lang="en-US" dirty="0" err="1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r="6721"/>
          <a:stretch/>
        </p:blipFill>
        <p:spPr>
          <a:xfrm>
            <a:off x="464023" y="979866"/>
            <a:ext cx="10918209" cy="56228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3" y="749033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98" y="337831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/>
              </a:rPr>
              <a:t>Roll , Pitch and Yaw Controllers together in action: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3877" r="7463" b="22952"/>
          <a:stretch/>
        </p:blipFill>
        <p:spPr>
          <a:xfrm>
            <a:off x="237698" y="1462081"/>
            <a:ext cx="11774760" cy="5351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784" y="1050879"/>
            <a:ext cx="905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Pitch=0deg / Yaw = 5deg)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46" y="214999"/>
            <a:ext cx="10515600" cy="75399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18" y="324181"/>
            <a:ext cx="6115556" cy="1612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r="6811"/>
          <a:stretch/>
        </p:blipFill>
        <p:spPr>
          <a:xfrm>
            <a:off x="436728" y="1936845"/>
            <a:ext cx="9485193" cy="4782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728" y="1607167"/>
            <a:ext cx="554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m (z = -1)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7" r="6090"/>
          <a:stretch/>
        </p:blipFill>
        <p:spPr>
          <a:xfrm>
            <a:off x="341193" y="698664"/>
            <a:ext cx="11386925" cy="5784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957" y="467831"/>
            <a:ext cx="585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m (z = -10)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8" y="214999"/>
            <a:ext cx="11108140" cy="794935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Attitude &amp; Altitude controllers together in 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954" y="900754"/>
            <a:ext cx="1109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(Roll = 5deg / Pitch=-5deg / Yaw = 0deg / altitude = 4m)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moon\Desktop\final_doc\graduation-project\documentation\final documentation\pics\att_alt_coup_A4R-5P-Y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2386" r="4500" b="1867"/>
          <a:stretch/>
        </p:blipFill>
        <p:spPr bwMode="auto">
          <a:xfrm>
            <a:off x="656823" y="1362418"/>
            <a:ext cx="11359166" cy="5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460" y="146101"/>
            <a:ext cx="5859438" cy="315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838" y="3337825"/>
            <a:ext cx="6760191" cy="331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41" y="727241"/>
            <a:ext cx="5653870" cy="4568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187705"/>
            <a:ext cx="10515600" cy="863174"/>
          </a:xfrm>
        </p:spPr>
        <p:txBody>
          <a:bodyPr/>
          <a:lstStyle/>
          <a:p>
            <a:r>
              <a:rPr lang="en-US" b="1" dirty="0" smtClean="0">
                <a:effectLst/>
              </a:rPr>
              <a:t>Line-of-sight (LOS)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55043"/>
            <a:ext cx="824547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63" y="764132"/>
            <a:ext cx="11239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532" y="400548"/>
            <a:ext cx="3002320" cy="50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8" y="1235121"/>
            <a:ext cx="11112834" cy="21193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04716" y="3518138"/>
            <a:ext cx="11715136" cy="43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8" y="3777303"/>
            <a:ext cx="3838575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4048" y="3772682"/>
            <a:ext cx="3045804" cy="514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315359"/>
            <a:ext cx="10865276" cy="25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8" y="595023"/>
            <a:ext cx="11781925" cy="5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1"/>
            <a:ext cx="12012966" cy="53460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1254" y="5841241"/>
            <a:ext cx="933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Oscillations with high settling time, we need to increase P , D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0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97"/>
            <a:ext cx="11914496" cy="66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4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Nonlinear mathematical model</a:t>
            </a:r>
            <a:br>
              <a:rPr lang="en-US" b="1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91" y="1027906"/>
            <a:ext cx="9130993" cy="56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907" y="2429302"/>
            <a:ext cx="4084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Simulation Video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8038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80" y="215000"/>
            <a:ext cx="10515600" cy="713048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8048"/>
            <a:ext cx="11941791" cy="57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5" y="146762"/>
            <a:ext cx="10515600" cy="808582"/>
          </a:xfrm>
        </p:spPr>
        <p:txBody>
          <a:bodyPr/>
          <a:lstStyle/>
          <a:p>
            <a:r>
              <a:rPr lang="en-US" dirty="0" smtClean="0"/>
              <a:t>Quad-Copter phase nonlinear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8" y="2412100"/>
            <a:ext cx="10101406" cy="2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0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3877"/>
            <a:ext cx="12115547" cy="64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75" y="955344"/>
            <a:ext cx="9933499" cy="553960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96755" y="146762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201351"/>
            <a:ext cx="10515600" cy="794935"/>
          </a:xfrm>
        </p:spPr>
        <p:txBody>
          <a:bodyPr/>
          <a:lstStyle/>
          <a:p>
            <a:r>
              <a:rPr lang="en-US" dirty="0" smtClean="0"/>
              <a:t>Altitude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22" y="1365565"/>
            <a:ext cx="8469011" cy="48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7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9" y="187704"/>
            <a:ext cx="10515600" cy="767639"/>
          </a:xfrm>
        </p:spPr>
        <p:txBody>
          <a:bodyPr/>
          <a:lstStyle/>
          <a:p>
            <a:r>
              <a:rPr lang="en-US" dirty="0" smtClean="0"/>
              <a:t>Guidance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797708"/>
            <a:ext cx="11714485" cy="59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91" y="64875"/>
            <a:ext cx="10515600" cy="904117"/>
          </a:xfrm>
        </p:spPr>
        <p:txBody>
          <a:bodyPr/>
          <a:lstStyle/>
          <a:p>
            <a:r>
              <a:rPr lang="en-US" dirty="0" smtClean="0"/>
              <a:t>Commercial Autopilot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1" y="2332061"/>
            <a:ext cx="5599204" cy="400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41" y="2310798"/>
            <a:ext cx="5813946" cy="404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3933" y="968992"/>
            <a:ext cx="113351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/>
              </a:rPr>
              <a:t>PIXHAWK is an autopilot hardware for academic, hobby and developer </a:t>
            </a:r>
            <a:r>
              <a:rPr lang="en-US" sz="2000" b="1" dirty="0" err="1" smtClean="0">
                <a:effectLst/>
              </a:rPr>
              <a:t>communitites</a:t>
            </a:r>
            <a:r>
              <a:rPr lang="en-US" sz="2000" b="1" dirty="0" smtClean="0">
                <a:effectLst/>
              </a:rPr>
              <a:t> and supports flight </a:t>
            </a:r>
          </a:p>
          <a:p>
            <a:r>
              <a:rPr lang="en-US" sz="2000" b="1" dirty="0" smtClean="0">
                <a:effectLst/>
              </a:rPr>
              <a:t>stacks software like </a:t>
            </a:r>
            <a:r>
              <a:rPr lang="en-US" sz="2800" b="1" dirty="0" smtClean="0">
                <a:effectLst/>
              </a:rPr>
              <a:t>PX4 </a:t>
            </a:r>
            <a:r>
              <a:rPr lang="en-US" sz="2000" b="1" dirty="0" smtClean="0">
                <a:effectLst/>
              </a:rPr>
              <a:t>and </a:t>
            </a:r>
            <a:r>
              <a:rPr lang="en-US" sz="2000" b="1" dirty="0" err="1" smtClean="0">
                <a:effectLst/>
              </a:rPr>
              <a:t>ArduPilot</a:t>
            </a:r>
            <a:r>
              <a:rPr lang="en-US" sz="2000" b="1" dirty="0" smtClean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6437" y="178460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6075" y="1766618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27" y="584775"/>
            <a:ext cx="8633380" cy="6168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729762" y="0"/>
            <a:ext cx="2241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Middleware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67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95" y="584775"/>
            <a:ext cx="8843749" cy="6149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570361" y="0"/>
            <a:ext cx="208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Flight stack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1" y="160409"/>
            <a:ext cx="10515600" cy="876821"/>
          </a:xfrm>
        </p:spPr>
        <p:txBody>
          <a:bodyPr/>
          <a:lstStyle/>
          <a:p>
            <a:r>
              <a:rPr lang="en-US" dirty="0" smtClean="0"/>
              <a:t>Quad-plane phase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951090"/>
            <a:ext cx="10515600" cy="4351338"/>
          </a:xfrm>
        </p:spPr>
        <p:txBody>
          <a:bodyPr/>
          <a:lstStyle/>
          <a:p>
            <a:r>
              <a:rPr lang="pt-BR" dirty="0" smtClean="0">
                <a:effectLst/>
              </a:rPr>
              <a:t>Steady-state : all rates = 0 , φ = θ = 0 , p=q=r=0 , α =0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451991"/>
            <a:ext cx="8865359" cy="54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5" y="215001"/>
            <a:ext cx="10515600" cy="863174"/>
          </a:xfrm>
        </p:spPr>
        <p:txBody>
          <a:bodyPr/>
          <a:lstStyle/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9" y="1795783"/>
            <a:ext cx="11013744" cy="35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0"/>
            <a:ext cx="7914805" cy="25439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9585" y="215001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Position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78" y="2543901"/>
            <a:ext cx="8445768" cy="42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0" y="828714"/>
            <a:ext cx="10706585" cy="1136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3450461"/>
            <a:ext cx="10852148" cy="1490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878" y="309008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878" y="2779253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0" y="4940488"/>
            <a:ext cx="10904279" cy="12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65" y="0"/>
            <a:ext cx="8678452" cy="23098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28516" y="146762"/>
            <a:ext cx="10515600" cy="8631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Attitude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95" y="2169528"/>
            <a:ext cx="6635265" cy="45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4" y="617107"/>
            <a:ext cx="11460263" cy="5606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036" y="617107"/>
            <a:ext cx="180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1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6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131587"/>
            <a:ext cx="21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2</a:t>
            </a:r>
            <a:r>
              <a:rPr lang="en-US" sz="2800" b="1" u="sng" baseline="30000" dirty="0" smtClean="0">
                <a:solidFill>
                  <a:srgbClr val="FF0000"/>
                </a:solidFill>
              </a:rPr>
              <a:t>st</a:t>
            </a:r>
            <a:r>
              <a:rPr lang="en-US" sz="2800" b="1" u="sng" dirty="0" smtClean="0">
                <a:solidFill>
                  <a:srgbClr val="FF0000"/>
                </a:solidFill>
              </a:rPr>
              <a:t> Loop : PID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2" y="1036944"/>
            <a:ext cx="11313742" cy="49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160" y="545910"/>
            <a:ext cx="1011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/>
              </a:rPr>
              <a:t>some measures to account for the nonlinear behavior of the motor in practice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77565"/>
              </p:ext>
            </p:extLst>
          </p:nvPr>
        </p:nvGraphicFramePr>
        <p:xfrm>
          <a:off x="1419366" y="1105470"/>
          <a:ext cx="8972646" cy="530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323"/>
                <a:gridCol w="4486323"/>
              </a:tblGrid>
              <a:tr h="614193">
                <a:tc>
                  <a:txBody>
                    <a:bodyPr/>
                    <a:lstStyle/>
                    <a:p>
                      <a:r>
                        <a:rPr lang="en-US" dirty="0" smtClean="0"/>
                        <a:t>Thrust curve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PID attenuation</a:t>
                      </a:r>
                      <a:endParaRPr lang="en-US" dirty="0"/>
                    </a:p>
                  </a:txBody>
                  <a:tcPr/>
                </a:tc>
              </a:tr>
              <a:tr h="4694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Thrust = ( 1-factor ) PWM+ ( factor ) PWM^2 </a:t>
                      </a:r>
                      <a:br>
                        <a:rPr lang="en-US" dirty="0" smtClean="0">
                          <a:effectLst/>
                        </a:rPr>
                      </a:br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i="1" u="sng" dirty="0" smtClean="0">
                          <a:effectLst/>
                        </a:rPr>
                        <a:t>factor</a:t>
                      </a:r>
                      <a:r>
                        <a:rPr lang="en-US" dirty="0" smtClean="0">
                          <a:effectLst/>
                        </a:rPr>
                        <a:t> is stored in “THR_MDL_FAC” parameter so we can change it to model our motors characteristics.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after some value of the throttle (for example: 70%) called “break-point”, we can attenuate the gains to decrease the control effort according to a parameter called “rate”. The break-point value is configured using “MC_TPA_BREAK_*” parameters , and the rate is configured using “MC_TPA_RATE_* ” parameters.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22" y="4033398"/>
            <a:ext cx="3999630" cy="2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74058"/>
            <a:ext cx="10515600" cy="699400"/>
          </a:xfrm>
        </p:spPr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403" y="873458"/>
            <a:ext cx="1206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/>
              </a:rPr>
              <a:t>In PX4 </a:t>
            </a:r>
            <a:r>
              <a:rPr lang="en-US" sz="2000" dirty="0" err="1" smtClean="0">
                <a:effectLst/>
              </a:rPr>
              <a:t>flightstack</a:t>
            </a:r>
            <a:r>
              <a:rPr lang="en-US" sz="2000" dirty="0" smtClean="0">
                <a:effectLst/>
              </a:rPr>
              <a:t>, there is 4 types of estimators are defined so we can choose the one that suits our 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" y="1382049"/>
            <a:ext cx="11319383" cy="3203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81" y="4694129"/>
            <a:ext cx="10340383" cy="1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3368"/>
              </p:ext>
            </p:extLst>
          </p:nvPr>
        </p:nvGraphicFramePr>
        <p:xfrm>
          <a:off x="1008417" y="1690688"/>
          <a:ext cx="1019639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8197"/>
                <a:gridCol w="5098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 card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Streaming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ecient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way for large data size is using SD card on the PIXHAWK where the data is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logged.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Log Streaming way, which sends the same logging data via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requirement is that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link(for example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provides at least 50 KB/s and only one client can request log streaming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same time. The connection doesn't necessarily need to be reliable because the protocol can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drops.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345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9" y="119466"/>
            <a:ext cx="10515600" cy="781287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Quad-plane phase cruise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60" y="1127504"/>
            <a:ext cx="760095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60" y="2143693"/>
            <a:ext cx="9363075" cy="9620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277135" y="1780251"/>
            <a:ext cx="373038" cy="518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6105" y="2268227"/>
            <a:ext cx="3603009" cy="96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3" y="3749721"/>
            <a:ext cx="9159570" cy="21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0" y="56840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Quad-copter phase Linear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2" y="1013848"/>
            <a:ext cx="8077059" cy="5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" r="5642"/>
          <a:stretch/>
        </p:blipFill>
        <p:spPr>
          <a:xfrm>
            <a:off x="2101756" y="518898"/>
            <a:ext cx="7833814" cy="6152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54" y="288065"/>
            <a:ext cx="408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11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8" t="-285" r="7056" b="285"/>
          <a:stretch/>
        </p:blipFill>
        <p:spPr>
          <a:xfrm>
            <a:off x="600503" y="564748"/>
            <a:ext cx="10809026" cy="610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503" y="333915"/>
            <a:ext cx="45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impulse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8" y="187704"/>
            <a:ext cx="10515600" cy="794935"/>
          </a:xfrm>
        </p:spPr>
        <p:txBody>
          <a:bodyPr/>
          <a:lstStyle/>
          <a:p>
            <a:r>
              <a:rPr lang="en-US" dirty="0" smtClean="0"/>
              <a:t>Quad-copter phase Autopilot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16" y="1825625"/>
            <a:ext cx="8844567" cy="4351338"/>
          </a:xfrm>
        </p:spPr>
      </p:pic>
    </p:spTree>
    <p:extLst>
      <p:ext uri="{BB962C8B-B14F-4D97-AF65-F5344CB8AC3E}">
        <p14:creationId xmlns:p14="http://schemas.microsoft.com/office/powerpoint/2010/main" val="18691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r="6760"/>
          <a:stretch/>
        </p:blipFill>
        <p:spPr>
          <a:xfrm>
            <a:off x="152400" y="1931978"/>
            <a:ext cx="9728579" cy="468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2" y="160409"/>
            <a:ext cx="10515600" cy="890469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Roll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596" y="1701145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oon\Desktop\final_doc\graduation-project\documentation\final documentation\pics\roll controller.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82" y="970250"/>
            <a:ext cx="6288742" cy="14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6162"/>
          <a:stretch/>
        </p:blipFill>
        <p:spPr>
          <a:xfrm>
            <a:off x="245659" y="666609"/>
            <a:ext cx="11594507" cy="547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01" y="557426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5544"/>
          <a:stretch/>
        </p:blipFill>
        <p:spPr>
          <a:xfrm>
            <a:off x="122829" y="1967339"/>
            <a:ext cx="9894627" cy="4672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269591"/>
            <a:ext cx="10515600" cy="1325563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Pitch Controller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71" y="1607167"/>
            <a:ext cx="484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moon\Desktop\final_doc\graduation-project\documentation\final documentation\pics\pitch controlle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4958" r="2052" b="7275"/>
          <a:stretch/>
        </p:blipFill>
        <p:spPr bwMode="auto">
          <a:xfrm>
            <a:off x="6220496" y="1168849"/>
            <a:ext cx="5847008" cy="15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0" t="4777" r="7975"/>
          <a:stretch/>
        </p:blipFill>
        <p:spPr>
          <a:xfrm>
            <a:off x="0" y="2077957"/>
            <a:ext cx="9309780" cy="4601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7" y="242295"/>
            <a:ext cx="10515600" cy="876821"/>
          </a:xfrm>
        </p:spPr>
        <p:txBody>
          <a:bodyPr/>
          <a:lstStyle/>
          <a:p>
            <a:r>
              <a:rPr lang="en-US" b="1" dirty="0" smtClean="0">
                <a:effectLst/>
              </a:rPr>
              <a:t>Attitude controller:</a:t>
            </a:r>
            <a:r>
              <a:rPr lang="en-US" b="1" u="sng" dirty="0" smtClean="0">
                <a:effectLst/>
              </a:rPr>
              <a:t> Yaw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99" y="1565044"/>
            <a:ext cx="499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10 deg step response &amp; control action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moon\Desktop\final_doc\graduation-project\documentation\final documentation\pics\ps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4859" r="4113" b="9264"/>
          <a:stretch/>
        </p:blipFill>
        <p:spPr bwMode="auto">
          <a:xfrm>
            <a:off x="5858435" y="908370"/>
            <a:ext cx="6333565" cy="17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423</Words>
  <Application>Microsoft Office PowerPoint</Application>
  <PresentationFormat>Custom</PresentationFormat>
  <Paragraphs>59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Chapters Autopilot &amp; vision and OA</vt:lpstr>
      <vt:lpstr>Nonlinear mathematical model </vt:lpstr>
      <vt:lpstr>Quad-plane phase Linear model</vt:lpstr>
      <vt:lpstr>Quad-copter phase Linear model</vt:lpstr>
      <vt:lpstr>Quad-copter phase Autopilot</vt:lpstr>
      <vt:lpstr>Attitude controller: Roll Controller</vt:lpstr>
      <vt:lpstr>PowerPoint Presentation</vt:lpstr>
      <vt:lpstr>Attitude controller: Pitch Controller</vt:lpstr>
      <vt:lpstr>Attitude controller: Yaw Controller</vt:lpstr>
      <vt:lpstr>PowerPoint Presentation</vt:lpstr>
      <vt:lpstr>Roll , Pitch and Yaw Controllers together in action: </vt:lpstr>
      <vt:lpstr>Altitude Controller</vt:lpstr>
      <vt:lpstr>PowerPoint Presentation</vt:lpstr>
      <vt:lpstr>Attitude &amp; Altitude controllers together in action</vt:lpstr>
      <vt:lpstr>Line-of-sight (LOS)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code</vt:lpstr>
      <vt:lpstr>Quad-Copter phase nonlinear model</vt:lpstr>
      <vt:lpstr>PowerPoint Presentation</vt:lpstr>
      <vt:lpstr>PowerPoint Presentation</vt:lpstr>
      <vt:lpstr>Altitude Controller</vt:lpstr>
      <vt:lpstr>Guidance</vt:lpstr>
      <vt:lpstr>Commercial Autopilot</vt:lpstr>
      <vt:lpstr>PowerPoint Presentation</vt:lpstr>
      <vt:lpstr>PowerPoint Presentation</vt:lpstr>
      <vt:lpstr>Position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Estimators</vt:lpstr>
      <vt:lpstr>Logging</vt:lpstr>
      <vt:lpstr>Quad-plane phase cruise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Autopilot &amp; vision and OA</dc:title>
  <dc:creator>Shady</dc:creator>
  <cp:lastModifiedBy>moon</cp:lastModifiedBy>
  <cp:revision>36</cp:revision>
  <dcterms:created xsi:type="dcterms:W3CDTF">2019-06-30T20:55:18Z</dcterms:created>
  <dcterms:modified xsi:type="dcterms:W3CDTF">2019-07-05T21:23:53Z</dcterms:modified>
</cp:coreProperties>
</file>