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9" r:id="rId23"/>
    <p:sldId id="278" r:id="rId24"/>
    <p:sldId id="276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0" r:id="rId33"/>
    <p:sldId id="287" r:id="rId34"/>
    <p:sldId id="288" r:id="rId35"/>
    <p:sldId id="289" r:id="rId36"/>
    <p:sldId id="291" r:id="rId37"/>
    <p:sldId id="292" r:id="rId38"/>
    <p:sldId id="294" r:id="rId39"/>
    <p:sldId id="295" r:id="rId40"/>
    <p:sldId id="296" r:id="rId41"/>
    <p:sldId id="29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9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9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3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3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2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7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7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2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2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4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4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0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Chapters Autopilot &amp; vision and OA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02289"/>
            <a:ext cx="9144000" cy="1655762"/>
          </a:xfrm>
        </p:spPr>
        <p:txBody>
          <a:bodyPr/>
          <a:lstStyle/>
          <a:p>
            <a:r>
              <a:rPr lang="en-US" dirty="0" smtClean="0"/>
              <a:t>Shady </a:t>
            </a:r>
            <a:r>
              <a:rPr lang="en-US" dirty="0" err="1" smtClean="0"/>
              <a:t>Ammar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77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r="6721"/>
          <a:stretch/>
        </p:blipFill>
        <p:spPr>
          <a:xfrm>
            <a:off x="464023" y="979866"/>
            <a:ext cx="10918209" cy="56228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023" y="749033"/>
            <a:ext cx="4995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10 deg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9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698" y="337831"/>
            <a:ext cx="10515600" cy="713048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effectLst/>
              </a:rPr>
              <a:t>Roll , Pitch and Yaw Controllers together in action: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6" t="3877" r="7463" b="22952"/>
          <a:stretch/>
        </p:blipFill>
        <p:spPr>
          <a:xfrm>
            <a:off x="237698" y="1462081"/>
            <a:ext cx="11774760" cy="5351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784" y="1050879"/>
            <a:ext cx="9055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(Roll = 5deg / Pitch=0deg / Yaw = 5deg)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1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46" y="214999"/>
            <a:ext cx="10515600" cy="753991"/>
          </a:xfrm>
        </p:spPr>
        <p:txBody>
          <a:bodyPr/>
          <a:lstStyle/>
          <a:p>
            <a:r>
              <a:rPr lang="en-US" b="1" dirty="0" smtClean="0">
                <a:effectLst/>
              </a:rPr>
              <a:t>Altitude 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518" y="324181"/>
            <a:ext cx="6115556" cy="1612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1" r="6811"/>
          <a:stretch/>
        </p:blipFill>
        <p:spPr>
          <a:xfrm>
            <a:off x="436728" y="1936845"/>
            <a:ext cx="9485193" cy="4782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6728" y="1607167"/>
            <a:ext cx="554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 m (z = -1)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7" r="6090"/>
          <a:stretch/>
        </p:blipFill>
        <p:spPr>
          <a:xfrm>
            <a:off x="341193" y="698664"/>
            <a:ext cx="11386925" cy="57840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5957" y="467831"/>
            <a:ext cx="585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10 m (z = -10)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24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8" y="214999"/>
            <a:ext cx="11108140" cy="794935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/>
              </a:rPr>
              <a:t>Attitude &amp; Altitude controllers together in 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8" r="7118"/>
          <a:stretch/>
        </p:blipFill>
        <p:spPr>
          <a:xfrm>
            <a:off x="136478" y="1009934"/>
            <a:ext cx="12055522" cy="61885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954" y="900754"/>
            <a:ext cx="11095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(Roll = 5deg / Pitch=-5deg / Yaw = 0deg / altitude = 4m)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879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460" y="146101"/>
            <a:ext cx="5859438" cy="3150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838" y="3337825"/>
            <a:ext cx="6760191" cy="33100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541" y="727241"/>
            <a:ext cx="5653870" cy="4568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29" y="187705"/>
            <a:ext cx="10515600" cy="863174"/>
          </a:xfrm>
        </p:spPr>
        <p:txBody>
          <a:bodyPr/>
          <a:lstStyle/>
          <a:p>
            <a:r>
              <a:rPr lang="en-US" b="1" dirty="0" smtClean="0">
                <a:effectLst/>
              </a:rPr>
              <a:t>Line-of-sight (LOS) Guidance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87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38" y="255043"/>
            <a:ext cx="8245475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163" y="764132"/>
            <a:ext cx="1123950" cy="361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7532" y="400548"/>
            <a:ext cx="3002320" cy="509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8" y="1235121"/>
            <a:ext cx="11112834" cy="211938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04716" y="3518138"/>
            <a:ext cx="11715136" cy="439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638" y="3777303"/>
            <a:ext cx="3838575" cy="466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4048" y="3772682"/>
            <a:ext cx="3045804" cy="514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6" y="4315359"/>
            <a:ext cx="10865276" cy="254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72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58" y="595023"/>
            <a:ext cx="11781925" cy="54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94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441"/>
            <a:ext cx="12012966" cy="53460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1254" y="5841241"/>
            <a:ext cx="9336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Oscillations with high settling time, we need to increase P , D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601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497"/>
            <a:ext cx="11914496" cy="66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4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Nonlinear mathematical model</a:t>
            </a:r>
            <a:br>
              <a:rPr lang="en-US" b="1" dirty="0" smtClean="0">
                <a:effectLst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91" y="1027906"/>
            <a:ext cx="9130993" cy="568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69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907" y="2429302"/>
            <a:ext cx="4084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Simulation Video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80389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880" y="215000"/>
            <a:ext cx="10515600" cy="713048"/>
          </a:xfrm>
        </p:spPr>
        <p:txBody>
          <a:bodyPr/>
          <a:lstStyle/>
          <a:p>
            <a:r>
              <a:rPr lang="en-US" dirty="0" err="1" smtClean="0"/>
              <a:t>LabVIEW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28048"/>
            <a:ext cx="11941791" cy="571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14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55" y="146762"/>
            <a:ext cx="10515600" cy="808582"/>
          </a:xfrm>
        </p:spPr>
        <p:txBody>
          <a:bodyPr/>
          <a:lstStyle/>
          <a:p>
            <a:r>
              <a:rPr lang="en-US" dirty="0" smtClean="0"/>
              <a:t>Quad-Copter phase nonlinear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08" y="2412100"/>
            <a:ext cx="10101406" cy="230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09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63877"/>
            <a:ext cx="12115547" cy="64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10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75" y="955344"/>
            <a:ext cx="9933499" cy="553960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96755" y="146762"/>
            <a:ext cx="10515600" cy="8085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Attitude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2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119" y="201351"/>
            <a:ext cx="10515600" cy="794935"/>
          </a:xfrm>
        </p:spPr>
        <p:txBody>
          <a:bodyPr/>
          <a:lstStyle/>
          <a:p>
            <a:r>
              <a:rPr lang="en-US" dirty="0" smtClean="0"/>
              <a:t>Altitude 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22" y="1365565"/>
            <a:ext cx="8469011" cy="481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78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99" y="187704"/>
            <a:ext cx="10515600" cy="767639"/>
          </a:xfrm>
        </p:spPr>
        <p:txBody>
          <a:bodyPr/>
          <a:lstStyle/>
          <a:p>
            <a:r>
              <a:rPr lang="en-US" dirty="0" smtClean="0"/>
              <a:t>Guidance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" y="797708"/>
            <a:ext cx="11714485" cy="591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80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91" y="64875"/>
            <a:ext cx="10515600" cy="904117"/>
          </a:xfrm>
        </p:spPr>
        <p:txBody>
          <a:bodyPr/>
          <a:lstStyle/>
          <a:p>
            <a:r>
              <a:rPr lang="en-US" dirty="0" smtClean="0"/>
              <a:t>Commercial Autopilot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1" y="2332061"/>
            <a:ext cx="5599204" cy="4000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41" y="2310798"/>
            <a:ext cx="5813946" cy="40430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33933" y="968992"/>
            <a:ext cx="113351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/>
              </a:rPr>
              <a:t>PIXHAWK is an autopilot hardware for academic, hobby and developer </a:t>
            </a:r>
            <a:r>
              <a:rPr lang="en-US" sz="2000" b="1" dirty="0" err="1" smtClean="0">
                <a:effectLst/>
              </a:rPr>
              <a:t>communitites</a:t>
            </a:r>
            <a:r>
              <a:rPr lang="en-US" sz="2000" b="1" dirty="0" smtClean="0">
                <a:effectLst/>
              </a:rPr>
              <a:t> and supports flight </a:t>
            </a:r>
          </a:p>
          <a:p>
            <a:r>
              <a:rPr lang="en-US" sz="2000" b="1" dirty="0" smtClean="0">
                <a:effectLst/>
              </a:rPr>
              <a:t>stacks software like </a:t>
            </a:r>
            <a:r>
              <a:rPr lang="en-US" sz="2800" b="1" dirty="0" smtClean="0">
                <a:effectLst/>
              </a:rPr>
              <a:t>PX4 </a:t>
            </a:r>
            <a:r>
              <a:rPr lang="en-US" sz="2000" b="1" dirty="0" smtClean="0">
                <a:effectLst/>
              </a:rPr>
              <a:t>and </a:t>
            </a:r>
            <a:r>
              <a:rPr lang="en-US" sz="2000" b="1" dirty="0" err="1" smtClean="0">
                <a:effectLst/>
              </a:rPr>
              <a:t>ArduPilot</a:t>
            </a:r>
            <a:r>
              <a:rPr lang="en-US" sz="2000" b="1" dirty="0" smtClean="0">
                <a:effectLst/>
              </a:rPr>
              <a:t>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36437" y="1784600"/>
            <a:ext cx="2241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Middleware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46075" y="1766618"/>
            <a:ext cx="2089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Flight stack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68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27" y="584775"/>
            <a:ext cx="8633380" cy="61683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729762" y="0"/>
            <a:ext cx="2241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Middleware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67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95" y="584775"/>
            <a:ext cx="8843749" cy="6149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570361" y="0"/>
            <a:ext cx="2089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Flight stack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80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71" y="160409"/>
            <a:ext cx="10515600" cy="876821"/>
          </a:xfrm>
        </p:spPr>
        <p:txBody>
          <a:bodyPr/>
          <a:lstStyle/>
          <a:p>
            <a:r>
              <a:rPr lang="en-US" dirty="0" smtClean="0"/>
              <a:t>Quad-plane phase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5" y="951090"/>
            <a:ext cx="10515600" cy="4351338"/>
          </a:xfrm>
        </p:spPr>
        <p:txBody>
          <a:bodyPr/>
          <a:lstStyle/>
          <a:p>
            <a:r>
              <a:rPr lang="pt-BR" dirty="0" smtClean="0">
                <a:effectLst/>
              </a:rPr>
              <a:t>Steady-state : all rates = 0 , φ = θ = 0 , p=q=r=0 , α =0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38" y="1451991"/>
            <a:ext cx="8865359" cy="540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80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85" y="215001"/>
            <a:ext cx="10515600" cy="863174"/>
          </a:xfrm>
        </p:spPr>
        <p:txBody>
          <a:bodyPr/>
          <a:lstStyle/>
          <a:p>
            <a:r>
              <a:rPr lang="en-US" dirty="0" smtClean="0"/>
              <a:t>Position 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9" y="1795783"/>
            <a:ext cx="11013744" cy="353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11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67" y="0"/>
            <a:ext cx="7914805" cy="254390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19585" y="215001"/>
            <a:ext cx="10515600" cy="8631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Position 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178" y="2543901"/>
            <a:ext cx="8445768" cy="423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39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40" y="828714"/>
            <a:ext cx="10706585" cy="11365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0" y="3450461"/>
            <a:ext cx="10852148" cy="1490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0878" y="309008"/>
            <a:ext cx="1809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1</a:t>
            </a:r>
            <a:r>
              <a:rPr lang="en-US" sz="2800" b="1" u="sng" baseline="30000" dirty="0" smtClean="0">
                <a:solidFill>
                  <a:srgbClr val="FF0000"/>
                </a:solidFill>
              </a:rPr>
              <a:t>st</a:t>
            </a:r>
            <a:r>
              <a:rPr lang="en-US" sz="2800" b="1" u="sng" dirty="0" smtClean="0">
                <a:solidFill>
                  <a:srgbClr val="FF0000"/>
                </a:solidFill>
              </a:rPr>
              <a:t> Loop : P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0878" y="2779253"/>
            <a:ext cx="213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2</a:t>
            </a:r>
            <a:r>
              <a:rPr lang="en-US" sz="2800" b="1" u="sng" baseline="30000" dirty="0" smtClean="0">
                <a:solidFill>
                  <a:srgbClr val="FF0000"/>
                </a:solidFill>
              </a:rPr>
              <a:t>st</a:t>
            </a:r>
            <a:r>
              <a:rPr lang="en-US" sz="2800" b="1" u="sng" dirty="0" smtClean="0">
                <a:solidFill>
                  <a:srgbClr val="FF0000"/>
                </a:solidFill>
              </a:rPr>
              <a:t> Loop : PID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0" y="4940488"/>
            <a:ext cx="10904279" cy="12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85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465" y="0"/>
            <a:ext cx="8678452" cy="2309835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128516" y="146762"/>
            <a:ext cx="10515600" cy="8631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Attitude 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495" y="2169528"/>
            <a:ext cx="6635265" cy="458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03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4" y="617107"/>
            <a:ext cx="11460263" cy="5606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6036" y="617107"/>
            <a:ext cx="1809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1</a:t>
            </a:r>
            <a:r>
              <a:rPr lang="en-US" sz="2800" b="1" u="sng" baseline="30000" dirty="0" smtClean="0">
                <a:solidFill>
                  <a:srgbClr val="FF0000"/>
                </a:solidFill>
              </a:rPr>
              <a:t>st</a:t>
            </a:r>
            <a:r>
              <a:rPr lang="en-US" sz="2800" b="1" u="sng" dirty="0" smtClean="0">
                <a:solidFill>
                  <a:srgbClr val="FF0000"/>
                </a:solidFill>
              </a:rPr>
              <a:t> Loop : P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163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8741" y="131587"/>
            <a:ext cx="213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2</a:t>
            </a:r>
            <a:r>
              <a:rPr lang="en-US" sz="2800" b="1" u="sng" baseline="30000" dirty="0" smtClean="0">
                <a:solidFill>
                  <a:srgbClr val="FF0000"/>
                </a:solidFill>
              </a:rPr>
              <a:t>st</a:t>
            </a:r>
            <a:r>
              <a:rPr lang="en-US" sz="2800" b="1" u="sng" dirty="0" smtClean="0">
                <a:solidFill>
                  <a:srgbClr val="FF0000"/>
                </a:solidFill>
              </a:rPr>
              <a:t> Loop : PID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22" y="1036944"/>
            <a:ext cx="11313742" cy="49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70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6160" y="545910"/>
            <a:ext cx="10112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/>
              </a:rPr>
              <a:t>some measures to account for the nonlinear behavior of the motor in practice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177565"/>
              </p:ext>
            </p:extLst>
          </p:nvPr>
        </p:nvGraphicFramePr>
        <p:xfrm>
          <a:off x="1419366" y="1105470"/>
          <a:ext cx="8972646" cy="530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323"/>
                <a:gridCol w="4486323"/>
              </a:tblGrid>
              <a:tr h="614193">
                <a:tc>
                  <a:txBody>
                    <a:bodyPr/>
                    <a:lstStyle/>
                    <a:p>
                      <a:r>
                        <a:rPr lang="en-US" dirty="0" smtClean="0"/>
                        <a:t>Thrust curve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PID attenuation</a:t>
                      </a:r>
                      <a:endParaRPr lang="en-US" dirty="0"/>
                    </a:p>
                  </a:txBody>
                  <a:tcPr/>
                </a:tc>
              </a:tr>
              <a:tr h="46947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Thrust = ( 1-factor ) PWM+ ( factor ) PWM^2 </a:t>
                      </a:r>
                      <a:br>
                        <a:rPr lang="en-US" dirty="0" smtClean="0">
                          <a:effectLst/>
                        </a:rPr>
                      </a:br>
                      <a:r>
                        <a:rPr lang="en-US" dirty="0" smtClean="0">
                          <a:effectLst/>
                        </a:rPr>
                        <a:t>the </a:t>
                      </a:r>
                      <a:r>
                        <a:rPr lang="en-US" i="1" u="sng" dirty="0" smtClean="0">
                          <a:effectLst/>
                        </a:rPr>
                        <a:t>factor</a:t>
                      </a:r>
                      <a:r>
                        <a:rPr lang="en-US" dirty="0" smtClean="0">
                          <a:effectLst/>
                        </a:rPr>
                        <a:t> is stored in “THR_MDL_FAC” parameter so we can change it to model our motors characteristics.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after some value of the throttle (for example: 70%) called “break-point”, we can attenuate the gains to decrease the control effort according to a parameter called “rate”. The break-point value is configured using “MC_TPA_BREAK_*” parameters , and the rate is configured using “MC_TPA_RATE_* ” parameters.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22" y="4033398"/>
            <a:ext cx="3999630" cy="223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03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3" y="174058"/>
            <a:ext cx="10515600" cy="699400"/>
          </a:xfrm>
        </p:spPr>
        <p:txBody>
          <a:bodyPr/>
          <a:lstStyle/>
          <a:p>
            <a:r>
              <a:rPr lang="en-US" dirty="0" smtClean="0"/>
              <a:t>Estimators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403" y="873458"/>
            <a:ext cx="1206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/>
              </a:rPr>
              <a:t>In PX4 </a:t>
            </a:r>
            <a:r>
              <a:rPr lang="en-US" sz="2000" dirty="0" err="1" smtClean="0">
                <a:effectLst/>
              </a:rPr>
              <a:t>flightstack</a:t>
            </a:r>
            <a:r>
              <a:rPr lang="en-US" sz="2000" dirty="0" smtClean="0">
                <a:effectLst/>
              </a:rPr>
              <a:t>, there is 4 types of estimators are defined so we can choose the one that suits our application: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20" y="1382049"/>
            <a:ext cx="11319383" cy="3203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81" y="4694129"/>
            <a:ext cx="10340383" cy="180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60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823368"/>
              </p:ext>
            </p:extLst>
          </p:nvPr>
        </p:nvGraphicFramePr>
        <p:xfrm>
          <a:off x="1008417" y="1690688"/>
          <a:ext cx="10196394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8197"/>
                <a:gridCol w="50981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 card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 Streaming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most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ecient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way for large data size is using SD card on the PIXHAWK where the data is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logged.</a:t>
                      </a:r>
                      <a:r>
                        <a:rPr lang="en-US" dirty="0" smtClean="0"/>
                        <a:t> </a:t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Log Streaming way, which sends the same logging data via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MAVLink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The requirement is that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link(for example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provides at least 50 KB/s and only one client can request log streaming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the same time. The connection doesn't necessarily need to be reliable because the protocol can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 drops.</a:t>
                      </a:r>
                      <a:r>
                        <a:rPr lang="en-US" dirty="0" smtClean="0"/>
                        <a:t> </a:t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345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59" y="119466"/>
            <a:ext cx="10515600" cy="781287"/>
          </a:xfrm>
        </p:spPr>
        <p:txBody>
          <a:bodyPr/>
          <a:lstStyle/>
          <a:p>
            <a:r>
              <a:rPr lang="en-US" b="1" dirty="0" smtClean="0">
                <a:effectLst/>
              </a:rPr>
              <a:t>Quad-plane phase cruise 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60" y="1127504"/>
            <a:ext cx="7600950" cy="59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660" y="2143693"/>
            <a:ext cx="9363075" cy="96202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5277135" y="1780251"/>
            <a:ext cx="373038" cy="518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76105" y="2268227"/>
            <a:ext cx="3603009" cy="968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93" y="3749721"/>
            <a:ext cx="9159570" cy="21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7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50" y="56840"/>
            <a:ext cx="10515600" cy="1325563"/>
          </a:xfrm>
        </p:spPr>
        <p:txBody>
          <a:bodyPr/>
          <a:lstStyle/>
          <a:p>
            <a:r>
              <a:rPr lang="en-US" b="1" dirty="0" smtClean="0">
                <a:effectLst/>
              </a:rPr>
              <a:t>Quad-copter phase Linear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42" y="1013848"/>
            <a:ext cx="8077059" cy="584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3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" r="5642"/>
          <a:stretch/>
        </p:blipFill>
        <p:spPr>
          <a:xfrm>
            <a:off x="2101756" y="518898"/>
            <a:ext cx="7833814" cy="61521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2954" y="288065"/>
            <a:ext cx="4080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11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8" t="-285" r="7056" b="285"/>
          <a:stretch/>
        </p:blipFill>
        <p:spPr>
          <a:xfrm>
            <a:off x="600503" y="564748"/>
            <a:ext cx="10809026" cy="61037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0503" y="333915"/>
            <a:ext cx="454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impulse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28" y="187704"/>
            <a:ext cx="10515600" cy="794935"/>
          </a:xfrm>
        </p:spPr>
        <p:txBody>
          <a:bodyPr/>
          <a:lstStyle/>
          <a:p>
            <a:r>
              <a:rPr lang="en-US" dirty="0" smtClean="0"/>
              <a:t>Quad-copter phase Autopilot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92" y="982639"/>
            <a:ext cx="10755132" cy="5596676"/>
          </a:xfrm>
        </p:spPr>
      </p:pic>
    </p:spTree>
    <p:extLst>
      <p:ext uri="{BB962C8B-B14F-4D97-AF65-F5344CB8AC3E}">
        <p14:creationId xmlns:p14="http://schemas.microsoft.com/office/powerpoint/2010/main" val="186911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9" r="6760"/>
          <a:stretch/>
        </p:blipFill>
        <p:spPr>
          <a:xfrm>
            <a:off x="152400" y="1931978"/>
            <a:ext cx="9728579" cy="468556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67" y="545048"/>
            <a:ext cx="6810233" cy="16985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32" y="160409"/>
            <a:ext cx="10515600" cy="890469"/>
          </a:xfrm>
        </p:spPr>
        <p:txBody>
          <a:bodyPr/>
          <a:lstStyle/>
          <a:p>
            <a:r>
              <a:rPr lang="en-US" b="1" dirty="0" smtClean="0">
                <a:effectLst/>
              </a:rPr>
              <a:t>Attitude controller:</a:t>
            </a:r>
            <a:r>
              <a:rPr lang="en-US" b="1" u="sng" dirty="0" smtClean="0">
                <a:effectLst/>
              </a:rPr>
              <a:t> Roll Controller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1596" y="1701145"/>
            <a:ext cx="4840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 deg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38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1" r="6162"/>
          <a:stretch/>
        </p:blipFill>
        <p:spPr>
          <a:xfrm>
            <a:off x="245659" y="666609"/>
            <a:ext cx="11594507" cy="54748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4301" y="557426"/>
            <a:ext cx="4995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10 deg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40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6" r="5544"/>
          <a:stretch/>
        </p:blipFill>
        <p:spPr>
          <a:xfrm>
            <a:off x="122829" y="1967339"/>
            <a:ext cx="9894627" cy="467208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931" y="1057660"/>
            <a:ext cx="4961905" cy="143809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52" y="269591"/>
            <a:ext cx="10515600" cy="1325563"/>
          </a:xfrm>
        </p:spPr>
        <p:txBody>
          <a:bodyPr/>
          <a:lstStyle/>
          <a:p>
            <a:r>
              <a:rPr lang="en-US" b="1" dirty="0" smtClean="0">
                <a:effectLst/>
              </a:rPr>
              <a:t>Attitude controller:</a:t>
            </a:r>
            <a:r>
              <a:rPr lang="en-US" b="1" u="sng" dirty="0" smtClean="0">
                <a:effectLst/>
              </a:rPr>
              <a:t> Pitch Controller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9971" y="1607167"/>
            <a:ext cx="4840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 deg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62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r="6738"/>
          <a:stretch/>
        </p:blipFill>
        <p:spPr>
          <a:xfrm>
            <a:off x="682387" y="1795877"/>
            <a:ext cx="9444251" cy="4832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681" y="874385"/>
            <a:ext cx="5811061" cy="1381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177" y="242295"/>
            <a:ext cx="10515600" cy="876821"/>
          </a:xfrm>
        </p:spPr>
        <p:txBody>
          <a:bodyPr/>
          <a:lstStyle/>
          <a:p>
            <a:r>
              <a:rPr lang="en-US" b="1" dirty="0" smtClean="0">
                <a:effectLst/>
              </a:rPr>
              <a:t>Attitude controller:</a:t>
            </a:r>
            <a:r>
              <a:rPr lang="en-US" b="1" u="sng" dirty="0" smtClean="0">
                <a:effectLst/>
              </a:rPr>
              <a:t> Yaw Controller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499" y="1565044"/>
            <a:ext cx="4995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10 deg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9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425</Words>
  <Application>Microsoft Office PowerPoint</Application>
  <PresentationFormat>Widescreen</PresentationFormat>
  <Paragraphs>59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Chapters Autopilot &amp; vision and OA</vt:lpstr>
      <vt:lpstr>Nonlinear mathematical model </vt:lpstr>
      <vt:lpstr>Quad-plane phase Linear model</vt:lpstr>
      <vt:lpstr>Quad-copter phase Linear model</vt:lpstr>
      <vt:lpstr>Quad-copter phase Autopilot</vt:lpstr>
      <vt:lpstr>Attitude controller: Roll Controller</vt:lpstr>
      <vt:lpstr>PowerPoint Presentation</vt:lpstr>
      <vt:lpstr>Attitude controller: Pitch Controller</vt:lpstr>
      <vt:lpstr>Attitude controller: Yaw Controller</vt:lpstr>
      <vt:lpstr>PowerPoint Presentation</vt:lpstr>
      <vt:lpstr>Roll , Pitch and Yaw Controllers together in action: </vt:lpstr>
      <vt:lpstr>Altitude Controller</vt:lpstr>
      <vt:lpstr>PowerPoint Presentation</vt:lpstr>
      <vt:lpstr>Attitude &amp; Altitude controllers together in action</vt:lpstr>
      <vt:lpstr>Line-of-sight (LOS) Guidance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LabVIEW code</vt:lpstr>
      <vt:lpstr>Quad-Copter phase nonlinear model</vt:lpstr>
      <vt:lpstr>PowerPoint Presentation</vt:lpstr>
      <vt:lpstr>PowerPoint Presentation</vt:lpstr>
      <vt:lpstr>Altitude Controller</vt:lpstr>
      <vt:lpstr>Guidance</vt:lpstr>
      <vt:lpstr>Commercial Autopilot</vt:lpstr>
      <vt:lpstr>PowerPoint Presentation</vt:lpstr>
      <vt:lpstr>PowerPoint Presentation</vt:lpstr>
      <vt:lpstr>Position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Estimators</vt:lpstr>
      <vt:lpstr>Logging</vt:lpstr>
      <vt:lpstr>Quad-plane phase cruise controller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Chapters Autopilot &amp; vision and OA</dc:title>
  <dc:creator>Shady</dc:creator>
  <cp:lastModifiedBy>Shady</cp:lastModifiedBy>
  <cp:revision>34</cp:revision>
  <dcterms:created xsi:type="dcterms:W3CDTF">2019-06-30T20:55:18Z</dcterms:created>
  <dcterms:modified xsi:type="dcterms:W3CDTF">2019-07-01T13:18:41Z</dcterms:modified>
</cp:coreProperties>
</file>