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FF5969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76160" y="2062394"/>
            <a:ext cx="887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D7373"/>
                </a:solidFill>
                <a:latin typeface="Tw Cen MT" panose="020B0602020104020603" pitchFamily="34" charset="0"/>
              </a:rPr>
              <a:t>Autonomous Air transportation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3509313" y="4508817"/>
            <a:ext cx="8461474" cy="923330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Using Vision Navigation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Supervised by: Asst. Prof. Osama </a:t>
            </a:r>
            <a:r>
              <a:rPr lang="en-US" sz="2800" dirty="0" err="1">
                <a:solidFill>
                  <a:srgbClr val="FF5969"/>
                </a:solidFill>
                <a:latin typeface="Tw Cen MT" panose="020B0602020104020603" pitchFamily="34" charset="0"/>
              </a:rPr>
              <a:t>Saaid</a:t>
            </a:r>
            <a:endParaRPr lang="en-US" sz="2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 Design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Autopilot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Computer Vision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Flight test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C48550-CC98-44FA-8308-05AABBD20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98" y="4559442"/>
            <a:ext cx="742568" cy="742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11F9A-70B9-4B16-8568-34AA56E69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11" y="4645348"/>
            <a:ext cx="643410" cy="64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5C628-7617-4116-AE19-05BEE29D5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55" y="4701439"/>
            <a:ext cx="531227" cy="531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41DF0C-F4DA-49D3-BEB6-EA0224B6C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5177" y="4711723"/>
            <a:ext cx="550531" cy="5505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8DD00A-9B60-41B6-AA2F-92F93F9A7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997" y="4665112"/>
            <a:ext cx="531227" cy="5312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6303BE5-6C71-4A9D-806B-64D510BE5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9" y="4630063"/>
            <a:ext cx="658695" cy="6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7483CD-BD95-416C-A18B-72749CFC6B8B}"/>
              </a:ext>
            </a:extLst>
          </p:cNvPr>
          <p:cNvSpPr txBox="1"/>
          <p:nvPr/>
        </p:nvSpPr>
        <p:spPr>
          <a:xfrm>
            <a:off x="2763255" y="224781"/>
            <a:ext cx="9534736" cy="5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The key players in the flying car space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CCB418-2733-42AB-9397-5C8B8217B736}"/>
              </a:ext>
            </a:extLst>
          </p:cNvPr>
          <p:cNvSpPr txBox="1"/>
          <p:nvPr/>
        </p:nvSpPr>
        <p:spPr>
          <a:xfrm>
            <a:off x="3021802" y="881677"/>
            <a:ext cx="80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Patent portfolio: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6D163-B878-4A7B-8C9C-3129BD33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7898" y="1774013"/>
            <a:ext cx="8001798" cy="33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7483CD-BD95-416C-A18B-72749CFC6B8B}"/>
              </a:ext>
            </a:extLst>
          </p:cNvPr>
          <p:cNvSpPr txBox="1"/>
          <p:nvPr/>
        </p:nvSpPr>
        <p:spPr>
          <a:xfrm>
            <a:off x="2763255" y="224781"/>
            <a:ext cx="9534736" cy="5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Our prototype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6D163-B878-4A7B-8C9C-3129BD33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1049" y="1774013"/>
            <a:ext cx="7355495" cy="33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1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AC Design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2DA2AEF-1054-4915-8492-A0ADAA9592F5}"/>
              </a:ext>
            </a:extLst>
          </p:cNvPr>
          <p:cNvSpPr/>
          <p:nvPr/>
        </p:nvSpPr>
        <p:spPr>
          <a:xfrm>
            <a:off x="2035516" y="5220472"/>
            <a:ext cx="2635701" cy="7326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Autopilot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Computer Vision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Flight</a:t>
              </a:r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test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694838" y="183043"/>
            <a:ext cx="9076675" cy="1508105"/>
            <a:chOff x="2795390" y="3874286"/>
            <a:chExt cx="6791601" cy="150810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Flying Taxi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90" y="4459061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 flying vehicle with a range of 50 to 120 miles, carrying one to four passengers, and</a:t>
              </a:r>
              <a:br>
                <a:rPr lang="en-US" b="1" dirty="0"/>
              </a:br>
              <a:r>
                <a:rPr lang="en-US" b="1" dirty="0"/>
                <a:t>cruising at an altitude of 3,000 to 5,000 feet.</a:t>
              </a:r>
              <a:br>
                <a:rPr lang="en-US" dirty="0"/>
              </a:b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4A7D1F-C6FE-40CF-889E-C6713252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8" y="1473824"/>
            <a:ext cx="6141702" cy="2117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D1EA4-D8FA-4654-9B3B-A8E2D1AD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71" y="3706173"/>
            <a:ext cx="6142169" cy="2785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763255" y="224776"/>
            <a:ext cx="9534736" cy="3022695"/>
            <a:chOff x="2894516" y="3894903"/>
            <a:chExt cx="6140060" cy="5967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2894516" y="3894903"/>
              <a:ext cx="6140060" cy="1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Why attractive idea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934188" y="4067382"/>
              <a:ext cx="2791714" cy="42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Traffic jam 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Infrastructure cost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Reduce emission and improve safety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DE908-31D9-4D52-A6BF-0B6B335A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85" y="388600"/>
            <a:ext cx="3023265" cy="1947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5591F-23A6-4779-ACF6-96945AD08661}"/>
              </a:ext>
            </a:extLst>
          </p:cNvPr>
          <p:cNvGrpSpPr/>
          <p:nvPr/>
        </p:nvGrpSpPr>
        <p:grpSpPr>
          <a:xfrm>
            <a:off x="2915655" y="3120383"/>
            <a:ext cx="9634154" cy="1797010"/>
            <a:chOff x="2894516" y="3894903"/>
            <a:chExt cx="6140060" cy="3547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1CB18A-8565-4967-A924-53CD513D9C08}"/>
                </a:ext>
              </a:extLst>
            </p:cNvPr>
            <p:cNvSpPr txBox="1"/>
            <p:nvPr/>
          </p:nvSpPr>
          <p:spPr>
            <a:xfrm>
              <a:off x="2894516" y="3894903"/>
              <a:ext cx="6140060" cy="1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Obstacles we need to pass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88717E-9F59-4828-8E0B-8E98B38DD02A}"/>
                </a:ext>
              </a:extLst>
            </p:cNvPr>
            <p:cNvSpPr txBox="1"/>
            <p:nvPr/>
          </p:nvSpPr>
          <p:spPr>
            <a:xfrm>
              <a:off x="2934187" y="4067382"/>
              <a:ext cx="4616440" cy="18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Energy limitations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The public is ready to fly aboard an air taxi with no pilot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Our current air traffic control systems doesn’t accommodate air taxies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57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17642-5DBD-4D62-A002-1D001AA0C9DB}"/>
              </a:ext>
            </a:extLst>
          </p:cNvPr>
          <p:cNvGrpSpPr/>
          <p:nvPr/>
        </p:nvGrpSpPr>
        <p:grpSpPr>
          <a:xfrm>
            <a:off x="2763255" y="224791"/>
            <a:ext cx="9534736" cy="6633208"/>
            <a:chOff x="2894516" y="3894903"/>
            <a:chExt cx="6140060" cy="10329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7483CD-BD95-416C-A18B-72749CFC6B8B}"/>
                </a:ext>
              </a:extLst>
            </p:cNvPr>
            <p:cNvSpPr txBox="1"/>
            <p:nvPr/>
          </p:nvSpPr>
          <p:spPr>
            <a:xfrm>
              <a:off x="2894516" y="3894903"/>
              <a:ext cx="6140060" cy="1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Flying taxi categories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E4EA3-1364-4D22-BA77-A285CF56EC5B}"/>
                </a:ext>
              </a:extLst>
            </p:cNvPr>
            <p:cNvSpPr txBox="1"/>
            <p:nvPr/>
          </p:nvSpPr>
          <p:spPr>
            <a:xfrm>
              <a:off x="3061012" y="3905132"/>
              <a:ext cx="5152898" cy="2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Passenger drone: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Electric or hybrid electric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Move people or cargo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Manually piloted, remotely piloted or fully autonomous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Cover short to medium range up to 65 miles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/>
                <a:t>will take flight by 2020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7F9152-D27F-4F43-985E-67DDF1CE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4" y="2720134"/>
            <a:ext cx="7012963" cy="391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19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17642-5DBD-4D62-A002-1D001AA0C9DB}"/>
              </a:ext>
            </a:extLst>
          </p:cNvPr>
          <p:cNvGrpSpPr/>
          <p:nvPr/>
        </p:nvGrpSpPr>
        <p:grpSpPr>
          <a:xfrm>
            <a:off x="2763255" y="224791"/>
            <a:ext cx="9534736" cy="6633208"/>
            <a:chOff x="2894516" y="3894903"/>
            <a:chExt cx="6140060" cy="10329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7483CD-BD95-416C-A18B-72749CFC6B8B}"/>
                </a:ext>
              </a:extLst>
            </p:cNvPr>
            <p:cNvSpPr txBox="1"/>
            <p:nvPr/>
          </p:nvSpPr>
          <p:spPr>
            <a:xfrm>
              <a:off x="2894516" y="3894903"/>
              <a:ext cx="6140060" cy="1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Flying taxi categories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E4EA3-1364-4D22-BA77-A285CF56EC5B}"/>
                </a:ext>
              </a:extLst>
            </p:cNvPr>
            <p:cNvSpPr txBox="1"/>
            <p:nvPr/>
          </p:nvSpPr>
          <p:spPr>
            <a:xfrm>
              <a:off x="3061012" y="3905132"/>
              <a:ext cx="5152898" cy="2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Traditional flying cars: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Can be driven in car configuration to the airport then change it to airplane mode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Need licensed pilot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Cover medium to long range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/>
                <a:t>will take flight by 2020-2022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7F9152-D27F-4F43-985E-67DDF1CE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2304" y="2908381"/>
            <a:ext cx="7012963" cy="353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18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17642-5DBD-4D62-A002-1D001AA0C9DB}"/>
              </a:ext>
            </a:extLst>
          </p:cNvPr>
          <p:cNvGrpSpPr/>
          <p:nvPr/>
        </p:nvGrpSpPr>
        <p:grpSpPr>
          <a:xfrm>
            <a:off x="2763255" y="224791"/>
            <a:ext cx="9534736" cy="6633208"/>
            <a:chOff x="2894516" y="3894903"/>
            <a:chExt cx="6140060" cy="10329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7483CD-BD95-416C-A18B-72749CFC6B8B}"/>
                </a:ext>
              </a:extLst>
            </p:cNvPr>
            <p:cNvSpPr txBox="1"/>
            <p:nvPr/>
          </p:nvSpPr>
          <p:spPr>
            <a:xfrm>
              <a:off x="2894516" y="3894903"/>
              <a:ext cx="6140060" cy="1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Flying taxi categories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E4EA3-1364-4D22-BA77-A285CF56EC5B}"/>
                </a:ext>
              </a:extLst>
            </p:cNvPr>
            <p:cNvSpPr txBox="1"/>
            <p:nvPr/>
          </p:nvSpPr>
          <p:spPr>
            <a:xfrm>
              <a:off x="3061012" y="3905132"/>
              <a:ext cx="5152898" cy="2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revolutionary vehicles</a:t>
              </a:r>
              <a:r>
                <a:rPr lang="en-US" b="1" dirty="0">
                  <a:latin typeface="Tw Cen MT" panose="020B06020201040206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/>
                <a:t>combine a passenger drone and traditional flying car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Fully autonomous vehicle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Cover long range (greater than 200 miles)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Have advanced VTOL capability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b="1" dirty="0"/>
                <a:t>It  could take until 2025 before they become a reality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7483CD-BD95-416C-A18B-72749CFC6B8B}"/>
              </a:ext>
            </a:extLst>
          </p:cNvPr>
          <p:cNvSpPr txBox="1"/>
          <p:nvPr/>
        </p:nvSpPr>
        <p:spPr>
          <a:xfrm>
            <a:off x="2763255" y="224781"/>
            <a:ext cx="9534736" cy="5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Technology areas dominating air taxi technology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FE968-B66A-4819-9662-0150058AE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21" y="972810"/>
            <a:ext cx="8023097" cy="53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7483CD-BD95-416C-A18B-72749CFC6B8B}"/>
              </a:ext>
            </a:extLst>
          </p:cNvPr>
          <p:cNvSpPr txBox="1"/>
          <p:nvPr/>
        </p:nvSpPr>
        <p:spPr>
          <a:xfrm>
            <a:off x="2763255" y="224781"/>
            <a:ext cx="9534736" cy="5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The key players in the flying car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9FA96-1D4C-4693-8652-5B753656D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9" y="1031695"/>
            <a:ext cx="1897626" cy="13694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F6CCF0-D6B9-4868-BC03-15AD226BFFFF}"/>
              </a:ext>
            </a:extLst>
          </p:cNvPr>
          <p:cNvCxnSpPr>
            <a:cxnSpLocks/>
          </p:cNvCxnSpPr>
          <p:nvPr/>
        </p:nvCxnSpPr>
        <p:spPr>
          <a:xfrm flipV="1">
            <a:off x="6096000" y="1776980"/>
            <a:ext cx="2179343" cy="2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37E9CDD-9EBC-4F51-A99B-A9F237E8C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4242" y="1438957"/>
            <a:ext cx="2342322" cy="7484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3615693-59D3-463C-AF35-52A870E95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417" y="2932886"/>
            <a:ext cx="1657228" cy="169037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8FAB92-01B1-47DE-8631-E89DA9A438BF}"/>
              </a:ext>
            </a:extLst>
          </p:cNvPr>
          <p:cNvCxnSpPr>
            <a:cxnSpLocks/>
          </p:cNvCxnSpPr>
          <p:nvPr/>
        </p:nvCxnSpPr>
        <p:spPr>
          <a:xfrm flipV="1">
            <a:off x="6093169" y="3741879"/>
            <a:ext cx="2179343" cy="2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B2C5D6A-4729-48E6-8E25-A83F1D2F4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672" y="3403856"/>
            <a:ext cx="2045800" cy="7484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F3AC71-2399-4BA7-8708-2DD10F3B1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5792" y="5196643"/>
            <a:ext cx="2693256" cy="15149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C3936-938D-4487-9831-DCC6BAA792EC}"/>
              </a:ext>
            </a:extLst>
          </p:cNvPr>
          <p:cNvCxnSpPr>
            <a:cxnSpLocks/>
          </p:cNvCxnSpPr>
          <p:nvPr/>
        </p:nvCxnSpPr>
        <p:spPr>
          <a:xfrm flipV="1">
            <a:off x="6246542" y="5650675"/>
            <a:ext cx="2179343" cy="2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4D4E120-7F44-4DC6-BE30-D5F9C9648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3033" y="4861060"/>
            <a:ext cx="1674277" cy="16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25800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2E1B78-1E53-41AF-A903-61BFB2B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6234" y="3260756"/>
            <a:ext cx="638795" cy="6387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7483CD-BD95-416C-A18B-72749CFC6B8B}"/>
              </a:ext>
            </a:extLst>
          </p:cNvPr>
          <p:cNvSpPr txBox="1"/>
          <p:nvPr/>
        </p:nvSpPr>
        <p:spPr>
          <a:xfrm>
            <a:off x="2763255" y="224781"/>
            <a:ext cx="9534736" cy="5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The key players in the flying car space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CCB418-2733-42AB-9397-5C8B8217B736}"/>
              </a:ext>
            </a:extLst>
          </p:cNvPr>
          <p:cNvSpPr txBox="1"/>
          <p:nvPr/>
        </p:nvSpPr>
        <p:spPr>
          <a:xfrm>
            <a:off x="3021802" y="881677"/>
            <a:ext cx="80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Boeing flying taxi: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Has completed the first test of its autonomous electric VTOL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6D163-B878-4A7B-8C9C-3129BD33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4" y="1661656"/>
            <a:ext cx="6228571" cy="41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7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266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Marco A.Cosman</cp:lastModifiedBy>
  <cp:revision>33</cp:revision>
  <dcterms:created xsi:type="dcterms:W3CDTF">2017-01-05T13:17:27Z</dcterms:created>
  <dcterms:modified xsi:type="dcterms:W3CDTF">2019-07-01T22:56:35Z</dcterms:modified>
</cp:coreProperties>
</file>