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A32EA-6F8E-4AFE-BB5A-F18FE2025DED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804CA-A163-4FBB-A077-96F5147F6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764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A32EA-6F8E-4AFE-BB5A-F18FE2025DED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804CA-A163-4FBB-A077-96F5147F6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862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A32EA-6F8E-4AFE-BB5A-F18FE2025DED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804CA-A163-4FBB-A077-96F5147F6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505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A32EA-6F8E-4AFE-BB5A-F18FE2025DED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804CA-A163-4FBB-A077-96F5147F6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742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A32EA-6F8E-4AFE-BB5A-F18FE2025DED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804CA-A163-4FBB-A077-96F5147F6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479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A32EA-6F8E-4AFE-BB5A-F18FE2025DED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804CA-A163-4FBB-A077-96F5147F6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299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A32EA-6F8E-4AFE-BB5A-F18FE2025DED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804CA-A163-4FBB-A077-96F5147F6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994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A32EA-6F8E-4AFE-BB5A-F18FE2025DED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804CA-A163-4FBB-A077-96F5147F6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018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A32EA-6F8E-4AFE-BB5A-F18FE2025DED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804CA-A163-4FBB-A077-96F5147F6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635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A32EA-6F8E-4AFE-BB5A-F18FE2025DED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804CA-A163-4FBB-A077-96F5147F6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427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A32EA-6F8E-4AFE-BB5A-F18FE2025DED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804CA-A163-4FBB-A077-96F5147F6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141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CA32EA-6F8E-4AFE-BB5A-F18FE2025DED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B804CA-A163-4FBB-A077-96F5147F6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949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>
            <a:off x="1433016" y="2402008"/>
            <a:ext cx="73697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1433016" y="2879679"/>
            <a:ext cx="73697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endCxn id="67" idx="2"/>
          </p:cNvCxnSpPr>
          <p:nvPr/>
        </p:nvCxnSpPr>
        <p:spPr>
          <a:xfrm flipV="1">
            <a:off x="1665027" y="5148498"/>
            <a:ext cx="1948216" cy="353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2169995" y="1269245"/>
            <a:ext cx="1487606" cy="2756846"/>
          </a:xfrm>
          <a:prstGeom prst="round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LOS</a:t>
            </a:r>
            <a:br>
              <a:rPr lang="en-US" sz="2400" b="1" dirty="0" smtClean="0"/>
            </a:br>
            <a:r>
              <a:rPr lang="en-US" sz="2400" b="1" dirty="0" smtClean="0"/>
              <a:t>guidance</a:t>
            </a:r>
            <a:endParaRPr lang="en-US" sz="2400" b="1" dirty="0"/>
          </a:p>
        </p:txBody>
      </p:sp>
      <p:sp>
        <p:nvSpPr>
          <p:cNvPr id="9" name="Rectangle 8"/>
          <p:cNvSpPr/>
          <p:nvPr/>
        </p:nvSpPr>
        <p:spPr>
          <a:xfrm>
            <a:off x="4626591" y="1446664"/>
            <a:ext cx="900753" cy="545910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PID</a:t>
            </a:r>
            <a:endParaRPr lang="en-US" sz="2400" dirty="0"/>
          </a:p>
        </p:txBody>
      </p:sp>
      <p:cxnSp>
        <p:nvCxnSpPr>
          <p:cNvPr id="10" name="Straight Arrow Connector 9"/>
          <p:cNvCxnSpPr>
            <a:endCxn id="9" idx="1"/>
          </p:cNvCxnSpPr>
          <p:nvPr/>
        </p:nvCxnSpPr>
        <p:spPr>
          <a:xfrm>
            <a:off x="3681482" y="1719619"/>
            <a:ext cx="94510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889612" y="5148498"/>
            <a:ext cx="73697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665822" y="3599596"/>
            <a:ext cx="2598501" cy="1706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4626591" y="2463422"/>
            <a:ext cx="900753" cy="545910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PID</a:t>
            </a:r>
          </a:p>
        </p:txBody>
      </p:sp>
      <p:sp>
        <p:nvSpPr>
          <p:cNvPr id="14" name="Flowchart: Summing Junction 13"/>
          <p:cNvSpPr/>
          <p:nvPr/>
        </p:nvSpPr>
        <p:spPr>
          <a:xfrm>
            <a:off x="6264323" y="1494430"/>
            <a:ext cx="436729" cy="450377"/>
          </a:xfrm>
          <a:prstGeom prst="flowChartSummingJunction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lowchart: Summing Junction 14"/>
          <p:cNvSpPr/>
          <p:nvPr/>
        </p:nvSpPr>
        <p:spPr>
          <a:xfrm>
            <a:off x="6264323" y="3391468"/>
            <a:ext cx="436729" cy="450377"/>
          </a:xfrm>
          <a:prstGeom prst="flowChartSummingJunction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5527344" y="1719618"/>
            <a:ext cx="73697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5527343" y="2750023"/>
            <a:ext cx="73697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lowchart: Summing Junction 21"/>
          <p:cNvSpPr/>
          <p:nvPr/>
        </p:nvSpPr>
        <p:spPr>
          <a:xfrm>
            <a:off x="6264323" y="2521422"/>
            <a:ext cx="436729" cy="450377"/>
          </a:xfrm>
          <a:prstGeom prst="flowChartSummingJunction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6701052" y="1719618"/>
            <a:ext cx="36848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6701051" y="2744448"/>
            <a:ext cx="368488" cy="216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7069539" y="1446664"/>
            <a:ext cx="900753" cy="545910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PID</a:t>
            </a:r>
            <a:endParaRPr lang="en-US" sz="2400" dirty="0"/>
          </a:p>
        </p:txBody>
      </p:sp>
      <p:sp>
        <p:nvSpPr>
          <p:cNvPr id="27" name="Rectangle 26"/>
          <p:cNvSpPr/>
          <p:nvPr/>
        </p:nvSpPr>
        <p:spPr>
          <a:xfrm>
            <a:off x="7055891" y="2442948"/>
            <a:ext cx="900753" cy="545910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PID</a:t>
            </a:r>
            <a:endParaRPr lang="en-US" sz="2400" dirty="0"/>
          </a:p>
        </p:txBody>
      </p:sp>
      <p:sp>
        <p:nvSpPr>
          <p:cNvPr id="28" name="Rectangle 27"/>
          <p:cNvSpPr/>
          <p:nvPr/>
        </p:nvSpPr>
        <p:spPr>
          <a:xfrm>
            <a:off x="7069539" y="3295935"/>
            <a:ext cx="900753" cy="545910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PID</a:t>
            </a:r>
            <a:endParaRPr lang="en-US" sz="2400" dirty="0"/>
          </a:p>
        </p:txBody>
      </p:sp>
      <p:cxnSp>
        <p:nvCxnSpPr>
          <p:cNvPr id="29" name="Straight Arrow Connector 28"/>
          <p:cNvCxnSpPr>
            <a:stCxn id="26" idx="3"/>
          </p:cNvCxnSpPr>
          <p:nvPr/>
        </p:nvCxnSpPr>
        <p:spPr>
          <a:xfrm flipV="1">
            <a:off x="7970292" y="1719618"/>
            <a:ext cx="1119117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4626591" y="4899547"/>
            <a:ext cx="900753" cy="545910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PID</a:t>
            </a:r>
            <a:endParaRPr lang="en-US" sz="2400" dirty="0"/>
          </a:p>
        </p:txBody>
      </p:sp>
      <p:sp>
        <p:nvSpPr>
          <p:cNvPr id="33" name="Rounded Rectangle 32"/>
          <p:cNvSpPr/>
          <p:nvPr/>
        </p:nvSpPr>
        <p:spPr>
          <a:xfrm>
            <a:off x="9123527" y="1323834"/>
            <a:ext cx="1658204" cy="4258100"/>
          </a:xfrm>
          <a:prstGeom prst="round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Flying taxi</a:t>
            </a:r>
            <a:endParaRPr lang="en-US" sz="2400" b="1" dirty="0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10781731" y="1692323"/>
            <a:ext cx="73697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0781731" y="1992574"/>
            <a:ext cx="73697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10781731" y="2251882"/>
            <a:ext cx="73697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10781731" y="2565779"/>
            <a:ext cx="73697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10781731" y="2866030"/>
            <a:ext cx="73697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10781731" y="3125338"/>
            <a:ext cx="73697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10781731" y="3466532"/>
            <a:ext cx="73697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10781731" y="3766783"/>
            <a:ext cx="73697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10781731" y="4026091"/>
            <a:ext cx="73697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10781731" y="4339988"/>
            <a:ext cx="73697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10781731" y="4640239"/>
            <a:ext cx="73697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10781731" y="4899547"/>
            <a:ext cx="73697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32" idx="3"/>
          </p:cNvCxnSpPr>
          <p:nvPr/>
        </p:nvCxnSpPr>
        <p:spPr>
          <a:xfrm flipV="1">
            <a:off x="5527344" y="5152031"/>
            <a:ext cx="3596183" cy="2047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11552337" y="1446664"/>
            <a:ext cx="3621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u</a:t>
            </a:r>
            <a:endParaRPr lang="en-US" sz="24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11552337" y="1760563"/>
            <a:ext cx="3621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v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1566476" y="2021049"/>
            <a:ext cx="3621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w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1552337" y="2333770"/>
            <a:ext cx="3621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1525533" y="2607319"/>
            <a:ext cx="3621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q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1565985" y="2893327"/>
            <a:ext cx="3621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r</a:t>
            </a:r>
            <a:endParaRPr lang="en-US" sz="24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11579143" y="3192400"/>
            <a:ext cx="3621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b="1" dirty="0" smtClean="0"/>
              <a:t>φ</a:t>
            </a:r>
            <a:endParaRPr lang="en-US" sz="24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11593281" y="3493827"/>
            <a:ext cx="3621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ϴ</a:t>
            </a:r>
            <a:endParaRPr lang="en-US" sz="24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11566475" y="3806548"/>
            <a:ext cx="3621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Ѱ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1552336" y="4119269"/>
            <a:ext cx="3621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X</a:t>
            </a:r>
            <a:endParaRPr lang="en-US" sz="2400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11566474" y="4420696"/>
            <a:ext cx="3621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Y</a:t>
            </a:r>
            <a:endParaRPr lang="en-US" sz="2400" b="1" dirty="0"/>
          </a:p>
        </p:txBody>
      </p:sp>
      <p:sp>
        <p:nvSpPr>
          <p:cNvPr id="60" name="TextBox 59"/>
          <p:cNvSpPr txBox="1"/>
          <p:nvPr/>
        </p:nvSpPr>
        <p:spPr>
          <a:xfrm>
            <a:off x="11565985" y="4686833"/>
            <a:ext cx="3621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Z</a:t>
            </a:r>
          </a:p>
        </p:txBody>
      </p:sp>
      <p:cxnSp>
        <p:nvCxnSpPr>
          <p:cNvPr id="61" name="Straight Arrow Connector 60"/>
          <p:cNvCxnSpPr/>
          <p:nvPr/>
        </p:nvCxnSpPr>
        <p:spPr>
          <a:xfrm flipV="1">
            <a:off x="6482687" y="1944807"/>
            <a:ext cx="0" cy="30707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V="1">
            <a:off x="6509983" y="2970622"/>
            <a:ext cx="0" cy="30707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V="1">
            <a:off x="6523632" y="3841845"/>
            <a:ext cx="0" cy="30707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Flowchart: Summing Junction 66"/>
          <p:cNvSpPr/>
          <p:nvPr/>
        </p:nvSpPr>
        <p:spPr>
          <a:xfrm>
            <a:off x="3613243" y="4923309"/>
            <a:ext cx="436729" cy="450377"/>
          </a:xfrm>
          <a:prstGeom prst="flowChartSummingJunction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Straight Arrow Connector 67"/>
          <p:cNvCxnSpPr/>
          <p:nvPr/>
        </p:nvCxnSpPr>
        <p:spPr>
          <a:xfrm flipV="1">
            <a:off x="3869140" y="5373686"/>
            <a:ext cx="0" cy="30707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3686909" y="1353278"/>
            <a:ext cx="891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e_cross</a:t>
            </a:r>
            <a:endParaRPr lang="en-US" dirty="0"/>
          </a:p>
        </p:txBody>
      </p:sp>
      <p:cxnSp>
        <p:nvCxnSpPr>
          <p:cNvPr id="72" name="Straight Arrow Connector 71"/>
          <p:cNvCxnSpPr/>
          <p:nvPr/>
        </p:nvCxnSpPr>
        <p:spPr>
          <a:xfrm>
            <a:off x="3665822" y="2768349"/>
            <a:ext cx="94510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3671249" y="2402008"/>
            <a:ext cx="931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e_along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1358445" y="1924338"/>
            <a:ext cx="881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X_req</a:t>
            </a:r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5827105" y="236320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5786408" y="129400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1323628" y="2468823"/>
            <a:ext cx="881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  <a:r>
              <a:rPr lang="en-US" dirty="0" smtClean="0"/>
              <a:t>_req</a:t>
            </a:r>
            <a:endParaRPr 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1365518" y="4666572"/>
            <a:ext cx="881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Z_req</a:t>
            </a:r>
            <a:endParaRPr 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5520520" y="1198246"/>
            <a:ext cx="924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000" b="1" dirty="0" smtClean="0"/>
              <a:t>Φ</a:t>
            </a:r>
            <a:r>
              <a:rPr lang="en-US" sz="2000" b="1" dirty="0" smtClean="0"/>
              <a:t>_des</a:t>
            </a:r>
            <a:endParaRPr lang="en-US" sz="2000" b="1" dirty="0"/>
          </a:p>
        </p:txBody>
      </p:sp>
      <p:sp>
        <p:nvSpPr>
          <p:cNvPr id="82" name="TextBox 81"/>
          <p:cNvSpPr txBox="1"/>
          <p:nvPr/>
        </p:nvSpPr>
        <p:spPr>
          <a:xfrm>
            <a:off x="6110419" y="1910794"/>
            <a:ext cx="320967" cy="4740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b="1" dirty="0" smtClean="0"/>
              <a:t>φ</a:t>
            </a:r>
            <a:endParaRPr lang="en-US" sz="2400" b="1" dirty="0"/>
          </a:p>
        </p:txBody>
      </p:sp>
      <p:sp>
        <p:nvSpPr>
          <p:cNvPr id="83" name="TextBox 82"/>
          <p:cNvSpPr txBox="1"/>
          <p:nvPr/>
        </p:nvSpPr>
        <p:spPr>
          <a:xfrm>
            <a:off x="5479578" y="2344338"/>
            <a:ext cx="924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000" b="1" dirty="0" smtClean="0"/>
              <a:t>ϴ</a:t>
            </a:r>
            <a:r>
              <a:rPr lang="en-US" sz="2000" b="1" dirty="0" smtClean="0"/>
              <a:t>_des</a:t>
            </a:r>
            <a:endParaRPr lang="en-US" sz="2000" b="1" dirty="0"/>
          </a:p>
        </p:txBody>
      </p:sp>
      <p:sp>
        <p:nvSpPr>
          <p:cNvPr id="84" name="TextBox 83"/>
          <p:cNvSpPr txBox="1"/>
          <p:nvPr/>
        </p:nvSpPr>
        <p:spPr>
          <a:xfrm>
            <a:off x="6120532" y="3844358"/>
            <a:ext cx="3621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Ѱ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5439913" y="3243856"/>
            <a:ext cx="924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z-Cyrl-AZ" sz="2000" b="1" dirty="0" smtClean="0"/>
              <a:t>Ѱ</a:t>
            </a:r>
            <a:r>
              <a:rPr lang="en-US" sz="2000" b="1" dirty="0" smtClean="0"/>
              <a:t>_des</a:t>
            </a:r>
            <a:endParaRPr lang="en-US" sz="2000" b="1" dirty="0"/>
          </a:p>
        </p:txBody>
      </p:sp>
      <p:sp>
        <p:nvSpPr>
          <p:cNvPr id="86" name="TextBox 85"/>
          <p:cNvSpPr txBox="1"/>
          <p:nvPr/>
        </p:nvSpPr>
        <p:spPr>
          <a:xfrm>
            <a:off x="6133690" y="2934394"/>
            <a:ext cx="3621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ϴ</a:t>
            </a:r>
            <a:endParaRPr lang="en-US" sz="2400" b="1" dirty="0"/>
          </a:p>
        </p:txBody>
      </p:sp>
      <p:cxnSp>
        <p:nvCxnSpPr>
          <p:cNvPr id="89" name="Straight Arrow Connector 88"/>
          <p:cNvCxnSpPr/>
          <p:nvPr/>
        </p:nvCxnSpPr>
        <p:spPr>
          <a:xfrm flipV="1">
            <a:off x="6701051" y="3616656"/>
            <a:ext cx="368488" cy="216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 flipV="1">
            <a:off x="7977113" y="2715902"/>
            <a:ext cx="1119117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 flipV="1">
            <a:off x="7987351" y="3566742"/>
            <a:ext cx="1119117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3500404" y="5449927"/>
            <a:ext cx="3621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Z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8235311" y="1294516"/>
            <a:ext cx="5806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Mx</a:t>
            </a:r>
            <a:endParaRPr lang="en-US" sz="2400" dirty="0"/>
          </a:p>
        </p:txBody>
      </p:sp>
      <p:sp>
        <p:nvSpPr>
          <p:cNvPr id="96" name="TextBox 95"/>
          <p:cNvSpPr txBox="1"/>
          <p:nvPr/>
        </p:nvSpPr>
        <p:spPr>
          <a:xfrm>
            <a:off x="8249203" y="2290589"/>
            <a:ext cx="5870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My</a:t>
            </a:r>
            <a:endParaRPr lang="en-US" sz="2400" dirty="0"/>
          </a:p>
        </p:txBody>
      </p:sp>
      <p:sp>
        <p:nvSpPr>
          <p:cNvPr id="97" name="TextBox 96"/>
          <p:cNvSpPr txBox="1"/>
          <p:nvPr/>
        </p:nvSpPr>
        <p:spPr>
          <a:xfrm>
            <a:off x="8277900" y="3124159"/>
            <a:ext cx="5870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Mz</a:t>
            </a:r>
            <a:endParaRPr lang="en-US" sz="2400" dirty="0"/>
          </a:p>
        </p:txBody>
      </p:sp>
      <p:sp>
        <p:nvSpPr>
          <p:cNvPr id="98" name="TextBox 97"/>
          <p:cNvSpPr txBox="1"/>
          <p:nvPr/>
        </p:nvSpPr>
        <p:spPr>
          <a:xfrm>
            <a:off x="7006480" y="4713068"/>
            <a:ext cx="18297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 smtClean="0"/>
              <a:t>Δ</a:t>
            </a:r>
            <a:r>
              <a:rPr lang="en-US" sz="2400" dirty="0" smtClean="0"/>
              <a:t>T_allmotors</a:t>
            </a:r>
            <a:endParaRPr lang="en-US" sz="2400" dirty="0"/>
          </a:p>
        </p:txBody>
      </p:sp>
      <p:cxnSp>
        <p:nvCxnSpPr>
          <p:cNvPr id="99" name="Straight Arrow Connector 98"/>
          <p:cNvCxnSpPr/>
          <p:nvPr/>
        </p:nvCxnSpPr>
        <p:spPr>
          <a:xfrm flipV="1">
            <a:off x="2627194" y="4026091"/>
            <a:ext cx="0" cy="30707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 flipV="1">
            <a:off x="3200401" y="4032914"/>
            <a:ext cx="0" cy="30707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2319964" y="4096689"/>
            <a:ext cx="3621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X</a:t>
            </a:r>
            <a:endParaRPr lang="en-US" sz="2400" b="1" dirty="0"/>
          </a:p>
        </p:txBody>
      </p:sp>
      <p:sp>
        <p:nvSpPr>
          <p:cNvPr id="102" name="TextBox 101"/>
          <p:cNvSpPr txBox="1"/>
          <p:nvPr/>
        </p:nvSpPr>
        <p:spPr>
          <a:xfrm>
            <a:off x="2913798" y="4108680"/>
            <a:ext cx="3621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Y</a:t>
            </a:r>
            <a:endParaRPr lang="en-US" sz="2400" b="1" dirty="0"/>
          </a:p>
        </p:txBody>
      </p:sp>
      <p:sp>
        <p:nvSpPr>
          <p:cNvPr id="108" name="Rectangle 107"/>
          <p:cNvSpPr/>
          <p:nvPr/>
        </p:nvSpPr>
        <p:spPr>
          <a:xfrm>
            <a:off x="1091821" y="1692323"/>
            <a:ext cx="941695" cy="3889611"/>
          </a:xfrm>
          <a:prstGeom prst="rect">
            <a:avLst/>
          </a:prstGeom>
          <a:noFill/>
          <a:ln w="57150"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TextBox 108"/>
          <p:cNvSpPr txBox="1"/>
          <p:nvPr/>
        </p:nvSpPr>
        <p:spPr>
          <a:xfrm>
            <a:off x="415444" y="1154279"/>
            <a:ext cx="16180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Waypoint</a:t>
            </a:r>
            <a:endParaRPr lang="en-US" sz="28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3316406" y="4616355"/>
            <a:ext cx="2654733" cy="1402308"/>
          </a:xfrm>
          <a:prstGeom prst="rect">
            <a:avLst/>
          </a:prstGeom>
          <a:noFill/>
          <a:ln w="57150"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TextBox 110"/>
          <p:cNvSpPr txBox="1"/>
          <p:nvPr/>
        </p:nvSpPr>
        <p:spPr>
          <a:xfrm>
            <a:off x="3435035" y="4157964"/>
            <a:ext cx="29758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Altitude Controller</a:t>
            </a:r>
            <a:endParaRPr lang="en-US" sz="28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5858180" y="795389"/>
            <a:ext cx="2654733" cy="3411534"/>
          </a:xfrm>
          <a:prstGeom prst="rect">
            <a:avLst/>
          </a:prstGeom>
          <a:noFill/>
          <a:ln w="57150"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TextBox 112"/>
          <p:cNvSpPr txBox="1"/>
          <p:nvPr/>
        </p:nvSpPr>
        <p:spPr>
          <a:xfrm>
            <a:off x="5697638" y="267782"/>
            <a:ext cx="29758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Attitude Controller</a:t>
            </a:r>
            <a:endParaRPr lang="en-US" sz="28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70666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358" y="1187995"/>
            <a:ext cx="11407218" cy="451677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050878" y="1705970"/>
            <a:ext cx="10795698" cy="137842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7382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770" y="892791"/>
            <a:ext cx="9853801" cy="477102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1213" y="421303"/>
            <a:ext cx="6172200" cy="942975"/>
          </a:xfrm>
          <a:prstGeom prst="rect">
            <a:avLst/>
          </a:prstGeom>
          <a:ln w="38100" cap="sq">
            <a:solidFill>
              <a:srgbClr val="FF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5" name="Straight Arrow Connector 4"/>
          <p:cNvCxnSpPr/>
          <p:nvPr/>
        </p:nvCxnSpPr>
        <p:spPr>
          <a:xfrm flipV="1">
            <a:off x="6305266" y="1446664"/>
            <a:ext cx="1160060" cy="302980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149770" y="4476466"/>
            <a:ext cx="6032666" cy="118735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827594" y="103049"/>
            <a:ext cx="54181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Control Law of Outer Loop of attitude controller</a:t>
            </a:r>
            <a:endParaRPr lang="en-US" sz="2000" b="1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8631" y="1753910"/>
            <a:ext cx="5121464" cy="3714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151976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227" y="756953"/>
            <a:ext cx="11777441" cy="5043346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2893325" y="3998795"/>
            <a:ext cx="354842" cy="23201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4012442" y="4572000"/>
            <a:ext cx="3780430" cy="1364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4380931" y="756953"/>
            <a:ext cx="1665027" cy="94901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0228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4518" y="2538412"/>
            <a:ext cx="3310933" cy="226792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5576" y="2538412"/>
            <a:ext cx="3319848" cy="2374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8378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ight Arrow 56"/>
          <p:cNvSpPr/>
          <p:nvPr/>
        </p:nvSpPr>
        <p:spPr>
          <a:xfrm>
            <a:off x="10954166" y="1204215"/>
            <a:ext cx="1079486" cy="64144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11291861" y="640656"/>
            <a:ext cx="0" cy="76258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6753980" y="1159727"/>
            <a:ext cx="1091820" cy="2893741"/>
          </a:xfrm>
          <a:prstGeom prst="round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b="1" dirty="0"/>
          </a:p>
        </p:txBody>
      </p:sp>
      <p:cxnSp>
        <p:nvCxnSpPr>
          <p:cNvPr id="26" name="Straight Arrow Connector 25"/>
          <p:cNvCxnSpPr>
            <a:endCxn id="27" idx="1"/>
          </p:cNvCxnSpPr>
          <p:nvPr/>
        </p:nvCxnSpPr>
        <p:spPr>
          <a:xfrm>
            <a:off x="7845799" y="1554436"/>
            <a:ext cx="1450163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9295962" y="1159727"/>
            <a:ext cx="1658204" cy="789420"/>
          </a:xfrm>
          <a:prstGeom prst="round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Flying taxi</a:t>
            </a:r>
            <a:endParaRPr lang="en-US" sz="2400" b="1" dirty="0"/>
          </a:p>
        </p:txBody>
      </p:sp>
      <p:sp>
        <p:nvSpPr>
          <p:cNvPr id="31" name="Right Arrow 30"/>
          <p:cNvSpPr/>
          <p:nvPr/>
        </p:nvSpPr>
        <p:spPr>
          <a:xfrm>
            <a:off x="3903084" y="2457199"/>
            <a:ext cx="2780398" cy="6414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MAVLink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0954166" y="1263327"/>
            <a:ext cx="10638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states</a:t>
            </a:r>
            <a:endParaRPr lang="en-US" sz="2800" b="1" dirty="0"/>
          </a:p>
        </p:txBody>
      </p:sp>
      <p:cxnSp>
        <p:nvCxnSpPr>
          <p:cNvPr id="37" name="Straight Arrow Connector 36"/>
          <p:cNvCxnSpPr/>
          <p:nvPr/>
        </p:nvCxnSpPr>
        <p:spPr>
          <a:xfrm flipH="1" flipV="1">
            <a:off x="7309796" y="626028"/>
            <a:ext cx="3982065" cy="146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>
            <a:off x="7298228" y="626028"/>
            <a:ext cx="11568" cy="50962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6927351" y="1131508"/>
            <a:ext cx="7417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 smtClean="0"/>
              <a:t>PX4</a:t>
            </a:r>
            <a:endParaRPr lang="en-US" u="sng" dirty="0"/>
          </a:p>
        </p:txBody>
      </p:sp>
      <p:sp>
        <p:nvSpPr>
          <p:cNvPr id="56" name="TextBox 55"/>
          <p:cNvSpPr txBox="1"/>
          <p:nvPr/>
        </p:nvSpPr>
        <p:spPr>
          <a:xfrm>
            <a:off x="6948492" y="2421900"/>
            <a:ext cx="6367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EKF</a:t>
            </a:r>
            <a:endParaRPr lang="en-US" dirty="0"/>
          </a:p>
        </p:txBody>
      </p:sp>
      <p:sp>
        <p:nvSpPr>
          <p:cNvPr id="58" name="Rounded Rectangle 57"/>
          <p:cNvSpPr/>
          <p:nvPr/>
        </p:nvSpPr>
        <p:spPr>
          <a:xfrm>
            <a:off x="754995" y="498286"/>
            <a:ext cx="3045380" cy="4236842"/>
          </a:xfrm>
          <a:prstGeom prst="round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/>
              <a:t>Global Obstacle avoidance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/>
              <a:t>Vision software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/>
              <a:t>Pusher motor controller(cruise speed controller)</a:t>
            </a:r>
            <a:endParaRPr lang="en-US" sz="2400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6640336" y="4023898"/>
            <a:ext cx="13732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PIXHAWK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1787038" y="36621"/>
            <a:ext cx="9812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Jetson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3934169" y="346655"/>
            <a:ext cx="291598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 indent="-1778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Updated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 Trajectory</a:t>
            </a:r>
            <a:b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(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waypoints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 contains</a:t>
            </a:r>
            <a:b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2400" u="sng" dirty="0" smtClean="0">
                <a:solidFill>
                  <a:schemeClr val="accent2">
                    <a:lumMod val="75000"/>
                  </a:schemeClr>
                </a:solidFill>
              </a:rPr>
              <a:t>position setpoint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)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Visual odometry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Pusher motor control_action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2" name="Right Arrow 61"/>
          <p:cNvSpPr/>
          <p:nvPr/>
        </p:nvSpPr>
        <p:spPr>
          <a:xfrm rot="10800000">
            <a:off x="3819185" y="3108915"/>
            <a:ext cx="2780398" cy="635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4660542" y="3271037"/>
            <a:ext cx="1013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MAVLink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773154" y="3742522"/>
            <a:ext cx="29159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 indent="-1778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3">
                    <a:lumMod val="50000"/>
                  </a:schemeClr>
                </a:solidFill>
              </a:rPr>
              <a:t>Original</a:t>
            </a:r>
            <a:r>
              <a:rPr lang="en-US" sz="2400" dirty="0" smtClean="0">
                <a:solidFill>
                  <a:schemeClr val="accent3">
                    <a:lumMod val="50000"/>
                  </a:schemeClr>
                </a:solidFill>
              </a:rPr>
              <a:t> waypoints</a:t>
            </a:r>
            <a:br>
              <a:rPr lang="en-US" sz="2400" dirty="0" smtClean="0">
                <a:solidFill>
                  <a:schemeClr val="accent3">
                    <a:lumMod val="50000"/>
                  </a:schemeClr>
                </a:solidFill>
              </a:rPr>
            </a:br>
            <a:r>
              <a:rPr lang="en-US" sz="2400" dirty="0" smtClean="0">
                <a:solidFill>
                  <a:schemeClr val="accent3">
                    <a:lumMod val="50000"/>
                  </a:schemeClr>
                </a:solidFill>
              </a:rPr>
              <a:t>(Mission)</a:t>
            </a:r>
          </a:p>
        </p:txBody>
      </p:sp>
      <p:cxnSp>
        <p:nvCxnSpPr>
          <p:cNvPr id="65" name="Straight Arrow Connector 64"/>
          <p:cNvCxnSpPr/>
          <p:nvPr/>
        </p:nvCxnSpPr>
        <p:spPr>
          <a:xfrm>
            <a:off x="11288537" y="1711980"/>
            <a:ext cx="0" cy="406256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7360251" y="5385588"/>
            <a:ext cx="3110673" cy="777922"/>
          </a:xfrm>
          <a:prstGeom prst="rect">
            <a:avLst/>
          </a:prstGeom>
          <a:noFill/>
          <a:ln w="38100"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7709481" y="5540856"/>
            <a:ext cx="25587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ZED stereo camera</a:t>
            </a:r>
            <a:endParaRPr lang="en-US" sz="2400" b="1" dirty="0"/>
          </a:p>
        </p:txBody>
      </p:sp>
      <p:cxnSp>
        <p:nvCxnSpPr>
          <p:cNvPr id="69" name="Straight Arrow Connector 68"/>
          <p:cNvCxnSpPr>
            <a:endCxn id="67" idx="3"/>
          </p:cNvCxnSpPr>
          <p:nvPr/>
        </p:nvCxnSpPr>
        <p:spPr>
          <a:xfrm flipH="1">
            <a:off x="10470924" y="5774549"/>
            <a:ext cx="817613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flipH="1" flipV="1">
            <a:off x="2284609" y="5831359"/>
            <a:ext cx="5049281" cy="1383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flipV="1">
            <a:off x="2284609" y="4735128"/>
            <a:ext cx="0" cy="111006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Down Arrow 78"/>
          <p:cNvSpPr/>
          <p:nvPr/>
        </p:nvSpPr>
        <p:spPr>
          <a:xfrm>
            <a:off x="1318447" y="4813318"/>
            <a:ext cx="395786" cy="861876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/>
          <p:cNvSpPr txBox="1"/>
          <p:nvPr/>
        </p:nvSpPr>
        <p:spPr>
          <a:xfrm>
            <a:off x="1172042" y="5645624"/>
            <a:ext cx="10638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Map</a:t>
            </a:r>
            <a:endParaRPr lang="en-US" sz="2800" b="1" dirty="0"/>
          </a:p>
        </p:txBody>
      </p:sp>
      <p:sp>
        <p:nvSpPr>
          <p:cNvPr id="82" name="TextBox 81"/>
          <p:cNvSpPr txBox="1"/>
          <p:nvPr/>
        </p:nvSpPr>
        <p:spPr>
          <a:xfrm>
            <a:off x="8041494" y="1131508"/>
            <a:ext cx="10005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PWMs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4559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Arrow 4"/>
          <p:cNvSpPr/>
          <p:nvPr/>
        </p:nvSpPr>
        <p:spPr>
          <a:xfrm>
            <a:off x="0" y="2884495"/>
            <a:ext cx="2134039" cy="64144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" y="3486604"/>
            <a:ext cx="21340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desired trajectory</a:t>
            </a:r>
            <a:br>
              <a:rPr lang="en-US" sz="2000" b="1" dirty="0" smtClean="0"/>
            </a:br>
            <a:r>
              <a:rPr lang="en-US" sz="2000" b="1" dirty="0" smtClean="0"/>
              <a:t>(simple square)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2134039" y="2770193"/>
            <a:ext cx="1787856" cy="870052"/>
          </a:xfrm>
          <a:prstGeom prst="round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Position Controller</a:t>
            </a:r>
            <a:endParaRPr lang="en-US" sz="2400" b="1" dirty="0"/>
          </a:p>
        </p:txBody>
      </p:sp>
      <p:sp>
        <p:nvSpPr>
          <p:cNvPr id="10" name="Right Arrow 9"/>
          <p:cNvSpPr/>
          <p:nvPr/>
        </p:nvSpPr>
        <p:spPr>
          <a:xfrm>
            <a:off x="3921895" y="2884495"/>
            <a:ext cx="1271734" cy="64144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921895" y="3486604"/>
            <a:ext cx="12717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desired</a:t>
            </a:r>
            <a:br>
              <a:rPr lang="en-US" sz="2000" b="1" dirty="0" smtClean="0"/>
            </a:br>
            <a:r>
              <a:rPr lang="en-US" sz="2000" b="1" dirty="0" smtClean="0"/>
              <a:t>v , omega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5193629" y="2750524"/>
            <a:ext cx="1787856" cy="870052"/>
          </a:xfrm>
          <a:prstGeom prst="round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Unicycle model</a:t>
            </a:r>
            <a:endParaRPr lang="en-US" sz="2400" b="1" dirty="0"/>
          </a:p>
        </p:txBody>
      </p:sp>
      <p:sp>
        <p:nvSpPr>
          <p:cNvPr id="13" name="Right Arrow 12"/>
          <p:cNvSpPr/>
          <p:nvPr/>
        </p:nvSpPr>
        <p:spPr>
          <a:xfrm>
            <a:off x="7003203" y="2864827"/>
            <a:ext cx="1610436" cy="64144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7003203" y="3532365"/>
                <a:ext cx="1610436" cy="10738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 smtClean="0"/>
                  <a:t>desired</a:t>
                </a:r>
                <a:br>
                  <a:rPr lang="en-US" sz="2000" b="1" dirty="0" smtClean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𝝎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𝒍𝒆𝒇𝒕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𝒘𝒉𝒆𝒆𝒍</m:t>
                          </m:r>
                        </m:sub>
                      </m:sSub>
                    </m:oMath>
                  </m:oMathPara>
                </a14:m>
                <a:endParaRPr lang="en-US" sz="2000" b="1" dirty="0" smtClean="0">
                  <a:ea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𝝎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𝒓𝒊𝒈𝒉𝒕</m:t>
                          </m:r>
                          <m:r>
                            <a:rPr lang="en-US" sz="2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𝒘𝒉𝒆𝒆𝒍</m:t>
                          </m:r>
                        </m:sub>
                      </m:sSub>
                    </m:oMath>
                  </m:oMathPara>
                </a14:m>
                <a:endParaRPr lang="en-US" sz="2000" b="1" dirty="0" smtClean="0"/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3203" y="3532365"/>
                <a:ext cx="1610436" cy="1073884"/>
              </a:xfrm>
              <a:prstGeom prst="rect">
                <a:avLst/>
              </a:prstGeom>
              <a:blipFill rotWithShape="0">
                <a:blip r:embed="rId2"/>
                <a:stretch>
                  <a:fillRect l="-4167" t="-2825" b="-33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ounded Rectangle 14"/>
          <p:cNvSpPr/>
          <p:nvPr/>
        </p:nvSpPr>
        <p:spPr>
          <a:xfrm>
            <a:off x="8635357" y="2634016"/>
            <a:ext cx="1787856" cy="1103065"/>
          </a:xfrm>
          <a:prstGeom prst="round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Differential</a:t>
            </a:r>
            <a:br>
              <a:rPr lang="en-US" sz="2400" b="1" dirty="0" smtClean="0"/>
            </a:br>
            <a:r>
              <a:rPr lang="en-US" sz="2400" b="1" dirty="0" smtClean="0"/>
              <a:t>drive</a:t>
            </a:r>
            <a:br>
              <a:rPr lang="en-US" sz="2400" b="1" dirty="0" smtClean="0"/>
            </a:br>
            <a:r>
              <a:rPr lang="en-US" sz="2400" b="1" dirty="0" smtClean="0"/>
              <a:t>controller</a:t>
            </a:r>
            <a:endParaRPr lang="en-US" sz="2400" b="1" dirty="0"/>
          </a:p>
        </p:txBody>
      </p:sp>
      <p:sp>
        <p:nvSpPr>
          <p:cNvPr id="16" name="Right Arrow 15"/>
          <p:cNvSpPr/>
          <p:nvPr/>
        </p:nvSpPr>
        <p:spPr>
          <a:xfrm>
            <a:off x="10423213" y="2878074"/>
            <a:ext cx="1291553" cy="64144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/>
              <p:cNvSpPr txBox="1"/>
              <p:nvPr/>
            </p:nvSpPr>
            <p:spPr>
              <a:xfrm>
                <a:off x="10263771" y="3756354"/>
                <a:ext cx="1610436" cy="766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𝑷𝑾𝑴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𝒍𝒆𝒇𝒕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𝒘𝒉𝒆𝒆𝒍</m:t>
                          </m:r>
                        </m:sub>
                      </m:sSub>
                    </m:oMath>
                  </m:oMathPara>
                </a14:m>
                <a:endParaRPr lang="en-US" sz="2000" b="1" dirty="0" smtClean="0">
                  <a:ea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𝑷𝑾𝑴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𝒓𝒊𝒈𝒉𝒕</m:t>
                          </m:r>
                          <m:r>
                            <a:rPr lang="en-US" sz="2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𝒘𝒉𝒆𝒆𝒍</m:t>
                          </m:r>
                        </m:sub>
                      </m:sSub>
                    </m:oMath>
                  </m:oMathPara>
                </a14:m>
                <a:endParaRPr lang="en-US" sz="2000" b="1" dirty="0" smtClean="0"/>
              </a:p>
            </p:txBody>
          </p:sp>
        </mc:Choice>
        <mc:Fallback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63771" y="3756354"/>
                <a:ext cx="1610436" cy="766107"/>
              </a:xfrm>
              <a:prstGeom prst="rect">
                <a:avLst/>
              </a:prstGeom>
              <a:blipFill rotWithShape="0">
                <a:blip r:embed="rId3"/>
                <a:stretch>
                  <a:fillRect r="-23106"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ounded Rectangle 17"/>
          <p:cNvSpPr/>
          <p:nvPr/>
        </p:nvSpPr>
        <p:spPr>
          <a:xfrm>
            <a:off x="1897039" y="1856095"/>
            <a:ext cx="8775510" cy="3111689"/>
          </a:xfrm>
          <a:prstGeom prst="roundRect">
            <a:avLst/>
          </a:prstGeom>
          <a:noFill/>
          <a:ln w="57150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4732122" y="1265890"/>
            <a:ext cx="27108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 smtClean="0"/>
              <a:t>Control Software</a:t>
            </a:r>
            <a:endParaRPr lang="en-US" sz="2800" b="1" i="1" dirty="0"/>
          </a:p>
        </p:txBody>
      </p:sp>
    </p:spTree>
    <p:extLst>
      <p:ext uri="{BB962C8B-B14F-4D97-AF65-F5344CB8AC3E}">
        <p14:creationId xmlns:p14="http://schemas.microsoft.com/office/powerpoint/2010/main" val="15031343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1897039" y="2845159"/>
            <a:ext cx="2134039" cy="64144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761193" y="2351223"/>
            <a:ext cx="21340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desired trajectory</a:t>
            </a:r>
            <a:br>
              <a:rPr lang="en-US" sz="2000" b="1" dirty="0" smtClean="0"/>
            </a:br>
            <a:r>
              <a:rPr lang="en-US" sz="2000" b="1" dirty="0" smtClean="0"/>
              <a:t>(simple square)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4031078" y="2756545"/>
            <a:ext cx="1787856" cy="870052"/>
          </a:xfrm>
          <a:prstGeom prst="round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Control Software</a:t>
            </a:r>
            <a:endParaRPr lang="en-US" sz="2400" b="1" dirty="0"/>
          </a:p>
        </p:txBody>
      </p:sp>
      <p:sp>
        <p:nvSpPr>
          <p:cNvPr id="6" name="Right Arrow 5"/>
          <p:cNvSpPr/>
          <p:nvPr/>
        </p:nvSpPr>
        <p:spPr>
          <a:xfrm>
            <a:off x="5818934" y="2870847"/>
            <a:ext cx="1700983" cy="64144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5596214" y="2079052"/>
                <a:ext cx="1610436" cy="766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𝑷𝑾𝑴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𝒍𝒆𝒇𝒕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𝒘𝒉𝒆𝒆𝒍</m:t>
                          </m:r>
                        </m:sub>
                      </m:sSub>
                    </m:oMath>
                  </m:oMathPara>
                </a14:m>
                <a:endParaRPr lang="en-US" sz="2000" b="1" dirty="0" smtClean="0">
                  <a:ea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𝑷𝑾𝑴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𝒓𝒊𝒈𝒉𝒕</m:t>
                          </m:r>
                          <m:r>
                            <a:rPr lang="en-US" sz="2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𝒘𝒉𝒆𝒆𝒍</m:t>
                          </m:r>
                        </m:sub>
                      </m:sSub>
                    </m:oMath>
                  </m:oMathPara>
                </a14:m>
                <a:endParaRPr lang="en-US" sz="2000" b="1" dirty="0" smtClean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6214" y="2079052"/>
                <a:ext cx="1610436" cy="766107"/>
              </a:xfrm>
              <a:prstGeom prst="rect">
                <a:avLst/>
              </a:prstGeom>
              <a:blipFill rotWithShape="0">
                <a:blip r:embed="rId2"/>
                <a:stretch>
                  <a:fillRect r="-23106"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ounded Rectangle 7"/>
          <p:cNvSpPr/>
          <p:nvPr/>
        </p:nvSpPr>
        <p:spPr>
          <a:xfrm>
            <a:off x="7519917" y="2756545"/>
            <a:ext cx="1787856" cy="870052"/>
          </a:xfrm>
          <a:prstGeom prst="round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DD robot</a:t>
            </a:r>
            <a:endParaRPr lang="en-US" sz="2400" b="1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5962" y="1224289"/>
            <a:ext cx="1661811" cy="1465634"/>
          </a:xfrm>
          <a:prstGeom prst="rect">
            <a:avLst/>
          </a:prstGeom>
        </p:spPr>
      </p:pic>
      <p:sp>
        <p:nvSpPr>
          <p:cNvPr id="16" name="Right Arrow 15"/>
          <p:cNvSpPr/>
          <p:nvPr/>
        </p:nvSpPr>
        <p:spPr>
          <a:xfrm>
            <a:off x="9348716" y="2870847"/>
            <a:ext cx="1700983" cy="64144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9860509" y="2904271"/>
            <a:ext cx="13802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states</a:t>
            </a:r>
          </a:p>
        </p:txBody>
      </p:sp>
      <p:cxnSp>
        <p:nvCxnSpPr>
          <p:cNvPr id="21" name="Straight Arrow Connector 20"/>
          <p:cNvCxnSpPr>
            <a:endCxn id="24" idx="3"/>
          </p:cNvCxnSpPr>
          <p:nvPr/>
        </p:nvCxnSpPr>
        <p:spPr>
          <a:xfrm flipH="1" flipV="1">
            <a:off x="9592671" y="5389686"/>
            <a:ext cx="957968" cy="15426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8227896" y="5158853"/>
            <a:ext cx="1364775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8227895" y="5158853"/>
            <a:ext cx="13415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Encoders</a:t>
            </a:r>
            <a:endParaRPr lang="en-US" sz="2400" b="1" dirty="0"/>
          </a:p>
        </p:txBody>
      </p:sp>
      <p:cxnSp>
        <p:nvCxnSpPr>
          <p:cNvPr id="27" name="Straight Arrow Connector 26"/>
          <p:cNvCxnSpPr>
            <a:endCxn id="34" idx="3"/>
          </p:cNvCxnSpPr>
          <p:nvPr/>
        </p:nvCxnSpPr>
        <p:spPr>
          <a:xfrm flipH="1">
            <a:off x="9592670" y="6127845"/>
            <a:ext cx="957969" cy="1536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10550638" y="3395185"/>
            <a:ext cx="0" cy="273266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8227895" y="5912377"/>
            <a:ext cx="1364775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8572905" y="5897012"/>
            <a:ext cx="7360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IMU</a:t>
            </a:r>
            <a:endParaRPr lang="en-US" sz="2400" b="1" dirty="0"/>
          </a:p>
        </p:txBody>
      </p:sp>
      <p:cxnSp>
        <p:nvCxnSpPr>
          <p:cNvPr id="36" name="Straight Arrow Connector 35"/>
          <p:cNvCxnSpPr/>
          <p:nvPr/>
        </p:nvCxnSpPr>
        <p:spPr>
          <a:xfrm flipH="1">
            <a:off x="7269928" y="5389685"/>
            <a:ext cx="931392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>
            <a:off x="7258332" y="6112479"/>
            <a:ext cx="957969" cy="1536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ounded Rectangle 41"/>
          <p:cNvSpPr/>
          <p:nvPr/>
        </p:nvSpPr>
        <p:spPr>
          <a:xfrm>
            <a:off x="5022376" y="5112483"/>
            <a:ext cx="2220977" cy="1246193"/>
          </a:xfrm>
          <a:prstGeom prst="round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EKF</a:t>
            </a:r>
            <a:br>
              <a:rPr lang="en-US" sz="2400" b="1" dirty="0" smtClean="0"/>
            </a:br>
            <a:r>
              <a:rPr lang="en-US" sz="2400" b="1" dirty="0" smtClean="0"/>
              <a:t>(sensor fusion)</a:t>
            </a:r>
            <a:endParaRPr lang="en-US" sz="2400" b="1" dirty="0"/>
          </a:p>
        </p:txBody>
      </p:sp>
      <p:cxnSp>
        <p:nvCxnSpPr>
          <p:cNvPr id="43" name="Straight Connector 42"/>
          <p:cNvCxnSpPr>
            <a:endCxn id="42" idx="1"/>
          </p:cNvCxnSpPr>
          <p:nvPr/>
        </p:nvCxnSpPr>
        <p:spPr>
          <a:xfrm>
            <a:off x="4653887" y="5732060"/>
            <a:ext cx="368489" cy="352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1">
            <a:off x="4650792" y="3703708"/>
            <a:ext cx="0" cy="202835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6591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Summing Junction 3"/>
          <p:cNvSpPr/>
          <p:nvPr/>
        </p:nvSpPr>
        <p:spPr>
          <a:xfrm>
            <a:off x="2893328" y="953942"/>
            <a:ext cx="436729" cy="450377"/>
          </a:xfrm>
          <a:prstGeom prst="flowChartSummingJunction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033518" y="1179130"/>
            <a:ext cx="85981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3698544" y="906176"/>
            <a:ext cx="900753" cy="545910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PID</a:t>
            </a:r>
            <a:endParaRPr lang="en-US" sz="2400" dirty="0"/>
          </a:p>
        </p:txBody>
      </p:sp>
      <p:cxnSp>
        <p:nvCxnSpPr>
          <p:cNvPr id="7" name="Straight Arrow Connector 6"/>
          <p:cNvCxnSpPr>
            <a:stCxn id="6" idx="3"/>
          </p:cNvCxnSpPr>
          <p:nvPr/>
        </p:nvCxnSpPr>
        <p:spPr>
          <a:xfrm flipV="1">
            <a:off x="4599297" y="1179130"/>
            <a:ext cx="1119117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8106770" y="1210270"/>
            <a:ext cx="0" cy="86003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61120" y="953942"/>
            <a:ext cx="11207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b="1" dirty="0" smtClean="0"/>
              <a:t>Φ</a:t>
            </a:r>
            <a:r>
              <a:rPr lang="en-US" sz="2400" b="1" dirty="0" smtClean="0"/>
              <a:t>_des</a:t>
            </a:r>
            <a:endParaRPr lang="en-US" sz="2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4821909" y="706400"/>
            <a:ext cx="5806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Mx</a:t>
            </a:r>
            <a:endParaRPr lang="en-US" sz="2400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3330057" y="1188398"/>
            <a:ext cx="36848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ounded Rectangle 11"/>
              <p:cNvSpPr/>
              <p:nvPr/>
            </p:nvSpPr>
            <p:spPr>
              <a:xfrm>
                <a:off x="5810043" y="730576"/>
                <a:ext cx="2092011" cy="975394"/>
              </a:xfrm>
              <a:prstGeom prst="roundRect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𝑰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sub>
                          </m:sSub>
                        </m:num>
                        <m:den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𝑰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𝑰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sub>
                          </m:s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𝑰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𝒙𝒛</m:t>
                              </m:r>
                            </m:sub>
                            <m:sup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bSup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) </m:t>
                          </m:r>
                          <m:sSup>
                            <m:sSup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p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12" name="Rounded 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0043" y="730576"/>
                <a:ext cx="2092011" cy="975394"/>
              </a:xfrm>
              <a:prstGeom prst="round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 w="571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6442049" y="287193"/>
            <a:ext cx="926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G_phi</a:t>
            </a:r>
            <a:endParaRPr lang="en-US" sz="2400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7902054" y="1218273"/>
            <a:ext cx="73697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635129" y="900754"/>
            <a:ext cx="4844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3200" b="1" dirty="0" smtClean="0"/>
              <a:t>φ</a:t>
            </a:r>
            <a:endParaRPr lang="en-US" sz="32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2568720" y="1490952"/>
            <a:ext cx="4844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3200" b="1" dirty="0" smtClean="0"/>
              <a:t>φ</a:t>
            </a:r>
            <a:endParaRPr lang="en-US" sz="3200" b="1" dirty="0"/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3125337" y="2061036"/>
            <a:ext cx="4981433" cy="926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3098978" y="1404320"/>
            <a:ext cx="9349" cy="67140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lowchart: Summing Junction 29"/>
          <p:cNvSpPr/>
          <p:nvPr/>
        </p:nvSpPr>
        <p:spPr>
          <a:xfrm>
            <a:off x="3985147" y="3394022"/>
            <a:ext cx="436729" cy="450377"/>
          </a:xfrm>
          <a:prstGeom prst="flowChartSummingJunction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3125337" y="3619210"/>
            <a:ext cx="85981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4790363" y="3346256"/>
            <a:ext cx="900753" cy="545910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PID</a:t>
            </a:r>
            <a:endParaRPr lang="en-US" sz="2400" dirty="0"/>
          </a:p>
        </p:txBody>
      </p:sp>
      <p:cxnSp>
        <p:nvCxnSpPr>
          <p:cNvPr id="33" name="Straight Arrow Connector 32"/>
          <p:cNvCxnSpPr>
            <a:stCxn id="32" idx="3"/>
          </p:cNvCxnSpPr>
          <p:nvPr/>
        </p:nvCxnSpPr>
        <p:spPr>
          <a:xfrm flipV="1">
            <a:off x="5691116" y="3619210"/>
            <a:ext cx="1119117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8106770" y="3655773"/>
            <a:ext cx="0" cy="86003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152939" y="3394022"/>
            <a:ext cx="11207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ϴ_des</a:t>
            </a:r>
            <a:endParaRPr lang="en-US" sz="24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5956135" y="3194108"/>
            <a:ext cx="5870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My</a:t>
            </a:r>
            <a:endParaRPr lang="en-US" sz="2400" dirty="0"/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4421876" y="3628478"/>
            <a:ext cx="36848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786346" y="3176079"/>
                <a:ext cx="1115708" cy="975394"/>
              </a:xfrm>
              <a:prstGeom prst="roundRect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𝑰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sub>
                          </m:s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p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6346" y="3176079"/>
                <a:ext cx="1115708" cy="975394"/>
              </a:xfrm>
              <a:prstGeom prst="round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571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/>
          <p:cNvSpPr txBox="1"/>
          <p:nvPr/>
        </p:nvSpPr>
        <p:spPr>
          <a:xfrm>
            <a:off x="6880771" y="2732443"/>
            <a:ext cx="7970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G_th</a:t>
            </a:r>
            <a:endParaRPr lang="en-US" sz="2400" dirty="0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7902054" y="3663776"/>
            <a:ext cx="73697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8635129" y="3346257"/>
            <a:ext cx="4844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ϴ</a:t>
            </a:r>
            <a:endParaRPr lang="en-US" sz="32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3684394" y="3931032"/>
            <a:ext cx="4844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ϴ</a:t>
            </a:r>
            <a:endParaRPr lang="en-US" sz="3200" b="1" dirty="0"/>
          </a:p>
        </p:txBody>
      </p:sp>
      <p:cxnSp>
        <p:nvCxnSpPr>
          <p:cNvPr id="43" name="Straight Arrow Connector 42"/>
          <p:cNvCxnSpPr/>
          <p:nvPr/>
        </p:nvCxnSpPr>
        <p:spPr>
          <a:xfrm flipH="1">
            <a:off x="4200146" y="4506539"/>
            <a:ext cx="3906624" cy="926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V="1">
            <a:off x="4190797" y="3844400"/>
            <a:ext cx="9349" cy="67140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Flowchart: Summing Junction 44"/>
          <p:cNvSpPr/>
          <p:nvPr/>
        </p:nvSpPr>
        <p:spPr>
          <a:xfrm>
            <a:off x="2957516" y="5483194"/>
            <a:ext cx="436729" cy="450377"/>
          </a:xfrm>
          <a:prstGeom prst="flowChartSummingJunction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2097706" y="5708382"/>
            <a:ext cx="85981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3762732" y="5435428"/>
            <a:ext cx="900753" cy="545910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PID</a:t>
            </a:r>
            <a:endParaRPr lang="en-US" sz="2400" dirty="0"/>
          </a:p>
        </p:txBody>
      </p:sp>
      <p:cxnSp>
        <p:nvCxnSpPr>
          <p:cNvPr id="48" name="Straight Arrow Connector 47"/>
          <p:cNvCxnSpPr>
            <a:stCxn id="47" idx="3"/>
          </p:cNvCxnSpPr>
          <p:nvPr/>
        </p:nvCxnSpPr>
        <p:spPr>
          <a:xfrm flipV="1">
            <a:off x="4663485" y="5708382"/>
            <a:ext cx="1119117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8284191" y="5744944"/>
            <a:ext cx="0" cy="86003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127011" y="5455051"/>
            <a:ext cx="12726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Ѱ_des</a:t>
            </a:r>
            <a:endParaRPr lang="en-US" sz="2400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4928504" y="5283280"/>
            <a:ext cx="5870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Mz</a:t>
            </a:r>
            <a:endParaRPr lang="en-US" sz="2400" dirty="0"/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3394245" y="5717650"/>
            <a:ext cx="36848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ounded Rectangle 52"/>
              <p:cNvSpPr/>
              <p:nvPr/>
            </p:nvSpPr>
            <p:spPr>
              <a:xfrm>
                <a:off x="5780543" y="5265250"/>
                <a:ext cx="2298932" cy="975394"/>
              </a:xfrm>
              <a:prstGeom prst="roundRect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𝑰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sub>
                          </m:sSub>
                        </m:num>
                        <m:den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𝑰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𝑰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sub>
                          </m:s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𝑰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𝒙𝒛</m:t>
                              </m:r>
                            </m:sub>
                            <m:sup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bSup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p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53" name="Rounded Rectangle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0543" y="5265250"/>
                <a:ext cx="2298932" cy="975394"/>
              </a:xfrm>
              <a:prstGeom prst="round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 w="571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Straight Arrow Connector 53"/>
          <p:cNvCxnSpPr/>
          <p:nvPr/>
        </p:nvCxnSpPr>
        <p:spPr>
          <a:xfrm>
            <a:off x="8079475" y="5752947"/>
            <a:ext cx="73697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8812550" y="5435428"/>
            <a:ext cx="4844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Ѱ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2656763" y="6020204"/>
            <a:ext cx="4844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Ѱ</a:t>
            </a:r>
          </a:p>
        </p:txBody>
      </p:sp>
      <p:cxnSp>
        <p:nvCxnSpPr>
          <p:cNvPr id="57" name="Straight Arrow Connector 56"/>
          <p:cNvCxnSpPr/>
          <p:nvPr/>
        </p:nvCxnSpPr>
        <p:spPr>
          <a:xfrm flipH="1">
            <a:off x="3163166" y="6595710"/>
            <a:ext cx="5121025" cy="1727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V="1">
            <a:off x="3163166" y="5933572"/>
            <a:ext cx="9349" cy="67140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6463625" y="4807967"/>
            <a:ext cx="8837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G_psi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491521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Summing Junction 3"/>
          <p:cNvSpPr/>
          <p:nvPr/>
        </p:nvSpPr>
        <p:spPr>
          <a:xfrm>
            <a:off x="4039738" y="979432"/>
            <a:ext cx="436729" cy="450377"/>
          </a:xfrm>
          <a:prstGeom prst="flowChartSummingJunction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3179928" y="1204620"/>
            <a:ext cx="85981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4844954" y="931666"/>
            <a:ext cx="900753" cy="545910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PID</a:t>
            </a:r>
            <a:endParaRPr lang="en-US" sz="2400" dirty="0"/>
          </a:p>
        </p:txBody>
      </p:sp>
      <p:cxnSp>
        <p:nvCxnSpPr>
          <p:cNvPr id="7" name="Straight Arrow Connector 6"/>
          <p:cNvCxnSpPr>
            <a:stCxn id="6" idx="3"/>
          </p:cNvCxnSpPr>
          <p:nvPr/>
        </p:nvCxnSpPr>
        <p:spPr>
          <a:xfrm>
            <a:off x="5745707" y="1204621"/>
            <a:ext cx="1943449" cy="926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8954554" y="1174118"/>
            <a:ext cx="0" cy="92709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209233" y="951289"/>
            <a:ext cx="12726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Z_des</a:t>
            </a:r>
            <a:endParaRPr lang="en-US" sz="2400" b="1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4476467" y="1213888"/>
            <a:ext cx="36848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ounded Rectangle 11"/>
              <p:cNvSpPr/>
              <p:nvPr/>
            </p:nvSpPr>
            <p:spPr>
              <a:xfrm>
                <a:off x="7634130" y="694424"/>
                <a:ext cx="1115708" cy="975394"/>
              </a:xfrm>
              <a:prstGeom prst="roundRect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𝒎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p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12" name="Rounded 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4130" y="694424"/>
                <a:ext cx="1115708" cy="975394"/>
              </a:xfrm>
              <a:prstGeom prst="round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 w="571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/>
          <p:cNvCxnSpPr/>
          <p:nvPr/>
        </p:nvCxnSpPr>
        <p:spPr>
          <a:xfrm>
            <a:off x="8749838" y="1182121"/>
            <a:ext cx="73697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9493213" y="892801"/>
            <a:ext cx="4844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Z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738985" y="1516442"/>
            <a:ext cx="4844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Z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4254737" y="2101218"/>
            <a:ext cx="4699817" cy="2099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4245388" y="1429810"/>
            <a:ext cx="9349" cy="67140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689156" y="250788"/>
            <a:ext cx="6767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G_Z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5775047" y="752223"/>
            <a:ext cx="18297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 smtClean="0"/>
              <a:t>Δ</a:t>
            </a:r>
            <a:r>
              <a:rPr lang="en-US" sz="2400" dirty="0" smtClean="0"/>
              <a:t>T_allmotors</a:t>
            </a:r>
            <a:endParaRPr lang="en-US" sz="2400" dirty="0"/>
          </a:p>
        </p:txBody>
      </p:sp>
      <p:sp>
        <p:nvSpPr>
          <p:cNvPr id="23" name="Flowchart: Summing Junction 22"/>
          <p:cNvSpPr/>
          <p:nvPr/>
        </p:nvSpPr>
        <p:spPr>
          <a:xfrm>
            <a:off x="4162568" y="3522269"/>
            <a:ext cx="436729" cy="450377"/>
          </a:xfrm>
          <a:prstGeom prst="flowChartSummingJunction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3302758" y="3747457"/>
            <a:ext cx="85981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4967784" y="3474503"/>
            <a:ext cx="900753" cy="545910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PID</a:t>
            </a:r>
            <a:endParaRPr lang="en-US" sz="2400" dirty="0"/>
          </a:p>
        </p:txBody>
      </p:sp>
      <p:cxnSp>
        <p:nvCxnSpPr>
          <p:cNvPr id="26" name="Straight Arrow Connector 25"/>
          <p:cNvCxnSpPr>
            <a:stCxn id="25" idx="3"/>
          </p:cNvCxnSpPr>
          <p:nvPr/>
        </p:nvCxnSpPr>
        <p:spPr>
          <a:xfrm>
            <a:off x="5868537" y="3747458"/>
            <a:ext cx="1460311" cy="926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9329439" y="3728541"/>
            <a:ext cx="0" cy="92709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643153" y="3494125"/>
            <a:ext cx="16650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b="1" dirty="0" smtClean="0"/>
              <a:t>Δ</a:t>
            </a:r>
            <a:r>
              <a:rPr lang="en-US" sz="2400" b="1" dirty="0" smtClean="0"/>
              <a:t>u_des = 0</a:t>
            </a:r>
            <a:endParaRPr lang="en-US" sz="2400" b="1" dirty="0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4599297" y="3756725"/>
            <a:ext cx="36848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ounded Rectangle 29"/>
              <p:cNvSpPr/>
              <p:nvPr/>
            </p:nvSpPr>
            <p:spPr>
              <a:xfrm>
                <a:off x="7328848" y="3237261"/>
                <a:ext cx="1748536" cy="1114404"/>
              </a:xfrm>
              <a:prstGeom prst="roundRect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𝒎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 (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  <m:t>𝑿</m:t>
                                  </m:r>
                                </m:e>
                                <m:sub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  <m:t>𝒖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</m:den>
                          </m:f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30" name="Rounded 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8848" y="3237261"/>
                <a:ext cx="1748536" cy="1114404"/>
              </a:xfrm>
              <a:prstGeom prst="round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571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/>
          <p:cNvCxnSpPr/>
          <p:nvPr/>
        </p:nvCxnSpPr>
        <p:spPr>
          <a:xfrm>
            <a:off x="9077384" y="3740135"/>
            <a:ext cx="73697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9868097" y="3447224"/>
            <a:ext cx="7971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3200" b="1" dirty="0" smtClean="0"/>
              <a:t>Δ</a:t>
            </a:r>
            <a:r>
              <a:rPr lang="en-US" sz="3200" b="1" dirty="0" smtClean="0"/>
              <a:t>u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 flipH="1" flipV="1">
            <a:off x="4377568" y="4644055"/>
            <a:ext cx="4951871" cy="1128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4368218" y="3972647"/>
            <a:ext cx="9349" cy="67140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7811986" y="2793625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G_u</a:t>
            </a:r>
            <a:endParaRPr lang="en-US" sz="2400" dirty="0"/>
          </a:p>
        </p:txBody>
      </p:sp>
      <p:sp>
        <p:nvSpPr>
          <p:cNvPr id="37" name="TextBox 36"/>
          <p:cNvSpPr txBox="1"/>
          <p:nvPr/>
        </p:nvSpPr>
        <p:spPr>
          <a:xfrm>
            <a:off x="5820923" y="3297802"/>
            <a:ext cx="16302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 smtClean="0"/>
              <a:t>Δ</a:t>
            </a:r>
            <a:r>
              <a:rPr lang="en-US" sz="2400" dirty="0" smtClean="0"/>
              <a:t>X_pusher</a:t>
            </a:r>
            <a:endParaRPr lang="en-US" sz="2400" dirty="0"/>
          </a:p>
        </p:txBody>
      </p:sp>
      <p:sp>
        <p:nvSpPr>
          <p:cNvPr id="38" name="TextBox 37"/>
          <p:cNvSpPr txBox="1"/>
          <p:nvPr/>
        </p:nvSpPr>
        <p:spPr>
          <a:xfrm>
            <a:off x="3732663" y="4351665"/>
            <a:ext cx="7971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3200" b="1" dirty="0" smtClean="0"/>
              <a:t>Δ</a:t>
            </a:r>
            <a:r>
              <a:rPr lang="en-US" sz="3200" b="1" dirty="0" smtClean="0"/>
              <a:t>u</a:t>
            </a:r>
          </a:p>
        </p:txBody>
      </p:sp>
    </p:spTree>
    <p:extLst>
      <p:ext uri="{BB962C8B-B14F-4D97-AF65-F5344CB8AC3E}">
        <p14:creationId xmlns:p14="http://schemas.microsoft.com/office/powerpoint/2010/main" val="536091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flipV="1">
            <a:off x="3179928" y="900752"/>
            <a:ext cx="4558353" cy="354841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5-Point Star 5"/>
          <p:cNvSpPr/>
          <p:nvPr/>
        </p:nvSpPr>
        <p:spPr>
          <a:xfrm>
            <a:off x="2866029" y="4176215"/>
            <a:ext cx="627797" cy="545910"/>
          </a:xfrm>
          <a:prstGeom prst="star5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5-Point Star 6"/>
          <p:cNvSpPr/>
          <p:nvPr/>
        </p:nvSpPr>
        <p:spPr>
          <a:xfrm>
            <a:off x="7424383" y="627797"/>
            <a:ext cx="627797" cy="545910"/>
          </a:xfrm>
          <a:prstGeom prst="star5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280467" y="3883827"/>
            <a:ext cx="7425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K-1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7213190" y="315977"/>
            <a:ext cx="4090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K</a:t>
            </a:r>
            <a:endParaRPr lang="en-US" b="1" dirty="0"/>
          </a:p>
        </p:txBody>
      </p:sp>
      <p:sp>
        <p:nvSpPr>
          <p:cNvPr id="10" name="Oval 9"/>
          <p:cNvSpPr/>
          <p:nvPr/>
        </p:nvSpPr>
        <p:spPr>
          <a:xfrm>
            <a:off x="6059606" y="3739487"/>
            <a:ext cx="450376" cy="43672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509982" y="3883827"/>
            <a:ext cx="19170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Current position</a:t>
            </a:r>
            <a:endParaRPr lang="en-US" sz="2000" b="1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1679997" y="5749326"/>
            <a:ext cx="971725" cy="926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1679997" y="4722125"/>
            <a:ext cx="0" cy="103646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651722" y="5466206"/>
            <a:ext cx="410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X</a:t>
            </a:r>
            <a:endParaRPr lang="en-US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1178977" y="4468602"/>
            <a:ext cx="3978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Y</a:t>
            </a:r>
            <a:endParaRPr lang="en-US" b="1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3343701" y="4468602"/>
            <a:ext cx="1282890" cy="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3553706" y="3965993"/>
                <a:ext cx="61100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𝒌</m:t>
                          </m:r>
                        </m:sub>
                      </m:sSub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3706" y="3965993"/>
                <a:ext cx="611001" cy="461665"/>
              </a:xfrm>
              <a:prstGeom prst="rect">
                <a:avLst/>
              </a:prstGeom>
              <a:blipFill rotWithShape="0">
                <a:blip r:embed="rId2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/>
          <p:cNvCxnSpPr>
            <a:endCxn id="10" idx="1"/>
          </p:cNvCxnSpPr>
          <p:nvPr/>
        </p:nvCxnSpPr>
        <p:spPr>
          <a:xfrm>
            <a:off x="5213445" y="2920621"/>
            <a:ext cx="912117" cy="882823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 rot="19267901">
            <a:off x="5100604" y="2846462"/>
            <a:ext cx="338399" cy="24023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/>
          <p:cNvCxnSpPr>
            <a:endCxn id="9" idx="2"/>
          </p:cNvCxnSpPr>
          <p:nvPr/>
        </p:nvCxnSpPr>
        <p:spPr>
          <a:xfrm flipV="1">
            <a:off x="5062688" y="900752"/>
            <a:ext cx="2355045" cy="1866127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627676" y="3087936"/>
            <a:ext cx="14900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e_crosstrack</a:t>
            </a:r>
            <a:endParaRPr lang="en-US" sz="2000" dirty="0"/>
          </a:p>
        </p:txBody>
      </p:sp>
      <p:sp>
        <p:nvSpPr>
          <p:cNvPr id="29" name="TextBox 28"/>
          <p:cNvSpPr txBox="1"/>
          <p:nvPr/>
        </p:nvSpPr>
        <p:spPr>
          <a:xfrm rot="19269982">
            <a:off x="5298908" y="1424870"/>
            <a:ext cx="15300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e_alongtrack</a:t>
            </a:r>
            <a:endParaRPr lang="en-US" sz="2000" dirty="0"/>
          </a:p>
        </p:txBody>
      </p:sp>
      <p:cxnSp>
        <p:nvCxnSpPr>
          <p:cNvPr id="31" name="Straight Arrow Connector 30"/>
          <p:cNvCxnSpPr/>
          <p:nvPr/>
        </p:nvCxnSpPr>
        <p:spPr>
          <a:xfrm flipV="1">
            <a:off x="2538484" y="315977"/>
            <a:ext cx="4462817" cy="3487467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433269" y="1624925"/>
            <a:ext cx="3866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R</a:t>
            </a:r>
            <a:endParaRPr lang="en-US" sz="2800" b="1" dirty="0"/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3062412" y="2715153"/>
            <a:ext cx="1959508" cy="1568784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008236" y="2904671"/>
            <a:ext cx="3545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S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136858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>
            <a:off x="3152634" y="2320121"/>
            <a:ext cx="73697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3152634" y="2797792"/>
            <a:ext cx="73697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5"/>
          <p:cNvSpPr/>
          <p:nvPr/>
        </p:nvSpPr>
        <p:spPr>
          <a:xfrm>
            <a:off x="3889613" y="1187358"/>
            <a:ext cx="1487606" cy="2756846"/>
          </a:xfrm>
          <a:prstGeom prst="round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LOS</a:t>
            </a:r>
            <a:br>
              <a:rPr lang="en-US" sz="2400" b="1" dirty="0" smtClean="0"/>
            </a:br>
            <a:r>
              <a:rPr lang="en-US" sz="2400" b="1" dirty="0" smtClean="0"/>
              <a:t>guidance</a:t>
            </a:r>
            <a:endParaRPr lang="en-US" sz="2400" b="1" dirty="0"/>
          </a:p>
        </p:txBody>
      </p:sp>
      <p:sp>
        <p:nvSpPr>
          <p:cNvPr id="7" name="Rectangle 6"/>
          <p:cNvSpPr/>
          <p:nvPr/>
        </p:nvSpPr>
        <p:spPr>
          <a:xfrm>
            <a:off x="6346209" y="1364777"/>
            <a:ext cx="900753" cy="545910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PID</a:t>
            </a:r>
            <a:endParaRPr lang="en-US" sz="2400" dirty="0"/>
          </a:p>
        </p:txBody>
      </p:sp>
      <p:cxnSp>
        <p:nvCxnSpPr>
          <p:cNvPr id="8" name="Straight Arrow Connector 7"/>
          <p:cNvCxnSpPr>
            <a:endCxn id="7" idx="1"/>
          </p:cNvCxnSpPr>
          <p:nvPr/>
        </p:nvCxnSpPr>
        <p:spPr>
          <a:xfrm>
            <a:off x="5401100" y="1637732"/>
            <a:ext cx="94510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5385440" y="3517709"/>
            <a:ext cx="2598501" cy="1706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6346209" y="2381535"/>
            <a:ext cx="900753" cy="545910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PID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7246962" y="1637731"/>
            <a:ext cx="73697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7246961" y="2668136"/>
            <a:ext cx="73697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406527" y="1271391"/>
            <a:ext cx="891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e_cross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5385440" y="2686462"/>
            <a:ext cx="94510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390867" y="2320121"/>
            <a:ext cx="931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e_along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319789" y="2039425"/>
            <a:ext cx="8811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X_req</a:t>
            </a:r>
            <a:endParaRPr 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7546723" y="228132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7506026" y="121212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319789" y="2600820"/>
            <a:ext cx="8811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Y</a:t>
            </a:r>
            <a:r>
              <a:rPr lang="en-US" sz="2000" b="1" dirty="0" smtClean="0"/>
              <a:t>_req</a:t>
            </a:r>
            <a:endParaRPr lang="en-US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7963467" y="1436780"/>
            <a:ext cx="924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000" b="1" dirty="0" smtClean="0"/>
              <a:t>Φ</a:t>
            </a:r>
            <a:r>
              <a:rPr lang="en-US" sz="2000" b="1" dirty="0" smtClean="0"/>
              <a:t>_des</a:t>
            </a:r>
            <a:endParaRPr lang="en-US" sz="20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7983939" y="2486407"/>
            <a:ext cx="924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000" b="1" dirty="0" smtClean="0"/>
              <a:t>ϴ</a:t>
            </a:r>
            <a:r>
              <a:rPr lang="en-US" sz="2000" b="1" dirty="0" smtClean="0"/>
              <a:t>_des</a:t>
            </a:r>
            <a:endParaRPr lang="en-US" sz="20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7983940" y="3408543"/>
            <a:ext cx="924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z-Cyrl-AZ" sz="2000" b="1" dirty="0" smtClean="0"/>
              <a:t>Ѱ</a:t>
            </a:r>
            <a:r>
              <a:rPr lang="en-US" sz="2000" b="1" dirty="0" smtClean="0"/>
              <a:t>_des</a:t>
            </a:r>
            <a:endParaRPr lang="en-US" sz="2000" b="1" dirty="0"/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4346812" y="3944204"/>
            <a:ext cx="0" cy="30707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4920019" y="3951027"/>
            <a:ext cx="0" cy="30707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039582" y="4014802"/>
            <a:ext cx="3621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X</a:t>
            </a:r>
            <a:endParaRPr lang="en-US" sz="24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4633416" y="4026793"/>
            <a:ext cx="3621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Y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685102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lowchart: Summing Junction 19"/>
          <p:cNvSpPr/>
          <p:nvPr/>
        </p:nvSpPr>
        <p:spPr>
          <a:xfrm>
            <a:off x="3398293" y="930603"/>
            <a:ext cx="436729" cy="450377"/>
          </a:xfrm>
          <a:prstGeom prst="flowChartSummingJunction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2538483" y="1155791"/>
            <a:ext cx="85981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4203509" y="882837"/>
            <a:ext cx="900753" cy="545910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PID</a:t>
            </a:r>
            <a:endParaRPr lang="en-US" sz="2400" dirty="0"/>
          </a:p>
        </p:txBody>
      </p:sp>
      <p:cxnSp>
        <p:nvCxnSpPr>
          <p:cNvPr id="23" name="Straight Arrow Connector 22"/>
          <p:cNvCxnSpPr>
            <a:stCxn id="22" idx="3"/>
            <a:endCxn id="35" idx="1"/>
          </p:cNvCxnSpPr>
          <p:nvPr/>
        </p:nvCxnSpPr>
        <p:spPr>
          <a:xfrm flipV="1">
            <a:off x="5104262" y="1146523"/>
            <a:ext cx="979044" cy="926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9309298" y="1147070"/>
            <a:ext cx="0" cy="86003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810037" y="672650"/>
                <a:ext cx="2316427" cy="5473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𝒂𝒍𝒐𝒏𝒈𝒕𝒓𝒂𝒄𝒌</m:t>
                          </m:r>
                        </m:sub>
                        <m:sup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𝒅𝒆𝒔𝒊𝒓𝒆𝒅</m:t>
                          </m:r>
                        </m:sup>
                      </m:sSubSup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037" y="672650"/>
                <a:ext cx="2316427" cy="547394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4979619" y="634122"/>
                <a:ext cx="1153443" cy="4901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𝑟𝑒𝑞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9619" y="634122"/>
                <a:ext cx="1153443" cy="490199"/>
              </a:xfrm>
              <a:prstGeom prst="rect">
                <a:avLst/>
              </a:prstGeom>
              <a:blipFill rotWithShape="0">
                <a:blip r:embed="rId3"/>
                <a:stretch>
                  <a:fillRect b="-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/>
          <p:cNvCxnSpPr/>
          <p:nvPr/>
        </p:nvCxnSpPr>
        <p:spPr>
          <a:xfrm>
            <a:off x="3835022" y="1165059"/>
            <a:ext cx="36848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ounded Rectangle 27"/>
              <p:cNvSpPr/>
              <p:nvPr/>
            </p:nvSpPr>
            <p:spPr>
              <a:xfrm>
                <a:off x="8026408" y="634634"/>
                <a:ext cx="1115708" cy="975394"/>
              </a:xfrm>
              <a:prstGeom prst="roundRect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𝒈</m:t>
                          </m:r>
                        </m:num>
                        <m:den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p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28" name="Rounded 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6408" y="634634"/>
                <a:ext cx="1115708" cy="975394"/>
              </a:xfrm>
              <a:prstGeom prst="round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 w="571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/>
          <p:cNvSpPr txBox="1"/>
          <p:nvPr/>
        </p:nvSpPr>
        <p:spPr>
          <a:xfrm>
            <a:off x="8120833" y="190998"/>
            <a:ext cx="13724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G_ealong</a:t>
            </a:r>
            <a:endParaRPr lang="en-US" sz="2400" dirty="0"/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9142116" y="1137802"/>
            <a:ext cx="73697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3613292" y="2007104"/>
            <a:ext cx="5696006" cy="4528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3603943" y="1380981"/>
            <a:ext cx="9349" cy="67140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ounded Rectangle 34"/>
              <p:cNvSpPr/>
              <p:nvPr/>
            </p:nvSpPr>
            <p:spPr>
              <a:xfrm>
                <a:off x="6083306" y="658826"/>
                <a:ext cx="1115708" cy="975394"/>
              </a:xfrm>
              <a:prstGeom prst="roundRect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l-GR" sz="2400" b="1" i="1" smtClean="0">
                              <a:latin typeface="Cambria Math" panose="02040503050406030204" pitchFamily="18" charset="0"/>
                            </a:rPr>
                            <m:t>ϴ</m:t>
                          </m:r>
                        </m:num>
                        <m:den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sz="2400" b="1" i="1" smtClean="0"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𝒓𝒆𝒒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35" name="Rounded 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3306" y="658826"/>
                <a:ext cx="1115708" cy="975394"/>
              </a:xfrm>
              <a:prstGeom prst="round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 w="571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Arrow Connector 37"/>
          <p:cNvCxnSpPr/>
          <p:nvPr/>
        </p:nvCxnSpPr>
        <p:spPr>
          <a:xfrm flipV="1">
            <a:off x="7178721" y="1122331"/>
            <a:ext cx="823738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7360178" y="665086"/>
            <a:ext cx="3882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400" dirty="0" smtClean="0"/>
              <a:t>ϴ</a:t>
            </a:r>
            <a:endParaRPr lang="en-US" sz="2400" dirty="0"/>
          </a:p>
        </p:txBody>
      </p:sp>
      <p:sp>
        <p:nvSpPr>
          <p:cNvPr id="43" name="Flowchart: Summing Junction 42"/>
          <p:cNvSpPr/>
          <p:nvPr/>
        </p:nvSpPr>
        <p:spPr>
          <a:xfrm>
            <a:off x="3565475" y="4274305"/>
            <a:ext cx="436729" cy="450377"/>
          </a:xfrm>
          <a:prstGeom prst="flowChartSummingJunction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2705665" y="4499493"/>
            <a:ext cx="85981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4370691" y="4226539"/>
            <a:ext cx="900753" cy="545910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PID</a:t>
            </a:r>
            <a:endParaRPr lang="en-US" sz="2400" dirty="0"/>
          </a:p>
        </p:txBody>
      </p:sp>
      <p:cxnSp>
        <p:nvCxnSpPr>
          <p:cNvPr id="46" name="Straight Arrow Connector 45"/>
          <p:cNvCxnSpPr>
            <a:stCxn id="45" idx="3"/>
            <a:endCxn id="58" idx="1"/>
          </p:cNvCxnSpPr>
          <p:nvPr/>
        </p:nvCxnSpPr>
        <p:spPr>
          <a:xfrm flipV="1">
            <a:off x="5271444" y="4490225"/>
            <a:ext cx="979044" cy="926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9476480" y="4490772"/>
            <a:ext cx="0" cy="86003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5146801" y="3977824"/>
                <a:ext cx="1153443" cy="4901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∅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𝑟𝑒𝑞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6801" y="3977824"/>
                <a:ext cx="1153443" cy="490199"/>
              </a:xfrm>
              <a:prstGeom prst="rect">
                <a:avLst/>
              </a:prstGeom>
              <a:blipFill rotWithShape="0">
                <a:blip r:embed="rId6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/>
          <p:cNvCxnSpPr/>
          <p:nvPr/>
        </p:nvCxnSpPr>
        <p:spPr>
          <a:xfrm>
            <a:off x="4002204" y="4508761"/>
            <a:ext cx="36848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ounded Rectangle 50"/>
              <p:cNvSpPr/>
              <p:nvPr/>
            </p:nvSpPr>
            <p:spPr>
              <a:xfrm>
                <a:off x="8193590" y="3978336"/>
                <a:ext cx="1115708" cy="975394"/>
              </a:xfrm>
              <a:prstGeom prst="roundRect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𝒈</m:t>
                          </m:r>
                        </m:num>
                        <m:den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p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51" name="Rounded Rectangle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3590" y="3978336"/>
                <a:ext cx="1115708" cy="975394"/>
              </a:xfrm>
              <a:prstGeom prst="roundRect">
                <a:avLst/>
              </a:prstGeom>
              <a:blipFill rotWithShape="0">
                <a:blip r:embed="rId7"/>
                <a:stretch>
                  <a:fillRect/>
                </a:stretch>
              </a:blipFill>
              <a:ln w="571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TextBox 51"/>
          <p:cNvSpPr txBox="1"/>
          <p:nvPr/>
        </p:nvSpPr>
        <p:spPr>
          <a:xfrm>
            <a:off x="8288015" y="3534700"/>
            <a:ext cx="13210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G_ecross</a:t>
            </a:r>
            <a:endParaRPr lang="en-US" sz="2400" dirty="0"/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9309298" y="4481504"/>
            <a:ext cx="73697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H="1">
            <a:off x="3780474" y="5350806"/>
            <a:ext cx="5696006" cy="4528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V="1">
            <a:off x="3771125" y="4724683"/>
            <a:ext cx="9349" cy="67140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ounded Rectangle 57"/>
              <p:cNvSpPr/>
              <p:nvPr/>
            </p:nvSpPr>
            <p:spPr>
              <a:xfrm>
                <a:off x="6250488" y="4002528"/>
                <a:ext cx="1115708" cy="975394"/>
              </a:xfrm>
              <a:prstGeom prst="roundRect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l-GR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∅</m:t>
                          </m:r>
                        </m:num>
                        <m:den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l-GR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∅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𝒓𝒆𝒒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58" name="Rounded Rectangle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0488" y="4002528"/>
                <a:ext cx="1115708" cy="975394"/>
              </a:xfrm>
              <a:prstGeom prst="roundRect">
                <a:avLst/>
              </a:prstGeom>
              <a:blipFill rotWithShape="0">
                <a:blip r:embed="rId8"/>
                <a:stretch>
                  <a:fillRect/>
                </a:stretch>
              </a:blipFill>
              <a:ln w="571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Straight Arrow Connector 58"/>
          <p:cNvCxnSpPr/>
          <p:nvPr/>
        </p:nvCxnSpPr>
        <p:spPr>
          <a:xfrm flipV="1">
            <a:off x="7345903" y="4466033"/>
            <a:ext cx="823738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7527360" y="4008788"/>
            <a:ext cx="3882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400" dirty="0" smtClean="0"/>
              <a:t>φ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1685777" y="1527578"/>
                <a:ext cx="2316427" cy="4966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𝒂𝒍𝒐𝒏𝒈𝒕𝒓𝒂𝒄𝒌</m:t>
                          </m:r>
                        </m:sub>
                      </m:sSub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5777" y="1527578"/>
                <a:ext cx="2316427" cy="496611"/>
              </a:xfrm>
              <a:prstGeom prst="rect">
                <a:avLst/>
              </a:prstGeom>
              <a:blipFill rotWithShape="0">
                <a:blip r:embed="rId9"/>
                <a:stretch>
                  <a:fillRect b="-123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>
                <a:off x="9539693" y="873411"/>
                <a:ext cx="2316427" cy="4966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𝒂𝒍𝒐𝒏𝒈𝒕𝒓𝒂𝒄𝒌</m:t>
                          </m:r>
                        </m:sub>
                      </m:sSub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39693" y="873411"/>
                <a:ext cx="2316427" cy="496611"/>
              </a:xfrm>
              <a:prstGeom prst="rect">
                <a:avLst/>
              </a:prstGeom>
              <a:blipFill rotWithShape="0">
                <a:blip r:embed="rId10"/>
                <a:stretch>
                  <a:fillRect b="-121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948798" y="4000608"/>
                <a:ext cx="2316427" cy="5001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𝒄𝒓𝒐𝒔𝒔𝒕𝒓𝒂𝒄𝒌</m:t>
                          </m:r>
                        </m:sub>
                        <m:sup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𝒅𝒆𝒔𝒊𝒓𝒆𝒅</m:t>
                          </m:r>
                        </m:sup>
                      </m:sSubSup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798" y="4000608"/>
                <a:ext cx="2316427" cy="500137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1827187" y="4871866"/>
                <a:ext cx="23164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𝒄𝒓𝒐𝒔𝒔𝒕𝒓𝒂𝒄𝒌</m:t>
                          </m:r>
                        </m:sub>
                      </m:sSub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7187" y="4871866"/>
                <a:ext cx="2316427" cy="461665"/>
              </a:xfrm>
              <a:prstGeom prst="rect">
                <a:avLst/>
              </a:prstGeom>
              <a:blipFill rotWithShape="0">
                <a:blip r:embed="rId12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9585657" y="4210016"/>
                <a:ext cx="23164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𝒄𝒓𝒐𝒔𝒔𝒕𝒓𝒂𝒄𝒌</m:t>
                          </m:r>
                        </m:sub>
                      </m:sSub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5657" y="4210016"/>
                <a:ext cx="2316427" cy="461665"/>
              </a:xfrm>
              <a:prstGeom prst="rect">
                <a:avLst/>
              </a:prstGeom>
              <a:blipFill rotWithShape="0">
                <a:blip r:embed="rId13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69302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997" y="1473958"/>
            <a:ext cx="11379920" cy="3425588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4926842" y="1992574"/>
            <a:ext cx="4449170" cy="176056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5702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>
            <a:off x="579333" y="1330429"/>
            <a:ext cx="73697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04762" y="852759"/>
            <a:ext cx="881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X_req</a:t>
            </a:r>
            <a:endParaRPr lang="en-US" dirty="0"/>
          </a:p>
        </p:txBody>
      </p:sp>
      <p:sp>
        <p:nvSpPr>
          <p:cNvPr id="13" name="Flowchart: Summing Junction 12"/>
          <p:cNvSpPr/>
          <p:nvPr/>
        </p:nvSpPr>
        <p:spPr>
          <a:xfrm>
            <a:off x="1328565" y="1089135"/>
            <a:ext cx="436729" cy="450377"/>
          </a:xfrm>
          <a:prstGeom prst="flowChartSummingJunction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328394" y="1089135"/>
            <a:ext cx="521405" cy="498144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</a:t>
            </a:r>
            <a:endParaRPr lang="en-US" sz="2400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862616" y="1338207"/>
            <a:ext cx="121806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14" idx="1"/>
          </p:cNvCxnSpPr>
          <p:nvPr/>
        </p:nvCxnSpPr>
        <p:spPr>
          <a:xfrm>
            <a:off x="1765294" y="1330429"/>
            <a:ext cx="563100" cy="777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1546929" y="1539513"/>
            <a:ext cx="4674" cy="42576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04762" y="1893205"/>
            <a:ext cx="1392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X_estimated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876161" y="934723"/>
            <a:ext cx="1068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V_x_req</a:t>
            </a:r>
            <a:endParaRPr lang="en-US" dirty="0"/>
          </a:p>
        </p:txBody>
      </p:sp>
      <p:sp>
        <p:nvSpPr>
          <p:cNvPr id="24" name="Flowchart: Summing Junction 23"/>
          <p:cNvSpPr/>
          <p:nvPr/>
        </p:nvSpPr>
        <p:spPr>
          <a:xfrm>
            <a:off x="4074110" y="1128313"/>
            <a:ext cx="436729" cy="450377"/>
          </a:xfrm>
          <a:prstGeom prst="flowChartSummingJunction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5168514" y="1089135"/>
            <a:ext cx="581455" cy="545910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PI</a:t>
            </a:r>
            <a:endParaRPr lang="en-US" sz="2400" dirty="0"/>
          </a:p>
        </p:txBody>
      </p:sp>
      <p:cxnSp>
        <p:nvCxnSpPr>
          <p:cNvPr id="29" name="Straight Arrow Connector 28"/>
          <p:cNvCxnSpPr>
            <a:stCxn id="24" idx="6"/>
          </p:cNvCxnSpPr>
          <p:nvPr/>
        </p:nvCxnSpPr>
        <p:spPr>
          <a:xfrm>
            <a:off x="4510839" y="1353502"/>
            <a:ext cx="62396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5168514" y="1893205"/>
            <a:ext cx="581455" cy="549744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</a:t>
            </a:r>
            <a:endParaRPr lang="en-US" sz="2400" dirty="0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4575535" y="2157613"/>
            <a:ext cx="563100" cy="777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012741" y="1980725"/>
            <a:ext cx="1571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V_x_estimated</a:t>
            </a:r>
            <a:endParaRPr lang="en-US" dirty="0"/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4290137" y="1566825"/>
            <a:ext cx="4674" cy="42576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5749969" y="1378111"/>
            <a:ext cx="62396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lowchart: Summing Junction 35"/>
          <p:cNvSpPr/>
          <p:nvPr/>
        </p:nvSpPr>
        <p:spPr>
          <a:xfrm>
            <a:off x="6357123" y="1184355"/>
            <a:ext cx="436729" cy="450377"/>
          </a:xfrm>
          <a:prstGeom prst="flowChartSummingJunction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6407644" y="1256487"/>
            <a:ext cx="881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-</a:t>
            </a:r>
            <a:endParaRPr lang="en-US" b="1" dirty="0"/>
          </a:p>
        </p:txBody>
      </p:sp>
      <p:cxnSp>
        <p:nvCxnSpPr>
          <p:cNvPr id="39" name="Straight Arrow Connector 38"/>
          <p:cNvCxnSpPr>
            <a:stCxn id="30" idx="3"/>
          </p:cNvCxnSpPr>
          <p:nvPr/>
        </p:nvCxnSpPr>
        <p:spPr>
          <a:xfrm flipV="1">
            <a:off x="5749969" y="1634732"/>
            <a:ext cx="787309" cy="53334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6793852" y="1378837"/>
            <a:ext cx="1935990" cy="149157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848236" y="832061"/>
            <a:ext cx="2047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Accel_x_req</a:t>
            </a:r>
            <a:endParaRPr lang="en-US" dirty="0"/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579333" y="3228109"/>
            <a:ext cx="73697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504762" y="2750439"/>
            <a:ext cx="881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Y_req</a:t>
            </a:r>
            <a:endParaRPr lang="en-US" dirty="0"/>
          </a:p>
        </p:txBody>
      </p:sp>
      <p:sp>
        <p:nvSpPr>
          <p:cNvPr id="44" name="Flowchart: Summing Junction 43"/>
          <p:cNvSpPr/>
          <p:nvPr/>
        </p:nvSpPr>
        <p:spPr>
          <a:xfrm>
            <a:off x="1328565" y="2986815"/>
            <a:ext cx="436729" cy="450377"/>
          </a:xfrm>
          <a:prstGeom prst="flowChartSummingJunction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2328394" y="2986815"/>
            <a:ext cx="521405" cy="498144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</a:t>
            </a:r>
            <a:endParaRPr lang="en-US" sz="2400" dirty="0"/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2862616" y="3235887"/>
            <a:ext cx="121806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endCxn id="45" idx="1"/>
          </p:cNvCxnSpPr>
          <p:nvPr/>
        </p:nvCxnSpPr>
        <p:spPr>
          <a:xfrm>
            <a:off x="1765294" y="3228109"/>
            <a:ext cx="563100" cy="777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1546929" y="3437193"/>
            <a:ext cx="4674" cy="42576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04762" y="3790885"/>
            <a:ext cx="1392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  <a:r>
              <a:rPr lang="en-US" dirty="0" smtClean="0"/>
              <a:t>_estimated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2876161" y="2832403"/>
            <a:ext cx="1068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V_y_req</a:t>
            </a:r>
            <a:endParaRPr lang="en-US" dirty="0"/>
          </a:p>
        </p:txBody>
      </p:sp>
      <p:sp>
        <p:nvSpPr>
          <p:cNvPr id="51" name="Flowchart: Summing Junction 50"/>
          <p:cNvSpPr/>
          <p:nvPr/>
        </p:nvSpPr>
        <p:spPr>
          <a:xfrm>
            <a:off x="4074110" y="3025993"/>
            <a:ext cx="436729" cy="450377"/>
          </a:xfrm>
          <a:prstGeom prst="flowChartSummingJunction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5168514" y="2986815"/>
            <a:ext cx="581455" cy="545910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PI</a:t>
            </a:r>
            <a:endParaRPr lang="en-US" sz="2400" dirty="0"/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9782896" y="2643176"/>
            <a:ext cx="62396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5168514" y="3790885"/>
            <a:ext cx="581455" cy="549744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</a:t>
            </a:r>
            <a:endParaRPr lang="en-US" sz="2400" dirty="0"/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4575535" y="4055293"/>
            <a:ext cx="563100" cy="777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2876161" y="3878405"/>
            <a:ext cx="1708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V_y_estimated</a:t>
            </a:r>
            <a:endParaRPr lang="en-US" dirty="0"/>
          </a:p>
        </p:txBody>
      </p:sp>
      <p:cxnSp>
        <p:nvCxnSpPr>
          <p:cNvPr id="57" name="Straight Arrow Connector 56"/>
          <p:cNvCxnSpPr/>
          <p:nvPr/>
        </p:nvCxnSpPr>
        <p:spPr>
          <a:xfrm flipV="1">
            <a:off x="4290137" y="3464505"/>
            <a:ext cx="4674" cy="42576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5749969" y="3275791"/>
            <a:ext cx="62396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Flowchart: Summing Junction 58"/>
          <p:cNvSpPr/>
          <p:nvPr/>
        </p:nvSpPr>
        <p:spPr>
          <a:xfrm>
            <a:off x="6357123" y="3082035"/>
            <a:ext cx="436729" cy="450377"/>
          </a:xfrm>
          <a:prstGeom prst="flowChartSummingJunction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6407644" y="3154167"/>
            <a:ext cx="881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-</a:t>
            </a:r>
            <a:endParaRPr lang="en-US" b="1" dirty="0"/>
          </a:p>
        </p:txBody>
      </p:sp>
      <p:cxnSp>
        <p:nvCxnSpPr>
          <p:cNvPr id="61" name="Straight Arrow Connector 60"/>
          <p:cNvCxnSpPr>
            <a:stCxn id="54" idx="3"/>
          </p:cNvCxnSpPr>
          <p:nvPr/>
        </p:nvCxnSpPr>
        <p:spPr>
          <a:xfrm flipV="1">
            <a:off x="5749969" y="3532412"/>
            <a:ext cx="787309" cy="53334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V="1">
            <a:off x="6793852" y="3251181"/>
            <a:ext cx="1817885" cy="2533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6853291" y="2765797"/>
            <a:ext cx="2047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Accel_y_req</a:t>
            </a:r>
            <a:endParaRPr lang="en-US" dirty="0"/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519894" y="5102438"/>
            <a:ext cx="73697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445323" y="4624768"/>
            <a:ext cx="881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Z</a:t>
            </a:r>
            <a:r>
              <a:rPr lang="en-US" dirty="0" smtClean="0"/>
              <a:t>_req</a:t>
            </a:r>
            <a:endParaRPr lang="en-US" dirty="0"/>
          </a:p>
        </p:txBody>
      </p:sp>
      <p:sp>
        <p:nvSpPr>
          <p:cNvPr id="66" name="Flowchart: Summing Junction 65"/>
          <p:cNvSpPr/>
          <p:nvPr/>
        </p:nvSpPr>
        <p:spPr>
          <a:xfrm>
            <a:off x="1269126" y="4861144"/>
            <a:ext cx="436729" cy="450377"/>
          </a:xfrm>
          <a:prstGeom prst="flowChartSummingJunction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2268955" y="4861144"/>
            <a:ext cx="521405" cy="498144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</a:t>
            </a:r>
            <a:endParaRPr lang="en-US" sz="2400" dirty="0"/>
          </a:p>
        </p:txBody>
      </p:sp>
      <p:cxnSp>
        <p:nvCxnSpPr>
          <p:cNvPr id="68" name="Straight Arrow Connector 67"/>
          <p:cNvCxnSpPr/>
          <p:nvPr/>
        </p:nvCxnSpPr>
        <p:spPr>
          <a:xfrm>
            <a:off x="2803177" y="5110216"/>
            <a:ext cx="121806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endCxn id="67" idx="1"/>
          </p:cNvCxnSpPr>
          <p:nvPr/>
        </p:nvCxnSpPr>
        <p:spPr>
          <a:xfrm>
            <a:off x="1705855" y="5102438"/>
            <a:ext cx="563100" cy="777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V="1">
            <a:off x="1487490" y="5311522"/>
            <a:ext cx="4674" cy="42576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445323" y="5665214"/>
            <a:ext cx="1392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Z_estimated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2816722" y="4706732"/>
            <a:ext cx="1068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V_z_req</a:t>
            </a:r>
            <a:endParaRPr lang="en-US" dirty="0"/>
          </a:p>
        </p:txBody>
      </p:sp>
      <p:sp>
        <p:nvSpPr>
          <p:cNvPr id="73" name="Flowchart: Summing Junction 72"/>
          <p:cNvSpPr/>
          <p:nvPr/>
        </p:nvSpPr>
        <p:spPr>
          <a:xfrm>
            <a:off x="4014671" y="4900322"/>
            <a:ext cx="436729" cy="450377"/>
          </a:xfrm>
          <a:prstGeom prst="flowChartSummingJunction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5109075" y="4861144"/>
            <a:ext cx="581455" cy="545910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PI</a:t>
            </a:r>
            <a:endParaRPr lang="en-US" sz="2400" dirty="0"/>
          </a:p>
        </p:txBody>
      </p:sp>
      <p:cxnSp>
        <p:nvCxnSpPr>
          <p:cNvPr id="75" name="Straight Arrow Connector 74"/>
          <p:cNvCxnSpPr>
            <a:stCxn id="73" idx="6"/>
          </p:cNvCxnSpPr>
          <p:nvPr/>
        </p:nvCxnSpPr>
        <p:spPr>
          <a:xfrm>
            <a:off x="4451400" y="5125511"/>
            <a:ext cx="62396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5109075" y="5665214"/>
            <a:ext cx="581455" cy="549744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</a:t>
            </a:r>
            <a:endParaRPr lang="en-US" sz="2400" dirty="0"/>
          </a:p>
        </p:txBody>
      </p:sp>
      <p:cxnSp>
        <p:nvCxnSpPr>
          <p:cNvPr id="77" name="Straight Arrow Connector 76"/>
          <p:cNvCxnSpPr/>
          <p:nvPr/>
        </p:nvCxnSpPr>
        <p:spPr>
          <a:xfrm>
            <a:off x="4516096" y="5929622"/>
            <a:ext cx="563100" cy="777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2816722" y="5752734"/>
            <a:ext cx="1708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V_z_estimated</a:t>
            </a:r>
            <a:endParaRPr lang="en-US" dirty="0"/>
          </a:p>
        </p:txBody>
      </p:sp>
      <p:cxnSp>
        <p:nvCxnSpPr>
          <p:cNvPr id="79" name="Straight Arrow Connector 78"/>
          <p:cNvCxnSpPr/>
          <p:nvPr/>
        </p:nvCxnSpPr>
        <p:spPr>
          <a:xfrm flipV="1">
            <a:off x="4230698" y="5338834"/>
            <a:ext cx="4674" cy="42576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5690530" y="5150120"/>
            <a:ext cx="62396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Flowchart: Summing Junction 80"/>
          <p:cNvSpPr/>
          <p:nvPr/>
        </p:nvSpPr>
        <p:spPr>
          <a:xfrm>
            <a:off x="6297684" y="4956364"/>
            <a:ext cx="436729" cy="450377"/>
          </a:xfrm>
          <a:prstGeom prst="flowChartSummingJunction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/>
          <p:cNvSpPr txBox="1"/>
          <p:nvPr/>
        </p:nvSpPr>
        <p:spPr>
          <a:xfrm>
            <a:off x="6348205" y="5028496"/>
            <a:ext cx="881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-</a:t>
            </a:r>
            <a:endParaRPr lang="en-US" b="1" dirty="0"/>
          </a:p>
        </p:txBody>
      </p:sp>
      <p:cxnSp>
        <p:nvCxnSpPr>
          <p:cNvPr id="83" name="Straight Arrow Connector 82"/>
          <p:cNvCxnSpPr>
            <a:stCxn id="76" idx="3"/>
          </p:cNvCxnSpPr>
          <p:nvPr/>
        </p:nvCxnSpPr>
        <p:spPr>
          <a:xfrm flipV="1">
            <a:off x="5690530" y="5406741"/>
            <a:ext cx="787309" cy="53334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 flipV="1">
            <a:off x="6734413" y="3716410"/>
            <a:ext cx="1995429" cy="143443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6863510" y="5310331"/>
            <a:ext cx="2047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Accel_z_req</a:t>
            </a:r>
            <a:endParaRPr lang="en-US" dirty="0"/>
          </a:p>
        </p:txBody>
      </p:sp>
      <p:sp>
        <p:nvSpPr>
          <p:cNvPr id="87" name="Rounded Rectangle 86"/>
          <p:cNvSpPr/>
          <p:nvPr/>
        </p:nvSpPr>
        <p:spPr>
          <a:xfrm>
            <a:off x="8773332" y="2407463"/>
            <a:ext cx="1009564" cy="1933165"/>
          </a:xfrm>
          <a:prstGeom prst="round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b="1" dirty="0"/>
          </a:p>
        </p:txBody>
      </p:sp>
      <p:cxnSp>
        <p:nvCxnSpPr>
          <p:cNvPr id="91" name="Straight Arrow Connector 90"/>
          <p:cNvCxnSpPr/>
          <p:nvPr/>
        </p:nvCxnSpPr>
        <p:spPr>
          <a:xfrm>
            <a:off x="9782896" y="3862958"/>
            <a:ext cx="62396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9782896" y="3275791"/>
            <a:ext cx="62396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10406863" y="2275126"/>
            <a:ext cx="11726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Required</a:t>
            </a:r>
          </a:p>
          <a:p>
            <a:r>
              <a:rPr lang="en-US" dirty="0" smtClean="0"/>
              <a:t> Roll angle </a:t>
            </a:r>
            <a:endParaRPr lang="en-US" dirty="0"/>
          </a:p>
        </p:txBody>
      </p:sp>
      <p:sp>
        <p:nvSpPr>
          <p:cNvPr id="94" name="TextBox 93"/>
          <p:cNvSpPr txBox="1"/>
          <p:nvPr/>
        </p:nvSpPr>
        <p:spPr>
          <a:xfrm>
            <a:off x="10422624" y="2932114"/>
            <a:ext cx="13397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Required</a:t>
            </a:r>
          </a:p>
          <a:p>
            <a:r>
              <a:rPr lang="en-US" dirty="0" smtClean="0"/>
              <a:t>Pitch angle </a:t>
            </a:r>
            <a:endParaRPr lang="en-US" dirty="0"/>
          </a:p>
        </p:txBody>
      </p:sp>
      <p:sp>
        <p:nvSpPr>
          <p:cNvPr id="95" name="TextBox 94"/>
          <p:cNvSpPr txBox="1"/>
          <p:nvPr/>
        </p:nvSpPr>
        <p:spPr>
          <a:xfrm>
            <a:off x="10406863" y="3666471"/>
            <a:ext cx="11821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Required</a:t>
            </a:r>
          </a:p>
          <a:p>
            <a:r>
              <a:rPr lang="en-US" dirty="0" smtClean="0"/>
              <a:t>Thrust</a:t>
            </a:r>
            <a:endParaRPr lang="en-US" dirty="0"/>
          </a:p>
        </p:txBody>
      </p:sp>
      <p:cxnSp>
        <p:nvCxnSpPr>
          <p:cNvPr id="96" name="Straight Arrow Connector 95"/>
          <p:cNvCxnSpPr/>
          <p:nvPr/>
        </p:nvCxnSpPr>
        <p:spPr>
          <a:xfrm>
            <a:off x="9798657" y="4971624"/>
            <a:ext cx="62396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10422624" y="4624768"/>
            <a:ext cx="11821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Required</a:t>
            </a:r>
          </a:p>
          <a:p>
            <a:r>
              <a:rPr lang="en-US" dirty="0" smtClean="0"/>
              <a:t>heading</a:t>
            </a:r>
            <a:endParaRPr lang="en-US" dirty="0"/>
          </a:p>
        </p:txBody>
      </p:sp>
      <p:cxnSp>
        <p:nvCxnSpPr>
          <p:cNvPr id="99" name="Straight Arrow Connector 98"/>
          <p:cNvCxnSpPr>
            <a:stCxn id="51" idx="6"/>
          </p:cNvCxnSpPr>
          <p:nvPr/>
        </p:nvCxnSpPr>
        <p:spPr>
          <a:xfrm>
            <a:off x="4510839" y="3251182"/>
            <a:ext cx="627796" cy="1657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86950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>
            <a:off x="579333" y="1330429"/>
            <a:ext cx="73697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24280" y="852759"/>
            <a:ext cx="1061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phi_req</a:t>
            </a:r>
            <a:endParaRPr lang="en-US" dirty="0"/>
          </a:p>
        </p:txBody>
      </p:sp>
      <p:sp>
        <p:nvSpPr>
          <p:cNvPr id="13" name="Flowchart: Summing Junction 12"/>
          <p:cNvSpPr/>
          <p:nvPr/>
        </p:nvSpPr>
        <p:spPr>
          <a:xfrm>
            <a:off x="1328565" y="1089135"/>
            <a:ext cx="436729" cy="450377"/>
          </a:xfrm>
          <a:prstGeom prst="flowChartSummingJunction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328394" y="1089135"/>
            <a:ext cx="521405" cy="498144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</a:t>
            </a:r>
            <a:endParaRPr lang="en-US" sz="2400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862616" y="1338207"/>
            <a:ext cx="121806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14" idx="1"/>
          </p:cNvCxnSpPr>
          <p:nvPr/>
        </p:nvCxnSpPr>
        <p:spPr>
          <a:xfrm>
            <a:off x="1765294" y="1330429"/>
            <a:ext cx="563100" cy="777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1546929" y="1539513"/>
            <a:ext cx="4674" cy="42576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24280" y="1893205"/>
            <a:ext cx="1572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phi_estimated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876160" y="934723"/>
            <a:ext cx="1248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phidot_req</a:t>
            </a:r>
            <a:endParaRPr lang="en-US" dirty="0"/>
          </a:p>
        </p:txBody>
      </p:sp>
      <p:sp>
        <p:nvSpPr>
          <p:cNvPr id="24" name="Flowchart: Summing Junction 23"/>
          <p:cNvSpPr/>
          <p:nvPr/>
        </p:nvSpPr>
        <p:spPr>
          <a:xfrm>
            <a:off x="4074110" y="1128313"/>
            <a:ext cx="436729" cy="450377"/>
          </a:xfrm>
          <a:prstGeom prst="flowChartSummingJunction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5168514" y="1089135"/>
            <a:ext cx="581455" cy="545910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PI</a:t>
            </a:r>
            <a:endParaRPr lang="en-US" sz="2400" dirty="0"/>
          </a:p>
        </p:txBody>
      </p:sp>
      <p:cxnSp>
        <p:nvCxnSpPr>
          <p:cNvPr id="29" name="Straight Arrow Connector 28"/>
          <p:cNvCxnSpPr>
            <a:stCxn id="24" idx="6"/>
          </p:cNvCxnSpPr>
          <p:nvPr/>
        </p:nvCxnSpPr>
        <p:spPr>
          <a:xfrm>
            <a:off x="4510839" y="1353502"/>
            <a:ext cx="62396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5168514" y="1893205"/>
            <a:ext cx="581455" cy="549744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</a:t>
            </a:r>
            <a:endParaRPr lang="en-US" sz="2400" dirty="0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4575535" y="2157613"/>
            <a:ext cx="563100" cy="777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674961" y="1980725"/>
            <a:ext cx="1909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phidot_estimated</a:t>
            </a:r>
            <a:endParaRPr lang="en-US" dirty="0"/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4290137" y="1566825"/>
            <a:ext cx="4674" cy="42576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5749969" y="1378111"/>
            <a:ext cx="62396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lowchart: Summing Junction 35"/>
          <p:cNvSpPr/>
          <p:nvPr/>
        </p:nvSpPr>
        <p:spPr>
          <a:xfrm>
            <a:off x="6357123" y="1184355"/>
            <a:ext cx="436729" cy="450377"/>
          </a:xfrm>
          <a:prstGeom prst="flowChartSummingJunction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6407644" y="1256487"/>
            <a:ext cx="881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-</a:t>
            </a:r>
            <a:endParaRPr lang="en-US" b="1" dirty="0"/>
          </a:p>
        </p:txBody>
      </p:sp>
      <p:cxnSp>
        <p:nvCxnSpPr>
          <p:cNvPr id="39" name="Straight Arrow Connector 38"/>
          <p:cNvCxnSpPr>
            <a:stCxn id="30" idx="3"/>
          </p:cNvCxnSpPr>
          <p:nvPr/>
        </p:nvCxnSpPr>
        <p:spPr>
          <a:xfrm flipV="1">
            <a:off x="5749969" y="1634732"/>
            <a:ext cx="787309" cy="53334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6793852" y="1378111"/>
            <a:ext cx="1979480" cy="72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848236" y="832061"/>
            <a:ext cx="2047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Torque_x_req</a:t>
            </a:r>
            <a:endParaRPr lang="en-US" dirty="0"/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579333" y="3228109"/>
            <a:ext cx="73697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80790" y="2750439"/>
            <a:ext cx="1105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pitch_req</a:t>
            </a:r>
            <a:endParaRPr lang="en-US" dirty="0"/>
          </a:p>
        </p:txBody>
      </p:sp>
      <p:sp>
        <p:nvSpPr>
          <p:cNvPr id="44" name="Flowchart: Summing Junction 43"/>
          <p:cNvSpPr/>
          <p:nvPr/>
        </p:nvSpPr>
        <p:spPr>
          <a:xfrm>
            <a:off x="1328565" y="2986815"/>
            <a:ext cx="436729" cy="450377"/>
          </a:xfrm>
          <a:prstGeom prst="flowChartSummingJunction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2328394" y="2986815"/>
            <a:ext cx="521405" cy="498144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</a:t>
            </a:r>
            <a:endParaRPr lang="en-US" sz="2400" dirty="0"/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2862616" y="3235887"/>
            <a:ext cx="121806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endCxn id="45" idx="1"/>
          </p:cNvCxnSpPr>
          <p:nvPr/>
        </p:nvCxnSpPr>
        <p:spPr>
          <a:xfrm>
            <a:off x="1765294" y="3228109"/>
            <a:ext cx="563100" cy="777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1546929" y="3437193"/>
            <a:ext cx="4674" cy="42576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04762" y="3790885"/>
            <a:ext cx="1684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pitch_estimsted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2876160" y="2832403"/>
            <a:ext cx="1217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pitdot_req</a:t>
            </a:r>
            <a:endParaRPr lang="en-US" dirty="0"/>
          </a:p>
        </p:txBody>
      </p:sp>
      <p:sp>
        <p:nvSpPr>
          <p:cNvPr id="51" name="Flowchart: Summing Junction 50"/>
          <p:cNvSpPr/>
          <p:nvPr/>
        </p:nvSpPr>
        <p:spPr>
          <a:xfrm>
            <a:off x="4074110" y="3025993"/>
            <a:ext cx="436729" cy="450377"/>
          </a:xfrm>
          <a:prstGeom prst="flowChartSummingJunction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5168514" y="2986815"/>
            <a:ext cx="581455" cy="545910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PI</a:t>
            </a:r>
            <a:endParaRPr lang="en-US" sz="2400" dirty="0"/>
          </a:p>
        </p:txBody>
      </p:sp>
      <p:sp>
        <p:nvSpPr>
          <p:cNvPr id="54" name="Rectangle 53"/>
          <p:cNvSpPr/>
          <p:nvPr/>
        </p:nvSpPr>
        <p:spPr>
          <a:xfrm>
            <a:off x="5168514" y="3790885"/>
            <a:ext cx="581455" cy="549744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</a:t>
            </a:r>
            <a:endParaRPr lang="en-US" sz="2400" dirty="0"/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4575535" y="4055293"/>
            <a:ext cx="563100" cy="777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2478495" y="3878405"/>
            <a:ext cx="2105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pitchdot_estimated</a:t>
            </a:r>
            <a:endParaRPr lang="en-US" dirty="0"/>
          </a:p>
        </p:txBody>
      </p:sp>
      <p:cxnSp>
        <p:nvCxnSpPr>
          <p:cNvPr id="57" name="Straight Arrow Connector 56"/>
          <p:cNvCxnSpPr/>
          <p:nvPr/>
        </p:nvCxnSpPr>
        <p:spPr>
          <a:xfrm flipV="1">
            <a:off x="4290137" y="3464505"/>
            <a:ext cx="4674" cy="42576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5749969" y="3275791"/>
            <a:ext cx="62396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Flowchart: Summing Junction 58"/>
          <p:cNvSpPr/>
          <p:nvPr/>
        </p:nvSpPr>
        <p:spPr>
          <a:xfrm>
            <a:off x="6357123" y="3082035"/>
            <a:ext cx="436729" cy="450377"/>
          </a:xfrm>
          <a:prstGeom prst="flowChartSummingJunction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6407644" y="3154167"/>
            <a:ext cx="881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-</a:t>
            </a:r>
            <a:endParaRPr lang="en-US" b="1" dirty="0"/>
          </a:p>
        </p:txBody>
      </p:sp>
      <p:cxnSp>
        <p:nvCxnSpPr>
          <p:cNvPr id="61" name="Straight Arrow Connector 60"/>
          <p:cNvCxnSpPr>
            <a:stCxn id="54" idx="3"/>
          </p:cNvCxnSpPr>
          <p:nvPr/>
        </p:nvCxnSpPr>
        <p:spPr>
          <a:xfrm flipV="1">
            <a:off x="5749969" y="3532412"/>
            <a:ext cx="787309" cy="53334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V="1">
            <a:off x="6793852" y="3251181"/>
            <a:ext cx="1817885" cy="2533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6853291" y="2765797"/>
            <a:ext cx="2047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Torque_y_req</a:t>
            </a:r>
            <a:endParaRPr lang="en-US" dirty="0"/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519894" y="5102438"/>
            <a:ext cx="73697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324280" y="4624768"/>
            <a:ext cx="1002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yaw_req</a:t>
            </a:r>
            <a:endParaRPr lang="en-US" dirty="0"/>
          </a:p>
        </p:txBody>
      </p:sp>
      <p:sp>
        <p:nvSpPr>
          <p:cNvPr id="66" name="Flowchart: Summing Junction 65"/>
          <p:cNvSpPr/>
          <p:nvPr/>
        </p:nvSpPr>
        <p:spPr>
          <a:xfrm>
            <a:off x="1269126" y="4861144"/>
            <a:ext cx="436729" cy="450377"/>
          </a:xfrm>
          <a:prstGeom prst="flowChartSummingJunction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2268955" y="4861144"/>
            <a:ext cx="521405" cy="498144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</a:t>
            </a:r>
            <a:endParaRPr lang="en-US" sz="2400" dirty="0"/>
          </a:p>
        </p:txBody>
      </p:sp>
      <p:cxnSp>
        <p:nvCxnSpPr>
          <p:cNvPr id="68" name="Straight Arrow Connector 67"/>
          <p:cNvCxnSpPr/>
          <p:nvPr/>
        </p:nvCxnSpPr>
        <p:spPr>
          <a:xfrm>
            <a:off x="2803177" y="5110216"/>
            <a:ext cx="121806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endCxn id="67" idx="1"/>
          </p:cNvCxnSpPr>
          <p:nvPr/>
        </p:nvCxnSpPr>
        <p:spPr>
          <a:xfrm>
            <a:off x="1705855" y="5102438"/>
            <a:ext cx="563100" cy="777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V="1">
            <a:off x="1487490" y="5311522"/>
            <a:ext cx="4674" cy="42576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385069" y="5652959"/>
            <a:ext cx="1743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Yaw_estimated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2816721" y="4706732"/>
            <a:ext cx="1307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yawdot_req</a:t>
            </a:r>
            <a:endParaRPr lang="en-US" dirty="0"/>
          </a:p>
        </p:txBody>
      </p:sp>
      <p:sp>
        <p:nvSpPr>
          <p:cNvPr id="73" name="Flowchart: Summing Junction 72"/>
          <p:cNvSpPr/>
          <p:nvPr/>
        </p:nvSpPr>
        <p:spPr>
          <a:xfrm>
            <a:off x="4014671" y="4900322"/>
            <a:ext cx="436729" cy="450377"/>
          </a:xfrm>
          <a:prstGeom prst="flowChartSummingJunction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5109075" y="4861144"/>
            <a:ext cx="581455" cy="545910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PI</a:t>
            </a:r>
            <a:endParaRPr lang="en-US" sz="2400" dirty="0"/>
          </a:p>
        </p:txBody>
      </p:sp>
      <p:cxnSp>
        <p:nvCxnSpPr>
          <p:cNvPr id="75" name="Straight Arrow Connector 74"/>
          <p:cNvCxnSpPr>
            <a:stCxn id="73" idx="6"/>
          </p:cNvCxnSpPr>
          <p:nvPr/>
        </p:nvCxnSpPr>
        <p:spPr>
          <a:xfrm>
            <a:off x="4451400" y="5125511"/>
            <a:ext cx="62396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5109075" y="5665214"/>
            <a:ext cx="581455" cy="549744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</a:t>
            </a:r>
            <a:endParaRPr lang="en-US" sz="2400" dirty="0"/>
          </a:p>
        </p:txBody>
      </p:sp>
      <p:cxnSp>
        <p:nvCxnSpPr>
          <p:cNvPr id="77" name="Straight Arrow Connector 76"/>
          <p:cNvCxnSpPr/>
          <p:nvPr/>
        </p:nvCxnSpPr>
        <p:spPr>
          <a:xfrm>
            <a:off x="4516096" y="5929622"/>
            <a:ext cx="563100" cy="777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2579428" y="5752734"/>
            <a:ext cx="1945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yawdot_estimated</a:t>
            </a:r>
            <a:endParaRPr lang="en-US" dirty="0"/>
          </a:p>
        </p:txBody>
      </p:sp>
      <p:cxnSp>
        <p:nvCxnSpPr>
          <p:cNvPr id="79" name="Straight Arrow Connector 78"/>
          <p:cNvCxnSpPr/>
          <p:nvPr/>
        </p:nvCxnSpPr>
        <p:spPr>
          <a:xfrm flipV="1">
            <a:off x="4230698" y="5338834"/>
            <a:ext cx="4674" cy="42576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5690530" y="5150120"/>
            <a:ext cx="62396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Flowchart: Summing Junction 80"/>
          <p:cNvSpPr/>
          <p:nvPr/>
        </p:nvSpPr>
        <p:spPr>
          <a:xfrm>
            <a:off x="6297684" y="4956364"/>
            <a:ext cx="436729" cy="450377"/>
          </a:xfrm>
          <a:prstGeom prst="flowChartSummingJunction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/>
          <p:cNvSpPr txBox="1"/>
          <p:nvPr/>
        </p:nvSpPr>
        <p:spPr>
          <a:xfrm>
            <a:off x="6348205" y="5028496"/>
            <a:ext cx="881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-</a:t>
            </a:r>
            <a:endParaRPr lang="en-US" b="1" dirty="0"/>
          </a:p>
        </p:txBody>
      </p:sp>
      <p:cxnSp>
        <p:nvCxnSpPr>
          <p:cNvPr id="83" name="Straight Arrow Connector 82"/>
          <p:cNvCxnSpPr>
            <a:stCxn id="76" idx="3"/>
          </p:cNvCxnSpPr>
          <p:nvPr/>
        </p:nvCxnSpPr>
        <p:spPr>
          <a:xfrm flipV="1">
            <a:off x="5690530" y="5406741"/>
            <a:ext cx="787309" cy="53334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 flipV="1">
            <a:off x="6734413" y="5150120"/>
            <a:ext cx="2018923" cy="72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6967809" y="4676478"/>
            <a:ext cx="2047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Torque_z_req</a:t>
            </a:r>
            <a:endParaRPr lang="en-US" dirty="0"/>
          </a:p>
        </p:txBody>
      </p:sp>
      <p:sp>
        <p:nvSpPr>
          <p:cNvPr id="95" name="TextBox 94"/>
          <p:cNvSpPr txBox="1"/>
          <p:nvPr/>
        </p:nvSpPr>
        <p:spPr>
          <a:xfrm>
            <a:off x="6903075" y="5992027"/>
            <a:ext cx="1681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Required Thrust</a:t>
            </a:r>
            <a:endParaRPr lang="en-US" dirty="0"/>
          </a:p>
        </p:txBody>
      </p:sp>
      <p:cxnSp>
        <p:nvCxnSpPr>
          <p:cNvPr id="96" name="Straight Arrow Connector 95"/>
          <p:cNvCxnSpPr/>
          <p:nvPr/>
        </p:nvCxnSpPr>
        <p:spPr>
          <a:xfrm flipV="1">
            <a:off x="6734413" y="6400800"/>
            <a:ext cx="2038919" cy="1748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stCxn id="51" idx="6"/>
          </p:cNvCxnSpPr>
          <p:nvPr/>
        </p:nvCxnSpPr>
        <p:spPr>
          <a:xfrm>
            <a:off x="4510839" y="3251182"/>
            <a:ext cx="627796" cy="1657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82891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22857</TotalTime>
  <Words>242</Words>
  <Application>Microsoft Office PowerPoint</Application>
  <PresentationFormat>Widescreen</PresentationFormat>
  <Paragraphs>217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Shady</dc:creator>
  <cp:lastModifiedBy>Shady</cp:lastModifiedBy>
  <cp:revision>50</cp:revision>
  <dcterms:created xsi:type="dcterms:W3CDTF">2019-06-16T17:01:35Z</dcterms:created>
  <dcterms:modified xsi:type="dcterms:W3CDTF">2019-07-08T15:48:50Z</dcterms:modified>
</cp:coreProperties>
</file>