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86" r:id="rId7"/>
    <p:sldId id="287" r:id="rId8"/>
    <p:sldId id="288" r:id="rId9"/>
    <p:sldId id="265" r:id="rId10"/>
    <p:sldId id="289" r:id="rId11"/>
    <p:sldId id="260" r:id="rId12"/>
    <p:sldId id="261" r:id="rId13"/>
    <p:sldId id="262" r:id="rId14"/>
    <p:sldId id="263" r:id="rId15"/>
    <p:sldId id="266" r:id="rId16"/>
    <p:sldId id="267" r:id="rId17"/>
    <p:sldId id="268" r:id="rId18"/>
    <p:sldId id="285" r:id="rId19"/>
    <p:sldId id="269" r:id="rId20"/>
    <p:sldId id="272" r:id="rId21"/>
    <p:sldId id="273" r:id="rId22"/>
    <p:sldId id="275" r:id="rId23"/>
    <p:sldId id="274" r:id="rId24"/>
    <p:sldId id="271" r:id="rId25"/>
    <p:sldId id="276" r:id="rId26"/>
    <p:sldId id="277" r:id="rId27"/>
    <p:sldId id="278" r:id="rId28"/>
    <p:sldId id="279" r:id="rId29"/>
    <p:sldId id="280" r:id="rId30"/>
    <p:sldId id="281" r:id="rId31"/>
    <p:sldId id="284" r:id="rId32"/>
    <p:sldId id="282" r:id="rId33"/>
    <p:sldId id="28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5" d="100"/>
          <a:sy n="75"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1077E8-79DC-4E18-8115-3E4451890422}"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411435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1077E8-79DC-4E18-8115-3E4451890422}"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114124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1077E8-79DC-4E18-8115-3E4451890422}"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121682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1077E8-79DC-4E18-8115-3E4451890422}"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0E355-656D-4365-B838-4D21A53A3C5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788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1077E8-79DC-4E18-8115-3E4451890422}"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90568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01077E8-79DC-4E18-8115-3E4451890422}"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267770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01077E8-79DC-4E18-8115-3E4451890422}"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2035696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1077E8-79DC-4E18-8115-3E4451890422}"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3544506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1077E8-79DC-4E18-8115-3E4451890422}"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287444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1077E8-79DC-4E18-8115-3E4451890422}"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988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1077E8-79DC-4E18-8115-3E4451890422}"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244162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1077E8-79DC-4E18-8115-3E4451890422}"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309544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1077E8-79DC-4E18-8115-3E4451890422}"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33763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1077E8-79DC-4E18-8115-3E4451890422}"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218320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77E8-79DC-4E18-8115-3E4451890422}"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70680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1077E8-79DC-4E18-8115-3E4451890422}"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127806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1077E8-79DC-4E18-8115-3E4451890422}"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0E355-656D-4365-B838-4D21A53A3C51}" type="slidenum">
              <a:rPr lang="en-US" smtClean="0"/>
              <a:t>‹#›</a:t>
            </a:fld>
            <a:endParaRPr lang="en-US"/>
          </a:p>
        </p:txBody>
      </p:sp>
    </p:spTree>
    <p:extLst>
      <p:ext uri="{BB962C8B-B14F-4D97-AF65-F5344CB8AC3E}">
        <p14:creationId xmlns:p14="http://schemas.microsoft.com/office/powerpoint/2010/main" val="326361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01077E8-79DC-4E18-8115-3E4451890422}" type="datetimeFigureOut">
              <a:rPr lang="en-US" smtClean="0"/>
              <a:t>2/19/2024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F0E355-656D-4365-B838-4D21A53A3C51}" type="slidenum">
              <a:rPr lang="en-US" smtClean="0"/>
              <a:t>‹#›</a:t>
            </a:fld>
            <a:endParaRPr lang="en-US"/>
          </a:p>
        </p:txBody>
      </p:sp>
    </p:spTree>
    <p:extLst>
      <p:ext uri="{BB962C8B-B14F-4D97-AF65-F5344CB8AC3E}">
        <p14:creationId xmlns:p14="http://schemas.microsoft.com/office/powerpoint/2010/main" val="14528632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32B079E-1863-4A31-AF3E-D363047FDAE4}"/>
              </a:ext>
            </a:extLst>
          </p:cNvPr>
          <p:cNvSpPr>
            <a:spLocks noGrp="1"/>
          </p:cNvSpPr>
          <p:nvPr>
            <p:ph type="ctrTitle"/>
          </p:nvPr>
        </p:nvSpPr>
        <p:spPr>
          <a:xfrm>
            <a:off x="1263163" y="94400"/>
            <a:ext cx="9264794" cy="1450196"/>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b">
            <a:normAutofit fontScale="90000"/>
          </a:bodyPr>
          <a:lstStyle/>
          <a:p>
            <a:pPr>
              <a:lnSpc>
                <a:spcPct val="90000"/>
              </a:lnSpc>
            </a:pPr>
            <a:r>
              <a:rPr lang="fr-FR" sz="5000" i="1" dirty="0"/>
              <a:t>Rapport de Projet Fin Formation</a:t>
            </a:r>
            <a:endParaRPr lang="en-GB" sz="5000" i="1" dirty="0"/>
          </a:p>
        </p:txBody>
      </p:sp>
      <p:sp>
        <p:nvSpPr>
          <p:cNvPr id="6" name="TextBox 5"/>
          <p:cNvSpPr txBox="1"/>
          <p:nvPr/>
        </p:nvSpPr>
        <p:spPr>
          <a:xfrm flipH="1">
            <a:off x="1263163" y="2866767"/>
            <a:ext cx="3509319" cy="1061829"/>
          </a:xfrm>
          <a:prstGeom prst="rect">
            <a:avLst/>
          </a:prstGeom>
          <a:noFill/>
        </p:spPr>
        <p:txBody>
          <a:bodyPr wrap="square" rtlCol="0">
            <a:spAutoFit/>
          </a:bodyPr>
          <a:lstStyle/>
          <a:p>
            <a:pPr>
              <a:lnSpc>
                <a:spcPct val="150000"/>
              </a:lnSpc>
            </a:pPr>
            <a:r>
              <a:rPr lang="fr-FR" sz="2400" b="1" dirty="0">
                <a:latin typeface="Abadi Extra Light" panose="020B0604020202020204" pitchFamily="34" charset="0"/>
              </a:rPr>
              <a:t>Réalisé par </a:t>
            </a:r>
            <a:endParaRPr lang="fr-FR" sz="2400" b="1" dirty="0" smtClean="0">
              <a:latin typeface="Abadi Extra Light" panose="020B0604020202020204" pitchFamily="34" charset="0"/>
            </a:endParaRPr>
          </a:p>
          <a:p>
            <a:pPr marL="285750" indent="-285750">
              <a:lnSpc>
                <a:spcPct val="150000"/>
              </a:lnSpc>
              <a:buFont typeface="Wingdings" panose="05000000000000000000" pitchFamily="2" charset="2"/>
              <a:buChar char="ü"/>
            </a:pPr>
            <a:r>
              <a:rPr lang="fr-FR" b="1" dirty="0" smtClean="0">
                <a:latin typeface="Abadi Extra Light" panose="020B0604020202020204" pitchFamily="34" charset="0"/>
              </a:rPr>
              <a:t>Mohamed </a:t>
            </a:r>
            <a:r>
              <a:rPr lang="fr-FR" b="1" dirty="0" smtClean="0">
                <a:latin typeface="Abadi Extra Light" panose="020B0604020202020204" pitchFamily="34" charset="0"/>
              </a:rPr>
              <a:t>L’HARRAK</a:t>
            </a:r>
            <a:endParaRPr lang="fr-FR" b="1" dirty="0" smtClean="0">
              <a:latin typeface="Abadi Extra Light" panose="020B0604020202020204" pitchFamily="34" charset="0"/>
            </a:endParaRPr>
          </a:p>
        </p:txBody>
      </p:sp>
      <p:sp>
        <p:nvSpPr>
          <p:cNvPr id="7" name="TextBox 6"/>
          <p:cNvSpPr txBox="1"/>
          <p:nvPr/>
        </p:nvSpPr>
        <p:spPr>
          <a:xfrm flipH="1">
            <a:off x="7692805" y="2866767"/>
            <a:ext cx="3509319" cy="1061829"/>
          </a:xfrm>
          <a:prstGeom prst="rect">
            <a:avLst/>
          </a:prstGeom>
          <a:noFill/>
        </p:spPr>
        <p:txBody>
          <a:bodyPr wrap="square" rtlCol="0">
            <a:spAutoFit/>
          </a:bodyPr>
          <a:lstStyle/>
          <a:p>
            <a:pPr>
              <a:lnSpc>
                <a:spcPct val="150000"/>
              </a:lnSpc>
            </a:pPr>
            <a:r>
              <a:rPr lang="fr-FR" sz="2400" b="1" dirty="0">
                <a:latin typeface="Abadi Extra Light" panose="020B0604020202020204" pitchFamily="34" charset="0"/>
              </a:rPr>
              <a:t> Encadrée par : </a:t>
            </a:r>
            <a:endParaRPr lang="fr-FR" sz="2400" b="1" dirty="0" smtClean="0">
              <a:latin typeface="Abadi Extra Light" panose="020B0604020202020204" pitchFamily="34" charset="0"/>
            </a:endParaRPr>
          </a:p>
          <a:p>
            <a:pPr marL="285750" indent="-285750">
              <a:lnSpc>
                <a:spcPct val="150000"/>
              </a:lnSpc>
              <a:buFont typeface="Wingdings" panose="05000000000000000000" pitchFamily="2" charset="2"/>
              <a:buChar char="ü"/>
            </a:pPr>
            <a:r>
              <a:rPr lang="fr-FR" b="1" dirty="0">
                <a:latin typeface="Abadi Extra Light" panose="020B0604020202020204" pitchFamily="34" charset="0"/>
              </a:rPr>
              <a:t>Mr. Saad </a:t>
            </a:r>
            <a:r>
              <a:rPr lang="fr-FR" b="1" dirty="0" smtClean="0">
                <a:latin typeface="Abadi Extra Light" panose="020B0604020202020204" pitchFamily="34" charset="0"/>
              </a:rPr>
              <a:t>Alilouc</a:t>
            </a:r>
            <a:endParaRPr lang="fr-FR" b="1" dirty="0">
              <a:latin typeface="Abadi Extra Light" panose="020B0604020202020204" pitchFamily="34" charset="0"/>
            </a:endParaRPr>
          </a:p>
        </p:txBody>
      </p:sp>
      <p:sp>
        <p:nvSpPr>
          <p:cNvPr id="8" name="TextBox 7"/>
          <p:cNvSpPr txBox="1"/>
          <p:nvPr/>
        </p:nvSpPr>
        <p:spPr>
          <a:xfrm flipH="1">
            <a:off x="4140900" y="5028345"/>
            <a:ext cx="3509319" cy="1130374"/>
          </a:xfrm>
          <a:prstGeom prst="rect">
            <a:avLst/>
          </a:prstGeom>
          <a:noFill/>
        </p:spPr>
        <p:txBody>
          <a:bodyPr wrap="square" rtlCol="0">
            <a:spAutoFit/>
          </a:bodyPr>
          <a:lstStyle/>
          <a:p>
            <a:pPr algn="ctr">
              <a:lnSpc>
                <a:spcPct val="150000"/>
              </a:lnSpc>
            </a:pPr>
            <a:r>
              <a:rPr lang="fr-FR" sz="2400" b="1" dirty="0" smtClean="0">
                <a:latin typeface="Abadi Extra Light" panose="020B0604020202020204" pitchFamily="34" charset="0"/>
              </a:rPr>
              <a:t>Années Scolaire</a:t>
            </a:r>
          </a:p>
          <a:p>
            <a:pPr algn="ctr">
              <a:lnSpc>
                <a:spcPct val="150000"/>
              </a:lnSpc>
            </a:pPr>
            <a:r>
              <a:rPr lang="fr-FR" sz="2400" b="1" dirty="0" smtClean="0">
                <a:latin typeface="Abadi Extra Light" panose="020B0604020202020204" pitchFamily="34" charset="0"/>
              </a:rPr>
              <a:t>2020 - 2021</a:t>
            </a:r>
          </a:p>
        </p:txBody>
      </p:sp>
    </p:spTree>
    <p:extLst>
      <p:ext uri="{BB962C8B-B14F-4D97-AF65-F5344CB8AC3E}">
        <p14:creationId xmlns:p14="http://schemas.microsoft.com/office/powerpoint/2010/main" val="28687306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77066" y="468854"/>
            <a:ext cx="10353761" cy="667616"/>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effectLst/>
              </a:rPr>
              <a:t>Modèle conceptuel des données</a:t>
            </a:r>
            <a:endParaRPr lang="en-US" dirty="0"/>
          </a:p>
        </p:txBody>
      </p:sp>
      <p:sp>
        <p:nvSpPr>
          <p:cNvPr id="3" name="TextBox 2"/>
          <p:cNvSpPr txBox="1"/>
          <p:nvPr/>
        </p:nvSpPr>
        <p:spPr>
          <a:xfrm flipH="1">
            <a:off x="856941" y="1751201"/>
            <a:ext cx="10412627" cy="3330399"/>
          </a:xfrm>
          <a:prstGeom prst="rect">
            <a:avLst/>
          </a:prstGeom>
          <a:noFill/>
        </p:spPr>
        <p:txBody>
          <a:bodyPr wrap="square" rtlCol="0">
            <a:spAutoFit/>
          </a:bodyPr>
          <a:lstStyle/>
          <a:p>
            <a:pPr>
              <a:lnSpc>
                <a:spcPct val="200000"/>
              </a:lnSpc>
            </a:pPr>
            <a:r>
              <a:rPr lang="fr-FR" dirty="0"/>
              <a:t>Ville (</a:t>
            </a:r>
            <a:r>
              <a:rPr lang="fr-FR" b="1" u="sng" dirty="0"/>
              <a:t>id</a:t>
            </a:r>
            <a:r>
              <a:rPr lang="fr-FR" dirty="0"/>
              <a:t>,nom)</a:t>
            </a:r>
            <a:endParaRPr lang="en-US" dirty="0"/>
          </a:p>
          <a:p>
            <a:pPr>
              <a:lnSpc>
                <a:spcPct val="200000"/>
              </a:lnSpc>
            </a:pPr>
            <a:r>
              <a:rPr lang="fr-FR" dirty="0"/>
              <a:t>Vicstint (</a:t>
            </a:r>
            <a:r>
              <a:rPr lang="fr-FR" b="1" u="sng" dirty="0"/>
              <a:t>id</a:t>
            </a:r>
            <a:r>
              <a:rPr lang="fr-FR" dirty="0"/>
              <a:t>,dex,stock)</a:t>
            </a:r>
            <a:endParaRPr lang="en-US" dirty="0"/>
          </a:p>
          <a:p>
            <a:pPr>
              <a:lnSpc>
                <a:spcPct val="200000"/>
              </a:lnSpc>
            </a:pPr>
            <a:r>
              <a:rPr lang="fr-FR" dirty="0"/>
              <a:t>Hopsital(</a:t>
            </a:r>
            <a:r>
              <a:rPr lang="fr-FR" b="1" u="sng" dirty="0"/>
              <a:t>id </a:t>
            </a:r>
            <a:r>
              <a:rPr lang="fr-FR" dirty="0"/>
              <a:t>,nom, </a:t>
            </a:r>
            <a:r>
              <a:rPr lang="fr-FR" b="1" u="sng" dirty="0"/>
              <a:t>#</a:t>
            </a:r>
            <a:r>
              <a:rPr lang="fr-FR" b="1" dirty="0"/>
              <a:t>idville</a:t>
            </a:r>
            <a:r>
              <a:rPr lang="fr-FR" dirty="0"/>
              <a:t>,adresse)</a:t>
            </a:r>
            <a:endParaRPr lang="en-US" dirty="0"/>
          </a:p>
          <a:p>
            <a:pPr>
              <a:lnSpc>
                <a:spcPct val="200000"/>
              </a:lnSpc>
            </a:pPr>
            <a:r>
              <a:rPr lang="fr-FR" dirty="0"/>
              <a:t>Admine(</a:t>
            </a:r>
            <a:r>
              <a:rPr lang="fr-FR" b="1" u="sng" dirty="0"/>
              <a:t>id </a:t>
            </a:r>
            <a:r>
              <a:rPr lang="fr-FR" b="1" i="1" dirty="0"/>
              <a:t>,</a:t>
            </a:r>
            <a:r>
              <a:rPr lang="fr-FR" dirty="0"/>
              <a:t>nom,prenom,adresse,email,passworde</a:t>
            </a:r>
            <a:r>
              <a:rPr lang="fr-FR" b="1" u="sng" dirty="0"/>
              <a:t>, #</a:t>
            </a:r>
            <a:r>
              <a:rPr lang="fr-FR" b="1" dirty="0"/>
              <a:t>idville</a:t>
            </a:r>
            <a:r>
              <a:rPr lang="fr-FR" b="1" u="sng" dirty="0"/>
              <a:t>,</a:t>
            </a:r>
            <a:r>
              <a:rPr lang="fr-FR" dirty="0"/>
              <a:t> #</a:t>
            </a:r>
            <a:r>
              <a:rPr lang="fr-FR" b="1" u="sng" dirty="0"/>
              <a:t>idhospital</a:t>
            </a:r>
            <a:r>
              <a:rPr lang="fr-FR" dirty="0"/>
              <a:t>,logactivity,tele,state,pays)</a:t>
            </a:r>
            <a:endParaRPr lang="en-US" dirty="0"/>
          </a:p>
          <a:p>
            <a:pPr>
              <a:lnSpc>
                <a:spcPct val="200000"/>
              </a:lnSpc>
            </a:pPr>
            <a:r>
              <a:rPr lang="fr-FR" dirty="0"/>
              <a:t>Patient (</a:t>
            </a:r>
            <a:r>
              <a:rPr lang="fr-FR" b="1" u="sng" dirty="0"/>
              <a:t>id, </a:t>
            </a:r>
            <a:r>
              <a:rPr lang="fr-FR" dirty="0"/>
              <a:t>nom,prenom,genre,telephone,dateN,adresse,cin,</a:t>
            </a:r>
            <a:r>
              <a:rPr lang="fr-FR" b="1" u="sng" dirty="0"/>
              <a:t> #</a:t>
            </a:r>
            <a:r>
              <a:rPr lang="fr-FR" b="1" dirty="0"/>
              <a:t>idville</a:t>
            </a:r>
            <a:r>
              <a:rPr lang="fr-FR" dirty="0"/>
              <a:t>)</a:t>
            </a:r>
            <a:endParaRPr lang="en-US" dirty="0"/>
          </a:p>
          <a:p>
            <a:pPr>
              <a:lnSpc>
                <a:spcPct val="200000"/>
              </a:lnSpc>
            </a:pPr>
            <a:r>
              <a:rPr lang="fr-FR" dirty="0"/>
              <a:t>Siencevicstint (</a:t>
            </a:r>
            <a:r>
              <a:rPr lang="fr-FR" b="1" u="sng" dirty="0"/>
              <a:t>#idv</a:t>
            </a:r>
            <a:r>
              <a:rPr lang="fr-FR" dirty="0"/>
              <a:t>,</a:t>
            </a:r>
            <a:r>
              <a:rPr lang="fr-FR" b="1" u="sng" dirty="0"/>
              <a:t>#idp</a:t>
            </a:r>
            <a:r>
              <a:rPr lang="fr-FR" dirty="0"/>
              <a:t>,</a:t>
            </a:r>
            <a:r>
              <a:rPr lang="fr-FR" b="1" u="sng" dirty="0"/>
              <a:t>#idh</a:t>
            </a:r>
            <a:r>
              <a:rPr lang="fr-FR" dirty="0"/>
              <a:t>,</a:t>
            </a:r>
            <a:r>
              <a:rPr lang="fr-FR" b="1" u="sng" dirty="0"/>
              <a:t>dateDebut</a:t>
            </a:r>
            <a:r>
              <a:rPr lang="fr-FR" dirty="0"/>
              <a:t>,</a:t>
            </a:r>
            <a:r>
              <a:rPr lang="fr-FR" b="1" u="sng" dirty="0"/>
              <a:t>datefin</a:t>
            </a:r>
            <a:r>
              <a:rPr lang="fr-FR" dirty="0"/>
              <a:t>)</a:t>
            </a:r>
            <a:endParaRPr lang="en-US" dirty="0"/>
          </a:p>
        </p:txBody>
      </p:sp>
    </p:spTree>
    <p:extLst>
      <p:ext uri="{BB962C8B-B14F-4D97-AF65-F5344CB8AC3E}">
        <p14:creationId xmlns:p14="http://schemas.microsoft.com/office/powerpoint/2010/main" val="24592888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2000"/>
                                        <p:tgtEl>
                                          <p:spTgt spid="3"/>
                                        </p:tgtEl>
                                      </p:cBhvr>
                                    </p:animEffect>
                                    <p:anim calcmode="lin" valueType="num">
                                      <p:cBhvr>
                                        <p:cTn id="15" dur="2000" fill="hold"/>
                                        <p:tgtEl>
                                          <p:spTgt spid="3"/>
                                        </p:tgtEl>
                                        <p:attrNameLst>
                                          <p:attrName>ppt_w</p:attrName>
                                        </p:attrNameLst>
                                      </p:cBhvr>
                                      <p:tavLst>
                                        <p:tav tm="0" fmla="#ppt_w*sin(2.5*pi*$)">
                                          <p:val>
                                            <p:fltVal val="0"/>
                                          </p:val>
                                        </p:tav>
                                        <p:tav tm="100000">
                                          <p:val>
                                            <p:fltVal val="1"/>
                                          </p:val>
                                        </p:tav>
                                      </p:tavLst>
                                    </p:anim>
                                    <p:anim calcmode="lin" valueType="num">
                                      <p:cBhvr>
                                        <p:cTn id="16"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428"/>
            <a:ext cx="12191999" cy="811427"/>
          </a:xfrm>
        </p:spPr>
        <p:txBody>
          <a:bodyPr/>
          <a:lstStyle/>
          <a:p>
            <a:r>
              <a:rPr lang="en-US" dirty="0"/>
              <a:t>Les outils de development</a:t>
            </a:r>
          </a:p>
        </p:txBody>
      </p:sp>
      <p:sp>
        <p:nvSpPr>
          <p:cNvPr id="4" name="TextBox 3"/>
          <p:cNvSpPr txBox="1"/>
          <p:nvPr/>
        </p:nvSpPr>
        <p:spPr>
          <a:xfrm flipH="1">
            <a:off x="416010" y="1124465"/>
            <a:ext cx="11775990" cy="5216813"/>
          </a:xfrm>
          <a:prstGeom prst="rect">
            <a:avLst/>
          </a:prstGeom>
          <a:noFill/>
        </p:spPr>
        <p:txBody>
          <a:bodyPr wrap="square" rtlCol="0">
            <a:spAutoFit/>
          </a:bodyPr>
          <a:lstStyle/>
          <a:p>
            <a:pPr marL="514350" indent="-514350">
              <a:lnSpc>
                <a:spcPct val="150000"/>
              </a:lnSpc>
              <a:buFont typeface="+mj-lt"/>
              <a:buAutoNum type="romanUcPeriod"/>
            </a:pPr>
            <a:r>
              <a:rPr lang="fr-FR" sz="2400" b="1" cap="all" dirty="0">
                <a:solidFill>
                  <a:schemeClr val="tx2">
                    <a:lumMod val="75000"/>
                  </a:schemeClr>
                </a:solidFill>
                <a:effectLst>
                  <a:outerShdw blurRad="50800" dist="63500" dir="2700000" algn="tl" rotWithShape="0">
                    <a:srgbClr val="000000">
                      <a:alpha val="48000"/>
                    </a:srgbClr>
                  </a:outerShdw>
                </a:effectLst>
                <a:latin typeface="+mj-lt"/>
                <a:ea typeface="+mj-ea"/>
                <a:cs typeface="+mj-cs"/>
              </a:rPr>
              <a:t>Coté</a:t>
            </a:r>
            <a:r>
              <a:rPr lang="fr-FR" sz="1200" b="1" i="1" dirty="0">
                <a:solidFill>
                  <a:schemeClr val="tx2">
                    <a:lumMod val="75000"/>
                  </a:schemeClr>
                </a:solidFill>
              </a:rPr>
              <a:t> </a:t>
            </a:r>
            <a:r>
              <a:rPr lang="fr-FR" sz="2400" b="1" cap="all" dirty="0">
                <a:solidFill>
                  <a:schemeClr val="tx2">
                    <a:lumMod val="75000"/>
                  </a:schemeClr>
                </a:solidFill>
                <a:effectLst>
                  <a:outerShdw blurRad="50800" dist="63500" dir="2700000" algn="tl" rotWithShape="0">
                    <a:srgbClr val="000000">
                      <a:alpha val="48000"/>
                    </a:srgbClr>
                  </a:outerShdw>
                </a:effectLst>
                <a:latin typeface="+mj-lt"/>
                <a:ea typeface="+mj-ea"/>
                <a:cs typeface="+mj-cs"/>
              </a:rPr>
              <a:t> </a:t>
            </a:r>
            <a:r>
              <a:rPr lang="fr-FR" sz="2400" b="1" cap="all" dirty="0" smtClean="0">
                <a:solidFill>
                  <a:schemeClr val="tx2">
                    <a:lumMod val="75000"/>
                  </a:schemeClr>
                </a:solidFill>
                <a:effectLst>
                  <a:outerShdw blurRad="50800" dist="63500" dir="2700000" algn="tl" rotWithShape="0">
                    <a:srgbClr val="000000">
                      <a:alpha val="48000"/>
                    </a:srgbClr>
                  </a:outerShdw>
                </a:effectLst>
                <a:latin typeface="+mj-lt"/>
                <a:ea typeface="+mj-ea"/>
                <a:cs typeface="+mj-cs"/>
              </a:rPr>
              <a:t>Client</a:t>
            </a:r>
            <a:r>
              <a:rPr lang="fr-FR" sz="1200" b="1" i="1" dirty="0" smtClean="0">
                <a:solidFill>
                  <a:schemeClr val="tx2">
                    <a:lumMod val="75000"/>
                  </a:schemeClr>
                </a:solidFill>
              </a:rPr>
              <a:t> :</a:t>
            </a:r>
          </a:p>
          <a:p>
            <a:pPr marL="342900" indent="-342900">
              <a:lnSpc>
                <a:spcPct val="150000"/>
              </a:lnSpc>
              <a:buFont typeface="Wingdings" panose="05000000000000000000" pitchFamily="2" charset="2"/>
              <a:buChar char="ü"/>
            </a:pPr>
            <a:r>
              <a:rPr lang="fr-FR" sz="2400" b="1" cap="all" dirty="0" smtClean="0">
                <a:effectLst>
                  <a:outerShdw blurRad="50800" dist="63500" dir="2700000" algn="tl" rotWithShape="0">
                    <a:srgbClr val="000000">
                      <a:alpha val="48000"/>
                    </a:srgbClr>
                  </a:outerShdw>
                </a:effectLst>
                <a:latin typeface="Bahnschrift" panose="020B0502040204020203" pitchFamily="34" charset="0"/>
                <a:ea typeface="+mj-ea"/>
                <a:cs typeface="+mj-cs"/>
              </a:rPr>
              <a:t>HTML</a:t>
            </a:r>
            <a:r>
              <a:rPr lang="fr-FR" sz="2400" dirty="0"/>
              <a:t> : </a:t>
            </a:r>
            <a:r>
              <a:rPr lang="fr-FR" sz="2000" dirty="0"/>
              <a:t>qui nous a permet de décrire et structurer des documents ou du contenue pour mettre en forme des informations , créer  et afficher de l'hypertexte.</a:t>
            </a:r>
          </a:p>
          <a:p>
            <a:pPr marL="342900" indent="-342900">
              <a:lnSpc>
                <a:spcPct val="150000"/>
              </a:lnSpc>
              <a:buFont typeface="Wingdings" panose="05000000000000000000" pitchFamily="2" charset="2"/>
              <a:buChar char="ü"/>
            </a:pPr>
            <a:r>
              <a:rPr lang="fr-FR" sz="2400" i="1" dirty="0"/>
              <a:t> </a:t>
            </a:r>
            <a:r>
              <a:rPr lang="fr-FR" sz="2400" b="1" cap="all" dirty="0" smtClean="0">
                <a:effectLst>
                  <a:outerShdw blurRad="50800" dist="63500" dir="2700000" algn="tl" rotWithShape="0">
                    <a:srgbClr val="000000">
                      <a:alpha val="48000"/>
                    </a:srgbClr>
                  </a:outerShdw>
                </a:effectLst>
                <a:latin typeface="Bahnschrift" panose="020B0502040204020203" pitchFamily="34" charset="0"/>
                <a:ea typeface="+mj-ea"/>
                <a:cs typeface="+mj-cs"/>
              </a:rPr>
              <a:t>CSS </a:t>
            </a:r>
            <a:r>
              <a:rPr lang="fr-FR" sz="2400" dirty="0" smtClean="0"/>
              <a:t>: </a:t>
            </a:r>
            <a:r>
              <a:rPr lang="fr-FR" sz="2000" dirty="0"/>
              <a:t>qui nous a sert à décrire le style du contenu des fichiers HTML et la mise en page ou la définition du style.</a:t>
            </a:r>
          </a:p>
          <a:p>
            <a:pPr marL="342900" indent="-342900">
              <a:lnSpc>
                <a:spcPct val="150000"/>
              </a:lnSpc>
              <a:buFont typeface="Wingdings" panose="05000000000000000000" pitchFamily="2" charset="2"/>
              <a:buChar char="ü"/>
            </a:pPr>
            <a:r>
              <a:rPr lang="en-GB" sz="2400" b="1" i="1" dirty="0"/>
              <a:t> </a:t>
            </a:r>
            <a:r>
              <a:rPr lang="en-GB" sz="2400" b="1" cap="all" dirty="0" smtClean="0">
                <a:effectLst>
                  <a:outerShdw blurRad="50800" dist="63500" dir="2700000" algn="tl" rotWithShape="0">
                    <a:srgbClr val="000000">
                      <a:alpha val="48000"/>
                    </a:srgbClr>
                  </a:outerShdw>
                </a:effectLst>
                <a:latin typeface="Bahnschrift" panose="020B0502040204020203" pitchFamily="34" charset="0"/>
                <a:ea typeface="+mj-ea"/>
                <a:cs typeface="+mj-cs"/>
              </a:rPr>
              <a:t>JavaScript </a:t>
            </a:r>
            <a:r>
              <a:rPr lang="en-GB" sz="2400" dirty="0"/>
              <a:t>: </a:t>
            </a:r>
            <a:r>
              <a:rPr lang="en-GB" sz="2000" dirty="0"/>
              <a:t>il nous a permet </a:t>
            </a:r>
            <a:r>
              <a:rPr lang="fr-FR" sz="2000" dirty="0"/>
              <a:t>d'avoir du contenu dynamique </a:t>
            </a:r>
            <a:r>
              <a:rPr lang="en-GB" sz="2000" dirty="0"/>
              <a:t>s</a:t>
            </a:r>
            <a:r>
              <a:rPr lang="fr-FR" sz="2000" dirty="0"/>
              <a:t>ur le web grâce aux scripts et aux applets</a:t>
            </a:r>
            <a:r>
              <a:rPr lang="fr-FR" sz="2000" dirty="0" smtClean="0"/>
              <a:t>.</a:t>
            </a:r>
          </a:p>
          <a:p>
            <a:pPr marL="342900" indent="-342900">
              <a:lnSpc>
                <a:spcPct val="150000"/>
              </a:lnSpc>
              <a:buFont typeface="Wingdings" panose="05000000000000000000" pitchFamily="2" charset="2"/>
              <a:buChar char="ü"/>
            </a:pPr>
            <a:r>
              <a:rPr lang="fr-FR" sz="2400" b="1" cap="all" dirty="0">
                <a:effectLst>
                  <a:outerShdw blurRad="50800" dist="63500" dir="2700000" algn="tl" rotWithShape="0">
                    <a:srgbClr val="000000">
                      <a:alpha val="48000"/>
                    </a:srgbClr>
                  </a:outerShdw>
                </a:effectLst>
                <a:latin typeface="Bahnschrift" panose="020B0502040204020203" pitchFamily="34" charset="0"/>
                <a:ea typeface="+mj-ea"/>
                <a:cs typeface="+mj-cs"/>
              </a:rPr>
              <a:t>Bootstrap</a:t>
            </a:r>
            <a:r>
              <a:rPr lang="fr-FR" sz="2000" dirty="0" smtClean="0"/>
              <a:t> </a:t>
            </a:r>
            <a:r>
              <a:rPr lang="fr-FR" sz="2400" dirty="0"/>
              <a:t> :  </a:t>
            </a:r>
            <a:r>
              <a:rPr lang="fr-FR" sz="2000" dirty="0"/>
              <a:t>pour développer des sites avec un design responsive, qui s'adapte à tout type d'écran, et en priorité pour les smartphones.</a:t>
            </a:r>
          </a:p>
          <a:p>
            <a:pPr>
              <a:lnSpc>
                <a:spcPct val="150000"/>
              </a:lnSpc>
            </a:pPr>
            <a:endParaRPr lang="fr-FR" sz="2000" dirty="0"/>
          </a:p>
        </p:txBody>
      </p:sp>
    </p:spTree>
    <p:extLst>
      <p:ext uri="{BB962C8B-B14F-4D97-AF65-F5344CB8AC3E}">
        <p14:creationId xmlns:p14="http://schemas.microsoft.com/office/powerpoint/2010/main" val="21796634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93588" y="716692"/>
            <a:ext cx="11775990" cy="5493812"/>
          </a:xfrm>
          <a:prstGeom prst="rect">
            <a:avLst/>
          </a:prstGeom>
          <a:noFill/>
        </p:spPr>
        <p:txBody>
          <a:bodyPr wrap="square" rtlCol="0">
            <a:spAutoFit/>
          </a:bodyPr>
          <a:lstStyle/>
          <a:p>
            <a:pPr marL="514350" indent="-514350">
              <a:lnSpc>
                <a:spcPct val="150000"/>
              </a:lnSpc>
              <a:buFont typeface="+mj-lt"/>
              <a:buAutoNum type="romanUcPeriod" startAt="2"/>
            </a:pPr>
            <a:r>
              <a:rPr lang="fr-FR" sz="2400" b="1" cap="all" dirty="0">
                <a:solidFill>
                  <a:schemeClr val="tx2">
                    <a:lumMod val="75000"/>
                  </a:schemeClr>
                </a:solidFill>
                <a:effectLst>
                  <a:outerShdw blurRad="50800" dist="63500" dir="2700000" algn="tl" rotWithShape="0">
                    <a:srgbClr val="000000">
                      <a:alpha val="48000"/>
                    </a:srgbClr>
                  </a:outerShdw>
                </a:effectLst>
                <a:latin typeface="+mj-lt"/>
                <a:ea typeface="+mj-ea"/>
                <a:cs typeface="+mj-cs"/>
              </a:rPr>
              <a:t>Coté Serveur </a:t>
            </a:r>
            <a:endParaRPr lang="fr-FR" sz="1200" b="1" i="1" dirty="0" smtClean="0">
              <a:solidFill>
                <a:schemeClr val="tx2">
                  <a:lumMod val="75000"/>
                </a:schemeClr>
              </a:solidFill>
            </a:endParaRPr>
          </a:p>
          <a:p>
            <a:pPr marL="342900" indent="-342900" algn="just">
              <a:lnSpc>
                <a:spcPct val="150000"/>
              </a:lnSpc>
              <a:buFont typeface="Wingdings" panose="05000000000000000000" pitchFamily="2" charset="2"/>
              <a:buChar char="ü"/>
            </a:pPr>
            <a:r>
              <a:rPr lang="fr-FR" sz="2400" b="1" cap="all" dirty="0">
                <a:effectLst>
                  <a:outerShdw blurRad="50800" dist="63500" dir="2700000" algn="tl" rotWithShape="0">
                    <a:srgbClr val="000000">
                      <a:alpha val="48000"/>
                    </a:srgbClr>
                  </a:outerShdw>
                </a:effectLst>
                <a:latin typeface="Bahnschrift" panose="020B0502040204020203" pitchFamily="34" charset="0"/>
                <a:ea typeface="+mj-ea"/>
                <a:cs typeface="+mj-cs"/>
              </a:rPr>
              <a:t>ASP.NET Web Forms </a:t>
            </a:r>
            <a:r>
              <a:rPr lang="fr-FR" sz="2000" dirty="0"/>
              <a:t>fait partie de l’infrastructure d’application Web ASP.NET et est inclus dans Visual Studio. Il s’agit de l’un des quatre modèles de programmation que vous pouvez utiliser pour créer des applications Web ASP.NET, les autres sont ASP.NET MVC, pages Web ASP.NET et ASP.NET des applications à page unique. </a:t>
            </a:r>
            <a:endParaRPr lang="fr-FR" sz="2000" dirty="0" smtClean="0"/>
          </a:p>
          <a:p>
            <a:pPr marL="342900" indent="-342900" algn="just">
              <a:lnSpc>
                <a:spcPct val="150000"/>
              </a:lnSpc>
              <a:buFont typeface="Wingdings" panose="05000000000000000000" pitchFamily="2" charset="2"/>
              <a:buChar char="ü"/>
            </a:pPr>
            <a:r>
              <a:rPr lang="en-US" sz="2400" b="1" cap="all" dirty="0">
                <a:effectLst>
                  <a:outerShdw blurRad="50800" dist="63500" dir="2700000" algn="tl" rotWithShape="0">
                    <a:srgbClr val="000000">
                      <a:alpha val="48000"/>
                    </a:srgbClr>
                  </a:outerShdw>
                </a:effectLst>
                <a:latin typeface="Bahnschrift" panose="020B0502040204020203" pitchFamily="34" charset="0"/>
                <a:ea typeface="+mj-ea"/>
                <a:cs typeface="+mj-cs"/>
              </a:rPr>
              <a:t>LINQ to SQL </a:t>
            </a:r>
            <a:r>
              <a:rPr lang="en-US" dirty="0"/>
              <a:t>est un composant de .NET Framework version 3,5 qui fournit une infrastructure runtime pour la gestion des données relationnelles en tant qu’objets</a:t>
            </a:r>
            <a:r>
              <a:rPr lang="en-US" dirty="0" smtClean="0"/>
              <a:t>.</a:t>
            </a:r>
          </a:p>
          <a:p>
            <a:pPr marL="514350" indent="-514350">
              <a:lnSpc>
                <a:spcPct val="150000"/>
              </a:lnSpc>
              <a:buFont typeface="+mj-lt"/>
              <a:buAutoNum type="romanUcPeriod" startAt="3"/>
            </a:pPr>
            <a:r>
              <a:rPr lang="fr-FR" sz="2400" b="1" cap="all" dirty="0">
                <a:solidFill>
                  <a:schemeClr val="tx2">
                    <a:lumMod val="75000"/>
                  </a:schemeClr>
                </a:solidFill>
                <a:effectLst>
                  <a:outerShdw blurRad="50800" dist="63500" dir="2700000" algn="tl" rotWithShape="0">
                    <a:srgbClr val="000000">
                      <a:alpha val="48000"/>
                    </a:srgbClr>
                  </a:outerShdw>
                </a:effectLst>
                <a:latin typeface="+mj-lt"/>
                <a:ea typeface="+mj-ea"/>
                <a:cs typeface="+mj-cs"/>
              </a:rPr>
              <a:t>Base Donnée </a:t>
            </a:r>
            <a:endParaRPr lang="fr-FR" sz="2400" b="1" cap="all" dirty="0" smtClean="0">
              <a:solidFill>
                <a:schemeClr val="tx2">
                  <a:lumMod val="75000"/>
                </a:schemeClr>
              </a:solidFill>
              <a:effectLst>
                <a:outerShdw blurRad="50800" dist="63500" dir="2700000" algn="tl" rotWithShape="0">
                  <a:srgbClr val="000000">
                    <a:alpha val="48000"/>
                  </a:srgbClr>
                </a:outerShdw>
              </a:effectLst>
              <a:latin typeface="+mj-lt"/>
              <a:ea typeface="+mj-ea"/>
              <a:cs typeface="+mj-cs"/>
            </a:endParaRPr>
          </a:p>
          <a:p>
            <a:pPr marL="342900" indent="-342900" algn="just">
              <a:lnSpc>
                <a:spcPct val="150000"/>
              </a:lnSpc>
              <a:buFont typeface="Wingdings" panose="05000000000000000000" pitchFamily="2" charset="2"/>
              <a:buChar char="ü"/>
            </a:pPr>
            <a:r>
              <a:rPr lang="en-US" sz="2400" b="1" cap="all" dirty="0" smtClean="0">
                <a:effectLst>
                  <a:outerShdw blurRad="50800" dist="63500" dir="2700000" algn="tl" rotWithShape="0">
                    <a:srgbClr val="000000">
                      <a:alpha val="48000"/>
                    </a:srgbClr>
                  </a:outerShdw>
                </a:effectLst>
                <a:latin typeface="Bahnschrift" panose="020B0502040204020203" pitchFamily="34" charset="0"/>
                <a:ea typeface="+mj-ea"/>
                <a:cs typeface="+mj-cs"/>
              </a:rPr>
              <a:t>SQL </a:t>
            </a:r>
            <a:r>
              <a:rPr lang="en-US" sz="2400" b="1" cap="all" dirty="0">
                <a:effectLst>
                  <a:outerShdw blurRad="50800" dist="63500" dir="2700000" algn="tl" rotWithShape="0">
                    <a:srgbClr val="000000">
                      <a:alpha val="48000"/>
                    </a:srgbClr>
                  </a:outerShdw>
                </a:effectLst>
                <a:latin typeface="Bahnschrift" panose="020B0502040204020203" pitchFamily="34" charset="0"/>
                <a:ea typeface="+mj-ea"/>
                <a:cs typeface="+mj-cs"/>
              </a:rPr>
              <a:t>server</a:t>
            </a:r>
            <a:r>
              <a:rPr lang="en-US" dirty="0"/>
              <a:t> désigne couramment un serveur de base de données. La définition du SQL server est étroitement liée à celle du langage SQL (Structured Query Language), un langage informatique permettant d'exploiter des bases de données.</a:t>
            </a:r>
            <a:endParaRPr lang="fr-FR" dirty="0"/>
          </a:p>
        </p:txBody>
      </p:sp>
    </p:spTree>
    <p:extLst>
      <p:ext uri="{BB962C8B-B14F-4D97-AF65-F5344CB8AC3E}">
        <p14:creationId xmlns:p14="http://schemas.microsoft.com/office/powerpoint/2010/main" val="19745174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4142"/>
            <a:ext cx="12191999" cy="823784"/>
          </a:xfrm>
        </p:spPr>
        <p:txBody>
          <a:bodyPr/>
          <a:lstStyle/>
          <a:p>
            <a:r>
              <a:rPr lang="en-US" dirty="0"/>
              <a:t>Environnement</a:t>
            </a:r>
            <a:r>
              <a:rPr lang="en-US" dirty="0" smtClean="0"/>
              <a:t>:</a:t>
            </a:r>
            <a:endParaRPr lang="en-US" dirty="0"/>
          </a:p>
        </p:txBody>
      </p:sp>
      <p:sp>
        <p:nvSpPr>
          <p:cNvPr id="4" name="TextBox 3"/>
          <p:cNvSpPr txBox="1"/>
          <p:nvPr/>
        </p:nvSpPr>
        <p:spPr>
          <a:xfrm flipH="1">
            <a:off x="339810" y="1754659"/>
            <a:ext cx="11775990" cy="1107996"/>
          </a:xfrm>
          <a:prstGeom prst="rect">
            <a:avLst/>
          </a:prstGeom>
          <a:noFill/>
        </p:spPr>
        <p:txBody>
          <a:bodyPr wrap="square" rtlCol="0">
            <a:spAutoFit/>
          </a:bodyPr>
          <a:lstStyle/>
          <a:p>
            <a:pPr>
              <a:lnSpc>
                <a:spcPct val="150000"/>
              </a:lnSpc>
            </a:pPr>
            <a:r>
              <a:rPr lang="en-US" sz="2400" b="1" cap="all" dirty="0">
                <a:effectLst>
                  <a:outerShdw blurRad="50800" dist="63500" dir="2700000" algn="tl" rotWithShape="0">
                    <a:srgbClr val="000000">
                      <a:alpha val="48000"/>
                    </a:srgbClr>
                  </a:outerShdw>
                </a:effectLst>
                <a:latin typeface="Bahnschrift" panose="020B0502040204020203" pitchFamily="34" charset="0"/>
                <a:ea typeface="+mj-ea"/>
                <a:cs typeface="+mj-cs"/>
              </a:rPr>
              <a:t>Microsoft Visual Studio</a:t>
            </a:r>
            <a:r>
              <a:rPr lang="en-US" sz="2000" dirty="0"/>
              <a:t> est une suite de logiciels de développement pour  Windows et mac OS conçue par Microsoft. La dernière version s'appelle Visual Studio 2019.</a:t>
            </a:r>
            <a:endParaRPr lang="fr-FR" sz="2000" dirty="0"/>
          </a:p>
        </p:txBody>
      </p:sp>
      <p:pic>
        <p:nvPicPr>
          <p:cNvPr id="1026" name="Picture 2" descr="Microsoft Visual Studio — Wikipé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5548" y="3398111"/>
            <a:ext cx="2047101" cy="204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487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1000"/>
                                        <p:tgtEl>
                                          <p:spTgt spid="1026"/>
                                        </p:tgtEl>
                                      </p:cBhvr>
                                    </p:animEffect>
                                    <p:anim calcmode="lin" valueType="num">
                                      <p:cBhvr>
                                        <p:cTn id="21" dur="1000" fill="hold"/>
                                        <p:tgtEl>
                                          <p:spTgt spid="1026"/>
                                        </p:tgtEl>
                                        <p:attrNameLst>
                                          <p:attrName>ppt_x</p:attrName>
                                        </p:attrNameLst>
                                      </p:cBhvr>
                                      <p:tavLst>
                                        <p:tav tm="0">
                                          <p:val>
                                            <p:strVal val="#ppt_x"/>
                                          </p:val>
                                        </p:tav>
                                        <p:tav tm="100000">
                                          <p:val>
                                            <p:strVal val="#ppt_x"/>
                                          </p:val>
                                        </p:tav>
                                      </p:tavLst>
                                    </p:anim>
                                    <p:anim calcmode="lin" valueType="num">
                                      <p:cBhvr>
                                        <p:cTn id="2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616"/>
            <a:ext cx="12191999" cy="1107989"/>
          </a:xfrm>
        </p:spPr>
        <p:txBody>
          <a:bodyPr/>
          <a:lstStyle/>
          <a:p>
            <a:r>
              <a:rPr lang="en-US" dirty="0"/>
              <a:t>Presentation du ProJet</a:t>
            </a:r>
          </a:p>
        </p:txBody>
      </p:sp>
      <p:sp>
        <p:nvSpPr>
          <p:cNvPr id="4" name="Rounded Rectangle 3"/>
          <p:cNvSpPr/>
          <p:nvPr/>
        </p:nvSpPr>
        <p:spPr>
          <a:xfrm>
            <a:off x="486032" y="2458994"/>
            <a:ext cx="11219935" cy="1841156"/>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5" name="TextBox 4"/>
          <p:cNvSpPr txBox="1"/>
          <p:nvPr/>
        </p:nvSpPr>
        <p:spPr>
          <a:xfrm flipH="1">
            <a:off x="889685" y="2717852"/>
            <a:ext cx="10412627" cy="1323439"/>
          </a:xfrm>
          <a:prstGeom prst="rect">
            <a:avLst/>
          </a:prstGeom>
          <a:noFill/>
        </p:spPr>
        <p:txBody>
          <a:bodyPr wrap="square" rtlCol="0">
            <a:spAutoFit/>
          </a:bodyPr>
          <a:lstStyle/>
          <a:p>
            <a:pPr algn="ctr"/>
            <a:r>
              <a:rPr lang="en-US" sz="2000" dirty="0"/>
              <a:t>Un site qui détermine les dates de vaccination et affiche les types de vaccins utilisés et permet de suivre les cas d'infection et le nombre de vaccinations avec Fournir des conseils et fournir un site Web avec des lignes directrices pour la prévention du Corona. Le site Web contient également des statistiques dans le monde entier</a:t>
            </a:r>
          </a:p>
        </p:txBody>
      </p:sp>
    </p:spTree>
    <p:extLst>
      <p:ext uri="{BB962C8B-B14F-4D97-AF65-F5344CB8AC3E}">
        <p14:creationId xmlns:p14="http://schemas.microsoft.com/office/powerpoint/2010/main" val="21722057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53542"/>
            <a:ext cx="10353761" cy="910285"/>
          </a:xfrm>
        </p:spPr>
        <p:txBody>
          <a:bodyPr/>
          <a:lstStyle/>
          <a:p>
            <a:r>
              <a:rPr lang="en-US" dirty="0"/>
              <a:t>Les interfaces d’application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310" y="1664682"/>
            <a:ext cx="10058400" cy="4594759"/>
          </a:xfrm>
          <a:prstGeom prst="rect">
            <a:avLst/>
          </a:prstGeom>
        </p:spPr>
      </p:pic>
      <p:cxnSp>
        <p:nvCxnSpPr>
          <p:cNvPr id="5" name="Curved Connector 4"/>
          <p:cNvCxnSpPr/>
          <p:nvPr/>
        </p:nvCxnSpPr>
        <p:spPr>
          <a:xfrm>
            <a:off x="9009104" y="1232706"/>
            <a:ext cx="1280160" cy="692331"/>
          </a:xfrm>
          <a:prstGeom prst="curved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0" name="Elbow Connector 9"/>
          <p:cNvCxnSpPr/>
          <p:nvPr/>
        </p:nvCxnSpPr>
        <p:spPr>
          <a:xfrm rot="10800000">
            <a:off x="2955484" y="1206534"/>
            <a:ext cx="2570107" cy="2485607"/>
          </a:xfrm>
          <a:prstGeom prst="bentConnector3">
            <a:avLst/>
          </a:prstGeom>
          <a:ln w="38100">
            <a:headEnd type="triangle"/>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a:off x="4794069" y="944923"/>
            <a:ext cx="4203395" cy="738664"/>
          </a:xfrm>
          <a:prstGeom prst="rect">
            <a:avLst/>
          </a:prstGeom>
          <a:noFill/>
        </p:spPr>
        <p:txBody>
          <a:bodyPr wrap="square" rtlCol="0">
            <a:spAutoFit/>
          </a:bodyPr>
          <a:lstStyle/>
          <a:p>
            <a:pPr algn="just"/>
            <a:r>
              <a:rPr lang="en-US" sz="1400" b="1" dirty="0"/>
              <a:t>Interface de suivi Corona Il est possible de connaître des statistiques sur le virus dans le monde</a:t>
            </a:r>
          </a:p>
        </p:txBody>
      </p:sp>
      <p:sp>
        <p:nvSpPr>
          <p:cNvPr id="13" name="TextBox 12"/>
          <p:cNvSpPr txBox="1"/>
          <p:nvPr/>
        </p:nvSpPr>
        <p:spPr>
          <a:xfrm>
            <a:off x="1" y="837201"/>
            <a:ext cx="2955484" cy="954107"/>
          </a:xfrm>
          <a:prstGeom prst="rect">
            <a:avLst/>
          </a:prstGeom>
          <a:noFill/>
        </p:spPr>
        <p:txBody>
          <a:bodyPr wrap="square" rtlCol="0">
            <a:spAutoFit/>
          </a:bodyPr>
          <a:lstStyle/>
          <a:p>
            <a:pPr algn="ctr"/>
            <a:r>
              <a:rPr lang="en-US" sz="1400" b="1" dirty="0"/>
              <a:t>Une interface qui affiche la date de vaccination pour chaque personne  qui rechercher avec cin</a:t>
            </a:r>
          </a:p>
        </p:txBody>
      </p:sp>
      <p:sp>
        <p:nvSpPr>
          <p:cNvPr id="16" name="TextBox 15"/>
          <p:cNvSpPr txBox="1"/>
          <p:nvPr/>
        </p:nvSpPr>
        <p:spPr>
          <a:xfrm>
            <a:off x="2508069" y="6324464"/>
            <a:ext cx="8412480" cy="369332"/>
          </a:xfrm>
          <a:prstGeom prst="rect">
            <a:avLst/>
          </a:prstGeom>
          <a:noFill/>
        </p:spPr>
        <p:txBody>
          <a:bodyPr wrap="square" rtlCol="0">
            <a:spAutoFit/>
          </a:bodyPr>
          <a:lstStyle/>
          <a:p>
            <a:pPr algn="ctr"/>
            <a:r>
              <a:rPr lang="en-US" b="1" dirty="0"/>
              <a:t>page accueil</a:t>
            </a:r>
          </a:p>
        </p:txBody>
      </p:sp>
    </p:spTree>
    <p:extLst>
      <p:ext uri="{BB962C8B-B14F-4D97-AF65-F5344CB8AC3E}">
        <p14:creationId xmlns:p14="http://schemas.microsoft.com/office/powerpoint/2010/main" val="40881164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7" y="1307203"/>
            <a:ext cx="11951359" cy="5433231"/>
          </a:xfrm>
          <a:prstGeom prst="rect">
            <a:avLst/>
          </a:prstGeom>
        </p:spPr>
      </p:pic>
      <p:sp>
        <p:nvSpPr>
          <p:cNvPr id="5" name="TextBox 4"/>
          <p:cNvSpPr txBox="1"/>
          <p:nvPr/>
        </p:nvSpPr>
        <p:spPr>
          <a:xfrm>
            <a:off x="725210" y="599183"/>
            <a:ext cx="10762195" cy="369332"/>
          </a:xfrm>
          <a:prstGeom prst="rect">
            <a:avLst/>
          </a:prstGeom>
          <a:noFill/>
        </p:spPr>
        <p:txBody>
          <a:bodyPr wrap="square" rtlCol="0">
            <a:spAutoFit/>
          </a:bodyPr>
          <a:lstStyle/>
          <a:p>
            <a:pPr algn="ctr"/>
            <a:r>
              <a:rPr lang="en-US" b="1" dirty="0"/>
              <a:t>Interface de suivi Corona Il est possible de connaître des statistiques sur le virus dans le monde</a:t>
            </a:r>
          </a:p>
        </p:txBody>
      </p:sp>
    </p:spTree>
    <p:extLst>
      <p:ext uri="{BB962C8B-B14F-4D97-AF65-F5344CB8AC3E}">
        <p14:creationId xmlns:p14="http://schemas.microsoft.com/office/powerpoint/2010/main" val="1995880655"/>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65" y="2073708"/>
            <a:ext cx="10058400" cy="3033719"/>
          </a:xfrm>
          <a:prstGeom prst="rect">
            <a:avLst/>
          </a:prstGeom>
        </p:spPr>
      </p:pic>
      <p:cxnSp>
        <p:nvCxnSpPr>
          <p:cNvPr id="6" name="Curved Connector 5"/>
          <p:cNvCxnSpPr/>
          <p:nvPr/>
        </p:nvCxnSpPr>
        <p:spPr>
          <a:xfrm rot="10800000" flipV="1">
            <a:off x="4310743" y="1177280"/>
            <a:ext cx="1998616" cy="1897359"/>
          </a:xfrm>
          <a:prstGeom prst="curved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10" name="TextBox 9"/>
          <p:cNvSpPr txBox="1"/>
          <p:nvPr/>
        </p:nvSpPr>
        <p:spPr>
          <a:xfrm>
            <a:off x="6061165" y="992614"/>
            <a:ext cx="4672148" cy="369332"/>
          </a:xfrm>
          <a:prstGeom prst="rect">
            <a:avLst/>
          </a:prstGeom>
          <a:noFill/>
        </p:spPr>
        <p:txBody>
          <a:bodyPr wrap="square" rtlCol="0">
            <a:spAutoFit/>
          </a:bodyPr>
          <a:lstStyle/>
          <a:p>
            <a:pPr algn="ctr"/>
            <a:r>
              <a:rPr lang="en-US" b="1" dirty="0"/>
              <a:t> Un espace pour les professionnels</a:t>
            </a:r>
          </a:p>
        </p:txBody>
      </p:sp>
    </p:spTree>
    <p:extLst>
      <p:ext uri="{BB962C8B-B14F-4D97-AF65-F5344CB8AC3E}">
        <p14:creationId xmlns:p14="http://schemas.microsoft.com/office/powerpoint/2010/main" val="966518068"/>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62" y="1550422"/>
            <a:ext cx="10058400" cy="4565305"/>
          </a:xfrm>
          <a:prstGeom prst="rect">
            <a:avLst/>
          </a:prstGeom>
        </p:spPr>
      </p:pic>
      <p:sp>
        <p:nvSpPr>
          <p:cNvPr id="5" name="TextBox 4"/>
          <p:cNvSpPr txBox="1"/>
          <p:nvPr/>
        </p:nvSpPr>
        <p:spPr>
          <a:xfrm>
            <a:off x="653143" y="627092"/>
            <a:ext cx="10485119" cy="646331"/>
          </a:xfrm>
          <a:prstGeom prst="rect">
            <a:avLst/>
          </a:prstGeom>
          <a:noFill/>
        </p:spPr>
        <p:txBody>
          <a:bodyPr wrap="square" rtlCol="0">
            <a:spAutoFit/>
          </a:bodyPr>
          <a:lstStyle/>
          <a:p>
            <a:pPr algn="ctr"/>
            <a:r>
              <a:rPr lang="en-US" b="1" dirty="0"/>
              <a:t> Interface </a:t>
            </a:r>
            <a:r>
              <a:rPr lang="en-US" b="1" dirty="0" smtClean="0"/>
              <a:t>de connexion : </a:t>
            </a:r>
            <a:r>
              <a:rPr lang="en-US" b="1" dirty="0"/>
              <a:t>Dès l’accès aux site une page d’authentification s’affiche. Apres authentification l’administrateur peut accéder aux différentes fonctionnalités de site .</a:t>
            </a:r>
          </a:p>
        </p:txBody>
      </p:sp>
    </p:spTree>
    <p:extLst>
      <p:ext uri="{BB962C8B-B14F-4D97-AF65-F5344CB8AC3E}">
        <p14:creationId xmlns:p14="http://schemas.microsoft.com/office/powerpoint/2010/main" val="132646767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157" y="1380552"/>
            <a:ext cx="9021434" cy="4305901"/>
          </a:xfrm>
          <a:prstGeom prst="rect">
            <a:avLst/>
          </a:prstGeom>
        </p:spPr>
      </p:pic>
      <p:sp>
        <p:nvSpPr>
          <p:cNvPr id="9" name="TextBox 8"/>
          <p:cNvSpPr txBox="1"/>
          <p:nvPr/>
        </p:nvSpPr>
        <p:spPr>
          <a:xfrm>
            <a:off x="1001485" y="780657"/>
            <a:ext cx="10136777" cy="369332"/>
          </a:xfrm>
          <a:prstGeom prst="rect">
            <a:avLst/>
          </a:prstGeom>
          <a:noFill/>
        </p:spPr>
        <p:txBody>
          <a:bodyPr wrap="square" rtlCol="0">
            <a:spAutoFit/>
          </a:bodyPr>
          <a:lstStyle/>
          <a:p>
            <a:pPr algn="ctr"/>
            <a:r>
              <a:rPr lang="en-US" b="1" dirty="0" smtClean="0"/>
              <a:t>Cette interface </a:t>
            </a:r>
            <a:r>
              <a:rPr lang="en-US" b="1" dirty="0"/>
              <a:t>qui permet la récupération de mot de passe</a:t>
            </a:r>
          </a:p>
        </p:txBody>
      </p:sp>
    </p:spTree>
    <p:extLst>
      <p:ext uri="{BB962C8B-B14F-4D97-AF65-F5344CB8AC3E}">
        <p14:creationId xmlns:p14="http://schemas.microsoft.com/office/powerpoint/2010/main" val="418976230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487"/>
            <a:ext cx="12192000" cy="1326321"/>
          </a:xfrm>
        </p:spPr>
        <p:txBody>
          <a:bodyPr/>
          <a:lstStyle/>
          <a:p>
            <a:r>
              <a:rPr lang="en-US" dirty="0"/>
              <a:t>Remerciements </a:t>
            </a:r>
          </a:p>
        </p:txBody>
      </p:sp>
      <p:sp>
        <p:nvSpPr>
          <p:cNvPr id="5" name="Rounded Rectangle 4"/>
          <p:cNvSpPr/>
          <p:nvPr/>
        </p:nvSpPr>
        <p:spPr>
          <a:xfrm>
            <a:off x="486032" y="2458994"/>
            <a:ext cx="11219935" cy="1841156"/>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6" name="TextBox 5"/>
          <p:cNvSpPr txBox="1"/>
          <p:nvPr/>
        </p:nvSpPr>
        <p:spPr>
          <a:xfrm flipH="1">
            <a:off x="889685" y="2717852"/>
            <a:ext cx="10412627" cy="1323439"/>
          </a:xfrm>
          <a:prstGeom prst="rect">
            <a:avLst/>
          </a:prstGeom>
          <a:noFill/>
        </p:spPr>
        <p:txBody>
          <a:bodyPr wrap="square" rtlCol="0">
            <a:spAutoFit/>
          </a:bodyPr>
          <a:lstStyle/>
          <a:p>
            <a:pPr algn="ctr"/>
            <a:r>
              <a:rPr lang="en-US" sz="2000" dirty="0"/>
              <a:t>Nos sincères remerciements vont également à  notre  encadrant M. </a:t>
            </a:r>
            <a:r>
              <a:rPr lang="en-US" sz="2000" b="1" dirty="0">
                <a:solidFill>
                  <a:schemeClr val="tx2">
                    <a:lumMod val="90000"/>
                  </a:schemeClr>
                </a:solidFill>
              </a:rPr>
              <a:t>ALILOU Saad</a:t>
            </a:r>
            <a:r>
              <a:rPr lang="en-US" sz="2000" dirty="0">
                <a:solidFill>
                  <a:schemeClr val="tx2">
                    <a:lumMod val="90000"/>
                  </a:schemeClr>
                </a:solidFill>
              </a:rPr>
              <a:t>  </a:t>
            </a:r>
            <a:r>
              <a:rPr lang="en-US" sz="2000" dirty="0"/>
              <a:t>qui n’a pas cessé de nous orienter et de nous aider lors des différents suivis que nous avons eu avec lui. Il nous a donné les outils nécessaires pour accomplir la tâche avec plus de succès et d’intérêt.  </a:t>
            </a:r>
          </a:p>
        </p:txBody>
      </p:sp>
    </p:spTree>
    <p:extLst>
      <p:ext uri="{BB962C8B-B14F-4D97-AF65-F5344CB8AC3E}">
        <p14:creationId xmlns:p14="http://schemas.microsoft.com/office/powerpoint/2010/main" val="1587212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3" y="617602"/>
            <a:ext cx="9935962" cy="37152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887" y="2011680"/>
            <a:ext cx="8299739" cy="4735382"/>
          </a:xfrm>
          <a:prstGeom prst="rect">
            <a:avLst/>
          </a:prstGeom>
        </p:spPr>
      </p:pic>
      <p:cxnSp>
        <p:nvCxnSpPr>
          <p:cNvPr id="5" name="Straight Arrow Connector 4"/>
          <p:cNvCxnSpPr/>
          <p:nvPr/>
        </p:nvCxnSpPr>
        <p:spPr>
          <a:xfrm>
            <a:off x="3174273" y="4574082"/>
            <a:ext cx="5068390" cy="1"/>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flipV="1">
            <a:off x="3174273" y="5625739"/>
            <a:ext cx="5068389" cy="69667"/>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3" name="Elbow Connector 12"/>
          <p:cNvCxnSpPr/>
          <p:nvPr/>
        </p:nvCxnSpPr>
        <p:spPr>
          <a:xfrm rot="5400000">
            <a:off x="5126916" y="976898"/>
            <a:ext cx="509965" cy="391885"/>
          </a:xfrm>
          <a:prstGeom prst="bentConnector3">
            <a:avLst>
              <a:gd name="adj1" fmla="val 50000"/>
            </a:avLst>
          </a:prstGeom>
          <a:ln w="38100">
            <a:headEnd type="triangle"/>
            <a:tailEnd type="triangle"/>
          </a:ln>
        </p:spPr>
        <p:style>
          <a:lnRef idx="3">
            <a:schemeClr val="accent3"/>
          </a:lnRef>
          <a:fillRef idx="0">
            <a:schemeClr val="accent3"/>
          </a:fillRef>
          <a:effectRef idx="2">
            <a:schemeClr val="accent3"/>
          </a:effectRef>
          <a:fontRef idx="minor">
            <a:schemeClr val="tx1"/>
          </a:fontRef>
        </p:style>
      </p:cxnSp>
      <p:sp>
        <p:nvSpPr>
          <p:cNvPr id="17" name="TextBox 16"/>
          <p:cNvSpPr txBox="1"/>
          <p:nvPr/>
        </p:nvSpPr>
        <p:spPr>
          <a:xfrm>
            <a:off x="735874" y="1399653"/>
            <a:ext cx="10485119" cy="369332"/>
          </a:xfrm>
          <a:prstGeom prst="rect">
            <a:avLst/>
          </a:prstGeom>
          <a:noFill/>
        </p:spPr>
        <p:txBody>
          <a:bodyPr wrap="square" rtlCol="0">
            <a:spAutoFit/>
          </a:bodyPr>
          <a:lstStyle/>
          <a:p>
            <a:pPr algn="ctr"/>
            <a:r>
              <a:rPr lang="en-US" b="1" dirty="0"/>
              <a:t>Vous recevrez un message sur votre e-mail contenant le code de vérification comme suit</a:t>
            </a:r>
          </a:p>
        </p:txBody>
      </p:sp>
      <p:sp>
        <p:nvSpPr>
          <p:cNvPr id="18" name="TextBox 17"/>
          <p:cNvSpPr txBox="1"/>
          <p:nvPr/>
        </p:nvSpPr>
        <p:spPr>
          <a:xfrm>
            <a:off x="-15245" y="4250916"/>
            <a:ext cx="3294437" cy="646331"/>
          </a:xfrm>
          <a:prstGeom prst="rect">
            <a:avLst/>
          </a:prstGeom>
          <a:noFill/>
        </p:spPr>
        <p:txBody>
          <a:bodyPr wrap="square" rtlCol="0">
            <a:spAutoFit/>
          </a:bodyPr>
          <a:lstStyle/>
          <a:p>
            <a:pPr algn="ctr"/>
            <a:r>
              <a:rPr lang="en-US" b="1" dirty="0"/>
              <a:t>Entrez le code de vérification ici</a:t>
            </a:r>
          </a:p>
        </p:txBody>
      </p:sp>
      <p:sp>
        <p:nvSpPr>
          <p:cNvPr id="19" name="TextBox 18"/>
          <p:cNvSpPr txBox="1"/>
          <p:nvPr/>
        </p:nvSpPr>
        <p:spPr>
          <a:xfrm>
            <a:off x="141507" y="5095241"/>
            <a:ext cx="2980931" cy="1200329"/>
          </a:xfrm>
          <a:prstGeom prst="rect">
            <a:avLst/>
          </a:prstGeom>
          <a:noFill/>
        </p:spPr>
        <p:txBody>
          <a:bodyPr wrap="square" rtlCol="0">
            <a:spAutoFit/>
          </a:bodyPr>
          <a:lstStyle/>
          <a:p>
            <a:pPr algn="ctr"/>
            <a:r>
              <a:rPr lang="en-US" b="1" dirty="0"/>
              <a:t>Si le code de vérification est correct, une fenêtre de changement de mot de passe apparaîtra</a:t>
            </a:r>
          </a:p>
        </p:txBody>
      </p:sp>
    </p:spTree>
    <p:extLst>
      <p:ext uri="{BB962C8B-B14F-4D97-AF65-F5344CB8AC3E}">
        <p14:creationId xmlns:p14="http://schemas.microsoft.com/office/powerpoint/2010/main" val="3311258903"/>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278" y="875950"/>
            <a:ext cx="4906060" cy="422016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032" y="6065610"/>
            <a:ext cx="6525536" cy="657317"/>
          </a:xfrm>
          <a:prstGeom prst="rect">
            <a:avLst/>
          </a:prstGeom>
        </p:spPr>
      </p:pic>
      <p:sp>
        <p:nvSpPr>
          <p:cNvPr id="4" name="TextBox 3"/>
          <p:cNvSpPr txBox="1"/>
          <p:nvPr/>
        </p:nvSpPr>
        <p:spPr>
          <a:xfrm>
            <a:off x="576365" y="5518953"/>
            <a:ext cx="10485119" cy="369332"/>
          </a:xfrm>
          <a:prstGeom prst="rect">
            <a:avLst/>
          </a:prstGeom>
          <a:noFill/>
        </p:spPr>
        <p:txBody>
          <a:bodyPr wrap="square" rtlCol="0">
            <a:spAutoFit/>
          </a:bodyPr>
          <a:lstStyle/>
          <a:p>
            <a:pPr algn="ctr"/>
            <a:r>
              <a:rPr lang="en-US" b="1" dirty="0"/>
              <a:t>Ce code est utilisé pour crypter le mot de passe</a:t>
            </a:r>
          </a:p>
        </p:txBody>
      </p:sp>
      <p:sp>
        <p:nvSpPr>
          <p:cNvPr id="5" name="TextBox 4"/>
          <p:cNvSpPr txBox="1"/>
          <p:nvPr/>
        </p:nvSpPr>
        <p:spPr>
          <a:xfrm>
            <a:off x="709748" y="241161"/>
            <a:ext cx="10485119" cy="369332"/>
          </a:xfrm>
          <a:prstGeom prst="rect">
            <a:avLst/>
          </a:prstGeom>
          <a:noFill/>
        </p:spPr>
        <p:txBody>
          <a:bodyPr wrap="square" rtlCol="0">
            <a:spAutoFit/>
          </a:bodyPr>
          <a:lstStyle/>
          <a:p>
            <a:pPr algn="ctr"/>
            <a:r>
              <a:rPr lang="en-US" b="1" dirty="0" smtClean="0"/>
              <a:t>Interface de </a:t>
            </a:r>
            <a:r>
              <a:rPr lang="en-US" b="1" dirty="0"/>
              <a:t>Changer votre  mot de passe</a:t>
            </a:r>
          </a:p>
        </p:txBody>
      </p:sp>
    </p:spTree>
    <p:extLst>
      <p:ext uri="{BB962C8B-B14F-4D97-AF65-F5344CB8AC3E}">
        <p14:creationId xmlns:p14="http://schemas.microsoft.com/office/powerpoint/2010/main" val="9734609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26" y="1675937"/>
            <a:ext cx="10058400" cy="4616850"/>
          </a:xfrm>
          <a:prstGeom prst="rect">
            <a:avLst/>
          </a:prstGeom>
        </p:spPr>
      </p:pic>
      <p:sp>
        <p:nvSpPr>
          <p:cNvPr id="3" name="TextBox 2"/>
          <p:cNvSpPr txBox="1"/>
          <p:nvPr/>
        </p:nvSpPr>
        <p:spPr>
          <a:xfrm>
            <a:off x="733119" y="599183"/>
            <a:ext cx="10485119" cy="646331"/>
          </a:xfrm>
          <a:prstGeom prst="rect">
            <a:avLst/>
          </a:prstGeom>
          <a:noFill/>
        </p:spPr>
        <p:txBody>
          <a:bodyPr wrap="square" rtlCol="0">
            <a:spAutoFit/>
          </a:bodyPr>
          <a:lstStyle/>
          <a:p>
            <a:pPr algn="ctr"/>
            <a:r>
              <a:rPr lang="en-US" b="1" dirty="0"/>
              <a:t> Interface </a:t>
            </a:r>
            <a:r>
              <a:rPr lang="en-US" b="1" dirty="0" smtClean="0"/>
              <a:t>de connexion : </a:t>
            </a:r>
            <a:r>
              <a:rPr lang="en-US" b="1" dirty="0"/>
              <a:t>Dès l’accès aux site une page d’authentification s’affiche. Apres authentification l’administrateur peut accéder aux différentes fonctionnalités de site .</a:t>
            </a:r>
          </a:p>
        </p:txBody>
      </p:sp>
    </p:spTree>
    <p:extLst>
      <p:ext uri="{BB962C8B-B14F-4D97-AF65-F5344CB8AC3E}">
        <p14:creationId xmlns:p14="http://schemas.microsoft.com/office/powerpoint/2010/main" val="2170088367"/>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077" y="395007"/>
            <a:ext cx="2124371" cy="5963482"/>
          </a:xfrm>
          <a:prstGeom prst="rect">
            <a:avLst/>
          </a:prstGeom>
        </p:spPr>
      </p:pic>
      <p:cxnSp>
        <p:nvCxnSpPr>
          <p:cNvPr id="4" name="Straight Arrow Connector 3"/>
          <p:cNvCxnSpPr/>
          <p:nvPr/>
        </p:nvCxnSpPr>
        <p:spPr>
          <a:xfrm flipH="1">
            <a:off x="3056448" y="1310639"/>
            <a:ext cx="2468880" cy="13063"/>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5" name="Straight Arrow Connector 4"/>
          <p:cNvCxnSpPr/>
          <p:nvPr/>
        </p:nvCxnSpPr>
        <p:spPr>
          <a:xfrm flipH="1">
            <a:off x="3056448" y="2239334"/>
            <a:ext cx="2468880" cy="13063"/>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a:xfrm flipH="1">
            <a:off x="3056448" y="4248221"/>
            <a:ext cx="2468880" cy="13063"/>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p:cNvCxnSpPr/>
          <p:nvPr/>
        </p:nvCxnSpPr>
        <p:spPr>
          <a:xfrm flipH="1">
            <a:off x="3056448" y="4802777"/>
            <a:ext cx="2468880" cy="13063"/>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p:nvPr/>
        </p:nvCxnSpPr>
        <p:spPr>
          <a:xfrm flipH="1">
            <a:off x="3056448" y="5344270"/>
            <a:ext cx="2468880" cy="13063"/>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flipH="1">
            <a:off x="3056448" y="5885763"/>
            <a:ext cx="2468880" cy="13063"/>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10" name="TextBox 9"/>
          <p:cNvSpPr txBox="1"/>
          <p:nvPr/>
        </p:nvSpPr>
        <p:spPr>
          <a:xfrm>
            <a:off x="5691052" y="5588723"/>
            <a:ext cx="6405154" cy="646331"/>
          </a:xfrm>
          <a:prstGeom prst="rect">
            <a:avLst/>
          </a:prstGeom>
          <a:noFill/>
        </p:spPr>
        <p:txBody>
          <a:bodyPr wrap="square" rtlCol="0">
            <a:spAutoFit/>
          </a:bodyPr>
          <a:lstStyle/>
          <a:p>
            <a:pPr algn="ctr"/>
            <a:r>
              <a:rPr lang="en-US" b="1" dirty="0"/>
              <a:t>Ce bouton vous amènera à la gestion des </a:t>
            </a:r>
            <a:r>
              <a:rPr lang="en-US" b="1" dirty="0" smtClean="0"/>
              <a:t>sience vaccins </a:t>
            </a:r>
            <a:r>
              <a:rPr lang="en-US" b="1" dirty="0"/>
              <a:t>(Ajouter, Modifier, Supprimer)</a:t>
            </a:r>
          </a:p>
        </p:txBody>
      </p:sp>
      <p:sp>
        <p:nvSpPr>
          <p:cNvPr id="11" name="TextBox 10"/>
          <p:cNvSpPr txBox="1"/>
          <p:nvPr/>
        </p:nvSpPr>
        <p:spPr>
          <a:xfrm>
            <a:off x="5525328" y="1910523"/>
            <a:ext cx="5692910" cy="646331"/>
          </a:xfrm>
          <a:prstGeom prst="rect">
            <a:avLst/>
          </a:prstGeom>
          <a:noFill/>
        </p:spPr>
        <p:txBody>
          <a:bodyPr wrap="square" rtlCol="0">
            <a:spAutoFit/>
          </a:bodyPr>
          <a:lstStyle/>
          <a:p>
            <a:pPr algn="ctr"/>
            <a:r>
              <a:rPr lang="en-US" b="1" dirty="0"/>
              <a:t>Ce bouton vous amènera à la gestion des </a:t>
            </a:r>
            <a:r>
              <a:rPr lang="en-US" b="1" dirty="0" smtClean="0"/>
              <a:t>vaccins (Ajouter, Modifier, Supprimer)</a:t>
            </a:r>
            <a:endParaRPr lang="en-US" b="1" dirty="0"/>
          </a:p>
        </p:txBody>
      </p:sp>
      <p:sp>
        <p:nvSpPr>
          <p:cNvPr id="12" name="TextBox 11"/>
          <p:cNvSpPr txBox="1"/>
          <p:nvPr/>
        </p:nvSpPr>
        <p:spPr>
          <a:xfrm>
            <a:off x="5691052" y="3846343"/>
            <a:ext cx="5747657" cy="646331"/>
          </a:xfrm>
          <a:prstGeom prst="rect">
            <a:avLst/>
          </a:prstGeom>
          <a:noFill/>
        </p:spPr>
        <p:txBody>
          <a:bodyPr wrap="square" rtlCol="0">
            <a:spAutoFit/>
          </a:bodyPr>
          <a:lstStyle/>
          <a:p>
            <a:pPr algn="ctr"/>
            <a:r>
              <a:rPr lang="en-US" b="1" dirty="0"/>
              <a:t>Ce bouton vous amènera à la gestion des </a:t>
            </a:r>
            <a:r>
              <a:rPr lang="en-US" b="1" dirty="0" smtClean="0"/>
              <a:t>Hospital </a:t>
            </a:r>
            <a:r>
              <a:rPr lang="en-US" b="1" dirty="0"/>
              <a:t>(Ajouter, Modifier, Supprimer)</a:t>
            </a:r>
          </a:p>
        </p:txBody>
      </p:sp>
      <p:sp>
        <p:nvSpPr>
          <p:cNvPr id="13" name="TextBox 12"/>
          <p:cNvSpPr txBox="1"/>
          <p:nvPr/>
        </p:nvSpPr>
        <p:spPr>
          <a:xfrm>
            <a:off x="5691051" y="4492674"/>
            <a:ext cx="5747657" cy="646331"/>
          </a:xfrm>
          <a:prstGeom prst="rect">
            <a:avLst/>
          </a:prstGeom>
          <a:noFill/>
        </p:spPr>
        <p:txBody>
          <a:bodyPr wrap="square" rtlCol="0">
            <a:spAutoFit/>
          </a:bodyPr>
          <a:lstStyle/>
          <a:p>
            <a:pPr algn="ctr"/>
            <a:r>
              <a:rPr lang="en-US" b="1" dirty="0"/>
              <a:t>Ce bouton vous amènera à la gestion des </a:t>
            </a:r>
            <a:r>
              <a:rPr lang="en-US" b="1" dirty="0" smtClean="0"/>
              <a:t>patient </a:t>
            </a:r>
            <a:r>
              <a:rPr lang="en-US" b="1" dirty="0"/>
              <a:t>(Ajouter, Modifier, Supprimer)</a:t>
            </a:r>
          </a:p>
        </p:txBody>
      </p:sp>
      <p:sp>
        <p:nvSpPr>
          <p:cNvPr id="14" name="TextBox 13"/>
          <p:cNvSpPr txBox="1"/>
          <p:nvPr/>
        </p:nvSpPr>
        <p:spPr>
          <a:xfrm>
            <a:off x="5738948" y="5021104"/>
            <a:ext cx="5699759" cy="646331"/>
          </a:xfrm>
          <a:prstGeom prst="rect">
            <a:avLst/>
          </a:prstGeom>
          <a:noFill/>
        </p:spPr>
        <p:txBody>
          <a:bodyPr wrap="square" rtlCol="0">
            <a:spAutoFit/>
          </a:bodyPr>
          <a:lstStyle/>
          <a:p>
            <a:pPr algn="ctr"/>
            <a:r>
              <a:rPr lang="en-US" b="1" dirty="0"/>
              <a:t>Ce bouton vous amènera à la gestion des </a:t>
            </a:r>
            <a:r>
              <a:rPr lang="en-US" b="1" dirty="0" smtClean="0"/>
              <a:t>Admins </a:t>
            </a:r>
            <a:r>
              <a:rPr lang="en-US" b="1" dirty="0"/>
              <a:t>(Ajouter, Modifier, Supprimer)</a:t>
            </a:r>
          </a:p>
        </p:txBody>
      </p:sp>
      <p:sp>
        <p:nvSpPr>
          <p:cNvPr id="15" name="TextBox 14"/>
          <p:cNvSpPr txBox="1"/>
          <p:nvPr/>
        </p:nvSpPr>
        <p:spPr>
          <a:xfrm>
            <a:off x="5484093" y="1125973"/>
            <a:ext cx="5845310" cy="369332"/>
          </a:xfrm>
          <a:prstGeom prst="rect">
            <a:avLst/>
          </a:prstGeom>
          <a:noFill/>
        </p:spPr>
        <p:txBody>
          <a:bodyPr wrap="square" rtlCol="0">
            <a:spAutoFit/>
          </a:bodyPr>
          <a:lstStyle/>
          <a:p>
            <a:pPr algn="ctr"/>
            <a:r>
              <a:rPr lang="en-US" b="1" dirty="0"/>
              <a:t>Ce bouton vous amènera au panneau de contrôle</a:t>
            </a:r>
          </a:p>
        </p:txBody>
      </p:sp>
    </p:spTree>
    <p:extLst>
      <p:ext uri="{BB962C8B-B14F-4D97-AF65-F5344CB8AC3E}">
        <p14:creationId xmlns:p14="http://schemas.microsoft.com/office/powerpoint/2010/main" val="1180071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1515370"/>
            <a:ext cx="10058400" cy="4580032"/>
          </a:xfrm>
          <a:prstGeom prst="rect">
            <a:avLst/>
          </a:prstGeom>
        </p:spPr>
      </p:pic>
      <p:sp>
        <p:nvSpPr>
          <p:cNvPr id="3" name="TextBox 2"/>
          <p:cNvSpPr txBox="1"/>
          <p:nvPr/>
        </p:nvSpPr>
        <p:spPr>
          <a:xfrm>
            <a:off x="2045715" y="847377"/>
            <a:ext cx="7978650" cy="369332"/>
          </a:xfrm>
          <a:prstGeom prst="rect">
            <a:avLst/>
          </a:prstGeom>
          <a:noFill/>
        </p:spPr>
        <p:txBody>
          <a:bodyPr wrap="square" rtlCol="0">
            <a:spAutoFit/>
          </a:bodyPr>
          <a:lstStyle/>
          <a:p>
            <a:pPr algn="ctr"/>
            <a:r>
              <a:rPr lang="en-US" b="1" dirty="0" smtClean="0"/>
              <a:t>Interface </a:t>
            </a:r>
            <a:r>
              <a:rPr lang="en-US" b="1" dirty="0"/>
              <a:t>qui permet d'ajouter un nouveau </a:t>
            </a:r>
            <a:r>
              <a:rPr lang="en-US" b="1" dirty="0" smtClean="0"/>
              <a:t>patient </a:t>
            </a:r>
            <a:r>
              <a:rPr lang="en-US" b="1" dirty="0"/>
              <a:t>avec leur information</a:t>
            </a:r>
          </a:p>
        </p:txBody>
      </p:sp>
    </p:spTree>
    <p:extLst>
      <p:ext uri="{BB962C8B-B14F-4D97-AF65-F5344CB8AC3E}">
        <p14:creationId xmlns:p14="http://schemas.microsoft.com/office/powerpoint/2010/main" val="19823635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2" y="1767377"/>
            <a:ext cx="10058400" cy="4616850"/>
          </a:xfrm>
          <a:prstGeom prst="rect">
            <a:avLst/>
          </a:prstGeom>
        </p:spPr>
      </p:pic>
      <p:sp>
        <p:nvSpPr>
          <p:cNvPr id="3" name="TextBox 2"/>
          <p:cNvSpPr txBox="1"/>
          <p:nvPr/>
        </p:nvSpPr>
        <p:spPr>
          <a:xfrm>
            <a:off x="3554476" y="873503"/>
            <a:ext cx="5431392" cy="369332"/>
          </a:xfrm>
          <a:prstGeom prst="rect">
            <a:avLst/>
          </a:prstGeom>
          <a:noFill/>
        </p:spPr>
        <p:txBody>
          <a:bodyPr wrap="square" rtlCol="0">
            <a:spAutoFit/>
          </a:bodyPr>
          <a:lstStyle/>
          <a:p>
            <a:pPr algn="ctr"/>
            <a:r>
              <a:rPr lang="en-US" b="1" dirty="0" smtClean="0"/>
              <a:t>Interface </a:t>
            </a:r>
            <a:r>
              <a:rPr lang="en-US" b="1" dirty="0"/>
              <a:t>qui permet </a:t>
            </a:r>
            <a:r>
              <a:rPr lang="en-US" b="1" dirty="0" smtClean="0"/>
              <a:t>de modifier </a:t>
            </a:r>
            <a:r>
              <a:rPr lang="en-US" b="1" dirty="0"/>
              <a:t>un </a:t>
            </a:r>
            <a:r>
              <a:rPr lang="en-US" b="1" dirty="0" smtClean="0"/>
              <a:t>admin</a:t>
            </a:r>
            <a:endParaRPr lang="en-US" b="1" dirty="0"/>
          </a:p>
        </p:txBody>
      </p:sp>
    </p:spTree>
    <p:extLst>
      <p:ext uri="{BB962C8B-B14F-4D97-AF65-F5344CB8AC3E}">
        <p14:creationId xmlns:p14="http://schemas.microsoft.com/office/powerpoint/2010/main" val="5206584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783" y="1789691"/>
            <a:ext cx="10058400" cy="4580032"/>
          </a:xfrm>
          <a:prstGeom prst="rect">
            <a:avLst/>
          </a:prstGeom>
        </p:spPr>
      </p:pic>
      <p:sp>
        <p:nvSpPr>
          <p:cNvPr id="6" name="TextBox 5"/>
          <p:cNvSpPr txBox="1"/>
          <p:nvPr/>
        </p:nvSpPr>
        <p:spPr>
          <a:xfrm>
            <a:off x="3515287" y="979868"/>
            <a:ext cx="5431392" cy="369332"/>
          </a:xfrm>
          <a:prstGeom prst="rect">
            <a:avLst/>
          </a:prstGeom>
          <a:noFill/>
        </p:spPr>
        <p:txBody>
          <a:bodyPr wrap="square" rtlCol="0">
            <a:spAutoFit/>
          </a:bodyPr>
          <a:lstStyle/>
          <a:p>
            <a:pPr algn="ctr"/>
            <a:r>
              <a:rPr lang="en-US" b="1" dirty="0" smtClean="0"/>
              <a:t>Interface </a:t>
            </a:r>
            <a:r>
              <a:rPr lang="en-US" b="1" dirty="0"/>
              <a:t>qui permet </a:t>
            </a:r>
            <a:r>
              <a:rPr lang="en-US" b="1" dirty="0" smtClean="0"/>
              <a:t>de supprimer </a:t>
            </a:r>
            <a:r>
              <a:rPr lang="en-US" b="1" dirty="0"/>
              <a:t>un </a:t>
            </a:r>
            <a:r>
              <a:rPr lang="en-US" b="1" dirty="0" smtClean="0"/>
              <a:t>admin</a:t>
            </a:r>
            <a:endParaRPr lang="en-US" b="1" dirty="0"/>
          </a:p>
        </p:txBody>
      </p:sp>
    </p:spTree>
    <p:extLst>
      <p:ext uri="{BB962C8B-B14F-4D97-AF65-F5344CB8AC3E}">
        <p14:creationId xmlns:p14="http://schemas.microsoft.com/office/powerpoint/2010/main" val="19701783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3" y="1902794"/>
            <a:ext cx="10058400" cy="4587396"/>
          </a:xfrm>
          <a:prstGeom prst="rect">
            <a:avLst/>
          </a:prstGeom>
        </p:spPr>
      </p:pic>
      <p:sp>
        <p:nvSpPr>
          <p:cNvPr id="4" name="TextBox 3"/>
          <p:cNvSpPr txBox="1"/>
          <p:nvPr/>
        </p:nvSpPr>
        <p:spPr>
          <a:xfrm>
            <a:off x="829491" y="964943"/>
            <a:ext cx="10358845" cy="369332"/>
          </a:xfrm>
          <a:prstGeom prst="rect">
            <a:avLst/>
          </a:prstGeom>
          <a:noFill/>
        </p:spPr>
        <p:txBody>
          <a:bodyPr wrap="square" rtlCol="0">
            <a:spAutoFit/>
          </a:bodyPr>
          <a:lstStyle/>
          <a:p>
            <a:pPr algn="ctr"/>
            <a:r>
              <a:rPr lang="en-US" b="1" dirty="0" smtClean="0"/>
              <a:t>Interface </a:t>
            </a:r>
            <a:r>
              <a:rPr lang="en-US" b="1" dirty="0"/>
              <a:t>qui permet d'ajouter un nouveau </a:t>
            </a:r>
            <a:r>
              <a:rPr lang="en-US" b="1" dirty="0" smtClean="0"/>
              <a:t>séance de vaccin </a:t>
            </a:r>
            <a:r>
              <a:rPr lang="en-US" b="1" dirty="0"/>
              <a:t>avec leur information</a:t>
            </a:r>
          </a:p>
        </p:txBody>
      </p:sp>
    </p:spTree>
    <p:extLst>
      <p:ext uri="{BB962C8B-B14F-4D97-AF65-F5344CB8AC3E}">
        <p14:creationId xmlns:p14="http://schemas.microsoft.com/office/powerpoint/2010/main" val="12660865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7" y="1358292"/>
            <a:ext cx="10058400" cy="4602123"/>
          </a:xfrm>
          <a:prstGeom prst="rect">
            <a:avLst/>
          </a:prstGeom>
        </p:spPr>
      </p:pic>
      <p:sp>
        <p:nvSpPr>
          <p:cNvPr id="3" name="TextBox 2"/>
          <p:cNvSpPr txBox="1"/>
          <p:nvPr/>
        </p:nvSpPr>
        <p:spPr>
          <a:xfrm>
            <a:off x="2887579" y="559995"/>
            <a:ext cx="6007537" cy="369332"/>
          </a:xfrm>
          <a:prstGeom prst="rect">
            <a:avLst/>
          </a:prstGeom>
          <a:noFill/>
        </p:spPr>
        <p:txBody>
          <a:bodyPr wrap="square" rtlCol="0">
            <a:spAutoFit/>
          </a:bodyPr>
          <a:lstStyle/>
          <a:p>
            <a:pPr algn="ctr"/>
            <a:r>
              <a:rPr lang="en-US" b="1" dirty="0" smtClean="0"/>
              <a:t>Interface </a:t>
            </a:r>
            <a:r>
              <a:rPr lang="en-US" b="1" dirty="0"/>
              <a:t>qui permet </a:t>
            </a:r>
            <a:r>
              <a:rPr lang="en-US" b="1" dirty="0" smtClean="0"/>
              <a:t>de modifier </a:t>
            </a:r>
            <a:r>
              <a:rPr lang="en-US" b="1" dirty="0"/>
              <a:t>un </a:t>
            </a:r>
            <a:r>
              <a:rPr lang="en-US" b="1" dirty="0" smtClean="0"/>
              <a:t>séance de vaccin</a:t>
            </a:r>
            <a:endParaRPr lang="en-US" b="1" dirty="0"/>
          </a:p>
        </p:txBody>
      </p:sp>
    </p:spTree>
    <p:extLst>
      <p:ext uri="{BB962C8B-B14F-4D97-AF65-F5344CB8AC3E}">
        <p14:creationId xmlns:p14="http://schemas.microsoft.com/office/powerpoint/2010/main" val="2633773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598211"/>
            <a:ext cx="10058400" cy="4572669"/>
          </a:xfrm>
          <a:prstGeom prst="rect">
            <a:avLst/>
          </a:prstGeom>
        </p:spPr>
      </p:pic>
      <p:sp>
        <p:nvSpPr>
          <p:cNvPr id="4" name="TextBox 3"/>
          <p:cNvSpPr txBox="1"/>
          <p:nvPr/>
        </p:nvSpPr>
        <p:spPr>
          <a:xfrm>
            <a:off x="2685107" y="716748"/>
            <a:ext cx="7300758" cy="369332"/>
          </a:xfrm>
          <a:prstGeom prst="rect">
            <a:avLst/>
          </a:prstGeom>
          <a:noFill/>
        </p:spPr>
        <p:txBody>
          <a:bodyPr wrap="square" rtlCol="0">
            <a:spAutoFit/>
          </a:bodyPr>
          <a:lstStyle/>
          <a:p>
            <a:pPr algn="ctr"/>
            <a:r>
              <a:rPr lang="en-US" b="1" dirty="0" smtClean="0"/>
              <a:t>Interface </a:t>
            </a:r>
            <a:r>
              <a:rPr lang="en-US" b="1" dirty="0"/>
              <a:t>qui permet </a:t>
            </a:r>
            <a:r>
              <a:rPr lang="en-US" b="1" dirty="0" smtClean="0"/>
              <a:t>de modifier </a:t>
            </a:r>
            <a:r>
              <a:rPr lang="en-US" b="1" dirty="0"/>
              <a:t>un </a:t>
            </a:r>
            <a:r>
              <a:rPr lang="en-US" b="1" dirty="0" smtClean="0"/>
              <a:t>séance de vaccin</a:t>
            </a:r>
            <a:endParaRPr lang="en-US" b="1" dirty="0"/>
          </a:p>
        </p:txBody>
      </p:sp>
    </p:spTree>
    <p:extLst>
      <p:ext uri="{BB962C8B-B14F-4D97-AF65-F5344CB8AC3E}">
        <p14:creationId xmlns:p14="http://schemas.microsoft.com/office/powerpoint/2010/main" val="95363190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1"/>
            <a:ext cx="12192000" cy="840258"/>
          </a:xfrm>
        </p:spPr>
        <p:txBody>
          <a:bodyPr/>
          <a:lstStyle/>
          <a:p>
            <a:r>
              <a:rPr lang="en-US" dirty="0"/>
              <a:t>Sommaire</a:t>
            </a:r>
          </a:p>
        </p:txBody>
      </p:sp>
      <p:sp>
        <p:nvSpPr>
          <p:cNvPr id="4" name="TextBox 3"/>
          <p:cNvSpPr txBox="1"/>
          <p:nvPr/>
        </p:nvSpPr>
        <p:spPr>
          <a:xfrm flipH="1">
            <a:off x="953766" y="877329"/>
            <a:ext cx="6725784" cy="6324808"/>
          </a:xfrm>
          <a:prstGeom prst="rect">
            <a:avLst/>
          </a:prstGeom>
          <a:noFill/>
        </p:spPr>
        <p:txBody>
          <a:bodyPr wrap="square" rtlCol="0">
            <a:spAutoFit/>
          </a:bodyPr>
          <a:lstStyle/>
          <a:p>
            <a:pPr>
              <a:lnSpc>
                <a:spcPct val="150000"/>
              </a:lnSpc>
            </a:pPr>
            <a:r>
              <a:rPr lang="en-US" b="1" dirty="0"/>
              <a:t>REMERCIEMENT............................................................. 2</a:t>
            </a:r>
          </a:p>
          <a:p>
            <a:pPr>
              <a:lnSpc>
                <a:spcPct val="150000"/>
              </a:lnSpc>
            </a:pPr>
            <a:r>
              <a:rPr lang="en-US" b="1" dirty="0"/>
              <a:t>Sommaire ........................................................................ 3</a:t>
            </a:r>
          </a:p>
          <a:p>
            <a:pPr>
              <a:lnSpc>
                <a:spcPct val="150000"/>
              </a:lnSpc>
            </a:pPr>
            <a:r>
              <a:rPr lang="en-US" b="1" dirty="0"/>
              <a:t>Introduction </a:t>
            </a:r>
            <a:r>
              <a:rPr lang="en-US" b="1" dirty="0" smtClean="0"/>
              <a:t>..................................................................... </a:t>
            </a:r>
            <a:r>
              <a:rPr lang="en-US" b="1" dirty="0"/>
              <a:t>4</a:t>
            </a:r>
          </a:p>
          <a:p>
            <a:pPr lvl="0">
              <a:lnSpc>
                <a:spcPct val="150000"/>
              </a:lnSpc>
            </a:pPr>
            <a:r>
              <a:rPr lang="en-US" b="1" dirty="0"/>
              <a:t>Taches réalisès</a:t>
            </a:r>
            <a:r>
              <a:rPr lang="en-US" b="1" dirty="0" smtClean="0"/>
              <a:t>.................................................................</a:t>
            </a:r>
            <a:r>
              <a:rPr lang="en-US" b="1" dirty="0"/>
              <a:t>5</a:t>
            </a:r>
          </a:p>
          <a:p>
            <a:pPr lvl="0">
              <a:lnSpc>
                <a:spcPct val="150000"/>
              </a:lnSpc>
            </a:pPr>
            <a:r>
              <a:rPr lang="en-US" b="1" dirty="0"/>
              <a:t>diagramme de gantt </a:t>
            </a:r>
            <a:r>
              <a:rPr lang="en-US" b="1" dirty="0" smtClean="0"/>
              <a:t>.........................................................6</a:t>
            </a:r>
            <a:endParaRPr lang="en-US" b="1" dirty="0"/>
          </a:p>
          <a:p>
            <a:pPr>
              <a:lnSpc>
                <a:spcPct val="150000"/>
              </a:lnSpc>
            </a:pPr>
            <a:r>
              <a:rPr lang="en-US" b="1" dirty="0"/>
              <a:t>diagramme de pert</a:t>
            </a:r>
            <a:r>
              <a:rPr lang="en-US" b="1" dirty="0" smtClean="0"/>
              <a:t>............................................................7</a:t>
            </a:r>
            <a:endParaRPr lang="en-US" b="1" dirty="0"/>
          </a:p>
          <a:p>
            <a:pPr>
              <a:lnSpc>
                <a:spcPct val="150000"/>
              </a:lnSpc>
            </a:pPr>
            <a:r>
              <a:rPr lang="en-US" b="1" dirty="0"/>
              <a:t>Tache non réaliser </a:t>
            </a:r>
            <a:r>
              <a:rPr lang="en-US" b="1" dirty="0" smtClean="0"/>
              <a:t>............................................................8</a:t>
            </a:r>
            <a:endParaRPr lang="en-US" b="1" dirty="0"/>
          </a:p>
          <a:p>
            <a:pPr>
              <a:lnSpc>
                <a:spcPct val="150000"/>
              </a:lnSpc>
            </a:pPr>
            <a:r>
              <a:rPr lang="en-US" b="1" dirty="0"/>
              <a:t>Analyse du cahier de charge </a:t>
            </a:r>
            <a:r>
              <a:rPr lang="en-US" b="1" dirty="0" smtClean="0"/>
              <a:t>...........................................9</a:t>
            </a:r>
            <a:endParaRPr lang="en-US" b="1" dirty="0"/>
          </a:p>
          <a:p>
            <a:pPr>
              <a:lnSpc>
                <a:spcPct val="150000"/>
              </a:lnSpc>
            </a:pPr>
            <a:r>
              <a:rPr lang="en-US" b="1" dirty="0"/>
              <a:t>Modèle conceptuel des données</a:t>
            </a:r>
            <a:r>
              <a:rPr lang="en-US" b="1" dirty="0" smtClean="0"/>
              <a:t>....................................10</a:t>
            </a:r>
            <a:endParaRPr lang="en-US" b="1" dirty="0"/>
          </a:p>
          <a:p>
            <a:pPr>
              <a:lnSpc>
                <a:spcPct val="150000"/>
              </a:lnSpc>
            </a:pPr>
            <a:r>
              <a:rPr lang="en-US" b="1" dirty="0"/>
              <a:t>Les outils de development</a:t>
            </a:r>
            <a:r>
              <a:rPr lang="en-US" b="1" dirty="0" smtClean="0"/>
              <a:t>...............................................11</a:t>
            </a:r>
            <a:endParaRPr lang="en-US" b="1" dirty="0"/>
          </a:p>
          <a:p>
            <a:pPr>
              <a:lnSpc>
                <a:spcPct val="150000"/>
              </a:lnSpc>
            </a:pPr>
            <a:r>
              <a:rPr lang="en-US" b="1" dirty="0" smtClean="0"/>
              <a:t>Environnement.................................................................13</a:t>
            </a:r>
            <a:endParaRPr lang="en-US" b="1" dirty="0"/>
          </a:p>
          <a:p>
            <a:pPr>
              <a:lnSpc>
                <a:spcPct val="150000"/>
              </a:lnSpc>
            </a:pPr>
            <a:r>
              <a:rPr lang="en-US" b="1" dirty="0"/>
              <a:t>Presentation du </a:t>
            </a:r>
            <a:r>
              <a:rPr lang="en-US" b="1" dirty="0" smtClean="0"/>
              <a:t>Projet.....................................................14</a:t>
            </a:r>
            <a:endParaRPr lang="en-US" b="1" dirty="0"/>
          </a:p>
          <a:p>
            <a:pPr>
              <a:lnSpc>
                <a:spcPct val="150000"/>
              </a:lnSpc>
            </a:pPr>
            <a:r>
              <a:rPr lang="en-US" b="1" dirty="0"/>
              <a:t>Les interfaces d’application </a:t>
            </a:r>
            <a:r>
              <a:rPr lang="en-US" b="1" dirty="0" smtClean="0"/>
              <a:t>..........................................15</a:t>
            </a:r>
            <a:endParaRPr lang="en-US" b="1" dirty="0"/>
          </a:p>
          <a:p>
            <a:r>
              <a:rPr lang="en-US" b="1" dirty="0" smtClean="0"/>
              <a:t>Conclusion.......................................................................33</a:t>
            </a:r>
            <a:endParaRPr lang="en-US" b="1" dirty="0"/>
          </a:p>
          <a:p>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64635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82" y="1719914"/>
            <a:ext cx="10058400" cy="4587396"/>
          </a:xfrm>
          <a:prstGeom prst="rect">
            <a:avLst/>
          </a:prstGeom>
        </p:spPr>
      </p:pic>
      <p:sp>
        <p:nvSpPr>
          <p:cNvPr id="3" name="TextBox 2"/>
          <p:cNvSpPr txBox="1"/>
          <p:nvPr/>
        </p:nvSpPr>
        <p:spPr>
          <a:xfrm>
            <a:off x="3592286" y="808188"/>
            <a:ext cx="5431392" cy="369332"/>
          </a:xfrm>
          <a:prstGeom prst="rect">
            <a:avLst/>
          </a:prstGeom>
          <a:noFill/>
        </p:spPr>
        <p:txBody>
          <a:bodyPr wrap="square" rtlCol="0">
            <a:spAutoFit/>
          </a:bodyPr>
          <a:lstStyle/>
          <a:p>
            <a:pPr algn="ctr"/>
            <a:r>
              <a:rPr lang="en-US" b="1" dirty="0"/>
              <a:t>Cette </a:t>
            </a:r>
            <a:r>
              <a:rPr lang="en-US" b="1" dirty="0" smtClean="0"/>
              <a:t>interface pour </a:t>
            </a:r>
            <a:r>
              <a:rPr lang="en-US" b="1" dirty="0"/>
              <a:t>afficher le profil de l'admin</a:t>
            </a:r>
          </a:p>
        </p:txBody>
      </p:sp>
    </p:spTree>
    <p:extLst>
      <p:ext uri="{BB962C8B-B14F-4D97-AF65-F5344CB8AC3E}">
        <p14:creationId xmlns:p14="http://schemas.microsoft.com/office/powerpoint/2010/main" val="635007773"/>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38" y="1675936"/>
            <a:ext cx="10058400" cy="4616850"/>
          </a:xfrm>
          <a:prstGeom prst="rect">
            <a:avLst/>
          </a:prstGeom>
        </p:spPr>
      </p:pic>
      <p:sp>
        <p:nvSpPr>
          <p:cNvPr id="3" name="TextBox 2"/>
          <p:cNvSpPr txBox="1"/>
          <p:nvPr/>
        </p:nvSpPr>
        <p:spPr>
          <a:xfrm>
            <a:off x="3214842" y="808188"/>
            <a:ext cx="5431392" cy="369332"/>
          </a:xfrm>
          <a:prstGeom prst="rect">
            <a:avLst/>
          </a:prstGeom>
          <a:noFill/>
        </p:spPr>
        <p:txBody>
          <a:bodyPr wrap="square" rtlCol="0">
            <a:spAutoFit/>
          </a:bodyPr>
          <a:lstStyle/>
          <a:p>
            <a:pPr algn="ctr"/>
            <a:r>
              <a:rPr lang="en-US" b="1" dirty="0"/>
              <a:t>Une fenêtre pour </a:t>
            </a:r>
            <a:r>
              <a:rPr lang="en-US" b="1" dirty="0" smtClean="0"/>
              <a:t>modifier </a:t>
            </a:r>
            <a:r>
              <a:rPr lang="en-US" b="1" dirty="0"/>
              <a:t>le profil de l'admin</a:t>
            </a:r>
          </a:p>
        </p:txBody>
      </p:sp>
    </p:spTree>
    <p:extLst>
      <p:ext uri="{BB962C8B-B14F-4D97-AF65-F5344CB8AC3E}">
        <p14:creationId xmlns:p14="http://schemas.microsoft.com/office/powerpoint/2010/main" val="1826345409"/>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13" y="1575777"/>
            <a:ext cx="10058400" cy="4678540"/>
          </a:xfrm>
          <a:prstGeom prst="rect">
            <a:avLst/>
          </a:prstGeom>
        </p:spPr>
      </p:pic>
      <p:sp>
        <p:nvSpPr>
          <p:cNvPr id="3" name="TextBox 2"/>
          <p:cNvSpPr txBox="1"/>
          <p:nvPr/>
        </p:nvSpPr>
        <p:spPr>
          <a:xfrm>
            <a:off x="2786580" y="651434"/>
            <a:ext cx="6319666" cy="369332"/>
          </a:xfrm>
          <a:prstGeom prst="rect">
            <a:avLst/>
          </a:prstGeom>
          <a:noFill/>
        </p:spPr>
        <p:txBody>
          <a:bodyPr wrap="square" rtlCol="0">
            <a:spAutoFit/>
          </a:bodyPr>
          <a:lstStyle/>
          <a:p>
            <a:pPr algn="ctr"/>
            <a:r>
              <a:rPr lang="en-US" b="1" dirty="0"/>
              <a:t>Une fenêtre pour modifier le </a:t>
            </a:r>
            <a:r>
              <a:rPr lang="en-US" b="1" dirty="0" smtClean="0"/>
              <a:t>mot de passe </a:t>
            </a:r>
            <a:r>
              <a:rPr lang="en-US" b="1" dirty="0"/>
              <a:t>de l'admin</a:t>
            </a:r>
          </a:p>
        </p:txBody>
      </p:sp>
    </p:spTree>
    <p:extLst>
      <p:ext uri="{BB962C8B-B14F-4D97-AF65-F5344CB8AC3E}">
        <p14:creationId xmlns:p14="http://schemas.microsoft.com/office/powerpoint/2010/main" val="1364182180"/>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69439"/>
            <a:ext cx="12191999" cy="745407"/>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Conclusion</a:t>
            </a:r>
          </a:p>
        </p:txBody>
      </p:sp>
      <p:sp>
        <p:nvSpPr>
          <p:cNvPr id="3" name="TextBox 2"/>
          <p:cNvSpPr txBox="1"/>
          <p:nvPr/>
        </p:nvSpPr>
        <p:spPr>
          <a:xfrm flipH="1">
            <a:off x="889685" y="2055888"/>
            <a:ext cx="10412627" cy="1881990"/>
          </a:xfrm>
          <a:prstGeom prst="rect">
            <a:avLst/>
          </a:prstGeom>
          <a:noFill/>
        </p:spPr>
        <p:txBody>
          <a:bodyPr wrap="square" rtlCol="0">
            <a:spAutoFit/>
          </a:bodyPr>
          <a:lstStyle/>
          <a:p>
            <a:pPr>
              <a:lnSpc>
                <a:spcPct val="150000"/>
              </a:lnSpc>
            </a:pPr>
            <a:r>
              <a:rPr lang="fr-FR" sz="2000" dirty="0"/>
              <a:t>Le projet fin d'étude a été bénéfique et bonne expérience qui  nous a permis d’approfondir des notions théoriques que nous avons appris a la période du module développement web, et d’enrichir et d'augmenter nos connaissances aussi bien au niveau pratique et au niveau de travailler en groupe .</a:t>
            </a:r>
          </a:p>
        </p:txBody>
      </p:sp>
    </p:spTree>
    <p:extLst>
      <p:ext uri="{BB962C8B-B14F-4D97-AF65-F5344CB8AC3E}">
        <p14:creationId xmlns:p14="http://schemas.microsoft.com/office/powerpoint/2010/main" val="3123719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685" y="1004428"/>
            <a:ext cx="10353761" cy="811427"/>
          </a:xfrm>
        </p:spPr>
        <p:txBody>
          <a:bodyPr/>
          <a:lstStyle/>
          <a:p>
            <a:r>
              <a:rPr lang="en-US" dirty="0">
                <a:effectLst/>
              </a:rPr>
              <a:t>Introduction </a:t>
            </a:r>
            <a:endParaRPr lang="en-US" dirty="0"/>
          </a:p>
        </p:txBody>
      </p:sp>
      <p:sp>
        <p:nvSpPr>
          <p:cNvPr id="3" name="Rounded Rectangle 2"/>
          <p:cNvSpPr/>
          <p:nvPr/>
        </p:nvSpPr>
        <p:spPr>
          <a:xfrm>
            <a:off x="486032" y="2521130"/>
            <a:ext cx="11219935" cy="182880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4" name="TextBox 3"/>
          <p:cNvSpPr txBox="1"/>
          <p:nvPr/>
        </p:nvSpPr>
        <p:spPr>
          <a:xfrm flipH="1">
            <a:off x="889685" y="2717852"/>
            <a:ext cx="10412627" cy="1323439"/>
          </a:xfrm>
          <a:prstGeom prst="rect">
            <a:avLst/>
          </a:prstGeom>
          <a:noFill/>
        </p:spPr>
        <p:txBody>
          <a:bodyPr wrap="square" rtlCol="0">
            <a:spAutoFit/>
          </a:bodyPr>
          <a:lstStyle/>
          <a:p>
            <a:pPr algn="ctr"/>
            <a:r>
              <a:rPr lang="en-US" sz="2000" dirty="0"/>
              <a:t>Le projet est une démarche ayant pour objectif la projection decertain éclairage sur les difficultés et les obstacles que nouspourrons rencontrer demain comme futures employés au sein d’unorganisme.On a utiliser des technologies web en correspondance avec une base de donnée, et pour trouver les détails du sujet sur lequel nous voulions travaille.</a:t>
            </a:r>
          </a:p>
        </p:txBody>
      </p:sp>
    </p:spTree>
    <p:extLst>
      <p:ext uri="{BB962C8B-B14F-4D97-AF65-F5344CB8AC3E}">
        <p14:creationId xmlns:p14="http://schemas.microsoft.com/office/powerpoint/2010/main" val="36468743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80">
                                          <p:stCondLst>
                                            <p:cond delay="0"/>
                                          </p:stCondLst>
                                        </p:cTn>
                                        <p:tgtEl>
                                          <p:spTgt spid="3"/>
                                        </p:tgtEl>
                                      </p:cBhvr>
                                    </p:animEffect>
                                    <p:anim calcmode="lin" valueType="num">
                                      <p:cBhvr>
                                        <p:cTn id="2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gtEl>
                                      </p:cBhvr>
                                      <p:to x="100000" y="60000"/>
                                    </p:animScale>
                                    <p:animScale>
                                      <p:cBhvr>
                                        <p:cTn id="35" dur="166" decel="50000">
                                          <p:stCondLst>
                                            <p:cond delay="676"/>
                                          </p:stCondLst>
                                        </p:cTn>
                                        <p:tgtEl>
                                          <p:spTgt spid="3"/>
                                        </p:tgtEl>
                                      </p:cBhvr>
                                      <p:to x="100000" y="100000"/>
                                    </p:animScale>
                                    <p:animScale>
                                      <p:cBhvr>
                                        <p:cTn id="36" dur="26">
                                          <p:stCondLst>
                                            <p:cond delay="1312"/>
                                          </p:stCondLst>
                                        </p:cTn>
                                        <p:tgtEl>
                                          <p:spTgt spid="3"/>
                                        </p:tgtEl>
                                      </p:cBhvr>
                                      <p:to x="100000" y="80000"/>
                                    </p:animScale>
                                    <p:animScale>
                                      <p:cBhvr>
                                        <p:cTn id="37" dur="166" decel="50000">
                                          <p:stCondLst>
                                            <p:cond delay="1338"/>
                                          </p:stCondLst>
                                        </p:cTn>
                                        <p:tgtEl>
                                          <p:spTgt spid="3"/>
                                        </p:tgtEl>
                                      </p:cBhvr>
                                      <p:to x="100000" y="100000"/>
                                    </p:animScale>
                                    <p:animScale>
                                      <p:cBhvr>
                                        <p:cTn id="38" dur="26">
                                          <p:stCondLst>
                                            <p:cond delay="1642"/>
                                          </p:stCondLst>
                                        </p:cTn>
                                        <p:tgtEl>
                                          <p:spTgt spid="3"/>
                                        </p:tgtEl>
                                      </p:cBhvr>
                                      <p:to x="100000" y="90000"/>
                                    </p:animScale>
                                    <p:animScale>
                                      <p:cBhvr>
                                        <p:cTn id="39" dur="166" decel="50000">
                                          <p:stCondLst>
                                            <p:cond delay="1668"/>
                                          </p:stCondLst>
                                        </p:cTn>
                                        <p:tgtEl>
                                          <p:spTgt spid="3"/>
                                        </p:tgtEl>
                                      </p:cBhvr>
                                      <p:to x="100000" y="100000"/>
                                    </p:animScale>
                                    <p:animScale>
                                      <p:cBhvr>
                                        <p:cTn id="40" dur="26">
                                          <p:stCondLst>
                                            <p:cond delay="1808"/>
                                          </p:stCondLst>
                                        </p:cTn>
                                        <p:tgtEl>
                                          <p:spTgt spid="3"/>
                                        </p:tgtEl>
                                      </p:cBhvr>
                                      <p:to x="100000" y="95000"/>
                                    </p:animScale>
                                    <p:animScale>
                                      <p:cBhvr>
                                        <p:cTn id="41"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1248032"/>
          </a:xfrm>
        </p:spPr>
        <p:txBody>
          <a:bodyPr/>
          <a:lstStyle/>
          <a:p>
            <a:r>
              <a:rPr lang="en-US" dirty="0"/>
              <a:t>Taches réalisès</a:t>
            </a:r>
          </a:p>
        </p:txBody>
      </p:sp>
      <p:sp>
        <p:nvSpPr>
          <p:cNvPr id="4" name="TextBox 3"/>
          <p:cNvSpPr txBox="1"/>
          <p:nvPr/>
        </p:nvSpPr>
        <p:spPr>
          <a:xfrm flipH="1">
            <a:off x="3241000" y="2260651"/>
            <a:ext cx="6882714" cy="2769989"/>
          </a:xfrm>
          <a:prstGeom prst="rect">
            <a:avLst/>
          </a:prstGeom>
          <a:noFill/>
        </p:spPr>
        <p:txBody>
          <a:bodyPr wrap="square" rtlCol="0">
            <a:spAutoFit/>
          </a:bodyPr>
          <a:lstStyle/>
          <a:p>
            <a:pPr algn="just"/>
            <a:r>
              <a:rPr lang="en-US" sz="2400" b="1" cap="all" dirty="0">
                <a:effectLst>
                  <a:outerShdw blurRad="50800" dist="63500" dir="2700000" algn="tl" rotWithShape="0">
                    <a:srgbClr val="000000">
                      <a:alpha val="48000"/>
                    </a:srgbClr>
                  </a:outerShdw>
                </a:effectLst>
                <a:latin typeface="+mj-lt"/>
                <a:ea typeface="+mj-ea"/>
                <a:cs typeface="+mj-cs"/>
              </a:rPr>
              <a:t>Tache A </a:t>
            </a:r>
            <a:r>
              <a:rPr lang="en-US" sz="2000" dirty="0" smtClean="0"/>
              <a:t>: </a:t>
            </a:r>
            <a:r>
              <a:rPr lang="en-US" sz="2000" dirty="0" smtClean="0">
                <a:latin typeface="Arial Black" panose="020B0A04020102020204" pitchFamily="34" charset="0"/>
              </a:rPr>
              <a:t>Analyse </a:t>
            </a:r>
            <a:r>
              <a:rPr lang="en-US" sz="2000" dirty="0">
                <a:latin typeface="Arial Black" panose="020B0A04020102020204" pitchFamily="34" charset="0"/>
              </a:rPr>
              <a:t>et </a:t>
            </a:r>
            <a:r>
              <a:rPr lang="en-US" sz="2000" dirty="0" smtClean="0">
                <a:latin typeface="Arial Black" panose="020B0A04020102020204" pitchFamily="34" charset="0"/>
              </a:rPr>
              <a:t>conception</a:t>
            </a:r>
          </a:p>
          <a:p>
            <a:pPr algn="just"/>
            <a:r>
              <a:rPr lang="en-US" sz="2400" b="1" cap="all" dirty="0">
                <a:effectLst>
                  <a:outerShdw blurRad="50800" dist="63500" dir="2700000" algn="tl" rotWithShape="0">
                    <a:srgbClr val="000000">
                      <a:alpha val="48000"/>
                    </a:srgbClr>
                  </a:outerShdw>
                </a:effectLst>
                <a:latin typeface="+mj-lt"/>
                <a:ea typeface="+mj-ea"/>
                <a:cs typeface="+mj-cs"/>
              </a:rPr>
              <a:t>Tache</a:t>
            </a:r>
            <a:r>
              <a:rPr lang="en-US" sz="3400" b="1" cap="all" dirty="0">
                <a:effectLst>
                  <a:outerShdw blurRad="50800" dist="63500" dir="2700000" algn="tl" rotWithShape="0">
                    <a:srgbClr val="000000">
                      <a:alpha val="48000"/>
                    </a:srgbClr>
                  </a:outerShdw>
                </a:effectLst>
                <a:latin typeface="+mj-lt"/>
                <a:ea typeface="+mj-ea"/>
                <a:cs typeface="+mj-cs"/>
              </a:rPr>
              <a:t> </a:t>
            </a:r>
            <a:r>
              <a:rPr lang="en-US" sz="2400" b="1" cap="all" dirty="0">
                <a:effectLst>
                  <a:outerShdw blurRad="50800" dist="63500" dir="2700000" algn="tl" rotWithShape="0">
                    <a:srgbClr val="000000">
                      <a:alpha val="48000"/>
                    </a:srgbClr>
                  </a:outerShdw>
                </a:effectLst>
                <a:latin typeface="+mj-lt"/>
                <a:ea typeface="+mj-ea"/>
                <a:cs typeface="+mj-cs"/>
              </a:rPr>
              <a:t>B</a:t>
            </a:r>
            <a:r>
              <a:rPr lang="en-US" sz="3400" b="1" cap="all" dirty="0" smtClean="0">
                <a:effectLst>
                  <a:outerShdw blurRad="50800" dist="63500" dir="2700000" algn="tl" rotWithShape="0">
                    <a:srgbClr val="000000">
                      <a:alpha val="48000"/>
                    </a:srgbClr>
                  </a:outerShdw>
                </a:effectLst>
                <a:latin typeface="+mj-lt"/>
                <a:ea typeface="+mj-ea"/>
                <a:cs typeface="+mj-cs"/>
              </a:rPr>
              <a:t> </a:t>
            </a:r>
            <a:r>
              <a:rPr lang="en-US" sz="2000" dirty="0"/>
              <a:t>: </a:t>
            </a:r>
            <a:r>
              <a:rPr lang="en-US" sz="2000" dirty="0">
                <a:latin typeface="Arial Black" panose="020B0A04020102020204" pitchFamily="34" charset="0"/>
              </a:rPr>
              <a:t>création de la base de donnée</a:t>
            </a:r>
          </a:p>
          <a:p>
            <a:pPr algn="just"/>
            <a:r>
              <a:rPr lang="en-US" sz="2400" b="1" cap="all" dirty="0">
                <a:effectLst>
                  <a:outerShdw blurRad="50800" dist="63500" dir="2700000" algn="tl" rotWithShape="0">
                    <a:srgbClr val="000000">
                      <a:alpha val="48000"/>
                    </a:srgbClr>
                  </a:outerShdw>
                </a:effectLst>
                <a:latin typeface="+mj-lt"/>
                <a:ea typeface="+mj-ea"/>
                <a:cs typeface="+mj-cs"/>
              </a:rPr>
              <a:t>Tache </a:t>
            </a:r>
            <a:r>
              <a:rPr lang="en-US" sz="2400" b="1" cap="all" dirty="0" smtClean="0">
                <a:effectLst>
                  <a:outerShdw blurRad="50800" dist="63500" dir="2700000" algn="tl" rotWithShape="0">
                    <a:srgbClr val="000000">
                      <a:alpha val="48000"/>
                    </a:srgbClr>
                  </a:outerShdw>
                </a:effectLst>
                <a:latin typeface="+mj-lt"/>
                <a:ea typeface="+mj-ea"/>
                <a:cs typeface="+mj-cs"/>
              </a:rPr>
              <a:t>C </a:t>
            </a:r>
            <a:r>
              <a:rPr lang="en-US" sz="2000" dirty="0"/>
              <a:t>: </a:t>
            </a:r>
            <a:r>
              <a:rPr lang="en-US" sz="2000" dirty="0">
                <a:latin typeface="Arial Black" panose="020B0A04020102020204" pitchFamily="34" charset="0"/>
              </a:rPr>
              <a:t>creation de designe </a:t>
            </a:r>
          </a:p>
          <a:p>
            <a:pPr algn="just"/>
            <a:r>
              <a:rPr lang="en-US" sz="2400" b="1" cap="all" dirty="0">
                <a:effectLst>
                  <a:outerShdw blurRad="50800" dist="63500" dir="2700000" algn="tl" rotWithShape="0">
                    <a:srgbClr val="000000">
                      <a:alpha val="48000"/>
                    </a:srgbClr>
                  </a:outerShdw>
                </a:effectLst>
                <a:latin typeface="+mj-lt"/>
                <a:ea typeface="+mj-ea"/>
                <a:cs typeface="+mj-cs"/>
              </a:rPr>
              <a:t>Tache d</a:t>
            </a:r>
            <a:r>
              <a:rPr lang="en-US" sz="2000" dirty="0" smtClean="0"/>
              <a:t> </a:t>
            </a:r>
            <a:r>
              <a:rPr lang="en-US" sz="2000" dirty="0"/>
              <a:t>: </a:t>
            </a:r>
            <a:r>
              <a:rPr lang="en-US" sz="2000" dirty="0">
                <a:latin typeface="Arial Black" panose="020B0A04020102020204" pitchFamily="34" charset="0"/>
              </a:rPr>
              <a:t>codage de back end</a:t>
            </a:r>
          </a:p>
          <a:p>
            <a:pPr algn="just"/>
            <a:r>
              <a:rPr lang="en-US" sz="2400" b="1" cap="all" dirty="0">
                <a:effectLst>
                  <a:outerShdw blurRad="50800" dist="63500" dir="2700000" algn="tl" rotWithShape="0">
                    <a:srgbClr val="000000">
                      <a:alpha val="48000"/>
                    </a:srgbClr>
                  </a:outerShdw>
                </a:effectLst>
                <a:latin typeface="+mj-lt"/>
                <a:ea typeface="+mj-ea"/>
                <a:cs typeface="+mj-cs"/>
              </a:rPr>
              <a:t>Tache </a:t>
            </a:r>
            <a:r>
              <a:rPr lang="en-US" sz="2400" b="1" cap="all" dirty="0" smtClean="0">
                <a:effectLst>
                  <a:outerShdw blurRad="50800" dist="63500" dir="2700000" algn="tl" rotWithShape="0">
                    <a:srgbClr val="000000">
                      <a:alpha val="48000"/>
                    </a:srgbClr>
                  </a:outerShdw>
                </a:effectLst>
                <a:latin typeface="+mj-lt"/>
                <a:ea typeface="+mj-ea"/>
                <a:cs typeface="+mj-cs"/>
              </a:rPr>
              <a:t>e </a:t>
            </a:r>
            <a:r>
              <a:rPr lang="en-US" sz="2000" dirty="0"/>
              <a:t>: </a:t>
            </a:r>
            <a:r>
              <a:rPr lang="en-US" sz="2000" dirty="0">
                <a:latin typeface="Arial Black" panose="020B0A04020102020204" pitchFamily="34" charset="0"/>
              </a:rPr>
              <a:t>test</a:t>
            </a:r>
          </a:p>
          <a:p>
            <a:pPr algn="just"/>
            <a:r>
              <a:rPr lang="en-US" sz="2400" b="1" cap="all" dirty="0">
                <a:effectLst>
                  <a:outerShdw blurRad="50800" dist="63500" dir="2700000" algn="tl" rotWithShape="0">
                    <a:srgbClr val="000000">
                      <a:alpha val="48000"/>
                    </a:srgbClr>
                  </a:outerShdw>
                </a:effectLst>
                <a:latin typeface="+mj-lt"/>
                <a:ea typeface="+mj-ea"/>
                <a:cs typeface="+mj-cs"/>
              </a:rPr>
              <a:t>Tache </a:t>
            </a:r>
            <a:r>
              <a:rPr lang="en-US" sz="2400" b="1" cap="all" dirty="0" smtClean="0">
                <a:effectLst>
                  <a:outerShdw blurRad="50800" dist="63500" dir="2700000" algn="tl" rotWithShape="0">
                    <a:srgbClr val="000000">
                      <a:alpha val="48000"/>
                    </a:srgbClr>
                  </a:outerShdw>
                </a:effectLst>
                <a:latin typeface="+mj-lt"/>
                <a:ea typeface="+mj-ea"/>
                <a:cs typeface="+mj-cs"/>
              </a:rPr>
              <a:t>f </a:t>
            </a:r>
            <a:r>
              <a:rPr lang="en-US" dirty="0"/>
              <a:t>: </a:t>
            </a:r>
            <a:r>
              <a:rPr lang="en-US" sz="2000" dirty="0">
                <a:latin typeface="Arial Black" panose="020B0A04020102020204" pitchFamily="34" charset="0"/>
              </a:rPr>
              <a:t>Mettre le site sur le serveur</a:t>
            </a:r>
          </a:p>
          <a:p>
            <a:pPr algn="ctr"/>
            <a:endParaRPr lang="en-US" sz="2000" dirty="0"/>
          </a:p>
        </p:txBody>
      </p:sp>
    </p:spTree>
    <p:extLst>
      <p:ext uri="{BB962C8B-B14F-4D97-AF65-F5344CB8AC3E}">
        <p14:creationId xmlns:p14="http://schemas.microsoft.com/office/powerpoint/2010/main" val="42833056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anim calcmode="lin" valueType="num">
                                      <p:cBhvr>
                                        <p:cTn id="16" dur="2000" fill="hold"/>
                                        <p:tgtEl>
                                          <p:spTgt spid="4"/>
                                        </p:tgtEl>
                                        <p:attrNameLst>
                                          <p:attrName>ppt_w</p:attrName>
                                        </p:attrNameLst>
                                      </p:cBhvr>
                                      <p:tavLst>
                                        <p:tav tm="0" fmla="#ppt_w*sin(2.5*pi*$)">
                                          <p:val>
                                            <p:fltVal val="0"/>
                                          </p:val>
                                        </p:tav>
                                        <p:tav tm="100000">
                                          <p:val>
                                            <p:fltVal val="1"/>
                                          </p:val>
                                        </p:tav>
                                      </p:tavLst>
                                    </p:anim>
                                    <p:anim calcmode="lin" valueType="num">
                                      <p:cBhvr>
                                        <p:cTn id="17"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8871" y="690921"/>
            <a:ext cx="10353761" cy="73293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effectLst/>
              </a:rPr>
              <a:t>diagramme de gantt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14" y="2292530"/>
            <a:ext cx="11384077" cy="2253343"/>
          </a:xfrm>
          <a:prstGeom prst="rect">
            <a:avLst/>
          </a:prstGeom>
        </p:spPr>
      </p:pic>
    </p:spTree>
    <p:extLst>
      <p:ext uri="{BB962C8B-B14F-4D97-AF65-F5344CB8AC3E}">
        <p14:creationId xmlns:p14="http://schemas.microsoft.com/office/powerpoint/2010/main" val="3549682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8871" y="690921"/>
            <a:ext cx="10353761" cy="73293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effectLst/>
              </a:rPr>
              <a:t>diagramme de pert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1555432"/>
            <a:ext cx="10241280" cy="52101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141809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8871" y="403538"/>
            <a:ext cx="10353761" cy="73293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effectLst/>
              </a:rPr>
              <a:t>Tache non réaliser :</a:t>
            </a:r>
            <a:endParaRPr lang="en-US" dirty="0"/>
          </a:p>
        </p:txBody>
      </p:sp>
      <p:sp>
        <p:nvSpPr>
          <p:cNvPr id="3" name="TextBox 2"/>
          <p:cNvSpPr txBox="1"/>
          <p:nvPr/>
        </p:nvSpPr>
        <p:spPr>
          <a:xfrm flipH="1">
            <a:off x="870004" y="1385441"/>
            <a:ext cx="10412627" cy="3016210"/>
          </a:xfrm>
          <a:prstGeom prst="rect">
            <a:avLst/>
          </a:prstGeom>
          <a:noFill/>
        </p:spPr>
        <p:txBody>
          <a:bodyPr wrap="square" rtlCol="0">
            <a:spAutoFit/>
          </a:bodyPr>
          <a:lstStyle/>
          <a:p>
            <a:pPr>
              <a:lnSpc>
                <a:spcPct val="250000"/>
              </a:lnSpc>
            </a:pPr>
            <a:r>
              <a:rPr lang="fr-FR" sz="2000" dirty="0"/>
              <a:t>Il y a des tache qu’on n’a pas puisque assez de temp pour la </a:t>
            </a:r>
            <a:r>
              <a:rPr lang="fr-FR" sz="2000" dirty="0" smtClean="0"/>
              <a:t>terminer</a:t>
            </a:r>
            <a:endParaRPr lang="en-US" sz="2000" dirty="0" smtClean="0"/>
          </a:p>
          <a:p>
            <a:pPr marL="342900" indent="-342900">
              <a:lnSpc>
                <a:spcPct val="250000"/>
              </a:lnSpc>
              <a:buFont typeface="Wingdings" panose="05000000000000000000" pitchFamily="2" charset="2"/>
              <a:buChar char="ü"/>
            </a:pPr>
            <a:r>
              <a:rPr lang="en-US" sz="2000" dirty="0" smtClean="0"/>
              <a:t>Envoi </a:t>
            </a:r>
            <a:r>
              <a:rPr lang="en-US" sz="2000" dirty="0"/>
              <a:t>de notifications aux administrateurs en cas d'augmentation de toute </a:t>
            </a:r>
            <a:r>
              <a:rPr lang="en-US" sz="2000" dirty="0" smtClean="0"/>
              <a:t>opération</a:t>
            </a:r>
          </a:p>
          <a:p>
            <a:pPr marL="285750" indent="-285750">
              <a:lnSpc>
                <a:spcPct val="250000"/>
              </a:lnSpc>
              <a:buFont typeface="Wingdings" panose="05000000000000000000" pitchFamily="2" charset="2"/>
              <a:buChar char="ü"/>
            </a:pPr>
            <a:r>
              <a:rPr lang="en-US" dirty="0"/>
              <a:t>Ajouter un service de communication entre les administrateurs</a:t>
            </a:r>
          </a:p>
          <a:p>
            <a:pPr marL="285750" indent="-285750">
              <a:lnSpc>
                <a:spcPct val="250000"/>
              </a:lnSpc>
              <a:buFont typeface="Wingdings" panose="05000000000000000000" pitchFamily="2" charset="2"/>
              <a:buChar char="ü"/>
            </a:pPr>
            <a:r>
              <a:rPr lang="en-US" dirty="0"/>
              <a:t>Télécharger un document prouvant que le citoyen est </a:t>
            </a:r>
            <a:r>
              <a:rPr lang="en-US" dirty="0" smtClean="0"/>
              <a:t>vacciné</a:t>
            </a:r>
            <a:endParaRPr lang="en-US" dirty="0"/>
          </a:p>
        </p:txBody>
      </p:sp>
    </p:spTree>
    <p:extLst>
      <p:ext uri="{BB962C8B-B14F-4D97-AF65-F5344CB8AC3E}">
        <p14:creationId xmlns:p14="http://schemas.microsoft.com/office/powerpoint/2010/main" val="25340026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4465"/>
          </a:xfrm>
        </p:spPr>
        <p:txBody>
          <a:bodyPr/>
          <a:lstStyle/>
          <a:p>
            <a:r>
              <a:rPr lang="en-US" dirty="0"/>
              <a:t>Analyse du cahier de charge </a:t>
            </a:r>
          </a:p>
        </p:txBody>
      </p:sp>
      <p:sp>
        <p:nvSpPr>
          <p:cNvPr id="4" name="Rounded Rectangle 3"/>
          <p:cNvSpPr/>
          <p:nvPr/>
        </p:nvSpPr>
        <p:spPr>
          <a:xfrm>
            <a:off x="486032" y="2915561"/>
            <a:ext cx="11219935" cy="1075672"/>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5" name="TextBox 4"/>
          <p:cNvSpPr txBox="1"/>
          <p:nvPr/>
        </p:nvSpPr>
        <p:spPr>
          <a:xfrm flipH="1">
            <a:off x="889685" y="3100916"/>
            <a:ext cx="10412627" cy="707886"/>
          </a:xfrm>
          <a:prstGeom prst="rect">
            <a:avLst/>
          </a:prstGeom>
          <a:noFill/>
        </p:spPr>
        <p:txBody>
          <a:bodyPr wrap="square" rtlCol="0">
            <a:spAutoFit/>
          </a:bodyPr>
          <a:lstStyle/>
          <a:p>
            <a:r>
              <a:rPr lang="fr-FR" sz="2000" dirty="0"/>
              <a:t>Dans notre analyse on a utilisé la feuille et les diagrammes et des tableau avec MCD méthode de conception MERISE, pour modéliser les différents aspects de l’application. </a:t>
            </a:r>
            <a:endParaRPr lang="en-GB" sz="2000" dirty="0"/>
          </a:p>
        </p:txBody>
      </p:sp>
    </p:spTree>
    <p:extLst>
      <p:ext uri="{BB962C8B-B14F-4D97-AF65-F5344CB8AC3E}">
        <p14:creationId xmlns:p14="http://schemas.microsoft.com/office/powerpoint/2010/main" val="22486450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1102</TotalTime>
  <Words>1103</Words>
  <Application>Microsoft Office PowerPoint</Application>
  <PresentationFormat>Widescreen</PresentationFormat>
  <Paragraphs>95</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Abadi Extra Light</vt:lpstr>
      <vt:lpstr>Arial</vt:lpstr>
      <vt:lpstr>Arial Black</vt:lpstr>
      <vt:lpstr>Bahnschrift</vt:lpstr>
      <vt:lpstr>Bookman Old Style</vt:lpstr>
      <vt:lpstr>Rockwell</vt:lpstr>
      <vt:lpstr>Wingdings</vt:lpstr>
      <vt:lpstr>Damask</vt:lpstr>
      <vt:lpstr>Rapport de Projet Fin Formation</vt:lpstr>
      <vt:lpstr>Remerciements </vt:lpstr>
      <vt:lpstr>Sommaire</vt:lpstr>
      <vt:lpstr>Introduction </vt:lpstr>
      <vt:lpstr>Taches réalisès</vt:lpstr>
      <vt:lpstr>PowerPoint Presentation</vt:lpstr>
      <vt:lpstr>PowerPoint Presentation</vt:lpstr>
      <vt:lpstr>PowerPoint Presentation</vt:lpstr>
      <vt:lpstr>Analyse du cahier de charge </vt:lpstr>
      <vt:lpstr>PowerPoint Presentation</vt:lpstr>
      <vt:lpstr>Les outils de development</vt:lpstr>
      <vt:lpstr>PowerPoint Presentation</vt:lpstr>
      <vt:lpstr>Environnement:</vt:lpstr>
      <vt:lpstr>Presentation du ProJet</vt:lpstr>
      <vt:lpstr>Les interfaces d’application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L'HARRAK</dc:creator>
  <cp:lastModifiedBy>Mohamed LHARRAK</cp:lastModifiedBy>
  <cp:revision>58</cp:revision>
  <dcterms:created xsi:type="dcterms:W3CDTF">2021-06-22T14:54:08Z</dcterms:created>
  <dcterms:modified xsi:type="dcterms:W3CDTF">2024-02-19T16:39:04Z</dcterms:modified>
</cp:coreProperties>
</file>