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9" r:id="rId2"/>
    <p:sldId id="258" r:id="rId3"/>
    <p:sldId id="260" r:id="rId4"/>
    <p:sldId id="265" r:id="rId5"/>
    <p:sldId id="261" r:id="rId6"/>
    <p:sldId id="266" r:id="rId7"/>
    <p:sldId id="267" r:id="rId8"/>
    <p:sldId id="262" r:id="rId9"/>
    <p:sldId id="268" r:id="rId10"/>
    <p:sldId id="269" r:id="rId11"/>
    <p:sldId id="263" r:id="rId12"/>
    <p:sldId id="270" r:id="rId13"/>
    <p:sldId id="271" r:id="rId14"/>
    <p:sldId id="272" r:id="rId15"/>
    <p:sldId id="273" r:id="rId16"/>
    <p:sldId id="274" r:id="rId17"/>
    <p:sldId id="275" r:id="rId18"/>
    <p:sldId id="276" r:id="rId19"/>
    <p:sldId id="264" r:id="rId20"/>
    <p:sldId id="278" r:id="rId21"/>
    <p:sldId id="277" r:id="rId2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05" autoAdjust="0"/>
    <p:restoredTop sz="94660"/>
  </p:normalViewPr>
  <p:slideViewPr>
    <p:cSldViewPr snapToGrid="0">
      <p:cViewPr varScale="1">
        <p:scale>
          <a:sx n="94" d="100"/>
          <a:sy n="94" d="100"/>
        </p:scale>
        <p:origin x="312"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D5FD2F-18F0-405F-A4EA-6C5A0313C433}" type="datetimeFigureOut">
              <a:rPr lang="fr-FR" smtClean="0"/>
              <a:t>25/08/2025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B32DC0-B623-4A57-96B3-24124D32A351}" type="slidenum">
              <a:rPr lang="fr-FR" smtClean="0"/>
              <a:t>‹N°›</a:t>
            </a:fld>
            <a:endParaRPr lang="fr-FR"/>
          </a:p>
        </p:txBody>
      </p:sp>
    </p:spTree>
    <p:extLst>
      <p:ext uri="{BB962C8B-B14F-4D97-AF65-F5344CB8AC3E}">
        <p14:creationId xmlns:p14="http://schemas.microsoft.com/office/powerpoint/2010/main" val="2288313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FDB32DC0-B623-4A57-96B3-24124D32A351}" type="slidenum">
              <a:rPr lang="fr-FR" smtClean="0"/>
              <a:t>9</a:t>
            </a:fld>
            <a:endParaRPr lang="fr-FR"/>
          </a:p>
        </p:txBody>
      </p:sp>
    </p:spTree>
    <p:extLst>
      <p:ext uri="{BB962C8B-B14F-4D97-AF65-F5344CB8AC3E}">
        <p14:creationId xmlns:p14="http://schemas.microsoft.com/office/powerpoint/2010/main" val="3571044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DBF8631-5209-75B2-8F22-1B992491864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xmlns="" id="{F726DED4-8208-FC4A-AD81-FC8CDB08D88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xmlns="" id="{23C22701-BE13-3020-0FFB-F70A06AA31A9}"/>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xmlns="" id="{BFBE115F-EA8D-6B19-65A5-DBF42A531E1B}"/>
              </a:ext>
            </a:extLst>
          </p:cNvPr>
          <p:cNvSpPr>
            <a:spLocks noGrp="1"/>
          </p:cNvSpPr>
          <p:nvPr>
            <p:ph type="sldNum" sz="quarter" idx="5"/>
          </p:nvPr>
        </p:nvSpPr>
        <p:spPr/>
        <p:txBody>
          <a:bodyPr/>
          <a:lstStyle/>
          <a:p>
            <a:fld id="{FDB32DC0-B623-4A57-96B3-24124D32A351}" type="slidenum">
              <a:rPr lang="fr-FR" smtClean="0"/>
              <a:t>10</a:t>
            </a:fld>
            <a:endParaRPr lang="fr-FR"/>
          </a:p>
        </p:txBody>
      </p:sp>
    </p:spTree>
    <p:extLst>
      <p:ext uri="{BB962C8B-B14F-4D97-AF65-F5344CB8AC3E}">
        <p14:creationId xmlns:p14="http://schemas.microsoft.com/office/powerpoint/2010/main" val="50220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1B1B23B-C633-03DF-031E-98F89BEC5093}"/>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xmlns="" id="{F144CBBD-D505-E10B-69D3-8F758764C9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xmlns="" id="{5F9F1A00-7EB6-6D45-02D5-C1F3C912B752}"/>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5" name="Espace réservé du pied de page 4">
            <a:extLst>
              <a:ext uri="{FF2B5EF4-FFF2-40B4-BE49-F238E27FC236}">
                <a16:creationId xmlns:a16="http://schemas.microsoft.com/office/drawing/2014/main" xmlns="" id="{26950BE0-EEDF-F32A-9D9E-D3D910817F2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9006187-F5B9-2272-EE97-362914A03B3C}"/>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720438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26EDD17-9E45-9301-D142-207530D34491}"/>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xmlns="" id="{A23D7777-0DF8-3AF2-2201-FA2E90509B2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C653FDAA-ED08-1819-EAC7-323151559C07}"/>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5" name="Espace réservé du pied de page 4">
            <a:extLst>
              <a:ext uri="{FF2B5EF4-FFF2-40B4-BE49-F238E27FC236}">
                <a16:creationId xmlns:a16="http://schemas.microsoft.com/office/drawing/2014/main" xmlns="" id="{9BFB900E-9C0F-6DDC-C117-027E82AF29F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E9FD2454-CFDF-B85B-8EA0-6F2C2F6C52B5}"/>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3094064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xmlns="" id="{B4D52906-830A-698B-0D21-5678478FBE8D}"/>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xmlns="" id="{EC85B9FC-3966-D11C-C55A-B42E3A408012}"/>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2D625714-E80E-860B-4885-7543FA1CFCFD}"/>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5" name="Espace réservé du pied de page 4">
            <a:extLst>
              <a:ext uri="{FF2B5EF4-FFF2-40B4-BE49-F238E27FC236}">
                <a16:creationId xmlns:a16="http://schemas.microsoft.com/office/drawing/2014/main" xmlns="" id="{0B0997C8-9730-D4F9-BD35-723940689D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82C3FF6E-9F7A-1530-DCE3-C9E4682C246B}"/>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4286186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DBDA14BE-4172-E1E6-FE17-1FCB6A4DA1B3}"/>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C98BD258-73B3-3A2D-C3E2-090ED349B89E}"/>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8EC230E6-3AC5-1293-F20E-1CDF4112A62F}"/>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5" name="Espace réservé du pied de page 4">
            <a:extLst>
              <a:ext uri="{FF2B5EF4-FFF2-40B4-BE49-F238E27FC236}">
                <a16:creationId xmlns:a16="http://schemas.microsoft.com/office/drawing/2014/main" xmlns="" id="{70D56AF3-F9EF-90B8-FAC8-B8FD05750C9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D45F5CE2-4226-F2B1-0D9F-10DE075AD88F}"/>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1777383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579D64BD-84E4-A7DB-3474-2E80D6E3184F}"/>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xmlns="" id="{0FBC3877-0EF1-3D23-60E9-0BC52D19682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xmlns="" id="{575945D5-2E29-1C4C-A318-4210427F97AD}"/>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5" name="Espace réservé du pied de page 4">
            <a:extLst>
              <a:ext uri="{FF2B5EF4-FFF2-40B4-BE49-F238E27FC236}">
                <a16:creationId xmlns:a16="http://schemas.microsoft.com/office/drawing/2014/main" xmlns="" id="{7DB0B718-7929-3A7D-58F3-9F0459AFD97A}"/>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xmlns="" id="{AC17F5CE-803A-0687-FF5A-753AB9F10B85}"/>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614207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9BCCA9EA-FE18-18C3-524B-8BF625700AC9}"/>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xmlns="" id="{3F92E687-F058-1750-3482-BF25675DBB78}"/>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xmlns="" id="{D4D8DEC5-C7B6-F665-AC7F-D5C4D45059EC}"/>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xmlns="" id="{2AA8AD51-3A7E-9953-E16D-CF5BECE83F5E}"/>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6" name="Espace réservé du pied de page 5">
            <a:extLst>
              <a:ext uri="{FF2B5EF4-FFF2-40B4-BE49-F238E27FC236}">
                <a16:creationId xmlns:a16="http://schemas.microsoft.com/office/drawing/2014/main" xmlns="" id="{AFBA7F42-491F-E45B-AF25-406542D883D3}"/>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3B54161D-0C9B-6F71-136A-F578F7529119}"/>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236082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BE2DB511-8816-1733-A323-EED38C99DC4A}"/>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xmlns="" id="{9A6661F1-0205-53AD-EE13-EEF2D7892D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xmlns="" id="{C25D8FCC-BCE2-5412-D1FB-8FE1D3EBF3F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xmlns="" id="{1A2DD897-04E0-D66E-5A21-B818867E6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xmlns="" id="{89916F60-0FA3-4B66-8A5B-270A86390AE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xmlns="" id="{5D5D0156-2CFB-289C-322E-46B095E1EF6F}"/>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8" name="Espace réservé du pied de page 7">
            <a:extLst>
              <a:ext uri="{FF2B5EF4-FFF2-40B4-BE49-F238E27FC236}">
                <a16:creationId xmlns:a16="http://schemas.microsoft.com/office/drawing/2014/main" xmlns="" id="{3BDA93D1-D647-671B-2BC6-A52526C62A52}"/>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xmlns="" id="{D04EB11B-47C9-CC19-A744-8BEB40DD7A7F}"/>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417608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C3B67D11-7740-B88C-953F-9C8B3CCA56E1}"/>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xmlns="" id="{A039F6D0-2FD0-44B5-1CF8-5DCB3AABD14D}"/>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4" name="Espace réservé du pied de page 3">
            <a:extLst>
              <a:ext uri="{FF2B5EF4-FFF2-40B4-BE49-F238E27FC236}">
                <a16:creationId xmlns:a16="http://schemas.microsoft.com/office/drawing/2014/main" xmlns="" id="{79B571B5-AC20-947E-D655-7B69BE16644E}"/>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xmlns="" id="{D9D89300-5739-DEED-168D-5A979123445E}"/>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2074327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xmlns="" id="{567D283B-CA19-6FFA-8051-2FBA486EAF86}"/>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3" name="Espace réservé du pied de page 2">
            <a:extLst>
              <a:ext uri="{FF2B5EF4-FFF2-40B4-BE49-F238E27FC236}">
                <a16:creationId xmlns:a16="http://schemas.microsoft.com/office/drawing/2014/main" xmlns="" id="{4A0AED27-0F68-F573-22C0-3555B1225D6E}"/>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xmlns="" id="{E06D7B72-F8AD-3A62-1715-77CDEA404644}"/>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33823023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0B52B56C-B063-EC7E-26BB-F2E57883B1F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xmlns="" id="{14AD2DAA-B028-A9A3-F4F2-5AEA474D1A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xmlns="" id="{91CAFF4A-B235-A9BC-8B6E-6B5F8D1AD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7EC3E80C-5747-2778-AFAA-1558428AD1C8}"/>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6" name="Espace réservé du pied de page 5">
            <a:extLst>
              <a:ext uri="{FF2B5EF4-FFF2-40B4-BE49-F238E27FC236}">
                <a16:creationId xmlns:a16="http://schemas.microsoft.com/office/drawing/2014/main" xmlns="" id="{E005EC7A-1E49-1D64-DB4D-837C5A23943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F332090D-0B54-9618-11B4-81F75EC70C56}"/>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792426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xmlns="" id="{FD46078F-0E22-EB2B-0EC8-1BCAB36CBC8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xmlns="" id="{4E751914-DD56-20E0-2DCE-1517C1AE72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xmlns="" id="{F817E5AF-36D6-CEE9-0C38-9490758ED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xmlns="" id="{2249C5B4-549D-4AE2-A688-624038DBF9D1}"/>
              </a:ext>
            </a:extLst>
          </p:cNvPr>
          <p:cNvSpPr>
            <a:spLocks noGrp="1"/>
          </p:cNvSpPr>
          <p:nvPr>
            <p:ph type="dt" sz="half" idx="10"/>
          </p:nvPr>
        </p:nvSpPr>
        <p:spPr/>
        <p:txBody>
          <a:bodyPr/>
          <a:lstStyle/>
          <a:p>
            <a:fld id="{392B4CC0-B07E-454F-A729-E3AB6DCE791D}" type="datetimeFigureOut">
              <a:rPr lang="fr-FR" smtClean="0"/>
              <a:t>25/08/2025</a:t>
            </a:fld>
            <a:endParaRPr lang="fr-FR"/>
          </a:p>
        </p:txBody>
      </p:sp>
      <p:sp>
        <p:nvSpPr>
          <p:cNvPr id="6" name="Espace réservé du pied de page 5">
            <a:extLst>
              <a:ext uri="{FF2B5EF4-FFF2-40B4-BE49-F238E27FC236}">
                <a16:creationId xmlns:a16="http://schemas.microsoft.com/office/drawing/2014/main" xmlns="" id="{CD5FB58D-E295-3417-CFF7-3EC7ED1E27B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xmlns="" id="{E82C1434-0957-B07A-59B5-A7F7C19F40F8}"/>
              </a:ext>
            </a:extLst>
          </p:cNvPr>
          <p:cNvSpPr>
            <a:spLocks noGrp="1"/>
          </p:cNvSpPr>
          <p:nvPr>
            <p:ph type="sldNum" sz="quarter" idx="12"/>
          </p:nvPr>
        </p:nvSpPr>
        <p:spPr/>
        <p:txBody>
          <a:bodyPr/>
          <a:lstStyle/>
          <a:p>
            <a:fld id="{1E528183-3B20-4B34-9B30-5BE434C39323}" type="slidenum">
              <a:rPr lang="fr-FR" smtClean="0"/>
              <a:t>‹N°›</a:t>
            </a:fld>
            <a:endParaRPr lang="fr-FR"/>
          </a:p>
        </p:txBody>
      </p:sp>
    </p:spTree>
    <p:extLst>
      <p:ext uri="{BB962C8B-B14F-4D97-AF65-F5344CB8AC3E}">
        <p14:creationId xmlns:p14="http://schemas.microsoft.com/office/powerpoint/2010/main" val="2986128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xmlns="" id="{F44A3989-48CA-A7B0-AA74-F6E1E8E5BA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xmlns="" id="{A7C45FAC-339F-7B4A-6CB1-C643BCCE04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xmlns="" id="{EBBA2895-339B-D4AB-C316-B13F12D95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2B4CC0-B07E-454F-A729-E3AB6DCE791D}" type="datetimeFigureOut">
              <a:rPr lang="fr-FR" smtClean="0"/>
              <a:t>25/08/2025</a:t>
            </a:fld>
            <a:endParaRPr lang="fr-FR"/>
          </a:p>
        </p:txBody>
      </p:sp>
      <p:sp>
        <p:nvSpPr>
          <p:cNvPr id="5" name="Espace réservé du pied de page 4">
            <a:extLst>
              <a:ext uri="{FF2B5EF4-FFF2-40B4-BE49-F238E27FC236}">
                <a16:creationId xmlns:a16="http://schemas.microsoft.com/office/drawing/2014/main" xmlns="" id="{81E37E3E-7A19-171D-BD38-9D19DC0F9A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xmlns="" id="{59BA838F-267E-FFD8-8CB5-F65D71F3D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528183-3B20-4B34-9B30-5BE434C39323}" type="slidenum">
              <a:rPr lang="fr-FR" smtClean="0"/>
              <a:t>‹N°›</a:t>
            </a:fld>
            <a:endParaRPr lang="fr-FR"/>
          </a:p>
        </p:txBody>
      </p:sp>
    </p:spTree>
    <p:extLst>
      <p:ext uri="{BB962C8B-B14F-4D97-AF65-F5344CB8AC3E}">
        <p14:creationId xmlns:p14="http://schemas.microsoft.com/office/powerpoint/2010/main" val="23029390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www.kaggle.com/competitions" TargetMode="External"/><Relationship Id="rId1" Type="http://schemas.openxmlformats.org/officeDocument/2006/relationships/slideLayout" Target="../slideLayouts/slideLayout1.xml"/><Relationship Id="rId5" Type="http://schemas.openxmlformats.org/officeDocument/2006/relationships/hyperlink" Target="https://machinelearningmastery.com/" TargetMode="External"/><Relationship Id="rId4" Type="http://schemas.openxmlformats.org/officeDocument/2006/relationships/hyperlink" Target="https://imbalanced-learn.org/stabl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38">
            <a:extLst>
              <a:ext uri="{FF2B5EF4-FFF2-40B4-BE49-F238E27FC236}">
                <a16:creationId xmlns:a16="http://schemas.microsoft.com/office/drawing/2014/main" xmlns="" id="{93B879B3-DBCE-E18E-02D8-98F177D8E19E}"/>
              </a:ext>
            </a:extLst>
          </p:cNvPr>
          <p:cNvPicPr>
            <a:picLocks noChangeAspect="1"/>
          </p:cNvPicPr>
          <p:nvPr/>
        </p:nvPicPr>
        <p:blipFill>
          <a:blip r:embed="rId2"/>
          <a:stretch>
            <a:fillRect/>
          </a:stretch>
        </p:blipFill>
        <p:spPr>
          <a:xfrm>
            <a:off x="4023977" y="423877"/>
            <a:ext cx="3483223" cy="860422"/>
          </a:xfrm>
          <a:prstGeom prst="rect">
            <a:avLst/>
          </a:prstGeom>
          <a:noFill/>
          <a:ln cap="flat">
            <a:noFill/>
          </a:ln>
        </p:spPr>
      </p:pic>
      <p:sp>
        <p:nvSpPr>
          <p:cNvPr id="4" name="Parchemin : horizontal 39">
            <a:extLst>
              <a:ext uri="{FF2B5EF4-FFF2-40B4-BE49-F238E27FC236}">
                <a16:creationId xmlns:a16="http://schemas.microsoft.com/office/drawing/2014/main" xmlns="" id="{6074F147-97B3-CBFA-B139-F62C03652DAA}"/>
              </a:ext>
            </a:extLst>
          </p:cNvPr>
          <p:cNvSpPr/>
          <p:nvPr/>
        </p:nvSpPr>
        <p:spPr>
          <a:xfrm>
            <a:off x="2086029" y="2393990"/>
            <a:ext cx="8019942" cy="1782348"/>
          </a:xfrm>
          <a:custGeom>
            <a:avLst/>
            <a:gdLst>
              <a:gd name="f0" fmla="val 10800000"/>
              <a:gd name="f1" fmla="val 5400000"/>
              <a:gd name="f2" fmla="val 16200000"/>
              <a:gd name="f3" fmla="val 180"/>
              <a:gd name="f4" fmla="val w"/>
              <a:gd name="f5" fmla="val h"/>
              <a:gd name="f6" fmla="val ss"/>
              <a:gd name="f7" fmla="val 0"/>
              <a:gd name="f8" fmla="+- 0 0 5400000"/>
              <a:gd name="f9" fmla="+- 0 0 10800000"/>
              <a:gd name="f10" fmla="+- 0 0 16200000"/>
              <a:gd name="f11" fmla="val 12500"/>
              <a:gd name="f12" fmla="+- 0 0 -180"/>
              <a:gd name="f13" fmla="+- 0 0 -360"/>
              <a:gd name="f14" fmla="abs f4"/>
              <a:gd name="f15" fmla="abs f5"/>
              <a:gd name="f16" fmla="abs f6"/>
              <a:gd name="f17" fmla="*/ f12 f0 1"/>
              <a:gd name="f18" fmla="*/ f13 f0 1"/>
              <a:gd name="f19" fmla="?: f14 f4 1"/>
              <a:gd name="f20" fmla="?: f15 f5 1"/>
              <a:gd name="f21" fmla="?: f16 f6 1"/>
              <a:gd name="f22" fmla="*/ f17 1 f3"/>
              <a:gd name="f23" fmla="*/ f18 1 f3"/>
              <a:gd name="f24" fmla="*/ f19 1 21600"/>
              <a:gd name="f25" fmla="*/ f20 1 21600"/>
              <a:gd name="f26" fmla="*/ 21600 f19 1"/>
              <a:gd name="f27" fmla="*/ 21600 f20 1"/>
              <a:gd name="f28" fmla="+- f22 0 f1"/>
              <a:gd name="f29" fmla="+- f23 0 f1"/>
              <a:gd name="f30" fmla="min f25 f24"/>
              <a:gd name="f31" fmla="*/ f26 1 f21"/>
              <a:gd name="f32" fmla="*/ f27 1 f21"/>
              <a:gd name="f33" fmla="val f31"/>
              <a:gd name="f34" fmla="val f32"/>
              <a:gd name="f35" fmla="*/ f7 f30 1"/>
              <a:gd name="f36" fmla="+- f34 0 f7"/>
              <a:gd name="f37" fmla="+- f33 0 f7"/>
              <a:gd name="f38" fmla="*/ f33 f30 1"/>
              <a:gd name="f39" fmla="*/ f37 1 2"/>
              <a:gd name="f40" fmla="min f37 f36"/>
              <a:gd name="f41" fmla="+- f7 f39 0"/>
              <a:gd name="f42" fmla="*/ f40 f11 1"/>
              <a:gd name="f43" fmla="*/ f42 1 100000"/>
              <a:gd name="f44" fmla="*/ f41 f30 1"/>
              <a:gd name="f45" fmla="*/ f43 1 2"/>
              <a:gd name="f46" fmla="*/ f43 1 4"/>
              <a:gd name="f47" fmla="+- f43 f43 0"/>
              <a:gd name="f48" fmla="+- f34 0 f43"/>
              <a:gd name="f49" fmla="+- f33 0 f43"/>
              <a:gd name="f50" fmla="*/ f43 f30 1"/>
              <a:gd name="f51" fmla="+- f43 f45 0"/>
              <a:gd name="f52" fmla="+- f34 0 f45"/>
              <a:gd name="f53" fmla="+- f48 0 f45"/>
              <a:gd name="f54" fmla="+- f33 0 f45"/>
              <a:gd name="f55" fmla="*/ f48 f30 1"/>
              <a:gd name="f56" fmla="*/ f45 f30 1"/>
              <a:gd name="f57" fmla="*/ f46 f30 1"/>
              <a:gd name="f58" fmla="*/ f49 f30 1"/>
              <a:gd name="f59" fmla="*/ f47 f30 1"/>
              <a:gd name="f60" fmla="*/ f54 f30 1"/>
              <a:gd name="f61" fmla="*/ f52 f30 1"/>
              <a:gd name="f62" fmla="*/ f51 f30 1"/>
              <a:gd name="f63" fmla="*/ f53 f30 1"/>
            </a:gdLst>
            <a:ahLst/>
            <a:cxnLst>
              <a:cxn ang="3cd4">
                <a:pos x="hc" y="t"/>
              </a:cxn>
              <a:cxn ang="0">
                <a:pos x="r" y="vc"/>
              </a:cxn>
              <a:cxn ang="cd4">
                <a:pos x="hc" y="b"/>
              </a:cxn>
              <a:cxn ang="cd2">
                <a:pos x="l" y="vc"/>
              </a:cxn>
              <a:cxn ang="f28">
                <a:pos x="f44" y="f50"/>
              </a:cxn>
              <a:cxn ang="f29">
                <a:pos x="f44" y="f55"/>
              </a:cxn>
            </a:cxnLst>
            <a:rect l="f50" t="f50" r="f60" b="f55"/>
            <a:pathLst>
              <a:path stroke="0">
                <a:moveTo>
                  <a:pt x="f38" y="f56"/>
                </a:moveTo>
                <a:arcTo wR="f56" hR="f56" stAng="f7" swAng="f1"/>
                <a:lnTo>
                  <a:pt x="f60" y="f56"/>
                </a:lnTo>
                <a:arcTo wR="f57" hR="f57" stAng="f7" swAng="f0"/>
                <a:lnTo>
                  <a:pt x="f58" y="f50"/>
                </a:lnTo>
                <a:lnTo>
                  <a:pt x="f56" y="f50"/>
                </a:lnTo>
                <a:arcTo wR="f56" hR="f56" stAng="f2" swAng="f8"/>
                <a:lnTo>
                  <a:pt x="f35" y="f61"/>
                </a:lnTo>
                <a:arcTo wR="f56" hR="f56" stAng="f0" swAng="f9"/>
                <a:lnTo>
                  <a:pt x="f50" y="f55"/>
                </a:lnTo>
                <a:lnTo>
                  <a:pt x="f60" y="f55"/>
                </a:lnTo>
                <a:arcTo wR="f56" hR="f56" stAng="f1" swAng="f8"/>
                <a:close/>
                <a:moveTo>
                  <a:pt x="f56" y="f59"/>
                </a:moveTo>
                <a:arcTo wR="f56" hR="f56" stAng="f1" swAng="f8"/>
                <a:arcTo wR="f57" hR="f57" stAng="f7" swAng="f9"/>
                <a:close/>
              </a:path>
              <a:path stroke="0">
                <a:moveTo>
                  <a:pt x="f56" y="f59"/>
                </a:moveTo>
                <a:arcTo wR="f56" hR="f56" stAng="f1" swAng="f8"/>
                <a:arcTo wR="f57" hR="f57" stAng="f7" swAng="f9"/>
                <a:close/>
                <a:moveTo>
                  <a:pt x="f60" y="f50"/>
                </a:moveTo>
                <a:arcTo wR="f56" hR="f56" stAng="f1" swAng="f10"/>
                <a:arcTo wR="f57" hR="f57" stAng="f0" swAng="f9"/>
                <a:close/>
              </a:path>
              <a:path fill="none">
                <a:moveTo>
                  <a:pt x="f35" y="f62"/>
                </a:moveTo>
                <a:arcTo wR="f56" hR="f56" stAng="f0" swAng="f1"/>
                <a:lnTo>
                  <a:pt x="f58" y="f50"/>
                </a:lnTo>
                <a:lnTo>
                  <a:pt x="f58" y="f56"/>
                </a:lnTo>
                <a:arcTo wR="f56" hR="f56" stAng="f0" swAng="f0"/>
                <a:lnTo>
                  <a:pt x="f38" y="f63"/>
                </a:lnTo>
                <a:arcTo wR="f56" hR="f56" stAng="f7" swAng="f1"/>
                <a:lnTo>
                  <a:pt x="f50" y="f55"/>
                </a:lnTo>
                <a:lnTo>
                  <a:pt x="f50" y="f61"/>
                </a:lnTo>
                <a:arcTo wR="f56" hR="f56" stAng="f7" swAng="f0"/>
                <a:close/>
                <a:moveTo>
                  <a:pt x="f58" y="f50"/>
                </a:moveTo>
                <a:lnTo>
                  <a:pt x="f60" y="f50"/>
                </a:lnTo>
                <a:arcTo wR="f56" hR="f56" stAng="f1" swAng="f8"/>
                <a:moveTo>
                  <a:pt x="f60" y="f50"/>
                </a:moveTo>
                <a:lnTo>
                  <a:pt x="f60" y="f56"/>
                </a:lnTo>
                <a:arcTo wR="f57" hR="f57" stAng="f7" swAng="f0"/>
                <a:moveTo>
                  <a:pt x="f56" y="f59"/>
                </a:moveTo>
                <a:lnTo>
                  <a:pt x="f56" y="f62"/>
                </a:lnTo>
                <a:arcTo wR="f57" hR="f57" stAng="f0" swAng="f0"/>
                <a:arcTo wR="f56" hR="f56" stAng="f7" swAng="f0"/>
                <a:moveTo>
                  <a:pt x="f50" y="f62"/>
                </a:moveTo>
                <a:lnTo>
                  <a:pt x="f50" y="f55"/>
                </a:lnTo>
              </a:path>
            </a:pathLst>
          </a:custGeom>
          <a:solidFill>
            <a:srgbClr val="00B0F0"/>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1" i="0" u="none" strike="noStrike" kern="1200" cap="none" spc="0" baseline="0">
              <a:solidFill>
                <a:srgbClr val="FFFFFF"/>
              </a:solidFill>
              <a:uFillTx/>
              <a:latin typeface="Calibri"/>
            </a:endParaRPr>
          </a:p>
        </p:txBody>
      </p:sp>
      <p:sp>
        <p:nvSpPr>
          <p:cNvPr id="5" name="Sous-titre 2">
            <a:extLst>
              <a:ext uri="{FF2B5EF4-FFF2-40B4-BE49-F238E27FC236}">
                <a16:creationId xmlns:a16="http://schemas.microsoft.com/office/drawing/2014/main" xmlns="" id="{12EBC92B-9F6E-E27E-834D-6BB1AF03C9E7}"/>
              </a:ext>
            </a:extLst>
          </p:cNvPr>
          <p:cNvSpPr txBox="1"/>
          <p:nvPr/>
        </p:nvSpPr>
        <p:spPr>
          <a:xfrm>
            <a:off x="4651106" y="4984820"/>
            <a:ext cx="3429000" cy="1449186"/>
          </a:xfrm>
          <a:prstGeom prst="rect">
            <a:avLst/>
          </a:prstGeom>
          <a:noFill/>
          <a:ln cap="flat">
            <a:noFill/>
          </a:ln>
        </p:spPr>
        <p:txBody>
          <a:bodyPr vert="horz" wrap="square" lIns="91440" tIns="45720" rIns="91440" bIns="45720" anchor="t" anchorCtr="0" compatLnSpc="1">
            <a:normAutofit/>
          </a:bodyPr>
          <a:lstStyle/>
          <a:p>
            <a:pPr marL="0" marR="0" lvl="0" indent="0" algn="l" defTabSz="914400" rtl="0" fontAlgn="auto" hangingPunct="1">
              <a:lnSpc>
                <a:spcPct val="100000"/>
              </a:lnSpc>
              <a:spcBef>
                <a:spcPts val="500"/>
              </a:spcBef>
              <a:spcAft>
                <a:spcPts val="600"/>
              </a:spcAft>
              <a:buNone/>
              <a:tabLst/>
              <a:defRPr sz="1800" b="0" i="0" u="none" strike="noStrike" kern="0" cap="none" spc="0" baseline="0">
                <a:solidFill>
                  <a:srgbClr val="000000"/>
                </a:solidFill>
                <a:uFillTx/>
              </a:defRPr>
            </a:pPr>
            <a:r>
              <a:rPr lang="fr-FR" sz="2000" b="1" i="1" u="sng" strike="noStrike" kern="1200" cap="none" spc="120" baseline="0" dirty="0">
                <a:solidFill>
                  <a:srgbClr val="0D0D0D"/>
                </a:solidFill>
                <a:uFillTx/>
                <a:latin typeface="Calibri"/>
                <a:ea typeface="Calibri" pitchFamily="34"/>
                <a:cs typeface="Calibri" pitchFamily="34"/>
              </a:rPr>
              <a:t>Présenté par : </a:t>
            </a:r>
          </a:p>
          <a:p>
            <a:pPr marR="0" lvl="1" algn="l" defTabSz="914400" rtl="0" fontAlgn="auto" hangingPunct="1">
              <a:lnSpc>
                <a:spcPct val="100000"/>
              </a:lnSpc>
              <a:spcBef>
                <a:spcPts val="500"/>
              </a:spcBef>
              <a:spcAft>
                <a:spcPts val="0"/>
              </a:spcAft>
              <a:buSzPct val="100000"/>
              <a:tabLst/>
              <a:defRPr sz="1800" b="0" i="0" u="none" strike="noStrike" kern="0" cap="none" spc="0" baseline="0">
                <a:solidFill>
                  <a:srgbClr val="000000"/>
                </a:solidFill>
                <a:uFillTx/>
              </a:defRPr>
            </a:pPr>
            <a:r>
              <a:rPr lang="fr-FR" sz="2000" b="0" i="0" u="none" strike="noStrike" kern="1200" cap="none" spc="0" baseline="0" dirty="0" err="1" smtClean="0">
                <a:solidFill>
                  <a:srgbClr val="0D0D0D"/>
                </a:solidFill>
                <a:uFillTx/>
                <a:latin typeface="Calibri"/>
                <a:cs typeface="Times New Roman" pitchFamily="18"/>
              </a:rPr>
              <a:t>Mahrouch</a:t>
            </a:r>
            <a:r>
              <a:rPr lang="fr-FR" sz="2000" b="0" i="0" u="none" strike="noStrike" kern="1200" cap="none" spc="0" baseline="0" dirty="0" smtClean="0">
                <a:solidFill>
                  <a:srgbClr val="0D0D0D"/>
                </a:solidFill>
                <a:uFillTx/>
                <a:latin typeface="Calibri"/>
                <a:cs typeface="Times New Roman" pitchFamily="18"/>
              </a:rPr>
              <a:t> </a:t>
            </a:r>
            <a:r>
              <a:rPr lang="fr-FR" sz="2000" b="0" i="0" u="none" strike="noStrike" kern="1200" cap="none" spc="0" baseline="0" dirty="0">
                <a:solidFill>
                  <a:srgbClr val="0D0D0D"/>
                </a:solidFill>
                <a:uFillTx/>
                <a:latin typeface="Calibri"/>
                <a:cs typeface="Times New Roman" pitchFamily="18"/>
              </a:rPr>
              <a:t>Mohamed</a:t>
            </a:r>
          </a:p>
        </p:txBody>
      </p:sp>
      <p:sp>
        <p:nvSpPr>
          <p:cNvPr id="6" name="ZoneTexte 12">
            <a:extLst>
              <a:ext uri="{FF2B5EF4-FFF2-40B4-BE49-F238E27FC236}">
                <a16:creationId xmlns:a16="http://schemas.microsoft.com/office/drawing/2014/main" xmlns="" id="{D12247B3-E900-1AA0-410D-805810A9B0D0}"/>
              </a:ext>
            </a:extLst>
          </p:cNvPr>
          <p:cNvSpPr txBox="1"/>
          <p:nvPr/>
        </p:nvSpPr>
        <p:spPr>
          <a:xfrm>
            <a:off x="2229492" y="2770819"/>
            <a:ext cx="7761728" cy="1077218"/>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1" i="0" dirty="0">
                <a:solidFill>
                  <a:srgbClr val="F8FAFF"/>
                </a:solidFill>
                <a:effectLst/>
                <a:latin typeface="Inter"/>
              </a:rPr>
              <a:t>Sécurité routière : </a:t>
            </a:r>
            <a:r>
              <a:rPr lang="fr-MA" sz="3200" b="1" i="0" dirty="0">
                <a:solidFill>
                  <a:srgbClr val="F8FAFF"/>
                </a:solidFill>
                <a:effectLst/>
                <a:latin typeface="Inter"/>
              </a:rPr>
              <a:t>Modèles prédictifs pour les accidents</a:t>
            </a:r>
            <a:endParaRPr lang="fr-FR" sz="1200" b="1" i="0" u="none" strike="noStrike" kern="1200" cap="none" spc="-150" baseline="0" dirty="0">
              <a:solidFill>
                <a:srgbClr val="FFFFFF"/>
              </a:solidFill>
              <a:uFillTx/>
              <a:latin typeface="Calibri"/>
            </a:endParaRPr>
          </a:p>
        </p:txBody>
      </p:sp>
      <p:sp>
        <p:nvSpPr>
          <p:cNvPr id="7" name="Titre 1">
            <a:extLst>
              <a:ext uri="{FF2B5EF4-FFF2-40B4-BE49-F238E27FC236}">
                <a16:creationId xmlns:a16="http://schemas.microsoft.com/office/drawing/2014/main" xmlns="" id="{8B830664-5811-90D2-333F-335486D1A513}"/>
              </a:ext>
            </a:extLst>
          </p:cNvPr>
          <p:cNvSpPr txBox="1">
            <a:spLocks noGrp="1"/>
          </p:cNvSpPr>
          <p:nvPr>
            <p:ph type="ctrTitle"/>
          </p:nvPr>
        </p:nvSpPr>
        <p:spPr>
          <a:xfrm>
            <a:off x="3667527" y="1883547"/>
            <a:ext cx="4856945" cy="549197"/>
          </a:xfrm>
        </p:spPr>
        <p:txBody>
          <a:bodyPr>
            <a:normAutofit fontScale="90000"/>
          </a:bodyPr>
          <a:lstStyle/>
          <a:p>
            <a:pPr lvl="0"/>
            <a:r>
              <a:rPr lang="fr-FR" sz="2400" b="1" dirty="0">
                <a:latin typeface="Calibri" pitchFamily="34"/>
                <a:ea typeface="Calibri" pitchFamily="34"/>
                <a:cs typeface="Calibri" pitchFamily="34"/>
              </a:rPr>
              <a:t>Module : </a:t>
            </a:r>
            <a:r>
              <a:rPr lang="fr-FR" sz="2400" b="1" dirty="0">
                <a:latin typeface="Calibri "/>
              </a:rPr>
              <a:t>Apprentissage statistique </a:t>
            </a:r>
            <a:endParaRPr lang="en-US" b="1" dirty="0">
              <a:solidFill>
                <a:srgbClr val="FF0000"/>
              </a:solidFill>
              <a:latin typeface="Calibri "/>
              <a:ea typeface="Calibri" pitchFamily="34"/>
              <a:cs typeface="Calibri" pitchFamily="34"/>
            </a:endParaRPr>
          </a:p>
        </p:txBody>
      </p:sp>
      <p:sp>
        <p:nvSpPr>
          <p:cNvPr id="8" name="Rectangle 4">
            <a:extLst>
              <a:ext uri="{FF2B5EF4-FFF2-40B4-BE49-F238E27FC236}">
                <a16:creationId xmlns:a16="http://schemas.microsoft.com/office/drawing/2014/main" xmlns="" id="{D9B9EE6E-2475-E857-8C92-251ADF49D548}"/>
              </a:ext>
            </a:extLst>
          </p:cNvPr>
          <p:cNvSpPr/>
          <p:nvPr/>
        </p:nvSpPr>
        <p:spPr>
          <a:xfrm>
            <a:off x="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9" name="Rectangle 6">
            <a:extLst>
              <a:ext uri="{FF2B5EF4-FFF2-40B4-BE49-F238E27FC236}">
                <a16:creationId xmlns:a16="http://schemas.microsoft.com/office/drawing/2014/main" xmlns="" id="{4241BA03-BCD9-4339-1E0B-9D12B6CC4F23}"/>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FB899B6E-1169-8CB4-B543-760DD518BE28}"/>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394C833E-9559-1128-B1E0-91B5B3C79EC7}"/>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54C67FA6-339F-9B00-100F-E5A51BB773A1}"/>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521D2860-9D4A-19DA-3EBF-039C2DC94C6A}"/>
              </a:ext>
            </a:extLst>
          </p:cNvPr>
          <p:cNvSpPr txBox="1"/>
          <p:nvPr/>
        </p:nvSpPr>
        <p:spPr>
          <a:xfrm>
            <a:off x="4134854" y="-48181"/>
            <a:ext cx="5536673"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Méthodologie</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E9AE8B5C-9EC0-E56E-0EDE-331E3C079F0A}"/>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3" name="ZoneTexte 2">
            <a:extLst>
              <a:ext uri="{FF2B5EF4-FFF2-40B4-BE49-F238E27FC236}">
                <a16:creationId xmlns:a16="http://schemas.microsoft.com/office/drawing/2014/main" xmlns="" id="{B62AA072-1605-4CD7-256D-91D3952A2341}"/>
              </a:ext>
            </a:extLst>
          </p:cNvPr>
          <p:cNvSpPr txBox="1"/>
          <p:nvPr/>
        </p:nvSpPr>
        <p:spPr>
          <a:xfrm>
            <a:off x="698642" y="955497"/>
            <a:ext cx="6041205" cy="400110"/>
          </a:xfrm>
          <a:prstGeom prst="rect">
            <a:avLst/>
          </a:prstGeom>
          <a:noFill/>
        </p:spPr>
        <p:txBody>
          <a:bodyPr wrap="square" rtlCol="0">
            <a:spAutoFit/>
          </a:bodyPr>
          <a:lstStyle/>
          <a:p>
            <a:pPr marL="457200" indent="-457200" algn="l">
              <a:buFont typeface="+mj-lt"/>
              <a:buAutoNum type="arabicPeriod" startAt="3"/>
            </a:pPr>
            <a:r>
              <a:rPr lang="fr-MA" sz="2000" b="1" i="0" dirty="0">
                <a:solidFill>
                  <a:srgbClr val="00B0F0"/>
                </a:solidFill>
                <a:effectLst/>
                <a:latin typeface="Arial" panose="020B0604020202020204" pitchFamily="34" charset="0"/>
                <a:cs typeface="Arial" panose="020B0604020202020204" pitchFamily="34" charset="0"/>
              </a:rPr>
              <a:t>Choix des modèles :</a:t>
            </a:r>
          </a:p>
        </p:txBody>
      </p:sp>
      <p:sp>
        <p:nvSpPr>
          <p:cNvPr id="8" name="ZoneTexte 7">
            <a:extLst>
              <a:ext uri="{FF2B5EF4-FFF2-40B4-BE49-F238E27FC236}">
                <a16:creationId xmlns:a16="http://schemas.microsoft.com/office/drawing/2014/main" xmlns="" id="{08641067-670F-49FD-B900-D069133070FE}"/>
              </a:ext>
            </a:extLst>
          </p:cNvPr>
          <p:cNvSpPr txBox="1"/>
          <p:nvPr/>
        </p:nvSpPr>
        <p:spPr>
          <a:xfrm>
            <a:off x="803121" y="1355607"/>
            <a:ext cx="10981337" cy="5170646"/>
          </a:xfrm>
          <a:prstGeom prst="rect">
            <a:avLst/>
          </a:prstGeom>
          <a:noFill/>
        </p:spPr>
        <p:txBody>
          <a:bodyPr wrap="square">
            <a:spAutoFit/>
          </a:bodyPr>
          <a:lstStyle/>
          <a:p>
            <a:pPr algn="just"/>
            <a:r>
              <a:rPr lang="fr-MA" sz="2000" b="0" i="0" dirty="0">
                <a:effectLst/>
                <a:latin typeface="Arial" panose="020B0604020202020204" pitchFamily="34" charset="0"/>
                <a:cs typeface="Arial" panose="020B0604020202020204" pitchFamily="34" charset="0"/>
              </a:rPr>
              <a:t>Nous avons testé </a:t>
            </a:r>
            <a:r>
              <a:rPr lang="fr-MA" sz="2000" b="1" i="0" dirty="0">
                <a:effectLst/>
                <a:latin typeface="Arial" panose="020B0604020202020204" pitchFamily="34" charset="0"/>
                <a:cs typeface="Arial" panose="020B0604020202020204" pitchFamily="34" charset="0"/>
              </a:rPr>
              <a:t>5 algorithmes de machine </a:t>
            </a:r>
            <a:r>
              <a:rPr lang="fr-MA" sz="2000" b="1" i="0" dirty="0" err="1">
                <a:effectLst/>
                <a:latin typeface="Arial" panose="020B0604020202020204" pitchFamily="34" charset="0"/>
                <a:cs typeface="Arial" panose="020B0604020202020204" pitchFamily="34" charset="0"/>
              </a:rPr>
              <a:t>learning</a:t>
            </a:r>
            <a:r>
              <a:rPr lang="fr-MA" sz="2000" b="0" i="0" dirty="0">
                <a:effectLst/>
                <a:latin typeface="Arial" panose="020B0604020202020204" pitchFamily="34" charset="0"/>
                <a:cs typeface="Arial" panose="020B0604020202020204" pitchFamily="34" charset="0"/>
              </a:rPr>
              <a:t> pour identifier celui qui performe le mieux sur notre problème :</a:t>
            </a:r>
          </a:p>
          <a:p>
            <a:pPr algn="just">
              <a:spcAft>
                <a:spcPts val="300"/>
              </a:spcAft>
            </a:pPr>
            <a:endParaRPr lang="fr-MA" sz="2000" dirty="0">
              <a:latin typeface="Arial" panose="020B0604020202020204" pitchFamily="34" charset="0"/>
              <a:cs typeface="Arial" panose="020B0604020202020204" pitchFamily="34" charset="0"/>
            </a:endParaRPr>
          </a:p>
          <a:p>
            <a:pPr marL="457200" indent="-457200" algn="just">
              <a:spcAft>
                <a:spcPts val="300"/>
              </a:spcAft>
              <a:buFont typeface="+mj-lt"/>
              <a:buAutoNum type="arabicPeriod"/>
            </a:pPr>
            <a:r>
              <a:rPr lang="fr-MA" sz="2000" b="1" i="0" dirty="0">
                <a:solidFill>
                  <a:schemeClr val="accent2"/>
                </a:solidFill>
                <a:effectLst/>
                <a:latin typeface="Arial" panose="020B0604020202020204" pitchFamily="34" charset="0"/>
                <a:cs typeface="Arial" panose="020B0604020202020204" pitchFamily="34" charset="0"/>
              </a:rPr>
              <a:t>Régression logistique</a:t>
            </a:r>
            <a:r>
              <a:rPr lang="fr-MA" sz="2000" b="0" i="0" dirty="0">
                <a:solidFill>
                  <a:schemeClr val="accent2"/>
                </a:solidFill>
                <a:effectLst/>
                <a:latin typeface="Arial" panose="020B0604020202020204" pitchFamily="34" charset="0"/>
                <a:cs typeface="Arial" panose="020B0604020202020204" pitchFamily="34" charset="0"/>
              </a:rPr>
              <a:t> :</a:t>
            </a:r>
            <a:r>
              <a:rPr lang="fr-MA" sz="2000" b="0" i="0" dirty="0">
                <a:effectLst/>
                <a:latin typeface="Arial" panose="020B0604020202020204" pitchFamily="34" charset="0"/>
                <a:cs typeface="Arial" panose="020B0604020202020204" pitchFamily="34" charset="0"/>
              </a:rPr>
              <a:t>Un modèle simple et interprétable, idéal pour établir une </a:t>
            </a:r>
            <a:r>
              <a:rPr lang="fr-MA" sz="2000" b="0" i="0" dirty="0" err="1">
                <a:effectLst/>
                <a:latin typeface="Arial" panose="020B0604020202020204" pitchFamily="34" charset="0"/>
                <a:cs typeface="Arial" panose="020B0604020202020204" pitchFamily="34" charset="0"/>
              </a:rPr>
              <a:t>baseline</a:t>
            </a:r>
            <a:r>
              <a:rPr lang="fr-MA" sz="2000" b="0" i="0" dirty="0">
                <a:effectLst/>
                <a:latin typeface="Arial" panose="020B0604020202020204" pitchFamily="34" charset="0"/>
                <a:cs typeface="Arial" panose="020B0604020202020204" pitchFamily="34" charset="0"/>
              </a:rPr>
              <a:t>.</a:t>
            </a:r>
          </a:p>
          <a:p>
            <a:pPr marL="457200" indent="-457200" algn="just">
              <a:spcBef>
                <a:spcPts val="300"/>
              </a:spcBef>
              <a:spcAft>
                <a:spcPts val="300"/>
              </a:spcAft>
              <a:buFont typeface="+mj-lt"/>
              <a:buAutoNum type="arabicPeriod"/>
            </a:pPr>
            <a:r>
              <a:rPr lang="fr-MA" sz="2000" b="1" i="0" dirty="0">
                <a:solidFill>
                  <a:schemeClr val="accent2"/>
                </a:solidFill>
                <a:effectLst/>
                <a:latin typeface="Arial" panose="020B0604020202020204" pitchFamily="34" charset="0"/>
                <a:cs typeface="Arial" panose="020B0604020202020204" pitchFamily="34" charset="0"/>
              </a:rPr>
              <a:t>Arbres de décision (</a:t>
            </a:r>
            <a:r>
              <a:rPr lang="fr-MA" sz="2000" b="1" i="0" dirty="0" err="1">
                <a:solidFill>
                  <a:schemeClr val="accent2"/>
                </a:solidFill>
                <a:effectLst/>
                <a:latin typeface="Arial" panose="020B0604020202020204" pitchFamily="34" charset="0"/>
                <a:cs typeface="Arial" panose="020B0604020202020204" pitchFamily="34" charset="0"/>
              </a:rPr>
              <a:t>Decision</a:t>
            </a:r>
            <a:r>
              <a:rPr lang="fr-MA" sz="2000" b="1" i="0" dirty="0">
                <a:solidFill>
                  <a:schemeClr val="accent2"/>
                </a:solidFill>
                <a:effectLst/>
                <a:latin typeface="Arial" panose="020B0604020202020204" pitchFamily="34" charset="0"/>
                <a:cs typeface="Arial" panose="020B0604020202020204" pitchFamily="34" charset="0"/>
              </a:rPr>
              <a:t> </a:t>
            </a:r>
            <a:r>
              <a:rPr lang="fr-MA" sz="2000" b="1" i="0" dirty="0" err="1">
                <a:solidFill>
                  <a:schemeClr val="accent2"/>
                </a:solidFill>
                <a:effectLst/>
                <a:latin typeface="Arial" panose="020B0604020202020204" pitchFamily="34" charset="0"/>
                <a:cs typeface="Arial" panose="020B0604020202020204" pitchFamily="34" charset="0"/>
              </a:rPr>
              <a:t>Trees</a:t>
            </a:r>
            <a:r>
              <a:rPr lang="fr-MA" sz="2000" b="1" i="0" dirty="0">
                <a:solidFill>
                  <a:schemeClr val="accent2"/>
                </a:solidFill>
                <a:effectLst/>
                <a:latin typeface="Arial" panose="020B0604020202020204" pitchFamily="34" charset="0"/>
                <a:cs typeface="Arial" panose="020B0604020202020204" pitchFamily="34" charset="0"/>
              </a:rPr>
              <a:t>)</a:t>
            </a:r>
            <a:r>
              <a:rPr lang="fr-MA" sz="2000" b="0" i="0" dirty="0">
                <a:solidFill>
                  <a:schemeClr val="accent2"/>
                </a:solidFill>
                <a:effectLst/>
                <a:latin typeface="Arial" panose="020B0604020202020204" pitchFamily="34" charset="0"/>
                <a:cs typeface="Arial" panose="020B0604020202020204" pitchFamily="34" charset="0"/>
              </a:rPr>
              <a:t> : </a:t>
            </a:r>
            <a:r>
              <a:rPr lang="fr-MA" sz="2000" b="0" i="0" dirty="0">
                <a:effectLst/>
                <a:latin typeface="Arial" panose="020B0604020202020204" pitchFamily="34" charset="0"/>
                <a:cs typeface="Arial" panose="020B0604020202020204" pitchFamily="34" charset="0"/>
              </a:rPr>
              <a:t>Un modèle facile à interpréter, mais sujet au surajustement.</a:t>
            </a:r>
          </a:p>
          <a:p>
            <a:pPr marL="457200" indent="-457200" algn="just">
              <a:spcBef>
                <a:spcPts val="300"/>
              </a:spcBef>
              <a:spcAft>
                <a:spcPts val="300"/>
              </a:spcAft>
              <a:buFont typeface="+mj-lt"/>
              <a:buAutoNum type="arabicPeriod"/>
            </a:pPr>
            <a:r>
              <a:rPr lang="fr-MA" sz="2000" b="1" i="0" dirty="0">
                <a:solidFill>
                  <a:schemeClr val="accent2"/>
                </a:solidFill>
                <a:effectLst/>
                <a:latin typeface="Arial" panose="020B0604020202020204" pitchFamily="34" charset="0"/>
                <a:cs typeface="Arial" panose="020B0604020202020204" pitchFamily="34" charset="0"/>
              </a:rPr>
              <a:t>Forêts aléatoires (</a:t>
            </a:r>
            <a:r>
              <a:rPr lang="fr-MA" sz="2000" b="1" i="0" dirty="0" err="1">
                <a:solidFill>
                  <a:schemeClr val="accent2"/>
                </a:solidFill>
                <a:effectLst/>
                <a:latin typeface="Arial" panose="020B0604020202020204" pitchFamily="34" charset="0"/>
                <a:cs typeface="Arial" panose="020B0604020202020204" pitchFamily="34" charset="0"/>
              </a:rPr>
              <a:t>Random</a:t>
            </a:r>
            <a:r>
              <a:rPr lang="fr-MA" sz="2000" b="1" i="0" dirty="0">
                <a:solidFill>
                  <a:schemeClr val="accent2"/>
                </a:solidFill>
                <a:effectLst/>
                <a:latin typeface="Arial" panose="020B0604020202020204" pitchFamily="34" charset="0"/>
                <a:cs typeface="Arial" panose="020B0604020202020204" pitchFamily="34" charset="0"/>
              </a:rPr>
              <a:t> </a:t>
            </a:r>
            <a:r>
              <a:rPr lang="fr-MA" sz="2000" b="1" i="0" dirty="0" err="1">
                <a:solidFill>
                  <a:schemeClr val="accent2"/>
                </a:solidFill>
                <a:effectLst/>
                <a:latin typeface="Arial" panose="020B0604020202020204" pitchFamily="34" charset="0"/>
                <a:cs typeface="Arial" panose="020B0604020202020204" pitchFamily="34" charset="0"/>
              </a:rPr>
              <a:t>Forests</a:t>
            </a:r>
            <a:r>
              <a:rPr lang="fr-MA" sz="2000" b="1" i="0" dirty="0">
                <a:solidFill>
                  <a:schemeClr val="accent2"/>
                </a:solidFill>
                <a:effectLst/>
                <a:latin typeface="Arial" panose="020B0604020202020204" pitchFamily="34" charset="0"/>
                <a:cs typeface="Arial" panose="020B0604020202020204" pitchFamily="34" charset="0"/>
              </a:rPr>
              <a:t>)</a:t>
            </a:r>
            <a:r>
              <a:rPr lang="fr-MA" sz="2000" b="0" i="0" dirty="0">
                <a:solidFill>
                  <a:schemeClr val="accent2"/>
                </a:solidFill>
                <a:effectLst/>
                <a:latin typeface="Arial" panose="020B0604020202020204" pitchFamily="34" charset="0"/>
                <a:cs typeface="Arial" panose="020B0604020202020204" pitchFamily="34" charset="0"/>
              </a:rPr>
              <a:t> :</a:t>
            </a:r>
            <a:r>
              <a:rPr lang="fr-MA" sz="2000" b="0" i="0" dirty="0">
                <a:effectLst/>
                <a:latin typeface="Arial" panose="020B0604020202020204" pitchFamily="34" charset="0"/>
                <a:cs typeface="Arial" panose="020B0604020202020204" pitchFamily="34" charset="0"/>
              </a:rPr>
              <a:t>Un modèle robuste qui gère bien le déséquilibre des classes et les interactions complexes entre les variables.</a:t>
            </a:r>
          </a:p>
          <a:p>
            <a:pPr marL="457200" indent="-457200" algn="just">
              <a:spcBef>
                <a:spcPts val="300"/>
              </a:spcBef>
              <a:spcAft>
                <a:spcPts val="300"/>
              </a:spcAft>
              <a:buFont typeface="+mj-lt"/>
              <a:buAutoNum type="arabicPeriod"/>
            </a:pPr>
            <a:r>
              <a:rPr lang="fr-MA" sz="2000" b="1" i="0" dirty="0">
                <a:solidFill>
                  <a:schemeClr val="accent2"/>
                </a:solidFill>
                <a:effectLst/>
                <a:latin typeface="Arial" panose="020B0604020202020204" pitchFamily="34" charset="0"/>
                <a:cs typeface="Arial" panose="020B0604020202020204" pitchFamily="34" charset="0"/>
              </a:rPr>
              <a:t>K-</a:t>
            </a:r>
            <a:r>
              <a:rPr lang="fr-MA" sz="2000" b="1" i="0" dirty="0" err="1">
                <a:solidFill>
                  <a:schemeClr val="accent2"/>
                </a:solidFill>
                <a:effectLst/>
                <a:latin typeface="Arial" panose="020B0604020202020204" pitchFamily="34" charset="0"/>
                <a:cs typeface="Arial" panose="020B0604020202020204" pitchFamily="34" charset="0"/>
              </a:rPr>
              <a:t>Nearest</a:t>
            </a:r>
            <a:r>
              <a:rPr lang="fr-MA" sz="2000" b="1" i="0" dirty="0">
                <a:solidFill>
                  <a:schemeClr val="accent2"/>
                </a:solidFill>
                <a:effectLst/>
                <a:latin typeface="Arial" panose="020B0604020202020204" pitchFamily="34" charset="0"/>
                <a:cs typeface="Arial" panose="020B0604020202020204" pitchFamily="34" charset="0"/>
              </a:rPr>
              <a:t> Neighbors (KNN)</a:t>
            </a:r>
            <a:r>
              <a:rPr lang="fr-MA" sz="2000" b="0" i="0" dirty="0">
                <a:solidFill>
                  <a:schemeClr val="accent2"/>
                </a:solidFill>
                <a:effectLst/>
                <a:latin typeface="Arial" panose="020B0604020202020204" pitchFamily="34" charset="0"/>
                <a:cs typeface="Arial" panose="020B0604020202020204" pitchFamily="34" charset="0"/>
              </a:rPr>
              <a:t> :</a:t>
            </a:r>
            <a:r>
              <a:rPr lang="fr-MA" sz="2000" b="0" i="0" dirty="0">
                <a:effectLst/>
                <a:latin typeface="Arial" panose="020B0604020202020204" pitchFamily="34" charset="0"/>
                <a:cs typeface="Arial" panose="020B0604020202020204" pitchFamily="34" charset="0"/>
              </a:rPr>
              <a:t>Un modèle basé sur la similarité, utile pour les petits </a:t>
            </a:r>
            <a:r>
              <a:rPr lang="fr-MA" sz="2000" b="0" i="0" dirty="0" err="1">
                <a:effectLst/>
                <a:latin typeface="Arial" panose="020B0604020202020204" pitchFamily="34" charset="0"/>
                <a:cs typeface="Arial" panose="020B0604020202020204" pitchFamily="34" charset="0"/>
              </a:rPr>
              <a:t>datasets</a:t>
            </a:r>
            <a:r>
              <a:rPr lang="fr-MA" sz="2000" b="0" i="0" dirty="0">
                <a:effectLst/>
                <a:latin typeface="Arial" panose="020B0604020202020204" pitchFamily="34" charset="0"/>
                <a:cs typeface="Arial" panose="020B0604020202020204" pitchFamily="34" charset="0"/>
              </a:rPr>
              <a:t>.</a:t>
            </a:r>
          </a:p>
          <a:p>
            <a:pPr marL="457200" indent="-457200" algn="just">
              <a:spcBef>
                <a:spcPts val="300"/>
              </a:spcBef>
              <a:spcAft>
                <a:spcPts val="300"/>
              </a:spcAft>
              <a:buFont typeface="+mj-lt"/>
              <a:buAutoNum type="arabicPeriod"/>
            </a:pPr>
            <a:r>
              <a:rPr lang="fr-MA" sz="2000" b="1" i="0" dirty="0">
                <a:solidFill>
                  <a:schemeClr val="accent2"/>
                </a:solidFill>
                <a:effectLst/>
                <a:latin typeface="Arial" panose="020B0604020202020204" pitchFamily="34" charset="0"/>
                <a:cs typeface="Arial" panose="020B0604020202020204" pitchFamily="34" charset="0"/>
              </a:rPr>
              <a:t>K-</a:t>
            </a:r>
            <a:r>
              <a:rPr lang="fr-MA" sz="2000" b="1" i="0" dirty="0" err="1">
                <a:solidFill>
                  <a:schemeClr val="accent2"/>
                </a:solidFill>
                <a:effectLst/>
                <a:latin typeface="Arial" panose="020B0604020202020204" pitchFamily="34" charset="0"/>
                <a:cs typeface="Arial" panose="020B0604020202020204" pitchFamily="34" charset="0"/>
              </a:rPr>
              <a:t>Means</a:t>
            </a:r>
            <a:r>
              <a:rPr lang="fr-MA" sz="2000" b="0" i="0" dirty="0">
                <a:solidFill>
                  <a:schemeClr val="accent2"/>
                </a:solidFill>
                <a:effectLst/>
                <a:latin typeface="Arial" panose="020B0604020202020204" pitchFamily="34" charset="0"/>
                <a:cs typeface="Arial" panose="020B0604020202020204" pitchFamily="34" charset="0"/>
              </a:rPr>
              <a:t> :</a:t>
            </a:r>
            <a:r>
              <a:rPr lang="fr-MA" sz="2000" b="0" i="0" dirty="0">
                <a:effectLst/>
                <a:latin typeface="Arial" panose="020B0604020202020204" pitchFamily="34" charset="0"/>
                <a:cs typeface="Arial" panose="020B0604020202020204" pitchFamily="34" charset="0"/>
              </a:rPr>
              <a:t>Un algorithme de clustering, utilisé pour explorer les regroupements naturels dans les données.</a:t>
            </a:r>
          </a:p>
          <a:p>
            <a:pPr algn="just">
              <a:spcBef>
                <a:spcPts val="300"/>
              </a:spcBef>
              <a:spcAft>
                <a:spcPts val="300"/>
              </a:spcAft>
            </a:pPr>
            <a:endParaRPr lang="fr-MA" sz="2000" b="0" i="0" dirty="0">
              <a:effectLst/>
              <a:latin typeface="Arial" panose="020B0604020202020204" pitchFamily="34" charset="0"/>
              <a:cs typeface="Arial" panose="020B0604020202020204" pitchFamily="34" charset="0"/>
            </a:endParaRPr>
          </a:p>
          <a:p>
            <a:pPr algn="just"/>
            <a:r>
              <a:rPr lang="fr-MA" sz="2000" b="0" i="0" dirty="0">
                <a:effectLst/>
                <a:latin typeface="Arial" panose="020B0604020202020204" pitchFamily="34" charset="0"/>
                <a:cs typeface="Arial" panose="020B0604020202020204" pitchFamily="34" charset="0"/>
              </a:rPr>
              <a:t>Ces algorithmes ont été choisis pour leur diversité et leur capacité à gérer les données déséquilibrées.</a:t>
            </a:r>
          </a:p>
        </p:txBody>
      </p:sp>
    </p:spTree>
    <p:extLst>
      <p:ext uri="{BB962C8B-B14F-4D97-AF65-F5344CB8AC3E}">
        <p14:creationId xmlns:p14="http://schemas.microsoft.com/office/powerpoint/2010/main" val="2348957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xEl>
                                              <p:pRg st="2" end="2"/>
                                            </p:txEl>
                                          </p:spTgt>
                                        </p:tgtEl>
                                        <p:attrNameLst>
                                          <p:attrName>style.visibility</p:attrName>
                                        </p:attrNameLst>
                                      </p:cBhvr>
                                      <p:to>
                                        <p:strVal val="visible"/>
                                      </p:to>
                                    </p:set>
                                    <p:animEffect transition="in" filter="fade">
                                      <p:cBhvr>
                                        <p:cTn id="14" dur="1000"/>
                                        <p:tgtEl>
                                          <p:spTgt spid="8">
                                            <p:txEl>
                                              <p:pRg st="2" end="2"/>
                                            </p:txEl>
                                          </p:spTgt>
                                        </p:tgtEl>
                                      </p:cBhvr>
                                    </p:animEffect>
                                    <p:anim calcmode="lin" valueType="num">
                                      <p:cBhvr>
                                        <p:cTn id="15"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fade">
                                      <p:cBhvr>
                                        <p:cTn id="21" dur="1000"/>
                                        <p:tgtEl>
                                          <p:spTgt spid="8">
                                            <p:txEl>
                                              <p:pRg st="3" end="3"/>
                                            </p:txEl>
                                          </p:spTgt>
                                        </p:tgtEl>
                                      </p:cBhvr>
                                    </p:animEffect>
                                    <p:anim calcmode="lin" valueType="num">
                                      <p:cBhvr>
                                        <p:cTn id="22"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fade">
                                      <p:cBhvr>
                                        <p:cTn id="28" dur="1000"/>
                                        <p:tgtEl>
                                          <p:spTgt spid="8">
                                            <p:txEl>
                                              <p:pRg st="4" end="4"/>
                                            </p:txEl>
                                          </p:spTgt>
                                        </p:tgtEl>
                                      </p:cBhvr>
                                    </p:animEffect>
                                    <p:anim calcmode="lin" valueType="num">
                                      <p:cBhvr>
                                        <p:cTn id="29"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5" end="5"/>
                                            </p:txEl>
                                          </p:spTgt>
                                        </p:tgtEl>
                                        <p:attrNameLst>
                                          <p:attrName>style.visibility</p:attrName>
                                        </p:attrNameLst>
                                      </p:cBhvr>
                                      <p:to>
                                        <p:strVal val="visible"/>
                                      </p:to>
                                    </p:set>
                                    <p:animEffect transition="in" filter="fade">
                                      <p:cBhvr>
                                        <p:cTn id="35" dur="1000"/>
                                        <p:tgtEl>
                                          <p:spTgt spid="8">
                                            <p:txEl>
                                              <p:pRg st="5" end="5"/>
                                            </p:txEl>
                                          </p:spTgt>
                                        </p:tgtEl>
                                      </p:cBhvr>
                                    </p:animEffect>
                                    <p:anim calcmode="lin" valueType="num">
                                      <p:cBhvr>
                                        <p:cTn id="36"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6" end="6"/>
                                            </p:txEl>
                                          </p:spTgt>
                                        </p:tgtEl>
                                        <p:attrNameLst>
                                          <p:attrName>style.visibility</p:attrName>
                                        </p:attrNameLst>
                                      </p:cBhvr>
                                      <p:to>
                                        <p:strVal val="visible"/>
                                      </p:to>
                                    </p:set>
                                    <p:animEffect transition="in" filter="fade">
                                      <p:cBhvr>
                                        <p:cTn id="42" dur="1000"/>
                                        <p:tgtEl>
                                          <p:spTgt spid="8">
                                            <p:txEl>
                                              <p:pRg st="6" end="6"/>
                                            </p:txEl>
                                          </p:spTgt>
                                        </p:tgtEl>
                                      </p:cBhvr>
                                    </p:animEffect>
                                    <p:anim calcmode="lin" valueType="num">
                                      <p:cBhvr>
                                        <p:cTn id="43"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animEffect transition="in" filter="fade">
                                      <p:cBhvr>
                                        <p:cTn id="47" dur="1000"/>
                                        <p:tgtEl>
                                          <p:spTgt spid="8">
                                            <p:txEl>
                                              <p:pRg st="8" end="8"/>
                                            </p:txEl>
                                          </p:spTgt>
                                        </p:tgtEl>
                                      </p:cBhvr>
                                    </p:animEffect>
                                    <p:anim calcmode="lin" valueType="num">
                                      <p:cBhvr>
                                        <p:cTn id="48"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9"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9E52E28-0B27-B64D-22A8-418E98B5B3E3}"/>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D0683FF5-91BE-A06B-1FB6-294543BDA354}"/>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84479312-4EE3-5A0A-9B17-9C383ECD1632}"/>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516B0F3D-E182-CE62-EDB7-EE0021405424}"/>
              </a:ext>
            </a:extLst>
          </p:cNvPr>
          <p:cNvSpPr txBox="1"/>
          <p:nvPr/>
        </p:nvSpPr>
        <p:spPr>
          <a:xfrm>
            <a:off x="3062041" y="-48181"/>
            <a:ext cx="6605941"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Résultats et évaluation</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3D6065FA-3482-D674-F330-9D006C8FFF2E}"/>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8" name="ZoneTexte 7">
            <a:extLst>
              <a:ext uri="{FF2B5EF4-FFF2-40B4-BE49-F238E27FC236}">
                <a16:creationId xmlns:a16="http://schemas.microsoft.com/office/drawing/2014/main" xmlns="" id="{594A27D5-087B-8FBC-E8E2-F28291478F88}"/>
              </a:ext>
            </a:extLst>
          </p:cNvPr>
          <p:cNvSpPr txBox="1"/>
          <p:nvPr/>
        </p:nvSpPr>
        <p:spPr>
          <a:xfrm>
            <a:off x="704008" y="1101725"/>
            <a:ext cx="10783980" cy="1323439"/>
          </a:xfrm>
          <a:prstGeom prst="rect">
            <a:avLst/>
          </a:prstGeom>
          <a:noFill/>
        </p:spPr>
        <p:txBody>
          <a:bodyPr wrap="square">
            <a:spAutoFit/>
          </a:bodyPr>
          <a:lstStyle/>
          <a:p>
            <a:pPr algn="just"/>
            <a:r>
              <a:rPr lang="fr-MA" sz="2000" b="0" i="0" dirty="0">
                <a:effectLst/>
                <a:latin typeface="Arial" panose="020B0604020202020204" pitchFamily="34" charset="0"/>
                <a:cs typeface="Arial" panose="020B0604020202020204" pitchFamily="34" charset="0"/>
              </a:rPr>
              <a:t>Dans cette partie, nous allons présenter les résultats détaillés de chaque algorithme en fonction des métriques clés (précision, rappel, F1-Score) pour chaque classe (</a:t>
            </a:r>
            <a:r>
              <a:rPr lang="fr-MA" sz="2000" b="1" i="0" dirty="0" err="1">
                <a:effectLst/>
                <a:latin typeface="Arial" panose="020B0604020202020204" pitchFamily="34" charset="0"/>
                <a:cs typeface="Arial" panose="020B0604020202020204" pitchFamily="34" charset="0"/>
              </a:rPr>
              <a:t>Slight</a:t>
            </a:r>
            <a:r>
              <a:rPr lang="fr-MA" sz="2000" b="0" i="0" dirty="0">
                <a:effectLst/>
                <a:latin typeface="Arial" panose="020B0604020202020204" pitchFamily="34" charset="0"/>
                <a:cs typeface="Arial" panose="020B0604020202020204" pitchFamily="34" charset="0"/>
              </a:rPr>
              <a:t>, </a:t>
            </a:r>
            <a:r>
              <a:rPr lang="fr-MA" sz="2000" b="1" i="0" dirty="0" err="1">
                <a:effectLst/>
                <a:latin typeface="Arial" panose="020B0604020202020204" pitchFamily="34" charset="0"/>
                <a:cs typeface="Arial" panose="020B0604020202020204" pitchFamily="34" charset="0"/>
              </a:rPr>
              <a:t>Serious</a:t>
            </a:r>
            <a:r>
              <a:rPr lang="fr-MA" sz="2000" b="0" i="0" dirty="0">
                <a:effectLst/>
                <a:latin typeface="Arial" panose="020B0604020202020204" pitchFamily="34" charset="0"/>
                <a:cs typeface="Arial" panose="020B0604020202020204" pitchFamily="34" charset="0"/>
              </a:rPr>
              <a:t>, </a:t>
            </a:r>
            <a:r>
              <a:rPr lang="fr-MA" sz="2000" b="1" i="0" dirty="0" err="1">
                <a:effectLst/>
                <a:latin typeface="Arial" panose="020B0604020202020204" pitchFamily="34" charset="0"/>
                <a:cs typeface="Arial" panose="020B0604020202020204" pitchFamily="34" charset="0"/>
              </a:rPr>
              <a:t>Fatal,Fetal</a:t>
            </a:r>
            <a:r>
              <a:rPr lang="fr-MA" sz="2000" b="0" i="0" dirty="0">
                <a:effectLst/>
                <a:latin typeface="Arial" panose="020B0604020202020204" pitchFamily="34" charset="0"/>
                <a:cs typeface="Arial" panose="020B0604020202020204" pitchFamily="34" charset="0"/>
              </a:rPr>
              <a:t>). Cela nous permettra de comparer les performances des modèles de manière approfondie et d'identifier leurs forces et faiblesses spécifiques.</a:t>
            </a:r>
            <a:endParaRPr lang="fr-FR" sz="2000" dirty="0">
              <a:latin typeface="Arial" panose="020B0604020202020204" pitchFamily="34" charset="0"/>
              <a:cs typeface="Arial" panose="020B0604020202020204" pitchFamily="34" charset="0"/>
            </a:endParaRPr>
          </a:p>
        </p:txBody>
      </p:sp>
      <p:sp>
        <p:nvSpPr>
          <p:cNvPr id="9" name="ZoneTexte 8">
            <a:extLst>
              <a:ext uri="{FF2B5EF4-FFF2-40B4-BE49-F238E27FC236}">
                <a16:creationId xmlns:a16="http://schemas.microsoft.com/office/drawing/2014/main" xmlns="" id="{BA8A47A6-753C-1D0B-C140-CDBA67B0F12F}"/>
              </a:ext>
            </a:extLst>
          </p:cNvPr>
          <p:cNvSpPr txBox="1"/>
          <p:nvPr/>
        </p:nvSpPr>
        <p:spPr>
          <a:xfrm>
            <a:off x="704008" y="2374865"/>
            <a:ext cx="6041205" cy="400110"/>
          </a:xfrm>
          <a:prstGeom prst="rect">
            <a:avLst/>
          </a:prstGeom>
          <a:noFill/>
        </p:spPr>
        <p:txBody>
          <a:bodyPr wrap="square" rtlCol="0">
            <a:spAutoFit/>
          </a:bodyPr>
          <a:lstStyle/>
          <a:p>
            <a:pPr marL="457200" indent="-457200" algn="l">
              <a:spcAft>
                <a:spcPts val="300"/>
              </a:spcAft>
              <a:buFont typeface="+mj-lt"/>
              <a:buAutoNum type="arabicPeriod"/>
            </a:pPr>
            <a:r>
              <a:rPr lang="fr-FR" sz="2000" b="1" i="0" dirty="0">
                <a:solidFill>
                  <a:srgbClr val="00B0F0"/>
                </a:solidFill>
                <a:effectLst/>
                <a:latin typeface="Arial" panose="020B0604020202020204" pitchFamily="34" charset="0"/>
                <a:cs typeface="Arial" panose="020B0604020202020204" pitchFamily="34" charset="0"/>
              </a:rPr>
              <a:t>Métriques clés</a:t>
            </a:r>
            <a:r>
              <a:rPr lang="fr-FR" sz="2000" b="0" i="0" dirty="0">
                <a:solidFill>
                  <a:srgbClr val="00B0F0"/>
                </a:solidFill>
                <a:effectLst/>
                <a:latin typeface="Arial" panose="020B0604020202020204" pitchFamily="34" charset="0"/>
                <a:cs typeface="Arial" panose="020B0604020202020204" pitchFamily="34" charset="0"/>
              </a:rPr>
              <a:t> :</a:t>
            </a:r>
          </a:p>
        </p:txBody>
      </p:sp>
      <p:sp>
        <p:nvSpPr>
          <p:cNvPr id="11" name="ZoneTexte 10">
            <a:extLst>
              <a:ext uri="{FF2B5EF4-FFF2-40B4-BE49-F238E27FC236}">
                <a16:creationId xmlns:a16="http://schemas.microsoft.com/office/drawing/2014/main" xmlns="" id="{2022B241-FB01-636B-AFB6-7FFE0CEA3E8B}"/>
              </a:ext>
            </a:extLst>
          </p:cNvPr>
          <p:cNvSpPr txBox="1"/>
          <p:nvPr/>
        </p:nvSpPr>
        <p:spPr>
          <a:xfrm>
            <a:off x="1051908" y="2856494"/>
            <a:ext cx="10321584" cy="2785378"/>
          </a:xfrm>
          <a:prstGeom prst="rect">
            <a:avLst/>
          </a:prstGeom>
          <a:noFill/>
        </p:spPr>
        <p:txBody>
          <a:bodyPr wrap="square">
            <a:spAutoFit/>
          </a:bodyPr>
          <a:lstStyle/>
          <a:p>
            <a:pPr algn="l">
              <a:spcBef>
                <a:spcPts val="300"/>
              </a:spcBef>
              <a:buFont typeface="Arial" panose="020B0604020202020204" pitchFamily="34" charset="0"/>
              <a:buChar char="•"/>
            </a:pPr>
            <a:r>
              <a:rPr lang="fr-MA" sz="2000" b="1" i="0" dirty="0">
                <a:effectLst/>
                <a:latin typeface="Arial" panose="020B0604020202020204" pitchFamily="34" charset="0"/>
                <a:cs typeface="Arial" panose="020B0604020202020204" pitchFamily="34" charset="0"/>
              </a:rPr>
              <a:t>Précision (</a:t>
            </a:r>
            <a:r>
              <a:rPr lang="fr-MA" sz="2000" b="1" i="0" dirty="0" err="1">
                <a:effectLst/>
                <a:latin typeface="Arial" panose="020B0604020202020204" pitchFamily="34" charset="0"/>
                <a:cs typeface="Arial" panose="020B0604020202020204" pitchFamily="34" charset="0"/>
              </a:rPr>
              <a:t>Precision</a:t>
            </a:r>
            <a:r>
              <a:rPr lang="fr-MA" sz="2000" b="1" i="0" dirty="0">
                <a:effectLst/>
                <a:latin typeface="Arial" panose="020B0604020202020204" pitchFamily="34" charset="0"/>
                <a:cs typeface="Arial" panose="020B0604020202020204" pitchFamily="34" charset="0"/>
              </a:rPr>
              <a:t>)</a:t>
            </a:r>
            <a:r>
              <a:rPr lang="fr-MA" sz="2000" b="0" i="0" dirty="0">
                <a:effectLst/>
                <a:latin typeface="Arial" panose="020B0604020202020204" pitchFamily="34" charset="0"/>
                <a:cs typeface="Arial" panose="020B0604020202020204" pitchFamily="34" charset="0"/>
              </a:rPr>
              <a:t> : Proportion des prédictions positives correctes.</a:t>
            </a:r>
          </a:p>
          <a:p>
            <a:pPr algn="l">
              <a:spcBef>
                <a:spcPts val="300"/>
              </a:spcBef>
            </a:pPr>
            <a:endParaRPr lang="fr-MA" sz="2000" b="0" i="0" dirty="0">
              <a:effectLst/>
              <a:latin typeface="Arial" panose="020B0604020202020204" pitchFamily="34" charset="0"/>
              <a:cs typeface="Arial" panose="020B0604020202020204" pitchFamily="34" charset="0"/>
            </a:endParaRPr>
          </a:p>
          <a:p>
            <a:pPr algn="l">
              <a:spcBef>
                <a:spcPts val="300"/>
              </a:spcBef>
              <a:buFont typeface="Arial" panose="020B0604020202020204" pitchFamily="34" charset="0"/>
              <a:buChar char="•"/>
            </a:pPr>
            <a:r>
              <a:rPr lang="fr-MA" sz="2000" b="1" i="0" dirty="0">
                <a:effectLst/>
                <a:latin typeface="Arial" panose="020B0604020202020204" pitchFamily="34" charset="0"/>
                <a:cs typeface="Arial" panose="020B0604020202020204" pitchFamily="34" charset="0"/>
              </a:rPr>
              <a:t>Rappel (</a:t>
            </a:r>
            <a:r>
              <a:rPr lang="fr-MA" sz="2000" b="1" i="0" dirty="0" err="1">
                <a:effectLst/>
                <a:latin typeface="Arial" panose="020B0604020202020204" pitchFamily="34" charset="0"/>
                <a:cs typeface="Arial" panose="020B0604020202020204" pitchFamily="34" charset="0"/>
              </a:rPr>
              <a:t>Recall</a:t>
            </a:r>
            <a:r>
              <a:rPr lang="fr-MA" sz="2000" b="1" i="0" dirty="0">
                <a:effectLst/>
                <a:latin typeface="Arial" panose="020B0604020202020204" pitchFamily="34" charset="0"/>
                <a:cs typeface="Arial" panose="020B0604020202020204" pitchFamily="34" charset="0"/>
              </a:rPr>
              <a:t>)</a:t>
            </a:r>
            <a:r>
              <a:rPr lang="fr-MA" sz="2000" b="0" i="0" dirty="0">
                <a:effectLst/>
                <a:latin typeface="Arial" panose="020B0604020202020204" pitchFamily="34" charset="0"/>
                <a:cs typeface="Arial" panose="020B0604020202020204" pitchFamily="34" charset="0"/>
              </a:rPr>
              <a:t> : Proportion des vrais positifs correctement identifiés.</a:t>
            </a:r>
          </a:p>
          <a:p>
            <a:pPr algn="l">
              <a:spcBef>
                <a:spcPts val="300"/>
              </a:spcBef>
              <a:buFont typeface="Arial" panose="020B0604020202020204" pitchFamily="34" charset="0"/>
              <a:buChar char="•"/>
            </a:pPr>
            <a:endParaRPr lang="fr-MA" sz="2000" b="0" i="0" dirty="0">
              <a:effectLst/>
              <a:latin typeface="Arial" panose="020B0604020202020204" pitchFamily="34" charset="0"/>
              <a:cs typeface="Arial" panose="020B0604020202020204" pitchFamily="34" charset="0"/>
            </a:endParaRPr>
          </a:p>
          <a:p>
            <a:pPr algn="l">
              <a:spcBef>
                <a:spcPts val="300"/>
              </a:spcBef>
              <a:buFont typeface="Arial" panose="020B0604020202020204" pitchFamily="34" charset="0"/>
              <a:buChar char="•"/>
            </a:pPr>
            <a:r>
              <a:rPr lang="fr-MA" sz="2000" b="1" i="0" dirty="0">
                <a:effectLst/>
                <a:latin typeface="Arial" panose="020B0604020202020204" pitchFamily="34" charset="0"/>
                <a:cs typeface="Arial" panose="020B0604020202020204" pitchFamily="34" charset="0"/>
              </a:rPr>
              <a:t>F1-Score</a:t>
            </a:r>
            <a:r>
              <a:rPr lang="fr-MA" sz="2000" b="0" i="0" dirty="0">
                <a:effectLst/>
                <a:latin typeface="Arial" panose="020B0604020202020204" pitchFamily="34" charset="0"/>
                <a:cs typeface="Arial" panose="020B0604020202020204" pitchFamily="34" charset="0"/>
              </a:rPr>
              <a:t> : Moyenne harmonique de la précision et du rappel.</a:t>
            </a:r>
          </a:p>
          <a:p>
            <a:pPr algn="l">
              <a:spcBef>
                <a:spcPts val="300"/>
              </a:spcBef>
              <a:buFont typeface="Arial" panose="020B0604020202020204" pitchFamily="34" charset="0"/>
              <a:buChar char="•"/>
            </a:pPr>
            <a:endParaRPr lang="fr-MA" sz="2000" b="0" i="0" dirty="0">
              <a:effectLst/>
              <a:latin typeface="Arial" panose="020B0604020202020204" pitchFamily="34" charset="0"/>
              <a:cs typeface="Arial" panose="020B0604020202020204" pitchFamily="34" charset="0"/>
            </a:endParaRPr>
          </a:p>
          <a:p>
            <a:pPr algn="l">
              <a:spcBef>
                <a:spcPts val="300"/>
              </a:spcBef>
              <a:buFont typeface="Arial" panose="020B0604020202020204" pitchFamily="34" charset="0"/>
              <a:buChar char="•"/>
            </a:pPr>
            <a:r>
              <a:rPr lang="fr-MA" sz="2000" b="1" i="0" dirty="0" err="1">
                <a:effectLst/>
                <a:latin typeface="Arial" panose="020B0604020202020204" pitchFamily="34" charset="0"/>
                <a:cs typeface="Arial" panose="020B0604020202020204" pitchFamily="34" charset="0"/>
              </a:rPr>
              <a:t>Accuracy</a:t>
            </a:r>
            <a:r>
              <a:rPr lang="fr-MA" sz="2000" b="0" i="0" dirty="0">
                <a:effectLst/>
                <a:latin typeface="Arial" panose="020B0604020202020204" pitchFamily="34" charset="0"/>
                <a:cs typeface="Arial" panose="020B0604020202020204" pitchFamily="34" charset="0"/>
              </a:rPr>
              <a:t> : Proportion des prédictions correctes (à utiliser avec précaution en cas de déséquilibre des classes).</a:t>
            </a:r>
          </a:p>
        </p:txBody>
      </p:sp>
    </p:spTree>
    <p:extLst>
      <p:ext uri="{BB962C8B-B14F-4D97-AF65-F5344CB8AC3E}">
        <p14:creationId xmlns:p14="http://schemas.microsoft.com/office/powerpoint/2010/main" val="2559894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par>
                                <p:cTn id="24" presetID="42"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anim calcmode="lin" valueType="num">
                                      <p:cBhvr>
                                        <p:cTn id="27" dur="1000" fill="hold"/>
                                        <p:tgtEl>
                                          <p:spTgt spid="11"/>
                                        </p:tgtEl>
                                        <p:attrNameLst>
                                          <p:attrName>ppt_x</p:attrName>
                                        </p:attrNameLst>
                                      </p:cBhvr>
                                      <p:tavLst>
                                        <p:tav tm="0">
                                          <p:val>
                                            <p:strVal val="#ppt_x"/>
                                          </p:val>
                                        </p:tav>
                                        <p:tav tm="100000">
                                          <p:val>
                                            <p:strVal val="#ppt_x"/>
                                          </p:val>
                                        </p:tav>
                                      </p:tavLst>
                                    </p:anim>
                                    <p:anim calcmode="lin" valueType="num">
                                      <p:cBhvr>
                                        <p:cTn id="2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7258DCF-105A-D55D-E678-3091C8709318}"/>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E83125C0-4958-5E49-F6ED-A0F0EFED765A}"/>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0F73F150-7AED-36C9-DE52-B48129B55E96}"/>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D0CDBB03-F8C1-F255-8B68-563AF65214BA}"/>
              </a:ext>
            </a:extLst>
          </p:cNvPr>
          <p:cNvSpPr txBox="1"/>
          <p:nvPr/>
        </p:nvSpPr>
        <p:spPr>
          <a:xfrm>
            <a:off x="3062041" y="-48181"/>
            <a:ext cx="6605941"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Résultats et évaluation</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DA4E7454-90D3-AEB9-4330-227A9A4AB66C}"/>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9" name="ZoneTexte 8">
            <a:extLst>
              <a:ext uri="{FF2B5EF4-FFF2-40B4-BE49-F238E27FC236}">
                <a16:creationId xmlns:a16="http://schemas.microsoft.com/office/drawing/2014/main" xmlns="" id="{E72F39B4-9E36-D33A-A806-68E3B7D20A00}"/>
              </a:ext>
            </a:extLst>
          </p:cNvPr>
          <p:cNvSpPr txBox="1"/>
          <p:nvPr/>
        </p:nvSpPr>
        <p:spPr>
          <a:xfrm>
            <a:off x="704008" y="977587"/>
            <a:ext cx="6041205" cy="400110"/>
          </a:xfrm>
          <a:prstGeom prst="rect">
            <a:avLst/>
          </a:prstGeom>
          <a:noFill/>
        </p:spPr>
        <p:txBody>
          <a:bodyPr wrap="square" rtlCol="0">
            <a:spAutoFit/>
          </a:bodyPr>
          <a:lstStyle/>
          <a:p>
            <a:pPr marL="457200" indent="-457200" algn="l">
              <a:spcAft>
                <a:spcPts val="300"/>
              </a:spcAft>
              <a:buFont typeface="+mj-lt"/>
              <a:buAutoNum type="arabicPeriod" startAt="2"/>
            </a:pPr>
            <a:r>
              <a:rPr lang="fr-MA" sz="2000" b="1" i="0" dirty="0">
                <a:solidFill>
                  <a:srgbClr val="00B0F0"/>
                </a:solidFill>
                <a:effectLst/>
                <a:latin typeface="Arial" panose="020B0604020202020204" pitchFamily="34" charset="0"/>
                <a:cs typeface="Arial" panose="020B0604020202020204" pitchFamily="34" charset="0"/>
              </a:rPr>
              <a:t>Performance des modèles par classe :</a:t>
            </a:r>
            <a:endParaRPr lang="fr-FR" sz="2000" b="0" i="0" dirty="0">
              <a:solidFill>
                <a:srgbClr val="00B0F0"/>
              </a:solidFill>
              <a:effectLst/>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xmlns="" id="{4EF1AB0D-B632-882C-C82B-2DF48960508E}"/>
              </a:ext>
            </a:extLst>
          </p:cNvPr>
          <p:cNvSpPr txBox="1"/>
          <p:nvPr/>
        </p:nvSpPr>
        <p:spPr>
          <a:xfrm>
            <a:off x="1051907" y="1407846"/>
            <a:ext cx="10753099" cy="830997"/>
          </a:xfrm>
          <a:prstGeom prst="rect">
            <a:avLst/>
          </a:prstGeom>
          <a:noFill/>
        </p:spPr>
        <p:txBody>
          <a:bodyPr wrap="square">
            <a:spAutoFit/>
          </a:bodyPr>
          <a:lstStyle/>
          <a:p>
            <a:pPr algn="l">
              <a:spcBef>
                <a:spcPts val="300"/>
              </a:spcBef>
              <a:buFont typeface="Arial" panose="020B0604020202020204" pitchFamily="34" charset="0"/>
              <a:buChar char="•"/>
            </a:pPr>
            <a:r>
              <a:rPr lang="fr-MA" sz="2400" b="0" i="0" dirty="0">
                <a:effectLst/>
                <a:latin typeface="Arial" panose="020B0604020202020204" pitchFamily="34" charset="0"/>
                <a:cs typeface="Arial" panose="020B0604020202020204" pitchFamily="34" charset="0"/>
              </a:rPr>
              <a:t>Pour chaque algorithme, nous avons calculé les métriques (précision, rappel, F1-Score) pour chaque classe.</a:t>
            </a:r>
          </a:p>
        </p:txBody>
      </p:sp>
      <p:sp>
        <p:nvSpPr>
          <p:cNvPr id="6" name="ZoneTexte 5">
            <a:extLst>
              <a:ext uri="{FF2B5EF4-FFF2-40B4-BE49-F238E27FC236}">
                <a16:creationId xmlns:a16="http://schemas.microsoft.com/office/drawing/2014/main" xmlns="" id="{060818CC-E413-1B10-D6BD-6D0175F7E8E3}"/>
              </a:ext>
            </a:extLst>
          </p:cNvPr>
          <p:cNvSpPr txBox="1"/>
          <p:nvPr/>
        </p:nvSpPr>
        <p:spPr>
          <a:xfrm>
            <a:off x="904124" y="2224630"/>
            <a:ext cx="6123398" cy="400110"/>
          </a:xfrm>
          <a:prstGeom prst="rect">
            <a:avLst/>
          </a:prstGeom>
          <a:noFill/>
        </p:spPr>
        <p:txBody>
          <a:bodyPr wrap="square">
            <a:spAutoFit/>
          </a:bodyPr>
          <a:lstStyle/>
          <a:p>
            <a:pPr marL="342900" indent="-342900">
              <a:buFont typeface="Wingdings" panose="05000000000000000000" pitchFamily="2" charset="2"/>
              <a:buChar char="Ø"/>
            </a:pPr>
            <a:r>
              <a:rPr lang="fr-FR" sz="2000" b="1" i="0" dirty="0">
                <a:solidFill>
                  <a:schemeClr val="accent2"/>
                </a:solidFill>
                <a:effectLst/>
                <a:latin typeface="Arial" panose="020B0604020202020204" pitchFamily="34" charset="0"/>
                <a:cs typeface="Arial" panose="020B0604020202020204" pitchFamily="34" charset="0"/>
              </a:rPr>
              <a:t>Régression logistique :</a:t>
            </a:r>
            <a:endParaRPr lang="fr-FR" sz="2000" dirty="0">
              <a:solidFill>
                <a:schemeClr val="accent2"/>
              </a:solidFill>
              <a:latin typeface="Arial" panose="020B0604020202020204" pitchFamily="34" charset="0"/>
              <a:cs typeface="Arial" panose="020B0604020202020204" pitchFamily="34" charset="0"/>
            </a:endParaRPr>
          </a:p>
        </p:txBody>
      </p:sp>
      <p:graphicFrame>
        <p:nvGraphicFramePr>
          <p:cNvPr id="10" name="Tableau 9">
            <a:extLst>
              <a:ext uri="{FF2B5EF4-FFF2-40B4-BE49-F238E27FC236}">
                <a16:creationId xmlns:a16="http://schemas.microsoft.com/office/drawing/2014/main" xmlns="" id="{D983FB1E-BC56-A582-AB6E-7F3E85F468EF}"/>
              </a:ext>
            </a:extLst>
          </p:cNvPr>
          <p:cNvGraphicFramePr>
            <a:graphicFrameLocks noGrp="1"/>
          </p:cNvGraphicFramePr>
          <p:nvPr>
            <p:extLst>
              <p:ext uri="{D42A27DB-BD31-4B8C-83A1-F6EECF244321}">
                <p14:modId xmlns:p14="http://schemas.microsoft.com/office/powerpoint/2010/main" val="2375509384"/>
              </p:ext>
            </p:extLst>
          </p:nvPr>
        </p:nvGraphicFramePr>
        <p:xfrm>
          <a:off x="4642772" y="2353264"/>
          <a:ext cx="6723770" cy="1854200"/>
        </p:xfrm>
        <a:graphic>
          <a:graphicData uri="http://schemas.openxmlformats.org/drawingml/2006/table">
            <a:tbl>
              <a:tblPr firstRow="1" bandRow="1">
                <a:tableStyleId>{5C22544A-7EE6-4342-B048-85BDC9FD1C3A}</a:tableStyleId>
              </a:tblPr>
              <a:tblGrid>
                <a:gridCol w="1344754">
                  <a:extLst>
                    <a:ext uri="{9D8B030D-6E8A-4147-A177-3AD203B41FA5}">
                      <a16:colId xmlns:a16="http://schemas.microsoft.com/office/drawing/2014/main" xmlns="" val="1295106756"/>
                    </a:ext>
                  </a:extLst>
                </a:gridCol>
                <a:gridCol w="1344754">
                  <a:extLst>
                    <a:ext uri="{9D8B030D-6E8A-4147-A177-3AD203B41FA5}">
                      <a16:colId xmlns:a16="http://schemas.microsoft.com/office/drawing/2014/main" xmlns="" val="1846452749"/>
                    </a:ext>
                  </a:extLst>
                </a:gridCol>
                <a:gridCol w="1344754">
                  <a:extLst>
                    <a:ext uri="{9D8B030D-6E8A-4147-A177-3AD203B41FA5}">
                      <a16:colId xmlns:a16="http://schemas.microsoft.com/office/drawing/2014/main" xmlns="" val="2557273324"/>
                    </a:ext>
                  </a:extLst>
                </a:gridCol>
                <a:gridCol w="1344754">
                  <a:extLst>
                    <a:ext uri="{9D8B030D-6E8A-4147-A177-3AD203B41FA5}">
                      <a16:colId xmlns:a16="http://schemas.microsoft.com/office/drawing/2014/main" xmlns="" val="3605947853"/>
                    </a:ext>
                  </a:extLst>
                </a:gridCol>
                <a:gridCol w="1344754">
                  <a:extLst>
                    <a:ext uri="{9D8B030D-6E8A-4147-A177-3AD203B41FA5}">
                      <a16:colId xmlns:a16="http://schemas.microsoft.com/office/drawing/2014/main" xmlns="" val="1533519975"/>
                    </a:ext>
                  </a:extLst>
                </a:gridCol>
              </a:tblGrid>
              <a:tr h="370840">
                <a:tc>
                  <a:txBody>
                    <a:bodyPr/>
                    <a:lstStyle/>
                    <a:p>
                      <a:pPr algn="l"/>
                      <a:r>
                        <a:rPr lang="fr-FR" b="1" dirty="0">
                          <a:effectLst/>
                        </a:rPr>
                        <a:t>Classe</a:t>
                      </a:r>
                    </a:p>
                  </a:txBody>
                  <a:tcPr anchor="ctr"/>
                </a:tc>
                <a:tc>
                  <a:txBody>
                    <a:bodyPr/>
                    <a:lstStyle/>
                    <a:p>
                      <a:r>
                        <a:rPr lang="fr-FR" sz="1800" b="1" i="0" kern="1200" dirty="0">
                          <a:solidFill>
                            <a:schemeClr val="lt1"/>
                          </a:solidFill>
                          <a:effectLst/>
                          <a:latin typeface="+mn-lt"/>
                          <a:ea typeface="+mn-ea"/>
                          <a:cs typeface="+mn-cs"/>
                        </a:rPr>
                        <a:t>Précision</a:t>
                      </a:r>
                      <a:endParaRPr lang="fr-FR" dirty="0"/>
                    </a:p>
                  </a:txBody>
                  <a:tcPr/>
                </a:tc>
                <a:tc>
                  <a:txBody>
                    <a:bodyPr/>
                    <a:lstStyle/>
                    <a:p>
                      <a:pPr algn="l"/>
                      <a:r>
                        <a:rPr lang="fr-FR" b="1" dirty="0">
                          <a:effectLst/>
                        </a:rPr>
                        <a:t>Rappel</a:t>
                      </a:r>
                    </a:p>
                  </a:txBody>
                  <a:tcPr anchor="ctr"/>
                </a:tc>
                <a:tc>
                  <a:txBody>
                    <a:bodyPr/>
                    <a:lstStyle/>
                    <a:p>
                      <a:pPr algn="l"/>
                      <a:r>
                        <a:rPr lang="fr-FR" b="1" dirty="0">
                          <a:effectLst/>
                        </a:rPr>
                        <a:t>F1-Score</a:t>
                      </a:r>
                    </a:p>
                  </a:txBody>
                  <a:tcPr anchor="ctr"/>
                </a:tc>
                <a:tc>
                  <a:txBody>
                    <a:bodyPr/>
                    <a:lstStyle/>
                    <a:p>
                      <a:r>
                        <a:rPr lang="fr-FR" sz="1800" b="1" i="0" kern="1200" dirty="0" err="1">
                          <a:solidFill>
                            <a:schemeClr val="lt1"/>
                          </a:solidFill>
                          <a:effectLst/>
                          <a:latin typeface="+mn-lt"/>
                          <a:ea typeface="+mn-ea"/>
                          <a:cs typeface="+mn-cs"/>
                        </a:rPr>
                        <a:t>Accuracy</a:t>
                      </a:r>
                      <a:endParaRPr lang="fr-FR" dirty="0"/>
                    </a:p>
                  </a:txBody>
                  <a:tcPr/>
                </a:tc>
                <a:extLst>
                  <a:ext uri="{0D108BD9-81ED-4DB2-BD59-A6C34878D82A}">
                    <a16:rowId xmlns:a16="http://schemas.microsoft.com/office/drawing/2014/main" xmlns="" val="4007504786"/>
                  </a:ext>
                </a:extLst>
              </a:tr>
              <a:tr h="370840">
                <a:tc>
                  <a:txBody>
                    <a:bodyPr/>
                    <a:lstStyle/>
                    <a:p>
                      <a:r>
                        <a:rPr lang="fr-FR" dirty="0" err="1">
                          <a:effectLst/>
                        </a:rPr>
                        <a:t>Slight</a:t>
                      </a:r>
                      <a:endParaRPr lang="fr-FR" dirty="0">
                        <a:effectLst/>
                      </a:endParaRPr>
                    </a:p>
                  </a:txBody>
                  <a:tcPr anchor="ctr"/>
                </a:tc>
                <a:tc>
                  <a:txBody>
                    <a:bodyPr/>
                    <a:lstStyle/>
                    <a:p>
                      <a:r>
                        <a:rPr lang="fr-FR" sz="1800" b="0" i="0" kern="1200" dirty="0">
                          <a:solidFill>
                            <a:schemeClr val="dk1"/>
                          </a:solidFill>
                          <a:effectLst/>
                          <a:latin typeface="+mn-lt"/>
                          <a:ea typeface="+mn-ea"/>
                          <a:cs typeface="+mn-cs"/>
                        </a:rPr>
                        <a:t>0.50</a:t>
                      </a:r>
                      <a:endParaRPr lang="fr-FR" dirty="0"/>
                    </a:p>
                  </a:txBody>
                  <a:tcPr/>
                </a:tc>
                <a:tc>
                  <a:txBody>
                    <a:bodyPr/>
                    <a:lstStyle/>
                    <a:p>
                      <a:r>
                        <a:rPr lang="fr-FR" sz="1800" b="0" i="0" kern="1200" dirty="0">
                          <a:solidFill>
                            <a:schemeClr val="dk1"/>
                          </a:solidFill>
                          <a:effectLst/>
                          <a:latin typeface="+mn-lt"/>
                          <a:ea typeface="+mn-ea"/>
                          <a:cs typeface="+mn-cs"/>
                        </a:rPr>
                        <a:t>0.59</a:t>
                      </a:r>
                      <a:endParaRPr lang="fr-FR" dirty="0"/>
                    </a:p>
                  </a:txBody>
                  <a:tcPr/>
                </a:tc>
                <a:tc>
                  <a:txBody>
                    <a:bodyPr/>
                    <a:lstStyle/>
                    <a:p>
                      <a:r>
                        <a:rPr lang="fr-FR" sz="1800" b="0" i="0" kern="1200" dirty="0">
                          <a:solidFill>
                            <a:schemeClr val="dk1"/>
                          </a:solidFill>
                          <a:effectLst/>
                          <a:latin typeface="+mn-lt"/>
                          <a:ea typeface="+mn-ea"/>
                          <a:cs typeface="+mn-cs"/>
                        </a:rPr>
                        <a:t>0.54</a:t>
                      </a:r>
                      <a:endParaRPr lang="fr-FR" dirty="0"/>
                    </a:p>
                  </a:txBody>
                  <a:tcPr/>
                </a:tc>
                <a:tc>
                  <a:txBody>
                    <a:bodyPr/>
                    <a:lstStyle/>
                    <a:p>
                      <a:r>
                        <a:rPr lang="fr-FR" sz="1800" b="0" i="0" kern="1200" dirty="0">
                          <a:solidFill>
                            <a:schemeClr val="dk1"/>
                          </a:solidFill>
                          <a:effectLst/>
                          <a:latin typeface="+mn-lt"/>
                          <a:ea typeface="+mn-ea"/>
                          <a:cs typeface="+mn-cs"/>
                        </a:rPr>
                        <a:t>0.55</a:t>
                      </a:r>
                      <a:endParaRPr lang="fr-FR" dirty="0"/>
                    </a:p>
                  </a:txBody>
                  <a:tcPr/>
                </a:tc>
                <a:extLst>
                  <a:ext uri="{0D108BD9-81ED-4DB2-BD59-A6C34878D82A}">
                    <a16:rowId xmlns:a16="http://schemas.microsoft.com/office/drawing/2014/main" xmlns="" val="815731658"/>
                  </a:ext>
                </a:extLst>
              </a:tr>
              <a:tr h="370840">
                <a:tc>
                  <a:txBody>
                    <a:bodyPr/>
                    <a:lstStyle/>
                    <a:p>
                      <a:r>
                        <a:rPr lang="fr-FR" sz="1800" b="0" i="0" kern="1200" dirty="0" err="1">
                          <a:solidFill>
                            <a:schemeClr val="dk1"/>
                          </a:solidFill>
                          <a:effectLst/>
                          <a:latin typeface="+mn-lt"/>
                          <a:ea typeface="+mn-ea"/>
                          <a:cs typeface="+mn-cs"/>
                        </a:rPr>
                        <a:t>Serious</a:t>
                      </a:r>
                      <a:endParaRPr lang="fr-FR" dirty="0"/>
                    </a:p>
                  </a:txBody>
                  <a:tcPr/>
                </a:tc>
                <a:tc>
                  <a:txBody>
                    <a:bodyPr/>
                    <a:lstStyle/>
                    <a:p>
                      <a:r>
                        <a:rPr lang="fr-FR" sz="1800" b="0" i="0" kern="1200" dirty="0">
                          <a:solidFill>
                            <a:schemeClr val="dk1"/>
                          </a:solidFill>
                          <a:effectLst/>
                          <a:latin typeface="+mn-lt"/>
                          <a:ea typeface="+mn-ea"/>
                          <a:cs typeface="+mn-cs"/>
                        </a:rPr>
                        <a:t>0.66</a:t>
                      </a:r>
                      <a:endParaRPr lang="fr-FR" dirty="0"/>
                    </a:p>
                  </a:txBody>
                  <a:tcPr/>
                </a:tc>
                <a:tc>
                  <a:txBody>
                    <a:bodyPr/>
                    <a:lstStyle/>
                    <a:p>
                      <a:r>
                        <a:rPr lang="fr-FR" sz="1800" b="0" i="0" kern="1200" dirty="0">
                          <a:solidFill>
                            <a:schemeClr val="dk1"/>
                          </a:solidFill>
                          <a:effectLst/>
                          <a:latin typeface="+mn-lt"/>
                          <a:ea typeface="+mn-ea"/>
                          <a:cs typeface="+mn-cs"/>
                        </a:rPr>
                        <a:t>1.00</a:t>
                      </a:r>
                      <a:endParaRPr lang="fr-FR" dirty="0"/>
                    </a:p>
                  </a:txBody>
                  <a:tcPr/>
                </a:tc>
                <a:tc>
                  <a:txBody>
                    <a:bodyPr/>
                    <a:lstStyle/>
                    <a:p>
                      <a:r>
                        <a:rPr lang="fr-FR" sz="1800" b="0" i="0" kern="1200" dirty="0">
                          <a:solidFill>
                            <a:schemeClr val="dk1"/>
                          </a:solidFill>
                          <a:effectLst/>
                          <a:latin typeface="+mn-lt"/>
                          <a:ea typeface="+mn-ea"/>
                          <a:cs typeface="+mn-cs"/>
                        </a:rPr>
                        <a:t>0.80</a:t>
                      </a:r>
                      <a:endParaRPr lang="fr-FR" dirty="0"/>
                    </a:p>
                  </a:txBody>
                  <a:tcPr/>
                </a:tc>
                <a:tc>
                  <a:txBody>
                    <a:bodyPr/>
                    <a:lstStyle/>
                    <a:p>
                      <a:endParaRPr lang="fr-FR"/>
                    </a:p>
                  </a:txBody>
                  <a:tcPr/>
                </a:tc>
                <a:extLst>
                  <a:ext uri="{0D108BD9-81ED-4DB2-BD59-A6C34878D82A}">
                    <a16:rowId xmlns:a16="http://schemas.microsoft.com/office/drawing/2014/main" xmlns="" val="381342509"/>
                  </a:ext>
                </a:extLst>
              </a:tr>
              <a:tr h="370840">
                <a:tc>
                  <a:txBody>
                    <a:bodyPr/>
                    <a:lstStyle/>
                    <a:p>
                      <a:r>
                        <a:rPr lang="fr-FR" sz="1800" b="0" i="0" kern="1200" dirty="0">
                          <a:solidFill>
                            <a:schemeClr val="dk1"/>
                          </a:solidFill>
                          <a:effectLst/>
                          <a:latin typeface="+mn-lt"/>
                          <a:ea typeface="+mn-ea"/>
                          <a:cs typeface="+mn-cs"/>
                        </a:rPr>
                        <a:t>Fatal</a:t>
                      </a:r>
                      <a:endParaRPr lang="fr-FR" dirty="0"/>
                    </a:p>
                  </a:txBody>
                  <a:tcPr/>
                </a:tc>
                <a:tc>
                  <a:txBody>
                    <a:bodyPr/>
                    <a:lstStyle/>
                    <a:p>
                      <a:r>
                        <a:rPr lang="fr-FR" sz="1800" b="0" i="0" kern="1200" dirty="0">
                          <a:solidFill>
                            <a:schemeClr val="dk1"/>
                          </a:solidFill>
                          <a:effectLst/>
                          <a:latin typeface="+mn-lt"/>
                          <a:ea typeface="+mn-ea"/>
                          <a:cs typeface="+mn-cs"/>
                        </a:rPr>
                        <a:t>0.42</a:t>
                      </a:r>
                      <a:endParaRPr lang="fr-FR" dirty="0"/>
                    </a:p>
                  </a:txBody>
                  <a:tcPr/>
                </a:tc>
                <a:tc>
                  <a:txBody>
                    <a:bodyPr/>
                    <a:lstStyle/>
                    <a:p>
                      <a:r>
                        <a:rPr lang="fr-FR" sz="1800" b="0" i="0" kern="1200" dirty="0">
                          <a:solidFill>
                            <a:schemeClr val="dk1"/>
                          </a:solidFill>
                          <a:effectLst/>
                          <a:latin typeface="+mn-lt"/>
                          <a:ea typeface="+mn-ea"/>
                          <a:cs typeface="+mn-cs"/>
                        </a:rPr>
                        <a:t>0.22</a:t>
                      </a:r>
                      <a:endParaRPr lang="fr-FR" dirty="0"/>
                    </a:p>
                  </a:txBody>
                  <a:tcPr/>
                </a:tc>
                <a:tc>
                  <a:txBody>
                    <a:bodyPr/>
                    <a:lstStyle/>
                    <a:p>
                      <a:r>
                        <a:rPr lang="fr-FR" sz="1800" b="0" i="0" kern="1200" dirty="0">
                          <a:solidFill>
                            <a:schemeClr val="dk1"/>
                          </a:solidFill>
                          <a:effectLst/>
                          <a:latin typeface="+mn-lt"/>
                          <a:ea typeface="+mn-ea"/>
                          <a:cs typeface="+mn-cs"/>
                        </a:rPr>
                        <a:t>0.29</a:t>
                      </a:r>
                      <a:endParaRPr lang="fr-FR" dirty="0"/>
                    </a:p>
                  </a:txBody>
                  <a:tcPr/>
                </a:tc>
                <a:tc>
                  <a:txBody>
                    <a:bodyPr/>
                    <a:lstStyle/>
                    <a:p>
                      <a:endParaRPr lang="fr-FR" dirty="0"/>
                    </a:p>
                  </a:txBody>
                  <a:tcPr/>
                </a:tc>
                <a:extLst>
                  <a:ext uri="{0D108BD9-81ED-4DB2-BD59-A6C34878D82A}">
                    <a16:rowId xmlns:a16="http://schemas.microsoft.com/office/drawing/2014/main" xmlns="" val="445861026"/>
                  </a:ext>
                </a:extLst>
              </a:tr>
              <a:tr h="370840">
                <a:tc>
                  <a:txBody>
                    <a:bodyPr/>
                    <a:lstStyle/>
                    <a:p>
                      <a:r>
                        <a:rPr lang="fr-FR" dirty="0" err="1"/>
                        <a:t>Fatel</a:t>
                      </a:r>
                      <a:endParaRPr lang="fr-FR" dirty="0"/>
                    </a:p>
                  </a:txBody>
                  <a:tcPr/>
                </a:tc>
                <a:tc>
                  <a:txBody>
                    <a:bodyPr/>
                    <a:lstStyle/>
                    <a:p>
                      <a:r>
                        <a:rPr lang="fr-FR" sz="1800" b="0" i="0" kern="1200" dirty="0">
                          <a:solidFill>
                            <a:schemeClr val="dk1"/>
                          </a:solidFill>
                          <a:effectLst/>
                          <a:latin typeface="+mn-lt"/>
                          <a:ea typeface="+mn-ea"/>
                          <a:cs typeface="+mn-cs"/>
                        </a:rPr>
                        <a:t>0.50</a:t>
                      </a:r>
                      <a:endParaRPr lang="fr-FR" dirty="0"/>
                    </a:p>
                  </a:txBody>
                  <a:tcPr/>
                </a:tc>
                <a:tc>
                  <a:txBody>
                    <a:bodyPr/>
                    <a:lstStyle/>
                    <a:p>
                      <a:r>
                        <a:rPr lang="fr-FR" sz="1800" b="0" i="0" kern="1200" dirty="0">
                          <a:solidFill>
                            <a:schemeClr val="dk1"/>
                          </a:solidFill>
                          <a:effectLst/>
                          <a:latin typeface="+mn-lt"/>
                          <a:ea typeface="+mn-ea"/>
                          <a:cs typeface="+mn-cs"/>
                        </a:rPr>
                        <a:t>0.39</a:t>
                      </a:r>
                      <a:endParaRPr lang="fr-FR" dirty="0"/>
                    </a:p>
                  </a:txBody>
                  <a:tcPr/>
                </a:tc>
                <a:tc>
                  <a:txBody>
                    <a:bodyPr/>
                    <a:lstStyle/>
                    <a:p>
                      <a:r>
                        <a:rPr lang="fr-FR" sz="1800" b="0" i="0" kern="1200" dirty="0">
                          <a:solidFill>
                            <a:schemeClr val="dk1"/>
                          </a:solidFill>
                          <a:effectLst/>
                          <a:latin typeface="+mn-lt"/>
                          <a:ea typeface="+mn-ea"/>
                          <a:cs typeface="+mn-cs"/>
                        </a:rPr>
                        <a:t>0.44</a:t>
                      </a:r>
                      <a:endParaRPr lang="fr-FR" dirty="0"/>
                    </a:p>
                  </a:txBody>
                  <a:tcPr/>
                </a:tc>
                <a:tc>
                  <a:txBody>
                    <a:bodyPr/>
                    <a:lstStyle/>
                    <a:p>
                      <a:endParaRPr lang="fr-FR" dirty="0"/>
                    </a:p>
                  </a:txBody>
                  <a:tcPr/>
                </a:tc>
                <a:extLst>
                  <a:ext uri="{0D108BD9-81ED-4DB2-BD59-A6C34878D82A}">
                    <a16:rowId xmlns:a16="http://schemas.microsoft.com/office/drawing/2014/main" xmlns="" val="338030484"/>
                  </a:ext>
                </a:extLst>
              </a:tr>
            </a:tbl>
          </a:graphicData>
        </a:graphic>
      </p:graphicFrame>
      <p:sp>
        <p:nvSpPr>
          <p:cNvPr id="14" name="ZoneTexte 13">
            <a:extLst>
              <a:ext uri="{FF2B5EF4-FFF2-40B4-BE49-F238E27FC236}">
                <a16:creationId xmlns:a16="http://schemas.microsoft.com/office/drawing/2014/main" xmlns="" id="{C04E4FE9-0426-E1BA-2D05-C6F2C6AD7ACF}"/>
              </a:ext>
            </a:extLst>
          </p:cNvPr>
          <p:cNvSpPr txBox="1"/>
          <p:nvPr/>
        </p:nvSpPr>
        <p:spPr>
          <a:xfrm>
            <a:off x="904124" y="4321885"/>
            <a:ext cx="6123398" cy="400110"/>
          </a:xfrm>
          <a:prstGeom prst="rect">
            <a:avLst/>
          </a:prstGeom>
          <a:noFill/>
        </p:spPr>
        <p:txBody>
          <a:bodyPr wrap="square">
            <a:spAutoFit/>
          </a:bodyPr>
          <a:lstStyle/>
          <a:p>
            <a:pPr marL="342900" indent="-342900">
              <a:buFont typeface="Wingdings" panose="05000000000000000000" pitchFamily="2" charset="2"/>
              <a:buChar char="Ø"/>
            </a:pPr>
            <a:r>
              <a:rPr lang="fr-FR" sz="2000" b="1" i="0" dirty="0">
                <a:solidFill>
                  <a:schemeClr val="accent2"/>
                </a:solidFill>
                <a:effectLst/>
                <a:latin typeface="Arial" panose="020B0604020202020204" pitchFamily="34" charset="0"/>
                <a:cs typeface="Arial" panose="020B0604020202020204" pitchFamily="34" charset="0"/>
              </a:rPr>
              <a:t>Arbres de décision :</a:t>
            </a:r>
            <a:endParaRPr lang="fr-FR" sz="2000" dirty="0">
              <a:solidFill>
                <a:schemeClr val="accent2"/>
              </a:solidFill>
              <a:latin typeface="Arial" panose="020B0604020202020204" pitchFamily="34" charset="0"/>
              <a:cs typeface="Arial" panose="020B0604020202020204" pitchFamily="34" charset="0"/>
            </a:endParaRPr>
          </a:p>
        </p:txBody>
      </p:sp>
      <p:graphicFrame>
        <p:nvGraphicFramePr>
          <p:cNvPr id="15" name="Tableau 14">
            <a:extLst>
              <a:ext uri="{FF2B5EF4-FFF2-40B4-BE49-F238E27FC236}">
                <a16:creationId xmlns:a16="http://schemas.microsoft.com/office/drawing/2014/main" xmlns="" id="{71BBF365-4A63-0AF6-6481-0D1E40C66DD1}"/>
              </a:ext>
            </a:extLst>
          </p:cNvPr>
          <p:cNvGraphicFramePr>
            <a:graphicFrameLocks noGrp="1"/>
          </p:cNvGraphicFramePr>
          <p:nvPr>
            <p:extLst>
              <p:ext uri="{D42A27DB-BD31-4B8C-83A1-F6EECF244321}">
                <p14:modId xmlns:p14="http://schemas.microsoft.com/office/powerpoint/2010/main" val="1065778583"/>
              </p:ext>
            </p:extLst>
          </p:nvPr>
        </p:nvGraphicFramePr>
        <p:xfrm>
          <a:off x="4642772" y="4450519"/>
          <a:ext cx="6723770" cy="1854200"/>
        </p:xfrm>
        <a:graphic>
          <a:graphicData uri="http://schemas.openxmlformats.org/drawingml/2006/table">
            <a:tbl>
              <a:tblPr firstRow="1" bandRow="1">
                <a:tableStyleId>{5C22544A-7EE6-4342-B048-85BDC9FD1C3A}</a:tableStyleId>
              </a:tblPr>
              <a:tblGrid>
                <a:gridCol w="1344754">
                  <a:extLst>
                    <a:ext uri="{9D8B030D-6E8A-4147-A177-3AD203B41FA5}">
                      <a16:colId xmlns:a16="http://schemas.microsoft.com/office/drawing/2014/main" xmlns="" val="1295106756"/>
                    </a:ext>
                  </a:extLst>
                </a:gridCol>
                <a:gridCol w="1344754">
                  <a:extLst>
                    <a:ext uri="{9D8B030D-6E8A-4147-A177-3AD203B41FA5}">
                      <a16:colId xmlns:a16="http://schemas.microsoft.com/office/drawing/2014/main" xmlns="" val="1846452749"/>
                    </a:ext>
                  </a:extLst>
                </a:gridCol>
                <a:gridCol w="1344754">
                  <a:extLst>
                    <a:ext uri="{9D8B030D-6E8A-4147-A177-3AD203B41FA5}">
                      <a16:colId xmlns:a16="http://schemas.microsoft.com/office/drawing/2014/main" xmlns="" val="2557273324"/>
                    </a:ext>
                  </a:extLst>
                </a:gridCol>
                <a:gridCol w="1344754">
                  <a:extLst>
                    <a:ext uri="{9D8B030D-6E8A-4147-A177-3AD203B41FA5}">
                      <a16:colId xmlns:a16="http://schemas.microsoft.com/office/drawing/2014/main" xmlns="" val="3605947853"/>
                    </a:ext>
                  </a:extLst>
                </a:gridCol>
                <a:gridCol w="1344754">
                  <a:extLst>
                    <a:ext uri="{9D8B030D-6E8A-4147-A177-3AD203B41FA5}">
                      <a16:colId xmlns:a16="http://schemas.microsoft.com/office/drawing/2014/main" xmlns="" val="1533519975"/>
                    </a:ext>
                  </a:extLst>
                </a:gridCol>
              </a:tblGrid>
              <a:tr h="370840">
                <a:tc>
                  <a:txBody>
                    <a:bodyPr/>
                    <a:lstStyle/>
                    <a:p>
                      <a:pPr algn="l"/>
                      <a:r>
                        <a:rPr lang="fr-FR" b="1" dirty="0">
                          <a:effectLst/>
                        </a:rPr>
                        <a:t>Classe</a:t>
                      </a:r>
                    </a:p>
                  </a:txBody>
                  <a:tcPr anchor="ctr"/>
                </a:tc>
                <a:tc>
                  <a:txBody>
                    <a:bodyPr/>
                    <a:lstStyle/>
                    <a:p>
                      <a:r>
                        <a:rPr lang="fr-FR" sz="1800" b="1" i="0" kern="1200" dirty="0">
                          <a:solidFill>
                            <a:schemeClr val="lt1"/>
                          </a:solidFill>
                          <a:effectLst/>
                          <a:latin typeface="+mn-lt"/>
                          <a:ea typeface="+mn-ea"/>
                          <a:cs typeface="+mn-cs"/>
                        </a:rPr>
                        <a:t>Précision</a:t>
                      </a:r>
                      <a:endParaRPr lang="fr-FR" dirty="0"/>
                    </a:p>
                  </a:txBody>
                  <a:tcPr/>
                </a:tc>
                <a:tc>
                  <a:txBody>
                    <a:bodyPr/>
                    <a:lstStyle/>
                    <a:p>
                      <a:pPr algn="l"/>
                      <a:r>
                        <a:rPr lang="fr-FR" b="1" dirty="0">
                          <a:effectLst/>
                        </a:rPr>
                        <a:t>Rappel</a:t>
                      </a:r>
                    </a:p>
                  </a:txBody>
                  <a:tcPr anchor="ctr"/>
                </a:tc>
                <a:tc>
                  <a:txBody>
                    <a:bodyPr/>
                    <a:lstStyle/>
                    <a:p>
                      <a:pPr algn="l"/>
                      <a:r>
                        <a:rPr lang="fr-FR" b="1" dirty="0">
                          <a:effectLst/>
                        </a:rPr>
                        <a:t>F1-Score</a:t>
                      </a:r>
                    </a:p>
                  </a:txBody>
                  <a:tcPr anchor="ctr"/>
                </a:tc>
                <a:tc>
                  <a:txBody>
                    <a:bodyPr/>
                    <a:lstStyle/>
                    <a:p>
                      <a:r>
                        <a:rPr lang="fr-FR" sz="1800" b="1" i="0" kern="1200" dirty="0" err="1">
                          <a:solidFill>
                            <a:schemeClr val="lt1"/>
                          </a:solidFill>
                          <a:effectLst/>
                          <a:latin typeface="+mn-lt"/>
                          <a:ea typeface="+mn-ea"/>
                          <a:cs typeface="+mn-cs"/>
                        </a:rPr>
                        <a:t>Accuracy</a:t>
                      </a:r>
                      <a:endParaRPr lang="fr-FR" dirty="0"/>
                    </a:p>
                  </a:txBody>
                  <a:tcPr/>
                </a:tc>
                <a:extLst>
                  <a:ext uri="{0D108BD9-81ED-4DB2-BD59-A6C34878D82A}">
                    <a16:rowId xmlns:a16="http://schemas.microsoft.com/office/drawing/2014/main" xmlns="" val="4007504786"/>
                  </a:ext>
                </a:extLst>
              </a:tr>
              <a:tr h="370840">
                <a:tc>
                  <a:txBody>
                    <a:bodyPr/>
                    <a:lstStyle/>
                    <a:p>
                      <a:r>
                        <a:rPr lang="fr-FR" dirty="0" err="1">
                          <a:effectLst/>
                        </a:rPr>
                        <a:t>Slight</a:t>
                      </a:r>
                      <a:endParaRPr lang="fr-FR" dirty="0">
                        <a:effectLst/>
                      </a:endParaRPr>
                    </a:p>
                  </a:txBody>
                  <a:tcPr anchor="ctr"/>
                </a:tc>
                <a:tc>
                  <a:txBody>
                    <a:bodyPr/>
                    <a:lstStyle/>
                    <a:p>
                      <a:r>
                        <a:rPr lang="fr-FR" sz="1800" b="0" i="0" kern="1200" dirty="0">
                          <a:solidFill>
                            <a:schemeClr val="dk1"/>
                          </a:solidFill>
                          <a:effectLst/>
                          <a:latin typeface="+mn-lt"/>
                          <a:ea typeface="+mn-ea"/>
                          <a:cs typeface="+mn-cs"/>
                        </a:rPr>
                        <a:t>0.62</a:t>
                      </a:r>
                      <a:endParaRPr lang="fr-FR" dirty="0"/>
                    </a:p>
                  </a:txBody>
                  <a:tcPr/>
                </a:tc>
                <a:tc>
                  <a:txBody>
                    <a:bodyPr/>
                    <a:lstStyle/>
                    <a:p>
                      <a:r>
                        <a:rPr lang="fr-FR" sz="1800" b="0" i="0" kern="1200" dirty="0">
                          <a:solidFill>
                            <a:schemeClr val="dk1"/>
                          </a:solidFill>
                          <a:effectLst/>
                          <a:latin typeface="+mn-lt"/>
                          <a:ea typeface="+mn-ea"/>
                          <a:cs typeface="+mn-cs"/>
                        </a:rPr>
                        <a:t>0.73</a:t>
                      </a:r>
                      <a:endParaRPr lang="fr-FR" dirty="0"/>
                    </a:p>
                  </a:txBody>
                  <a:tcPr/>
                </a:tc>
                <a:tc>
                  <a:txBody>
                    <a:bodyPr/>
                    <a:lstStyle/>
                    <a:p>
                      <a:r>
                        <a:rPr lang="fr-FR" sz="1800" b="0" i="0" kern="1200" dirty="0">
                          <a:solidFill>
                            <a:schemeClr val="dk1"/>
                          </a:solidFill>
                          <a:effectLst/>
                          <a:latin typeface="+mn-lt"/>
                          <a:ea typeface="+mn-ea"/>
                          <a:cs typeface="+mn-cs"/>
                        </a:rPr>
                        <a:t>0.67</a:t>
                      </a:r>
                      <a:endParaRPr lang="fr-FR" dirty="0"/>
                    </a:p>
                  </a:txBody>
                  <a:tcPr/>
                </a:tc>
                <a:tc>
                  <a:txBody>
                    <a:bodyPr/>
                    <a:lstStyle/>
                    <a:p>
                      <a:r>
                        <a:rPr lang="fr-FR" sz="1800" b="0" i="0" kern="1200" dirty="0">
                          <a:solidFill>
                            <a:schemeClr val="dk1"/>
                          </a:solidFill>
                          <a:effectLst/>
                          <a:latin typeface="+mn-lt"/>
                          <a:ea typeface="+mn-ea"/>
                          <a:cs typeface="+mn-cs"/>
                        </a:rPr>
                        <a:t>0.67</a:t>
                      </a:r>
                      <a:endParaRPr lang="fr-FR" dirty="0"/>
                    </a:p>
                  </a:txBody>
                  <a:tcPr/>
                </a:tc>
                <a:extLst>
                  <a:ext uri="{0D108BD9-81ED-4DB2-BD59-A6C34878D82A}">
                    <a16:rowId xmlns:a16="http://schemas.microsoft.com/office/drawing/2014/main" xmlns="" val="815731658"/>
                  </a:ext>
                </a:extLst>
              </a:tr>
              <a:tr h="370840">
                <a:tc>
                  <a:txBody>
                    <a:bodyPr/>
                    <a:lstStyle/>
                    <a:p>
                      <a:r>
                        <a:rPr lang="fr-FR" sz="1800" b="0" i="0" kern="1200" dirty="0" err="1">
                          <a:solidFill>
                            <a:schemeClr val="dk1"/>
                          </a:solidFill>
                          <a:effectLst/>
                          <a:latin typeface="+mn-lt"/>
                          <a:ea typeface="+mn-ea"/>
                          <a:cs typeface="+mn-cs"/>
                        </a:rPr>
                        <a:t>Serious</a:t>
                      </a:r>
                      <a:endParaRPr lang="fr-FR" dirty="0"/>
                    </a:p>
                  </a:txBody>
                  <a:tcPr/>
                </a:tc>
                <a:tc>
                  <a:txBody>
                    <a:bodyPr/>
                    <a:lstStyle/>
                    <a:p>
                      <a:r>
                        <a:rPr lang="fr-FR" sz="1800" b="0" i="0" kern="1200" dirty="0">
                          <a:solidFill>
                            <a:schemeClr val="dk1"/>
                          </a:solidFill>
                          <a:effectLst/>
                          <a:latin typeface="+mn-lt"/>
                          <a:ea typeface="+mn-ea"/>
                          <a:cs typeface="+mn-cs"/>
                        </a:rPr>
                        <a:t>0.95</a:t>
                      </a:r>
                      <a:endParaRPr lang="fr-FR" dirty="0"/>
                    </a:p>
                  </a:txBody>
                  <a:tcPr/>
                </a:tc>
                <a:tc>
                  <a:txBody>
                    <a:bodyPr/>
                    <a:lstStyle/>
                    <a:p>
                      <a:r>
                        <a:rPr lang="fr-FR" sz="1800" b="0" i="0" kern="1200" dirty="0">
                          <a:solidFill>
                            <a:schemeClr val="dk1"/>
                          </a:solidFill>
                          <a:effectLst/>
                          <a:latin typeface="+mn-lt"/>
                          <a:ea typeface="+mn-ea"/>
                          <a:cs typeface="+mn-cs"/>
                        </a:rPr>
                        <a:t>1.00</a:t>
                      </a:r>
                      <a:endParaRPr lang="fr-FR" dirty="0"/>
                    </a:p>
                  </a:txBody>
                  <a:tcPr/>
                </a:tc>
                <a:tc>
                  <a:txBody>
                    <a:bodyPr/>
                    <a:lstStyle/>
                    <a:p>
                      <a:r>
                        <a:rPr lang="fr-FR" sz="1800" b="0" i="0" kern="1200" dirty="0">
                          <a:solidFill>
                            <a:schemeClr val="dk1"/>
                          </a:solidFill>
                          <a:effectLst/>
                          <a:latin typeface="+mn-lt"/>
                          <a:ea typeface="+mn-ea"/>
                          <a:cs typeface="+mn-cs"/>
                        </a:rPr>
                        <a:t>0.97</a:t>
                      </a:r>
                      <a:endParaRPr lang="fr-FR" dirty="0"/>
                    </a:p>
                  </a:txBody>
                  <a:tcPr/>
                </a:tc>
                <a:tc>
                  <a:txBody>
                    <a:bodyPr/>
                    <a:lstStyle/>
                    <a:p>
                      <a:endParaRPr lang="fr-FR"/>
                    </a:p>
                  </a:txBody>
                  <a:tcPr/>
                </a:tc>
                <a:extLst>
                  <a:ext uri="{0D108BD9-81ED-4DB2-BD59-A6C34878D82A}">
                    <a16:rowId xmlns:a16="http://schemas.microsoft.com/office/drawing/2014/main" xmlns="" val="381342509"/>
                  </a:ext>
                </a:extLst>
              </a:tr>
              <a:tr h="370840">
                <a:tc>
                  <a:txBody>
                    <a:bodyPr/>
                    <a:lstStyle/>
                    <a:p>
                      <a:r>
                        <a:rPr lang="fr-FR" sz="1800" b="0" i="0" kern="1200" dirty="0">
                          <a:solidFill>
                            <a:schemeClr val="dk1"/>
                          </a:solidFill>
                          <a:effectLst/>
                          <a:latin typeface="+mn-lt"/>
                          <a:ea typeface="+mn-ea"/>
                          <a:cs typeface="+mn-cs"/>
                        </a:rPr>
                        <a:t>Fatal</a:t>
                      </a:r>
                      <a:endParaRPr lang="fr-FR" dirty="0"/>
                    </a:p>
                  </a:txBody>
                  <a:tcPr/>
                </a:tc>
                <a:tc>
                  <a:txBody>
                    <a:bodyPr/>
                    <a:lstStyle/>
                    <a:p>
                      <a:r>
                        <a:rPr lang="fr-FR" sz="1800" b="0" i="0" kern="1200" dirty="0">
                          <a:solidFill>
                            <a:schemeClr val="dk1"/>
                          </a:solidFill>
                          <a:effectLst/>
                          <a:latin typeface="+mn-lt"/>
                          <a:ea typeface="+mn-ea"/>
                          <a:cs typeface="+mn-cs"/>
                        </a:rPr>
                        <a:t>0.50</a:t>
                      </a:r>
                      <a:endParaRPr lang="fr-FR" dirty="0"/>
                    </a:p>
                  </a:txBody>
                  <a:tcPr/>
                </a:tc>
                <a:tc>
                  <a:txBody>
                    <a:bodyPr/>
                    <a:lstStyle/>
                    <a:p>
                      <a:r>
                        <a:rPr lang="fr-FR" sz="1800" b="0" i="0" kern="1200" dirty="0">
                          <a:solidFill>
                            <a:schemeClr val="dk1"/>
                          </a:solidFill>
                          <a:effectLst/>
                          <a:latin typeface="+mn-lt"/>
                          <a:ea typeface="+mn-ea"/>
                          <a:cs typeface="+mn-cs"/>
                        </a:rPr>
                        <a:t>0.33</a:t>
                      </a:r>
                      <a:endParaRPr lang="fr-FR" dirty="0"/>
                    </a:p>
                  </a:txBody>
                  <a:tcPr/>
                </a:tc>
                <a:tc>
                  <a:txBody>
                    <a:bodyPr/>
                    <a:lstStyle/>
                    <a:p>
                      <a:r>
                        <a:rPr lang="fr-FR" sz="1800" b="0" i="0" kern="1200" dirty="0">
                          <a:solidFill>
                            <a:schemeClr val="dk1"/>
                          </a:solidFill>
                          <a:effectLst/>
                          <a:latin typeface="+mn-lt"/>
                          <a:ea typeface="+mn-ea"/>
                          <a:cs typeface="+mn-cs"/>
                        </a:rPr>
                        <a:t>0.40</a:t>
                      </a:r>
                      <a:endParaRPr lang="fr-FR" dirty="0"/>
                    </a:p>
                  </a:txBody>
                  <a:tcPr/>
                </a:tc>
                <a:tc>
                  <a:txBody>
                    <a:bodyPr/>
                    <a:lstStyle/>
                    <a:p>
                      <a:endParaRPr lang="fr-FR"/>
                    </a:p>
                  </a:txBody>
                  <a:tcPr/>
                </a:tc>
                <a:extLst>
                  <a:ext uri="{0D108BD9-81ED-4DB2-BD59-A6C34878D82A}">
                    <a16:rowId xmlns:a16="http://schemas.microsoft.com/office/drawing/2014/main" xmlns="" val="445861026"/>
                  </a:ext>
                </a:extLst>
              </a:tr>
              <a:tr h="370840">
                <a:tc>
                  <a:txBody>
                    <a:bodyPr/>
                    <a:lstStyle/>
                    <a:p>
                      <a:r>
                        <a:rPr lang="fr-FR" dirty="0" err="1"/>
                        <a:t>Fatel</a:t>
                      </a:r>
                      <a:endParaRPr lang="fr-FR" dirty="0"/>
                    </a:p>
                  </a:txBody>
                  <a:tcPr/>
                </a:tc>
                <a:tc>
                  <a:txBody>
                    <a:bodyPr/>
                    <a:lstStyle/>
                    <a:p>
                      <a:r>
                        <a:rPr lang="fr-FR" sz="1800" b="0" i="0" kern="1200" dirty="0">
                          <a:solidFill>
                            <a:schemeClr val="dk1"/>
                          </a:solidFill>
                          <a:effectLst/>
                          <a:latin typeface="+mn-lt"/>
                          <a:ea typeface="+mn-ea"/>
                          <a:cs typeface="+mn-cs"/>
                        </a:rPr>
                        <a:t>0.58</a:t>
                      </a:r>
                      <a:endParaRPr lang="fr-FR" dirty="0"/>
                    </a:p>
                  </a:txBody>
                  <a:tcPr/>
                </a:tc>
                <a:tc>
                  <a:txBody>
                    <a:bodyPr/>
                    <a:lstStyle/>
                    <a:p>
                      <a:r>
                        <a:rPr lang="fr-FR" sz="1800" b="0" i="0" kern="1200" dirty="0">
                          <a:solidFill>
                            <a:schemeClr val="dk1"/>
                          </a:solidFill>
                          <a:effectLst/>
                          <a:latin typeface="+mn-lt"/>
                          <a:ea typeface="+mn-ea"/>
                          <a:cs typeface="+mn-cs"/>
                        </a:rPr>
                        <a:t>0.64</a:t>
                      </a:r>
                      <a:endParaRPr lang="fr-FR" dirty="0"/>
                    </a:p>
                  </a:txBody>
                  <a:tcPr/>
                </a:tc>
                <a:tc>
                  <a:txBody>
                    <a:bodyPr/>
                    <a:lstStyle/>
                    <a:p>
                      <a:r>
                        <a:rPr lang="fr-FR" sz="1800" b="0" i="0" kern="1200" dirty="0">
                          <a:solidFill>
                            <a:schemeClr val="dk1"/>
                          </a:solidFill>
                          <a:effectLst/>
                          <a:latin typeface="+mn-lt"/>
                          <a:ea typeface="+mn-ea"/>
                          <a:cs typeface="+mn-cs"/>
                        </a:rPr>
                        <a:t>0.61</a:t>
                      </a:r>
                      <a:endParaRPr lang="fr-FR" dirty="0"/>
                    </a:p>
                  </a:txBody>
                  <a:tcPr/>
                </a:tc>
                <a:tc>
                  <a:txBody>
                    <a:bodyPr/>
                    <a:lstStyle/>
                    <a:p>
                      <a:endParaRPr lang="fr-FR" dirty="0"/>
                    </a:p>
                  </a:txBody>
                  <a:tcPr/>
                </a:tc>
                <a:extLst>
                  <a:ext uri="{0D108BD9-81ED-4DB2-BD59-A6C34878D82A}">
                    <a16:rowId xmlns:a16="http://schemas.microsoft.com/office/drawing/2014/main" xmlns="" val="338030484"/>
                  </a:ext>
                </a:extLst>
              </a:tr>
            </a:tbl>
          </a:graphicData>
        </a:graphic>
      </p:graphicFrame>
    </p:spTree>
    <p:extLst>
      <p:ext uri="{BB962C8B-B14F-4D97-AF65-F5344CB8AC3E}">
        <p14:creationId xmlns:p14="http://schemas.microsoft.com/office/powerpoint/2010/main" val="3404873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fade">
                                      <p:cBhvr>
                                        <p:cTn id="26" dur="1000"/>
                                        <p:tgtEl>
                                          <p:spTgt spid="10"/>
                                        </p:tgtEl>
                                      </p:cBhvr>
                                    </p:animEffect>
                                    <p:anim calcmode="lin" valueType="num">
                                      <p:cBhvr>
                                        <p:cTn id="27" dur="1000" fill="hold"/>
                                        <p:tgtEl>
                                          <p:spTgt spid="10"/>
                                        </p:tgtEl>
                                        <p:attrNameLst>
                                          <p:attrName>ppt_x</p:attrName>
                                        </p:attrNameLst>
                                      </p:cBhvr>
                                      <p:tavLst>
                                        <p:tav tm="0">
                                          <p:val>
                                            <p:strVal val="#ppt_x"/>
                                          </p:val>
                                        </p:tav>
                                        <p:tav tm="100000">
                                          <p:val>
                                            <p:strVal val="#ppt_x"/>
                                          </p:val>
                                        </p:tav>
                                      </p:tavLst>
                                    </p:anim>
                                    <p:anim calcmode="lin" valueType="num">
                                      <p:cBhvr>
                                        <p:cTn id="2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1000"/>
                                        <p:tgtEl>
                                          <p:spTgt spid="14"/>
                                        </p:tgtEl>
                                      </p:cBhvr>
                                    </p:animEffect>
                                    <p:anim calcmode="lin" valueType="num">
                                      <p:cBhvr>
                                        <p:cTn id="34" dur="1000" fill="hold"/>
                                        <p:tgtEl>
                                          <p:spTgt spid="14"/>
                                        </p:tgtEl>
                                        <p:attrNameLst>
                                          <p:attrName>ppt_x</p:attrName>
                                        </p:attrNameLst>
                                      </p:cBhvr>
                                      <p:tavLst>
                                        <p:tav tm="0">
                                          <p:val>
                                            <p:strVal val="#ppt_x"/>
                                          </p:val>
                                        </p:tav>
                                        <p:tav tm="100000">
                                          <p:val>
                                            <p:strVal val="#ppt_x"/>
                                          </p:val>
                                        </p:tav>
                                      </p:tavLst>
                                    </p:anim>
                                    <p:anim calcmode="lin" valueType="num">
                                      <p:cBhvr>
                                        <p:cTn id="35" dur="1000" fill="hold"/>
                                        <p:tgtEl>
                                          <p:spTgt spid="14"/>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1000"/>
                                        <p:tgtEl>
                                          <p:spTgt spid="15"/>
                                        </p:tgtEl>
                                      </p:cBhvr>
                                    </p:animEffect>
                                    <p:anim calcmode="lin" valueType="num">
                                      <p:cBhvr>
                                        <p:cTn id="39" dur="1000" fill="hold"/>
                                        <p:tgtEl>
                                          <p:spTgt spid="15"/>
                                        </p:tgtEl>
                                        <p:attrNameLst>
                                          <p:attrName>ppt_x</p:attrName>
                                        </p:attrNameLst>
                                      </p:cBhvr>
                                      <p:tavLst>
                                        <p:tav tm="0">
                                          <p:val>
                                            <p:strVal val="#ppt_x"/>
                                          </p:val>
                                        </p:tav>
                                        <p:tav tm="100000">
                                          <p:val>
                                            <p:strVal val="#ppt_x"/>
                                          </p:val>
                                        </p:tav>
                                      </p:tavLst>
                                    </p:anim>
                                    <p:anim calcmode="lin" valueType="num">
                                      <p:cBhvr>
                                        <p:cTn id="4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6" grpId="0"/>
      <p:bldP spid="1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3894988-AFD3-DBEE-DA21-016BB99DEDAF}"/>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5C6CE31A-F404-DDBA-5D2A-A1B7B673263A}"/>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76D2BF17-53FA-B369-9B1A-4B7A37EA3DF1}"/>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51EF5DC6-2B8E-B33F-7EE4-2BFC075A7177}"/>
              </a:ext>
            </a:extLst>
          </p:cNvPr>
          <p:cNvSpPr txBox="1"/>
          <p:nvPr/>
        </p:nvSpPr>
        <p:spPr>
          <a:xfrm>
            <a:off x="3062041" y="-48181"/>
            <a:ext cx="6605941"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Résultats et évaluation</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5D1A7CE8-A474-02EE-3283-929868F4430C}"/>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9" name="ZoneTexte 8">
            <a:extLst>
              <a:ext uri="{FF2B5EF4-FFF2-40B4-BE49-F238E27FC236}">
                <a16:creationId xmlns:a16="http://schemas.microsoft.com/office/drawing/2014/main" xmlns="" id="{1C88319B-060D-4100-8875-DAF9B8D6EC3C}"/>
              </a:ext>
            </a:extLst>
          </p:cNvPr>
          <p:cNvSpPr txBox="1"/>
          <p:nvPr/>
        </p:nvSpPr>
        <p:spPr>
          <a:xfrm>
            <a:off x="704008" y="977587"/>
            <a:ext cx="6041205" cy="400110"/>
          </a:xfrm>
          <a:prstGeom prst="rect">
            <a:avLst/>
          </a:prstGeom>
          <a:noFill/>
        </p:spPr>
        <p:txBody>
          <a:bodyPr wrap="square" rtlCol="0">
            <a:spAutoFit/>
          </a:bodyPr>
          <a:lstStyle/>
          <a:p>
            <a:pPr marL="457200" indent="-457200" algn="l">
              <a:spcAft>
                <a:spcPts val="300"/>
              </a:spcAft>
              <a:buFont typeface="+mj-lt"/>
              <a:buAutoNum type="arabicPeriod" startAt="2"/>
            </a:pPr>
            <a:r>
              <a:rPr lang="fr-MA" sz="2000" b="1" i="0" dirty="0">
                <a:solidFill>
                  <a:srgbClr val="00B0F0"/>
                </a:solidFill>
                <a:effectLst/>
                <a:latin typeface="Arial" panose="020B0604020202020204" pitchFamily="34" charset="0"/>
                <a:cs typeface="Arial" panose="020B0604020202020204" pitchFamily="34" charset="0"/>
              </a:rPr>
              <a:t>Performance des modèles par classe :</a:t>
            </a:r>
            <a:endParaRPr lang="fr-FR" sz="2000" b="0" i="0" dirty="0">
              <a:solidFill>
                <a:srgbClr val="00B0F0"/>
              </a:solidFill>
              <a:effectLst/>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xmlns="" id="{8F558CBD-1A62-0A24-2CEE-7E20DB0CB70D}"/>
              </a:ext>
            </a:extLst>
          </p:cNvPr>
          <p:cNvSpPr txBox="1"/>
          <p:nvPr/>
        </p:nvSpPr>
        <p:spPr>
          <a:xfrm>
            <a:off x="904124" y="1536262"/>
            <a:ext cx="6123398" cy="400110"/>
          </a:xfrm>
          <a:prstGeom prst="rect">
            <a:avLst/>
          </a:prstGeom>
          <a:noFill/>
        </p:spPr>
        <p:txBody>
          <a:bodyPr wrap="square">
            <a:spAutoFit/>
          </a:bodyPr>
          <a:lstStyle/>
          <a:p>
            <a:pPr marL="342900" indent="-342900">
              <a:buFont typeface="Wingdings" panose="05000000000000000000" pitchFamily="2" charset="2"/>
              <a:buChar char="Ø"/>
            </a:pPr>
            <a:r>
              <a:rPr lang="fr-FR" sz="2000" b="1" i="0" dirty="0">
                <a:solidFill>
                  <a:schemeClr val="accent2"/>
                </a:solidFill>
                <a:effectLst/>
                <a:latin typeface="Arial" panose="020B0604020202020204" pitchFamily="34" charset="0"/>
                <a:cs typeface="Arial" panose="020B0604020202020204" pitchFamily="34" charset="0"/>
              </a:rPr>
              <a:t>Forêts aléatoires :</a:t>
            </a:r>
            <a:endParaRPr lang="fr-FR" sz="2000" dirty="0">
              <a:solidFill>
                <a:schemeClr val="accent2"/>
              </a:solidFill>
              <a:latin typeface="Arial" panose="020B0604020202020204" pitchFamily="34" charset="0"/>
              <a:cs typeface="Arial" panose="020B0604020202020204" pitchFamily="34" charset="0"/>
            </a:endParaRPr>
          </a:p>
        </p:txBody>
      </p:sp>
      <p:graphicFrame>
        <p:nvGraphicFramePr>
          <p:cNvPr id="10" name="Tableau 9">
            <a:extLst>
              <a:ext uri="{FF2B5EF4-FFF2-40B4-BE49-F238E27FC236}">
                <a16:creationId xmlns:a16="http://schemas.microsoft.com/office/drawing/2014/main" xmlns="" id="{4FBF449F-6C16-3523-C8D7-060E159F623D}"/>
              </a:ext>
            </a:extLst>
          </p:cNvPr>
          <p:cNvGraphicFramePr>
            <a:graphicFrameLocks noGrp="1"/>
          </p:cNvGraphicFramePr>
          <p:nvPr>
            <p:extLst>
              <p:ext uri="{D42A27DB-BD31-4B8C-83A1-F6EECF244321}">
                <p14:modId xmlns:p14="http://schemas.microsoft.com/office/powerpoint/2010/main" val="1646493801"/>
              </p:ext>
            </p:extLst>
          </p:nvPr>
        </p:nvGraphicFramePr>
        <p:xfrm>
          <a:off x="4447566" y="2003946"/>
          <a:ext cx="6723770" cy="1854200"/>
        </p:xfrm>
        <a:graphic>
          <a:graphicData uri="http://schemas.openxmlformats.org/drawingml/2006/table">
            <a:tbl>
              <a:tblPr firstRow="1" bandRow="1">
                <a:tableStyleId>{5C22544A-7EE6-4342-B048-85BDC9FD1C3A}</a:tableStyleId>
              </a:tblPr>
              <a:tblGrid>
                <a:gridCol w="1344754">
                  <a:extLst>
                    <a:ext uri="{9D8B030D-6E8A-4147-A177-3AD203B41FA5}">
                      <a16:colId xmlns:a16="http://schemas.microsoft.com/office/drawing/2014/main" xmlns="" val="1295106756"/>
                    </a:ext>
                  </a:extLst>
                </a:gridCol>
                <a:gridCol w="1344754">
                  <a:extLst>
                    <a:ext uri="{9D8B030D-6E8A-4147-A177-3AD203B41FA5}">
                      <a16:colId xmlns:a16="http://schemas.microsoft.com/office/drawing/2014/main" xmlns="" val="1846452749"/>
                    </a:ext>
                  </a:extLst>
                </a:gridCol>
                <a:gridCol w="1344754">
                  <a:extLst>
                    <a:ext uri="{9D8B030D-6E8A-4147-A177-3AD203B41FA5}">
                      <a16:colId xmlns:a16="http://schemas.microsoft.com/office/drawing/2014/main" xmlns="" val="2557273324"/>
                    </a:ext>
                  </a:extLst>
                </a:gridCol>
                <a:gridCol w="1344754">
                  <a:extLst>
                    <a:ext uri="{9D8B030D-6E8A-4147-A177-3AD203B41FA5}">
                      <a16:colId xmlns:a16="http://schemas.microsoft.com/office/drawing/2014/main" xmlns="" val="3605947853"/>
                    </a:ext>
                  </a:extLst>
                </a:gridCol>
                <a:gridCol w="1344754">
                  <a:extLst>
                    <a:ext uri="{9D8B030D-6E8A-4147-A177-3AD203B41FA5}">
                      <a16:colId xmlns:a16="http://schemas.microsoft.com/office/drawing/2014/main" xmlns="" val="1533519975"/>
                    </a:ext>
                  </a:extLst>
                </a:gridCol>
              </a:tblGrid>
              <a:tr h="370840">
                <a:tc>
                  <a:txBody>
                    <a:bodyPr/>
                    <a:lstStyle/>
                    <a:p>
                      <a:pPr algn="l"/>
                      <a:r>
                        <a:rPr lang="fr-FR" b="1" dirty="0">
                          <a:effectLst/>
                        </a:rPr>
                        <a:t>Classe</a:t>
                      </a:r>
                    </a:p>
                  </a:txBody>
                  <a:tcPr anchor="ctr"/>
                </a:tc>
                <a:tc>
                  <a:txBody>
                    <a:bodyPr/>
                    <a:lstStyle/>
                    <a:p>
                      <a:r>
                        <a:rPr lang="fr-FR" sz="1800" b="1" i="0" kern="1200" dirty="0">
                          <a:solidFill>
                            <a:schemeClr val="lt1"/>
                          </a:solidFill>
                          <a:effectLst/>
                          <a:latin typeface="+mn-lt"/>
                          <a:ea typeface="+mn-ea"/>
                          <a:cs typeface="+mn-cs"/>
                        </a:rPr>
                        <a:t>Précision</a:t>
                      </a:r>
                      <a:endParaRPr lang="fr-FR" dirty="0"/>
                    </a:p>
                  </a:txBody>
                  <a:tcPr/>
                </a:tc>
                <a:tc>
                  <a:txBody>
                    <a:bodyPr/>
                    <a:lstStyle/>
                    <a:p>
                      <a:pPr algn="l"/>
                      <a:r>
                        <a:rPr lang="fr-FR" b="1" dirty="0">
                          <a:effectLst/>
                        </a:rPr>
                        <a:t>Rappel</a:t>
                      </a:r>
                    </a:p>
                  </a:txBody>
                  <a:tcPr anchor="ctr"/>
                </a:tc>
                <a:tc>
                  <a:txBody>
                    <a:bodyPr/>
                    <a:lstStyle/>
                    <a:p>
                      <a:pPr algn="l"/>
                      <a:r>
                        <a:rPr lang="fr-FR" b="1" dirty="0">
                          <a:effectLst/>
                        </a:rPr>
                        <a:t>F1-Score</a:t>
                      </a:r>
                    </a:p>
                  </a:txBody>
                  <a:tcPr anchor="ctr"/>
                </a:tc>
                <a:tc>
                  <a:txBody>
                    <a:bodyPr/>
                    <a:lstStyle/>
                    <a:p>
                      <a:r>
                        <a:rPr lang="fr-FR" sz="1800" b="1" i="0" kern="1200" dirty="0" err="1">
                          <a:solidFill>
                            <a:schemeClr val="lt1"/>
                          </a:solidFill>
                          <a:effectLst/>
                          <a:latin typeface="+mn-lt"/>
                          <a:ea typeface="+mn-ea"/>
                          <a:cs typeface="+mn-cs"/>
                        </a:rPr>
                        <a:t>Accuracy</a:t>
                      </a:r>
                      <a:endParaRPr lang="fr-FR" dirty="0"/>
                    </a:p>
                  </a:txBody>
                  <a:tcPr/>
                </a:tc>
                <a:extLst>
                  <a:ext uri="{0D108BD9-81ED-4DB2-BD59-A6C34878D82A}">
                    <a16:rowId xmlns:a16="http://schemas.microsoft.com/office/drawing/2014/main" xmlns="" val="4007504786"/>
                  </a:ext>
                </a:extLst>
              </a:tr>
              <a:tr h="370840">
                <a:tc>
                  <a:txBody>
                    <a:bodyPr/>
                    <a:lstStyle/>
                    <a:p>
                      <a:r>
                        <a:rPr lang="fr-FR" dirty="0" err="1">
                          <a:effectLst/>
                        </a:rPr>
                        <a:t>Slight</a:t>
                      </a:r>
                      <a:endParaRPr lang="fr-FR" dirty="0">
                        <a:effectLst/>
                      </a:endParaRPr>
                    </a:p>
                  </a:txBody>
                  <a:tcPr anchor="ctr"/>
                </a:tc>
                <a:tc>
                  <a:txBody>
                    <a:bodyPr/>
                    <a:lstStyle/>
                    <a:p>
                      <a:r>
                        <a:rPr lang="fr-FR" dirty="0"/>
                        <a:t>0.93</a:t>
                      </a:r>
                    </a:p>
                  </a:txBody>
                  <a:tcPr/>
                </a:tc>
                <a:tc>
                  <a:txBody>
                    <a:bodyPr/>
                    <a:lstStyle/>
                    <a:p>
                      <a:r>
                        <a:rPr lang="fr-FR" dirty="0"/>
                        <a:t>0.96</a:t>
                      </a:r>
                    </a:p>
                  </a:txBody>
                  <a:tcPr/>
                </a:tc>
                <a:tc>
                  <a:txBody>
                    <a:bodyPr/>
                    <a:lstStyle/>
                    <a:p>
                      <a:r>
                        <a:rPr lang="fr-FR" dirty="0"/>
                        <a:t>0.94</a:t>
                      </a:r>
                    </a:p>
                  </a:txBody>
                  <a:tcPr/>
                </a:tc>
                <a:tc>
                  <a:txBody>
                    <a:bodyPr/>
                    <a:lstStyle/>
                    <a:p>
                      <a:r>
                        <a:rPr lang="fr-FR" sz="1800" b="0" i="0" kern="1200" dirty="0">
                          <a:solidFill>
                            <a:schemeClr val="dk1"/>
                          </a:solidFill>
                          <a:effectLst/>
                          <a:latin typeface="+mn-lt"/>
                          <a:ea typeface="+mn-ea"/>
                          <a:cs typeface="+mn-cs"/>
                        </a:rPr>
                        <a:t>0.89</a:t>
                      </a:r>
                      <a:endParaRPr lang="fr-FR" dirty="0"/>
                    </a:p>
                  </a:txBody>
                  <a:tcPr/>
                </a:tc>
                <a:extLst>
                  <a:ext uri="{0D108BD9-81ED-4DB2-BD59-A6C34878D82A}">
                    <a16:rowId xmlns:a16="http://schemas.microsoft.com/office/drawing/2014/main" xmlns="" val="815731658"/>
                  </a:ext>
                </a:extLst>
              </a:tr>
              <a:tr h="370840">
                <a:tc>
                  <a:txBody>
                    <a:bodyPr/>
                    <a:lstStyle/>
                    <a:p>
                      <a:r>
                        <a:rPr lang="fr-FR" sz="1800" b="0" i="0" kern="1200" dirty="0" err="1">
                          <a:solidFill>
                            <a:schemeClr val="dk1"/>
                          </a:solidFill>
                          <a:effectLst/>
                          <a:latin typeface="+mn-lt"/>
                          <a:ea typeface="+mn-ea"/>
                          <a:cs typeface="+mn-cs"/>
                        </a:rPr>
                        <a:t>Serious</a:t>
                      </a:r>
                      <a:endParaRPr lang="fr-FR" dirty="0"/>
                    </a:p>
                  </a:txBody>
                  <a:tcPr/>
                </a:tc>
                <a:tc>
                  <a:txBody>
                    <a:bodyPr/>
                    <a:lstStyle/>
                    <a:p>
                      <a:r>
                        <a:rPr lang="fr-FR" sz="1800" b="0" i="0" kern="1200" dirty="0">
                          <a:solidFill>
                            <a:schemeClr val="dk1"/>
                          </a:solidFill>
                          <a:effectLst/>
                          <a:latin typeface="+mn-lt"/>
                          <a:ea typeface="+mn-ea"/>
                          <a:cs typeface="+mn-cs"/>
                        </a:rPr>
                        <a:t>1.00</a:t>
                      </a:r>
                      <a:endParaRPr lang="fr-FR" dirty="0"/>
                    </a:p>
                  </a:txBody>
                  <a:tcPr/>
                </a:tc>
                <a:tc>
                  <a:txBody>
                    <a:bodyPr/>
                    <a:lstStyle/>
                    <a:p>
                      <a:r>
                        <a:rPr lang="fr-FR" sz="1800" b="0" i="0" kern="1200" dirty="0">
                          <a:solidFill>
                            <a:schemeClr val="dk1"/>
                          </a:solidFill>
                          <a:effectLst/>
                          <a:latin typeface="+mn-lt"/>
                          <a:ea typeface="+mn-ea"/>
                          <a:cs typeface="+mn-cs"/>
                        </a:rPr>
                        <a:t>1.00</a:t>
                      </a:r>
                      <a:endParaRPr lang="fr-FR" dirty="0"/>
                    </a:p>
                  </a:txBody>
                  <a:tcPr/>
                </a:tc>
                <a:tc>
                  <a:txBody>
                    <a:bodyPr/>
                    <a:lstStyle/>
                    <a:p>
                      <a:r>
                        <a:rPr lang="fr-FR" sz="1800" b="0" i="0" kern="1200" dirty="0">
                          <a:solidFill>
                            <a:schemeClr val="dk1"/>
                          </a:solidFill>
                          <a:effectLst/>
                          <a:latin typeface="+mn-lt"/>
                          <a:ea typeface="+mn-ea"/>
                          <a:cs typeface="+mn-cs"/>
                        </a:rPr>
                        <a:t>1.00</a:t>
                      </a:r>
                      <a:endParaRPr lang="fr-FR" dirty="0"/>
                    </a:p>
                  </a:txBody>
                  <a:tcPr/>
                </a:tc>
                <a:tc>
                  <a:txBody>
                    <a:bodyPr/>
                    <a:lstStyle/>
                    <a:p>
                      <a:endParaRPr lang="fr-FR"/>
                    </a:p>
                  </a:txBody>
                  <a:tcPr/>
                </a:tc>
                <a:extLst>
                  <a:ext uri="{0D108BD9-81ED-4DB2-BD59-A6C34878D82A}">
                    <a16:rowId xmlns:a16="http://schemas.microsoft.com/office/drawing/2014/main" xmlns="" val="381342509"/>
                  </a:ext>
                </a:extLst>
              </a:tr>
              <a:tr h="370840">
                <a:tc>
                  <a:txBody>
                    <a:bodyPr/>
                    <a:lstStyle/>
                    <a:p>
                      <a:r>
                        <a:rPr lang="fr-FR" sz="1800" b="0" i="0" kern="1200" dirty="0">
                          <a:solidFill>
                            <a:schemeClr val="dk1"/>
                          </a:solidFill>
                          <a:effectLst/>
                          <a:latin typeface="+mn-lt"/>
                          <a:ea typeface="+mn-ea"/>
                          <a:cs typeface="+mn-cs"/>
                        </a:rPr>
                        <a:t>Fatal</a:t>
                      </a:r>
                      <a:endParaRPr lang="fr-FR" dirty="0"/>
                    </a:p>
                  </a:txBody>
                  <a:tcPr/>
                </a:tc>
                <a:tc>
                  <a:txBody>
                    <a:bodyPr/>
                    <a:lstStyle/>
                    <a:p>
                      <a:r>
                        <a:rPr lang="fr-FR" sz="1800" b="0" i="0" kern="1200" dirty="0">
                          <a:solidFill>
                            <a:schemeClr val="dk1"/>
                          </a:solidFill>
                          <a:effectLst/>
                          <a:latin typeface="+mn-lt"/>
                          <a:ea typeface="+mn-ea"/>
                          <a:cs typeface="+mn-cs"/>
                        </a:rPr>
                        <a:t>0.80</a:t>
                      </a:r>
                      <a:endParaRPr lang="fr-FR" dirty="0"/>
                    </a:p>
                  </a:txBody>
                  <a:tcPr/>
                </a:tc>
                <a:tc>
                  <a:txBody>
                    <a:bodyPr/>
                    <a:lstStyle/>
                    <a:p>
                      <a:r>
                        <a:rPr lang="fr-FR" sz="1800" b="0" i="0" kern="1200" dirty="0">
                          <a:solidFill>
                            <a:schemeClr val="dk1"/>
                          </a:solidFill>
                          <a:effectLst/>
                          <a:latin typeface="+mn-lt"/>
                          <a:ea typeface="+mn-ea"/>
                          <a:cs typeface="+mn-cs"/>
                        </a:rPr>
                        <a:t>0.80</a:t>
                      </a:r>
                      <a:endParaRPr lang="fr-FR" dirty="0"/>
                    </a:p>
                  </a:txBody>
                  <a:tcPr/>
                </a:tc>
                <a:tc>
                  <a:txBody>
                    <a:bodyPr/>
                    <a:lstStyle/>
                    <a:p>
                      <a:r>
                        <a:rPr lang="fr-FR" sz="1800" b="0" i="0" kern="1200" dirty="0">
                          <a:solidFill>
                            <a:schemeClr val="dk1"/>
                          </a:solidFill>
                          <a:effectLst/>
                          <a:latin typeface="+mn-lt"/>
                          <a:ea typeface="+mn-ea"/>
                          <a:cs typeface="+mn-cs"/>
                        </a:rPr>
                        <a:t>0.80</a:t>
                      </a:r>
                      <a:endParaRPr lang="fr-FR" dirty="0"/>
                    </a:p>
                  </a:txBody>
                  <a:tcPr/>
                </a:tc>
                <a:tc>
                  <a:txBody>
                    <a:bodyPr/>
                    <a:lstStyle/>
                    <a:p>
                      <a:endParaRPr lang="fr-FR"/>
                    </a:p>
                  </a:txBody>
                  <a:tcPr/>
                </a:tc>
                <a:extLst>
                  <a:ext uri="{0D108BD9-81ED-4DB2-BD59-A6C34878D82A}">
                    <a16:rowId xmlns:a16="http://schemas.microsoft.com/office/drawing/2014/main" xmlns="" val="445861026"/>
                  </a:ext>
                </a:extLst>
              </a:tr>
              <a:tr h="370840">
                <a:tc>
                  <a:txBody>
                    <a:bodyPr/>
                    <a:lstStyle/>
                    <a:p>
                      <a:r>
                        <a:rPr lang="fr-FR" dirty="0" err="1"/>
                        <a:t>Fatel</a:t>
                      </a:r>
                      <a:endParaRPr lang="fr-FR" dirty="0"/>
                    </a:p>
                  </a:txBody>
                  <a:tcPr/>
                </a:tc>
                <a:tc>
                  <a:txBody>
                    <a:bodyPr/>
                    <a:lstStyle/>
                    <a:p>
                      <a:r>
                        <a:rPr lang="fr-FR" sz="1800" b="0" i="0" kern="1200" dirty="0">
                          <a:solidFill>
                            <a:schemeClr val="dk1"/>
                          </a:solidFill>
                          <a:effectLst/>
                          <a:latin typeface="+mn-lt"/>
                          <a:ea typeface="+mn-ea"/>
                          <a:cs typeface="+mn-cs"/>
                        </a:rPr>
                        <a:t>0.81</a:t>
                      </a:r>
                      <a:endParaRPr lang="fr-FR" dirty="0"/>
                    </a:p>
                  </a:txBody>
                  <a:tcPr/>
                </a:tc>
                <a:tc>
                  <a:txBody>
                    <a:bodyPr/>
                    <a:lstStyle/>
                    <a:p>
                      <a:r>
                        <a:rPr lang="fr-FR" sz="1800" b="0" i="0" kern="1200" dirty="0">
                          <a:solidFill>
                            <a:schemeClr val="dk1"/>
                          </a:solidFill>
                          <a:effectLst/>
                          <a:latin typeface="+mn-lt"/>
                          <a:ea typeface="+mn-ea"/>
                          <a:cs typeface="+mn-cs"/>
                        </a:rPr>
                        <a:t>0.78</a:t>
                      </a:r>
                      <a:endParaRPr lang="fr-FR" dirty="0"/>
                    </a:p>
                  </a:txBody>
                  <a:tcPr/>
                </a:tc>
                <a:tc>
                  <a:txBody>
                    <a:bodyPr/>
                    <a:lstStyle/>
                    <a:p>
                      <a:r>
                        <a:rPr lang="fr-FR" sz="1800" b="0" i="0" kern="1200" dirty="0">
                          <a:solidFill>
                            <a:schemeClr val="dk1"/>
                          </a:solidFill>
                          <a:effectLst/>
                          <a:latin typeface="+mn-lt"/>
                          <a:ea typeface="+mn-ea"/>
                          <a:cs typeface="+mn-cs"/>
                        </a:rPr>
                        <a:t>0.80</a:t>
                      </a:r>
                      <a:endParaRPr lang="fr-FR" dirty="0"/>
                    </a:p>
                  </a:txBody>
                  <a:tcPr/>
                </a:tc>
                <a:tc>
                  <a:txBody>
                    <a:bodyPr/>
                    <a:lstStyle/>
                    <a:p>
                      <a:endParaRPr lang="fr-FR" dirty="0"/>
                    </a:p>
                  </a:txBody>
                  <a:tcPr/>
                </a:tc>
                <a:extLst>
                  <a:ext uri="{0D108BD9-81ED-4DB2-BD59-A6C34878D82A}">
                    <a16:rowId xmlns:a16="http://schemas.microsoft.com/office/drawing/2014/main" xmlns="" val="338030484"/>
                  </a:ext>
                </a:extLst>
              </a:tr>
            </a:tbl>
          </a:graphicData>
        </a:graphic>
      </p:graphicFrame>
      <p:sp>
        <p:nvSpPr>
          <p:cNvPr id="14" name="ZoneTexte 13">
            <a:extLst>
              <a:ext uri="{FF2B5EF4-FFF2-40B4-BE49-F238E27FC236}">
                <a16:creationId xmlns:a16="http://schemas.microsoft.com/office/drawing/2014/main" xmlns="" id="{AD9878B2-5215-7577-15BE-3CAB79D6E7DE}"/>
              </a:ext>
            </a:extLst>
          </p:cNvPr>
          <p:cNvSpPr txBox="1"/>
          <p:nvPr/>
        </p:nvSpPr>
        <p:spPr>
          <a:xfrm>
            <a:off x="904124" y="3962290"/>
            <a:ext cx="6123398" cy="400110"/>
          </a:xfrm>
          <a:prstGeom prst="rect">
            <a:avLst/>
          </a:prstGeom>
          <a:noFill/>
        </p:spPr>
        <p:txBody>
          <a:bodyPr wrap="square">
            <a:spAutoFit/>
          </a:bodyPr>
          <a:lstStyle/>
          <a:p>
            <a:pPr marL="342900" indent="-342900">
              <a:buFont typeface="Wingdings" panose="05000000000000000000" pitchFamily="2" charset="2"/>
              <a:buChar char="Ø"/>
            </a:pPr>
            <a:r>
              <a:rPr lang="fr-FR" sz="2000" b="1" i="0" dirty="0">
                <a:solidFill>
                  <a:schemeClr val="accent2"/>
                </a:solidFill>
                <a:effectLst/>
                <a:latin typeface="Inter"/>
              </a:rPr>
              <a:t>KNN :</a:t>
            </a:r>
            <a:endParaRPr lang="fr-FR" sz="2000" dirty="0">
              <a:solidFill>
                <a:schemeClr val="accent2"/>
              </a:solidFill>
              <a:latin typeface="Arial" panose="020B0604020202020204" pitchFamily="34" charset="0"/>
              <a:cs typeface="Arial" panose="020B0604020202020204" pitchFamily="34" charset="0"/>
            </a:endParaRPr>
          </a:p>
        </p:txBody>
      </p:sp>
      <p:graphicFrame>
        <p:nvGraphicFramePr>
          <p:cNvPr id="15" name="Tableau 14">
            <a:extLst>
              <a:ext uri="{FF2B5EF4-FFF2-40B4-BE49-F238E27FC236}">
                <a16:creationId xmlns:a16="http://schemas.microsoft.com/office/drawing/2014/main" xmlns="" id="{6A043A8C-D53B-135B-ECE4-C1CD1CCF4D85}"/>
              </a:ext>
            </a:extLst>
          </p:cNvPr>
          <p:cNvGraphicFramePr>
            <a:graphicFrameLocks noGrp="1"/>
          </p:cNvGraphicFramePr>
          <p:nvPr>
            <p:extLst>
              <p:ext uri="{D42A27DB-BD31-4B8C-83A1-F6EECF244321}">
                <p14:modId xmlns:p14="http://schemas.microsoft.com/office/powerpoint/2010/main" val="1389871310"/>
              </p:ext>
            </p:extLst>
          </p:nvPr>
        </p:nvGraphicFramePr>
        <p:xfrm>
          <a:off x="4447559" y="4419697"/>
          <a:ext cx="6723770" cy="1854200"/>
        </p:xfrm>
        <a:graphic>
          <a:graphicData uri="http://schemas.openxmlformats.org/drawingml/2006/table">
            <a:tbl>
              <a:tblPr firstRow="1" bandRow="1">
                <a:tableStyleId>{5C22544A-7EE6-4342-B048-85BDC9FD1C3A}</a:tableStyleId>
              </a:tblPr>
              <a:tblGrid>
                <a:gridCol w="1344754">
                  <a:extLst>
                    <a:ext uri="{9D8B030D-6E8A-4147-A177-3AD203B41FA5}">
                      <a16:colId xmlns:a16="http://schemas.microsoft.com/office/drawing/2014/main" xmlns="" val="1295106756"/>
                    </a:ext>
                  </a:extLst>
                </a:gridCol>
                <a:gridCol w="1344754">
                  <a:extLst>
                    <a:ext uri="{9D8B030D-6E8A-4147-A177-3AD203B41FA5}">
                      <a16:colId xmlns:a16="http://schemas.microsoft.com/office/drawing/2014/main" xmlns="" val="1846452749"/>
                    </a:ext>
                  </a:extLst>
                </a:gridCol>
                <a:gridCol w="1344754">
                  <a:extLst>
                    <a:ext uri="{9D8B030D-6E8A-4147-A177-3AD203B41FA5}">
                      <a16:colId xmlns:a16="http://schemas.microsoft.com/office/drawing/2014/main" xmlns="" val="2557273324"/>
                    </a:ext>
                  </a:extLst>
                </a:gridCol>
                <a:gridCol w="1344754">
                  <a:extLst>
                    <a:ext uri="{9D8B030D-6E8A-4147-A177-3AD203B41FA5}">
                      <a16:colId xmlns:a16="http://schemas.microsoft.com/office/drawing/2014/main" xmlns="" val="3605947853"/>
                    </a:ext>
                  </a:extLst>
                </a:gridCol>
                <a:gridCol w="1344754">
                  <a:extLst>
                    <a:ext uri="{9D8B030D-6E8A-4147-A177-3AD203B41FA5}">
                      <a16:colId xmlns:a16="http://schemas.microsoft.com/office/drawing/2014/main" xmlns="" val="1533519975"/>
                    </a:ext>
                  </a:extLst>
                </a:gridCol>
              </a:tblGrid>
              <a:tr h="370840">
                <a:tc>
                  <a:txBody>
                    <a:bodyPr/>
                    <a:lstStyle/>
                    <a:p>
                      <a:pPr algn="l"/>
                      <a:r>
                        <a:rPr lang="fr-FR" b="1" dirty="0">
                          <a:effectLst/>
                        </a:rPr>
                        <a:t>Classe</a:t>
                      </a:r>
                    </a:p>
                  </a:txBody>
                  <a:tcPr anchor="ctr"/>
                </a:tc>
                <a:tc>
                  <a:txBody>
                    <a:bodyPr/>
                    <a:lstStyle/>
                    <a:p>
                      <a:r>
                        <a:rPr lang="fr-FR" sz="1800" b="1" i="0" kern="1200" dirty="0">
                          <a:solidFill>
                            <a:schemeClr val="lt1"/>
                          </a:solidFill>
                          <a:effectLst/>
                          <a:latin typeface="+mn-lt"/>
                          <a:ea typeface="+mn-ea"/>
                          <a:cs typeface="+mn-cs"/>
                        </a:rPr>
                        <a:t>Précision</a:t>
                      </a:r>
                      <a:endParaRPr lang="fr-FR" dirty="0"/>
                    </a:p>
                  </a:txBody>
                  <a:tcPr/>
                </a:tc>
                <a:tc>
                  <a:txBody>
                    <a:bodyPr/>
                    <a:lstStyle/>
                    <a:p>
                      <a:pPr algn="l"/>
                      <a:r>
                        <a:rPr lang="fr-FR" b="1" dirty="0">
                          <a:effectLst/>
                        </a:rPr>
                        <a:t>Rappel</a:t>
                      </a:r>
                    </a:p>
                  </a:txBody>
                  <a:tcPr anchor="ctr"/>
                </a:tc>
                <a:tc>
                  <a:txBody>
                    <a:bodyPr/>
                    <a:lstStyle/>
                    <a:p>
                      <a:pPr algn="l"/>
                      <a:r>
                        <a:rPr lang="fr-FR" b="1" dirty="0">
                          <a:effectLst/>
                        </a:rPr>
                        <a:t>F1-Score</a:t>
                      </a:r>
                    </a:p>
                  </a:txBody>
                  <a:tcPr anchor="ctr"/>
                </a:tc>
                <a:tc>
                  <a:txBody>
                    <a:bodyPr/>
                    <a:lstStyle/>
                    <a:p>
                      <a:r>
                        <a:rPr lang="fr-FR" sz="1800" b="1" i="0" kern="1200" dirty="0" err="1">
                          <a:solidFill>
                            <a:schemeClr val="lt1"/>
                          </a:solidFill>
                          <a:effectLst/>
                          <a:latin typeface="+mn-lt"/>
                          <a:ea typeface="+mn-ea"/>
                          <a:cs typeface="+mn-cs"/>
                        </a:rPr>
                        <a:t>Accuracy</a:t>
                      </a:r>
                      <a:endParaRPr lang="fr-FR" dirty="0"/>
                    </a:p>
                  </a:txBody>
                  <a:tcPr/>
                </a:tc>
                <a:extLst>
                  <a:ext uri="{0D108BD9-81ED-4DB2-BD59-A6C34878D82A}">
                    <a16:rowId xmlns:a16="http://schemas.microsoft.com/office/drawing/2014/main" xmlns="" val="4007504786"/>
                  </a:ext>
                </a:extLst>
              </a:tr>
              <a:tr h="370840">
                <a:tc>
                  <a:txBody>
                    <a:bodyPr/>
                    <a:lstStyle/>
                    <a:p>
                      <a:r>
                        <a:rPr lang="fr-FR" dirty="0" err="1">
                          <a:effectLst/>
                        </a:rPr>
                        <a:t>Slight</a:t>
                      </a:r>
                      <a:endParaRPr lang="fr-FR" dirty="0">
                        <a:effectLst/>
                      </a:endParaRPr>
                    </a:p>
                  </a:txBody>
                  <a:tcPr anchor="ctr"/>
                </a:tc>
                <a:tc>
                  <a:txBody>
                    <a:bodyPr/>
                    <a:lstStyle/>
                    <a:p>
                      <a:r>
                        <a:rPr lang="fr-FR" sz="1800" b="0" i="0" kern="1200" dirty="0">
                          <a:solidFill>
                            <a:schemeClr val="dk1"/>
                          </a:solidFill>
                          <a:effectLst/>
                          <a:latin typeface="+mn-lt"/>
                          <a:ea typeface="+mn-ea"/>
                          <a:cs typeface="+mn-cs"/>
                        </a:rPr>
                        <a:t>0.88</a:t>
                      </a:r>
                      <a:endParaRPr lang="fr-FR" dirty="0"/>
                    </a:p>
                  </a:txBody>
                  <a:tcPr/>
                </a:tc>
                <a:tc>
                  <a:txBody>
                    <a:bodyPr/>
                    <a:lstStyle/>
                    <a:p>
                      <a:r>
                        <a:rPr lang="fr-FR" sz="1800" b="0" i="0" kern="1200" dirty="0">
                          <a:solidFill>
                            <a:schemeClr val="dk1"/>
                          </a:solidFill>
                          <a:effectLst/>
                          <a:latin typeface="+mn-lt"/>
                          <a:ea typeface="+mn-ea"/>
                          <a:cs typeface="+mn-cs"/>
                        </a:rPr>
                        <a:t>0.96</a:t>
                      </a:r>
                      <a:endParaRPr lang="fr-FR" dirty="0"/>
                    </a:p>
                  </a:txBody>
                  <a:tcPr/>
                </a:tc>
                <a:tc>
                  <a:txBody>
                    <a:bodyPr/>
                    <a:lstStyle/>
                    <a:p>
                      <a:r>
                        <a:rPr lang="fr-FR" sz="1800" b="0" i="0" kern="1200" dirty="0">
                          <a:solidFill>
                            <a:schemeClr val="dk1"/>
                          </a:solidFill>
                          <a:effectLst/>
                          <a:latin typeface="+mn-lt"/>
                          <a:ea typeface="+mn-ea"/>
                          <a:cs typeface="+mn-cs"/>
                        </a:rPr>
                        <a:t>0.92</a:t>
                      </a:r>
                      <a:endParaRPr lang="fr-FR" dirty="0"/>
                    </a:p>
                  </a:txBody>
                  <a:tcPr/>
                </a:tc>
                <a:tc>
                  <a:txBody>
                    <a:bodyPr/>
                    <a:lstStyle/>
                    <a:p>
                      <a:r>
                        <a:rPr lang="fr-FR" sz="1800" b="0" i="0" kern="1200" dirty="0">
                          <a:solidFill>
                            <a:schemeClr val="dk1"/>
                          </a:solidFill>
                          <a:effectLst/>
                          <a:latin typeface="+mn-lt"/>
                          <a:ea typeface="+mn-ea"/>
                          <a:cs typeface="+mn-cs"/>
                        </a:rPr>
                        <a:t>0.85</a:t>
                      </a:r>
                      <a:endParaRPr lang="fr-FR" dirty="0"/>
                    </a:p>
                  </a:txBody>
                  <a:tcPr/>
                </a:tc>
                <a:extLst>
                  <a:ext uri="{0D108BD9-81ED-4DB2-BD59-A6C34878D82A}">
                    <a16:rowId xmlns:a16="http://schemas.microsoft.com/office/drawing/2014/main" xmlns="" val="815731658"/>
                  </a:ext>
                </a:extLst>
              </a:tr>
              <a:tr h="370840">
                <a:tc>
                  <a:txBody>
                    <a:bodyPr/>
                    <a:lstStyle/>
                    <a:p>
                      <a:r>
                        <a:rPr lang="fr-FR" sz="1800" b="0" i="0" kern="1200" dirty="0" err="1">
                          <a:solidFill>
                            <a:schemeClr val="dk1"/>
                          </a:solidFill>
                          <a:effectLst/>
                          <a:latin typeface="+mn-lt"/>
                          <a:ea typeface="+mn-ea"/>
                          <a:cs typeface="+mn-cs"/>
                        </a:rPr>
                        <a:t>Serious</a:t>
                      </a:r>
                      <a:endParaRPr lang="fr-FR" dirty="0"/>
                    </a:p>
                  </a:txBody>
                  <a:tcPr/>
                </a:tc>
                <a:tc>
                  <a:txBody>
                    <a:bodyPr/>
                    <a:lstStyle/>
                    <a:p>
                      <a:r>
                        <a:rPr lang="fr-FR" sz="1800" b="0" i="0" kern="1200" dirty="0">
                          <a:solidFill>
                            <a:schemeClr val="dk1"/>
                          </a:solidFill>
                          <a:effectLst/>
                          <a:latin typeface="+mn-lt"/>
                          <a:ea typeface="+mn-ea"/>
                          <a:cs typeface="+mn-cs"/>
                        </a:rPr>
                        <a:t>1.00</a:t>
                      </a:r>
                      <a:endParaRPr lang="fr-FR" dirty="0"/>
                    </a:p>
                  </a:txBody>
                  <a:tcPr/>
                </a:tc>
                <a:tc>
                  <a:txBody>
                    <a:bodyPr/>
                    <a:lstStyle/>
                    <a:p>
                      <a:r>
                        <a:rPr lang="fr-FR" sz="1800" b="0" i="0" kern="1200" dirty="0">
                          <a:solidFill>
                            <a:schemeClr val="dk1"/>
                          </a:solidFill>
                          <a:effectLst/>
                          <a:latin typeface="+mn-lt"/>
                          <a:ea typeface="+mn-ea"/>
                          <a:cs typeface="+mn-cs"/>
                        </a:rPr>
                        <a:t>1.00</a:t>
                      </a:r>
                      <a:endParaRPr lang="fr-FR" dirty="0"/>
                    </a:p>
                  </a:txBody>
                  <a:tcPr/>
                </a:tc>
                <a:tc>
                  <a:txBody>
                    <a:bodyPr/>
                    <a:lstStyle/>
                    <a:p>
                      <a:r>
                        <a:rPr lang="fr-FR" sz="1800" b="0" i="0" kern="1200" dirty="0">
                          <a:solidFill>
                            <a:schemeClr val="dk1"/>
                          </a:solidFill>
                          <a:effectLst/>
                          <a:latin typeface="+mn-lt"/>
                          <a:ea typeface="+mn-ea"/>
                          <a:cs typeface="+mn-cs"/>
                        </a:rPr>
                        <a:t>1.00</a:t>
                      </a:r>
                      <a:endParaRPr lang="fr-FR" dirty="0"/>
                    </a:p>
                  </a:txBody>
                  <a:tcPr/>
                </a:tc>
                <a:tc>
                  <a:txBody>
                    <a:bodyPr/>
                    <a:lstStyle/>
                    <a:p>
                      <a:endParaRPr lang="fr-FR"/>
                    </a:p>
                  </a:txBody>
                  <a:tcPr/>
                </a:tc>
                <a:extLst>
                  <a:ext uri="{0D108BD9-81ED-4DB2-BD59-A6C34878D82A}">
                    <a16:rowId xmlns:a16="http://schemas.microsoft.com/office/drawing/2014/main" xmlns="" val="381342509"/>
                  </a:ext>
                </a:extLst>
              </a:tr>
              <a:tr h="370840">
                <a:tc>
                  <a:txBody>
                    <a:bodyPr/>
                    <a:lstStyle/>
                    <a:p>
                      <a:r>
                        <a:rPr lang="fr-FR" sz="1800" b="0" i="0" kern="1200" dirty="0">
                          <a:solidFill>
                            <a:schemeClr val="dk1"/>
                          </a:solidFill>
                          <a:effectLst/>
                          <a:latin typeface="+mn-lt"/>
                          <a:ea typeface="+mn-ea"/>
                          <a:cs typeface="+mn-cs"/>
                        </a:rPr>
                        <a:t>Fatal</a:t>
                      </a:r>
                      <a:endParaRPr lang="fr-FR" dirty="0"/>
                    </a:p>
                  </a:txBody>
                  <a:tcPr/>
                </a:tc>
                <a:tc>
                  <a:txBody>
                    <a:bodyPr/>
                    <a:lstStyle/>
                    <a:p>
                      <a:r>
                        <a:rPr lang="fr-FR" sz="1800" b="0" i="0" kern="1200" dirty="0">
                          <a:solidFill>
                            <a:schemeClr val="dk1"/>
                          </a:solidFill>
                          <a:effectLst/>
                          <a:latin typeface="+mn-lt"/>
                          <a:ea typeface="+mn-ea"/>
                          <a:cs typeface="+mn-cs"/>
                        </a:rPr>
                        <a:t>0.72</a:t>
                      </a:r>
                      <a:endParaRPr lang="fr-FR" dirty="0"/>
                    </a:p>
                  </a:txBody>
                  <a:tcPr/>
                </a:tc>
                <a:tc>
                  <a:txBody>
                    <a:bodyPr/>
                    <a:lstStyle/>
                    <a:p>
                      <a:r>
                        <a:rPr lang="fr-FR" sz="1800" b="0" i="0" kern="1200" dirty="0">
                          <a:solidFill>
                            <a:schemeClr val="dk1"/>
                          </a:solidFill>
                          <a:effectLst/>
                          <a:latin typeface="+mn-lt"/>
                          <a:ea typeface="+mn-ea"/>
                          <a:cs typeface="+mn-cs"/>
                        </a:rPr>
                        <a:t>0.81</a:t>
                      </a:r>
                      <a:endParaRPr lang="fr-FR" dirty="0"/>
                    </a:p>
                  </a:txBody>
                  <a:tcPr/>
                </a:tc>
                <a:tc>
                  <a:txBody>
                    <a:bodyPr/>
                    <a:lstStyle/>
                    <a:p>
                      <a:r>
                        <a:rPr lang="fr-FR" sz="1800" b="0" i="0" kern="1200" dirty="0">
                          <a:solidFill>
                            <a:schemeClr val="dk1"/>
                          </a:solidFill>
                          <a:effectLst/>
                          <a:latin typeface="+mn-lt"/>
                          <a:ea typeface="+mn-ea"/>
                          <a:cs typeface="+mn-cs"/>
                        </a:rPr>
                        <a:t>0.76</a:t>
                      </a:r>
                      <a:endParaRPr lang="fr-FR" dirty="0"/>
                    </a:p>
                  </a:txBody>
                  <a:tcPr/>
                </a:tc>
                <a:tc>
                  <a:txBody>
                    <a:bodyPr/>
                    <a:lstStyle/>
                    <a:p>
                      <a:endParaRPr lang="fr-FR"/>
                    </a:p>
                  </a:txBody>
                  <a:tcPr/>
                </a:tc>
                <a:extLst>
                  <a:ext uri="{0D108BD9-81ED-4DB2-BD59-A6C34878D82A}">
                    <a16:rowId xmlns:a16="http://schemas.microsoft.com/office/drawing/2014/main" xmlns="" val="445861026"/>
                  </a:ext>
                </a:extLst>
              </a:tr>
              <a:tr h="370840">
                <a:tc>
                  <a:txBody>
                    <a:bodyPr/>
                    <a:lstStyle/>
                    <a:p>
                      <a:r>
                        <a:rPr lang="fr-FR" dirty="0" err="1"/>
                        <a:t>Fatel</a:t>
                      </a:r>
                      <a:endParaRPr lang="fr-FR" dirty="0"/>
                    </a:p>
                  </a:txBody>
                  <a:tcPr/>
                </a:tc>
                <a:tc>
                  <a:txBody>
                    <a:bodyPr/>
                    <a:lstStyle/>
                    <a:p>
                      <a:r>
                        <a:rPr lang="fr-FR" sz="1800" b="0" i="0" kern="1200" dirty="0">
                          <a:solidFill>
                            <a:schemeClr val="dk1"/>
                          </a:solidFill>
                          <a:effectLst/>
                          <a:latin typeface="+mn-lt"/>
                          <a:ea typeface="+mn-ea"/>
                          <a:cs typeface="+mn-cs"/>
                        </a:rPr>
                        <a:t>0.80</a:t>
                      </a:r>
                      <a:endParaRPr lang="fr-FR" dirty="0"/>
                    </a:p>
                  </a:txBody>
                  <a:tcPr/>
                </a:tc>
                <a:tc>
                  <a:txBody>
                    <a:bodyPr/>
                    <a:lstStyle/>
                    <a:p>
                      <a:r>
                        <a:rPr lang="fr-FR" sz="1800" b="0" i="0" kern="1200" dirty="0">
                          <a:solidFill>
                            <a:schemeClr val="dk1"/>
                          </a:solidFill>
                          <a:effectLst/>
                          <a:latin typeface="+mn-lt"/>
                          <a:ea typeface="+mn-ea"/>
                          <a:cs typeface="+mn-cs"/>
                        </a:rPr>
                        <a:t>0.62</a:t>
                      </a:r>
                      <a:endParaRPr lang="fr-FR" dirty="0"/>
                    </a:p>
                  </a:txBody>
                  <a:tcPr/>
                </a:tc>
                <a:tc>
                  <a:txBody>
                    <a:bodyPr/>
                    <a:lstStyle/>
                    <a:p>
                      <a:r>
                        <a:rPr lang="fr-FR" sz="1800" b="0" i="0" kern="1200" dirty="0">
                          <a:solidFill>
                            <a:schemeClr val="dk1"/>
                          </a:solidFill>
                          <a:effectLst/>
                          <a:latin typeface="+mn-lt"/>
                          <a:ea typeface="+mn-ea"/>
                          <a:cs typeface="+mn-cs"/>
                        </a:rPr>
                        <a:t>0.70</a:t>
                      </a:r>
                      <a:endParaRPr lang="fr-FR" dirty="0"/>
                    </a:p>
                  </a:txBody>
                  <a:tcPr/>
                </a:tc>
                <a:tc>
                  <a:txBody>
                    <a:bodyPr/>
                    <a:lstStyle/>
                    <a:p>
                      <a:endParaRPr lang="fr-FR" dirty="0"/>
                    </a:p>
                  </a:txBody>
                  <a:tcPr/>
                </a:tc>
                <a:extLst>
                  <a:ext uri="{0D108BD9-81ED-4DB2-BD59-A6C34878D82A}">
                    <a16:rowId xmlns:a16="http://schemas.microsoft.com/office/drawing/2014/main" xmlns="" val="338030484"/>
                  </a:ext>
                </a:extLst>
              </a:tr>
            </a:tbl>
          </a:graphicData>
        </a:graphic>
      </p:graphicFrame>
    </p:spTree>
    <p:extLst>
      <p:ext uri="{BB962C8B-B14F-4D97-AF65-F5344CB8AC3E}">
        <p14:creationId xmlns:p14="http://schemas.microsoft.com/office/powerpoint/2010/main" val="25629924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1000"/>
                                        <p:tgtEl>
                                          <p:spTgt spid="14"/>
                                        </p:tgtEl>
                                      </p:cBhvr>
                                    </p:animEffect>
                                    <p:anim calcmode="lin" valueType="num">
                                      <p:cBhvr>
                                        <p:cTn id="20" dur="1000" fill="hold"/>
                                        <p:tgtEl>
                                          <p:spTgt spid="14"/>
                                        </p:tgtEl>
                                        <p:attrNameLst>
                                          <p:attrName>ppt_x</p:attrName>
                                        </p:attrNameLst>
                                      </p:cBhvr>
                                      <p:tavLst>
                                        <p:tav tm="0">
                                          <p:val>
                                            <p:strVal val="#ppt_x"/>
                                          </p:val>
                                        </p:tav>
                                        <p:tav tm="100000">
                                          <p:val>
                                            <p:strVal val="#ppt_x"/>
                                          </p:val>
                                        </p:tav>
                                      </p:tavLst>
                                    </p:anim>
                                    <p:anim calcmode="lin" valueType="num">
                                      <p:cBhvr>
                                        <p:cTn id="21" dur="1000" fill="hold"/>
                                        <p:tgtEl>
                                          <p:spTgt spid="14"/>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fade">
                                      <p:cBhvr>
                                        <p:cTn id="24" dur="1000"/>
                                        <p:tgtEl>
                                          <p:spTgt spid="15"/>
                                        </p:tgtEl>
                                      </p:cBhvr>
                                    </p:animEffect>
                                    <p:anim calcmode="lin" valueType="num">
                                      <p:cBhvr>
                                        <p:cTn id="25" dur="1000" fill="hold"/>
                                        <p:tgtEl>
                                          <p:spTgt spid="15"/>
                                        </p:tgtEl>
                                        <p:attrNameLst>
                                          <p:attrName>ppt_x</p:attrName>
                                        </p:attrNameLst>
                                      </p:cBhvr>
                                      <p:tavLst>
                                        <p:tav tm="0">
                                          <p:val>
                                            <p:strVal val="#ppt_x"/>
                                          </p:val>
                                        </p:tav>
                                        <p:tav tm="100000">
                                          <p:val>
                                            <p:strVal val="#ppt_x"/>
                                          </p:val>
                                        </p:tav>
                                      </p:tavLst>
                                    </p:anim>
                                    <p:anim calcmode="lin" valueType="num">
                                      <p:cBhvr>
                                        <p:cTn id="26"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7782292-76BF-0232-B579-928793BB3630}"/>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08160271-7698-E1FC-3DBA-CEBC1D50437E}"/>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68B2E816-5814-496C-76D9-E744F4A5A398}"/>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27933863-23E5-2657-DC39-79F3B086240B}"/>
              </a:ext>
            </a:extLst>
          </p:cNvPr>
          <p:cNvSpPr txBox="1"/>
          <p:nvPr/>
        </p:nvSpPr>
        <p:spPr>
          <a:xfrm>
            <a:off x="3062041" y="-48181"/>
            <a:ext cx="6605941"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Résultats et évaluation</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3D012CE9-B8CC-6393-BF59-B4DB6AD1547D}"/>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9" name="ZoneTexte 8">
            <a:extLst>
              <a:ext uri="{FF2B5EF4-FFF2-40B4-BE49-F238E27FC236}">
                <a16:creationId xmlns:a16="http://schemas.microsoft.com/office/drawing/2014/main" xmlns="" id="{B42B7071-A0E4-2F0F-499B-AC31F5B86D3E}"/>
              </a:ext>
            </a:extLst>
          </p:cNvPr>
          <p:cNvSpPr txBox="1"/>
          <p:nvPr/>
        </p:nvSpPr>
        <p:spPr>
          <a:xfrm>
            <a:off x="704008" y="977587"/>
            <a:ext cx="6041205" cy="400110"/>
          </a:xfrm>
          <a:prstGeom prst="rect">
            <a:avLst/>
          </a:prstGeom>
          <a:noFill/>
        </p:spPr>
        <p:txBody>
          <a:bodyPr wrap="square" rtlCol="0">
            <a:spAutoFit/>
          </a:bodyPr>
          <a:lstStyle/>
          <a:p>
            <a:pPr marL="457200" indent="-457200" algn="l">
              <a:spcAft>
                <a:spcPts val="300"/>
              </a:spcAft>
              <a:buFont typeface="+mj-lt"/>
              <a:buAutoNum type="arabicPeriod" startAt="2"/>
            </a:pPr>
            <a:r>
              <a:rPr lang="fr-MA" sz="2000" b="1" i="0" dirty="0">
                <a:solidFill>
                  <a:srgbClr val="00B0F0"/>
                </a:solidFill>
                <a:effectLst/>
                <a:latin typeface="Arial" panose="020B0604020202020204" pitchFamily="34" charset="0"/>
                <a:cs typeface="Arial" panose="020B0604020202020204" pitchFamily="34" charset="0"/>
              </a:rPr>
              <a:t>Performance des modèles par classe :</a:t>
            </a:r>
            <a:endParaRPr lang="fr-FR" sz="2000" b="0" i="0" dirty="0">
              <a:solidFill>
                <a:srgbClr val="00B0F0"/>
              </a:solidFill>
              <a:effectLst/>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xmlns="" id="{37A592AC-173C-C6F4-9619-EF7B9CFB7A01}"/>
              </a:ext>
            </a:extLst>
          </p:cNvPr>
          <p:cNvSpPr txBox="1"/>
          <p:nvPr/>
        </p:nvSpPr>
        <p:spPr>
          <a:xfrm>
            <a:off x="904124" y="1536262"/>
            <a:ext cx="6123398" cy="400110"/>
          </a:xfrm>
          <a:prstGeom prst="rect">
            <a:avLst/>
          </a:prstGeom>
          <a:noFill/>
        </p:spPr>
        <p:txBody>
          <a:bodyPr wrap="square">
            <a:spAutoFit/>
          </a:bodyPr>
          <a:lstStyle/>
          <a:p>
            <a:pPr marL="342900" indent="-342900">
              <a:buFont typeface="Wingdings" panose="05000000000000000000" pitchFamily="2" charset="2"/>
              <a:buChar char="Ø"/>
            </a:pPr>
            <a:r>
              <a:rPr lang="fr-FR" sz="2000" b="1" i="0" dirty="0">
                <a:solidFill>
                  <a:schemeClr val="accent2"/>
                </a:solidFill>
                <a:effectLst/>
                <a:latin typeface="Arial" panose="020B0604020202020204" pitchFamily="34" charset="0"/>
                <a:cs typeface="Arial" panose="020B0604020202020204" pitchFamily="34" charset="0"/>
              </a:rPr>
              <a:t>K-</a:t>
            </a:r>
            <a:r>
              <a:rPr lang="fr-FR" sz="2000" b="1" i="0" dirty="0" err="1">
                <a:solidFill>
                  <a:schemeClr val="accent2"/>
                </a:solidFill>
                <a:effectLst/>
                <a:latin typeface="Arial" panose="020B0604020202020204" pitchFamily="34" charset="0"/>
                <a:cs typeface="Arial" panose="020B0604020202020204" pitchFamily="34" charset="0"/>
              </a:rPr>
              <a:t>Means</a:t>
            </a:r>
            <a:r>
              <a:rPr lang="fr-FR" sz="2000" b="1" i="0" dirty="0">
                <a:solidFill>
                  <a:schemeClr val="accent2"/>
                </a:solidFill>
                <a:effectLst/>
                <a:latin typeface="Arial" panose="020B0604020202020204" pitchFamily="34" charset="0"/>
                <a:cs typeface="Arial" panose="020B0604020202020204" pitchFamily="34" charset="0"/>
              </a:rPr>
              <a:t> :</a:t>
            </a:r>
            <a:endParaRPr lang="fr-FR" sz="2000" dirty="0">
              <a:solidFill>
                <a:schemeClr val="accent2"/>
              </a:solidFill>
              <a:latin typeface="Arial" panose="020B0604020202020204" pitchFamily="34" charset="0"/>
              <a:cs typeface="Arial" panose="020B0604020202020204" pitchFamily="34" charset="0"/>
            </a:endParaRPr>
          </a:p>
        </p:txBody>
      </p:sp>
      <p:pic>
        <p:nvPicPr>
          <p:cNvPr id="8" name="Image 7">
            <a:extLst>
              <a:ext uri="{FF2B5EF4-FFF2-40B4-BE49-F238E27FC236}">
                <a16:creationId xmlns:a16="http://schemas.microsoft.com/office/drawing/2014/main" xmlns="" id="{64CA2EEC-145A-EB86-9F93-B6FC9D002B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235" y="2082620"/>
            <a:ext cx="5176005" cy="719193"/>
          </a:xfrm>
          <a:prstGeom prst="rect">
            <a:avLst/>
          </a:prstGeom>
        </p:spPr>
      </p:pic>
      <p:sp>
        <p:nvSpPr>
          <p:cNvPr id="14" name="ZoneTexte 13">
            <a:extLst>
              <a:ext uri="{FF2B5EF4-FFF2-40B4-BE49-F238E27FC236}">
                <a16:creationId xmlns:a16="http://schemas.microsoft.com/office/drawing/2014/main" xmlns="" id="{7ACA6DEA-44E9-337A-F281-CD1F7C0CE619}"/>
              </a:ext>
            </a:extLst>
          </p:cNvPr>
          <p:cNvSpPr txBox="1"/>
          <p:nvPr/>
        </p:nvSpPr>
        <p:spPr>
          <a:xfrm>
            <a:off x="1341832" y="3414264"/>
            <a:ext cx="9770301" cy="2246769"/>
          </a:xfrm>
          <a:prstGeom prst="rect">
            <a:avLst/>
          </a:prstGeom>
          <a:noFill/>
        </p:spPr>
        <p:txBody>
          <a:bodyPr wrap="square" rtlCol="0">
            <a:spAutoFit/>
          </a:bodyPr>
          <a:lstStyle/>
          <a:p>
            <a:pPr algn="l"/>
            <a:r>
              <a:rPr lang="fr-MA" sz="2000" b="0" i="0" dirty="0">
                <a:effectLst/>
                <a:latin typeface="Arial" panose="020B0604020202020204" pitchFamily="34" charset="0"/>
                <a:cs typeface="Arial" panose="020B0604020202020204" pitchFamily="34" charset="0"/>
              </a:rPr>
              <a:t>Un score de </a:t>
            </a:r>
            <a:r>
              <a:rPr lang="fr-MA" sz="2000" b="1" i="0" dirty="0">
                <a:effectLst/>
                <a:latin typeface="Arial" panose="020B0604020202020204" pitchFamily="34" charset="0"/>
                <a:cs typeface="Arial" panose="020B0604020202020204" pitchFamily="34" charset="0"/>
              </a:rPr>
              <a:t>0.29</a:t>
            </a:r>
            <a:r>
              <a:rPr lang="fr-MA" sz="2000" b="0" i="0" dirty="0">
                <a:effectLst/>
                <a:latin typeface="Arial" panose="020B0604020202020204" pitchFamily="34" charset="0"/>
                <a:cs typeface="Arial" panose="020B0604020202020204" pitchFamily="34" charset="0"/>
              </a:rPr>
              <a:t> suggère que :</a:t>
            </a:r>
          </a:p>
          <a:p>
            <a:pPr algn="l"/>
            <a:endParaRPr lang="fr-MA" sz="2000" b="0" i="0" dirty="0">
              <a:effectLst/>
              <a:latin typeface="Arial" panose="020B0604020202020204" pitchFamily="34" charset="0"/>
              <a:cs typeface="Arial" panose="020B0604020202020204" pitchFamily="34" charset="0"/>
            </a:endParaRPr>
          </a:p>
          <a:p>
            <a:pPr algn="l">
              <a:buFont typeface="+mj-lt"/>
              <a:buAutoNum type="arabicPeriod"/>
            </a:pPr>
            <a:r>
              <a:rPr lang="fr-MA" sz="2000" b="1" i="0" dirty="0">
                <a:effectLst/>
                <a:latin typeface="Arial" panose="020B0604020202020204" pitchFamily="34" charset="0"/>
                <a:cs typeface="Arial" panose="020B0604020202020204" pitchFamily="34" charset="0"/>
              </a:rPr>
              <a:t>Les clusters ne sont pas très bien séparés</a:t>
            </a:r>
            <a:r>
              <a:rPr lang="fr-MA" sz="2000" b="0" i="0" dirty="0">
                <a:effectLst/>
                <a:latin typeface="Arial" panose="020B0604020202020204" pitchFamily="34" charset="0"/>
                <a:cs typeface="Arial" panose="020B0604020202020204" pitchFamily="34" charset="0"/>
              </a:rPr>
              <a:t> : Les points des différents clusters sont relativement proches les uns des autres, ce qui signifie qu'il y a un certain chevauchement entre les clusters.</a:t>
            </a:r>
          </a:p>
          <a:p>
            <a:pPr algn="l"/>
            <a:endParaRPr lang="fr-MA" sz="2000" b="0" i="0" dirty="0">
              <a:effectLst/>
              <a:latin typeface="Arial" panose="020B0604020202020204" pitchFamily="34" charset="0"/>
              <a:cs typeface="Arial" panose="020B0604020202020204" pitchFamily="34" charset="0"/>
            </a:endParaRPr>
          </a:p>
          <a:p>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9065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31253F6-73F8-FC9F-DEE9-E9AEE9BE8B23}"/>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4E6BC95A-9171-3839-3FDF-A56FDBC5A08F}"/>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6F0FDE0E-279B-7FE7-28A7-051513A3A2D1}"/>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7FC447FD-3C2D-9CE2-7800-C451CCFE3D6A}"/>
              </a:ext>
            </a:extLst>
          </p:cNvPr>
          <p:cNvSpPr txBox="1"/>
          <p:nvPr/>
        </p:nvSpPr>
        <p:spPr>
          <a:xfrm>
            <a:off x="3062041" y="-48181"/>
            <a:ext cx="6605941"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Résultats et évaluation</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9F781D31-8C29-589E-920D-D9E549746434}"/>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9" name="ZoneTexte 8">
            <a:extLst>
              <a:ext uri="{FF2B5EF4-FFF2-40B4-BE49-F238E27FC236}">
                <a16:creationId xmlns:a16="http://schemas.microsoft.com/office/drawing/2014/main" xmlns="" id="{3A6EADBD-5F50-EA54-5986-74497EE0D315}"/>
              </a:ext>
            </a:extLst>
          </p:cNvPr>
          <p:cNvSpPr txBox="1"/>
          <p:nvPr/>
        </p:nvSpPr>
        <p:spPr>
          <a:xfrm>
            <a:off x="704008" y="977587"/>
            <a:ext cx="6041205" cy="416204"/>
          </a:xfrm>
          <a:prstGeom prst="rect">
            <a:avLst/>
          </a:prstGeom>
          <a:noFill/>
        </p:spPr>
        <p:txBody>
          <a:bodyPr wrap="square" rtlCol="0">
            <a:spAutoFit/>
          </a:bodyPr>
          <a:lstStyle/>
          <a:p>
            <a:pPr marL="457200" marR="0" indent="-457200">
              <a:lnSpc>
                <a:spcPct val="115000"/>
              </a:lnSpc>
              <a:spcAft>
                <a:spcPts val="1000"/>
              </a:spcAft>
              <a:buFont typeface="+mj-lt"/>
              <a:buAutoNum type="arabicPeriod" startAt="3"/>
            </a:pPr>
            <a:r>
              <a:rPr lang="fr-FR" sz="2000" b="1" kern="150" dirty="0">
                <a:solidFill>
                  <a:srgbClr val="00B0F0"/>
                </a:solidFill>
                <a:effectLst/>
                <a:latin typeface="Arial" panose="020B0604020202020204" pitchFamily="34" charset="0"/>
                <a:ea typeface="Calibri" panose="020F0502020204030204" pitchFamily="34" charset="0"/>
                <a:cs typeface="Arial" panose="020B0604020202020204" pitchFamily="34" charset="0"/>
              </a:rPr>
              <a:t>Analyse des erreurs :  </a:t>
            </a:r>
          </a:p>
        </p:txBody>
      </p:sp>
      <p:graphicFrame>
        <p:nvGraphicFramePr>
          <p:cNvPr id="10" name="Tableau 9">
            <a:extLst>
              <a:ext uri="{FF2B5EF4-FFF2-40B4-BE49-F238E27FC236}">
                <a16:creationId xmlns:a16="http://schemas.microsoft.com/office/drawing/2014/main" xmlns="" id="{B4B36CDD-AA6E-77DE-61D8-945E9B05FAF4}"/>
              </a:ext>
            </a:extLst>
          </p:cNvPr>
          <p:cNvGraphicFramePr>
            <a:graphicFrameLocks noGrp="1"/>
          </p:cNvGraphicFramePr>
          <p:nvPr>
            <p:extLst>
              <p:ext uri="{D42A27DB-BD31-4B8C-83A1-F6EECF244321}">
                <p14:modId xmlns:p14="http://schemas.microsoft.com/office/powerpoint/2010/main" val="3283114651"/>
              </p:ext>
            </p:extLst>
          </p:nvPr>
        </p:nvGraphicFramePr>
        <p:xfrm>
          <a:off x="3554858" y="3678636"/>
          <a:ext cx="8268955" cy="1854200"/>
        </p:xfrm>
        <a:graphic>
          <a:graphicData uri="http://schemas.openxmlformats.org/drawingml/2006/table">
            <a:tbl>
              <a:tblPr firstRow="1" bandRow="1">
                <a:tableStyleId>{5C22544A-7EE6-4342-B048-85BDC9FD1C3A}</a:tableStyleId>
              </a:tblPr>
              <a:tblGrid>
                <a:gridCol w="1653791">
                  <a:extLst>
                    <a:ext uri="{9D8B030D-6E8A-4147-A177-3AD203B41FA5}">
                      <a16:colId xmlns:a16="http://schemas.microsoft.com/office/drawing/2014/main" xmlns="" val="1295106756"/>
                    </a:ext>
                  </a:extLst>
                </a:gridCol>
                <a:gridCol w="1653791">
                  <a:extLst>
                    <a:ext uri="{9D8B030D-6E8A-4147-A177-3AD203B41FA5}">
                      <a16:colId xmlns:a16="http://schemas.microsoft.com/office/drawing/2014/main" xmlns="" val="1846452749"/>
                    </a:ext>
                  </a:extLst>
                </a:gridCol>
                <a:gridCol w="1653791">
                  <a:extLst>
                    <a:ext uri="{9D8B030D-6E8A-4147-A177-3AD203B41FA5}">
                      <a16:colId xmlns:a16="http://schemas.microsoft.com/office/drawing/2014/main" xmlns="" val="2557273324"/>
                    </a:ext>
                  </a:extLst>
                </a:gridCol>
                <a:gridCol w="1653791">
                  <a:extLst>
                    <a:ext uri="{9D8B030D-6E8A-4147-A177-3AD203B41FA5}">
                      <a16:colId xmlns:a16="http://schemas.microsoft.com/office/drawing/2014/main" xmlns="" val="3605947853"/>
                    </a:ext>
                  </a:extLst>
                </a:gridCol>
                <a:gridCol w="1653791">
                  <a:extLst>
                    <a:ext uri="{9D8B030D-6E8A-4147-A177-3AD203B41FA5}">
                      <a16:colId xmlns:a16="http://schemas.microsoft.com/office/drawing/2014/main" xmlns="" val="1533519975"/>
                    </a:ext>
                  </a:extLst>
                </a:gridCol>
              </a:tblGrid>
              <a:tr h="370840">
                <a:tc>
                  <a:txBody>
                    <a:bodyPr/>
                    <a:lstStyle/>
                    <a:p>
                      <a:pPr algn="l"/>
                      <a:r>
                        <a:rPr lang="fr-FR" b="1" dirty="0">
                          <a:effectLst/>
                        </a:rPr>
                        <a:t>Classe</a:t>
                      </a:r>
                    </a:p>
                  </a:txBody>
                  <a:tcPr anchor="ctr"/>
                </a:tc>
                <a:tc>
                  <a:txBody>
                    <a:bodyPr/>
                    <a:lstStyle/>
                    <a:p>
                      <a:r>
                        <a:rPr lang="fr-FR" sz="1800" b="1" i="0" kern="1200" dirty="0">
                          <a:solidFill>
                            <a:schemeClr val="lt1"/>
                          </a:solidFill>
                          <a:effectLst/>
                          <a:latin typeface="+mn-lt"/>
                          <a:ea typeface="+mn-ea"/>
                          <a:cs typeface="+mn-cs"/>
                        </a:rPr>
                        <a:t>Prédit </a:t>
                      </a:r>
                      <a:r>
                        <a:rPr lang="fr-FR" b="1" dirty="0">
                          <a:effectLst/>
                        </a:rPr>
                        <a:t>Fatal</a:t>
                      </a:r>
                      <a:r>
                        <a:rPr lang="fr-FR" sz="1800" b="1" i="0" kern="1200" dirty="0">
                          <a:solidFill>
                            <a:schemeClr val="lt1"/>
                          </a:solidFill>
                          <a:effectLst/>
                          <a:latin typeface="+mn-lt"/>
                          <a:ea typeface="+mn-ea"/>
                          <a:cs typeface="+mn-cs"/>
                        </a:rPr>
                        <a:t> </a:t>
                      </a:r>
                      <a:endParaRPr lang="fr-FR" dirty="0"/>
                    </a:p>
                  </a:txBody>
                  <a:tcPr/>
                </a:tc>
                <a:tc>
                  <a:txBody>
                    <a:bodyPr/>
                    <a:lstStyle/>
                    <a:p>
                      <a:pPr algn="l"/>
                      <a:r>
                        <a:rPr lang="fr-FR" sz="1800" b="1" i="0" kern="1200" dirty="0">
                          <a:solidFill>
                            <a:schemeClr val="lt1"/>
                          </a:solidFill>
                          <a:effectLst/>
                          <a:latin typeface="+mn-lt"/>
                          <a:ea typeface="+mn-ea"/>
                          <a:cs typeface="+mn-cs"/>
                        </a:rPr>
                        <a:t>Prédit </a:t>
                      </a:r>
                      <a:r>
                        <a:rPr lang="fr-FR" b="1" dirty="0" err="1">
                          <a:effectLst/>
                        </a:rPr>
                        <a:t>Fetal</a:t>
                      </a:r>
                      <a:r>
                        <a:rPr lang="fr-FR" sz="1800" b="1" i="0" kern="1200" dirty="0">
                          <a:solidFill>
                            <a:schemeClr val="lt1"/>
                          </a:solidFill>
                          <a:effectLst/>
                          <a:latin typeface="+mn-lt"/>
                          <a:ea typeface="+mn-ea"/>
                          <a:cs typeface="+mn-cs"/>
                        </a:rPr>
                        <a:t> </a:t>
                      </a:r>
                      <a:endParaRPr lang="fr-FR" b="1" dirty="0">
                        <a:effectLst/>
                      </a:endParaRPr>
                    </a:p>
                  </a:txBody>
                  <a:tcPr anchor="ctr"/>
                </a:tc>
                <a:tc>
                  <a:txBody>
                    <a:bodyPr/>
                    <a:lstStyle/>
                    <a:p>
                      <a:pPr algn="l"/>
                      <a:r>
                        <a:rPr lang="fr-FR" sz="1800" b="1" i="0" kern="1200" dirty="0">
                          <a:solidFill>
                            <a:schemeClr val="lt1"/>
                          </a:solidFill>
                          <a:effectLst/>
                          <a:latin typeface="+mn-lt"/>
                          <a:ea typeface="+mn-ea"/>
                          <a:cs typeface="+mn-cs"/>
                        </a:rPr>
                        <a:t>Prédit </a:t>
                      </a:r>
                      <a:r>
                        <a:rPr lang="fr-FR" b="1" dirty="0" err="1">
                          <a:effectLst/>
                        </a:rPr>
                        <a:t>Serious</a:t>
                      </a:r>
                      <a:endParaRPr lang="fr-FR" b="1" dirty="0">
                        <a:effectLst/>
                      </a:endParaRPr>
                    </a:p>
                  </a:txBody>
                  <a:tcPr anchor="ctr"/>
                </a:tc>
                <a:tc>
                  <a:txBody>
                    <a:bodyPr/>
                    <a:lstStyle/>
                    <a:p>
                      <a:r>
                        <a:rPr lang="fr-FR" sz="1800" b="1" i="0" kern="1200" dirty="0">
                          <a:solidFill>
                            <a:schemeClr val="lt1"/>
                          </a:solidFill>
                          <a:effectLst/>
                          <a:latin typeface="+mn-lt"/>
                          <a:ea typeface="+mn-ea"/>
                          <a:cs typeface="+mn-cs"/>
                        </a:rPr>
                        <a:t>Prédit </a:t>
                      </a:r>
                      <a:r>
                        <a:rPr lang="fr-FR" b="1" dirty="0" err="1">
                          <a:effectLst/>
                        </a:rPr>
                        <a:t>Slight</a:t>
                      </a:r>
                      <a:endParaRPr lang="fr-FR" dirty="0"/>
                    </a:p>
                  </a:txBody>
                  <a:tcPr/>
                </a:tc>
                <a:extLst>
                  <a:ext uri="{0D108BD9-81ED-4DB2-BD59-A6C34878D82A}">
                    <a16:rowId xmlns:a16="http://schemas.microsoft.com/office/drawing/2014/main" xmlns="" val="4007504786"/>
                  </a:ext>
                </a:extLst>
              </a:tr>
              <a:tr h="370840">
                <a:tc>
                  <a:txBody>
                    <a:bodyPr/>
                    <a:lstStyle/>
                    <a:p>
                      <a:r>
                        <a:rPr lang="fr-FR" b="1" dirty="0">
                          <a:effectLst/>
                        </a:rPr>
                        <a:t>Réel Fatal</a:t>
                      </a:r>
                      <a:endParaRPr lang="fr-FR" dirty="0">
                        <a:effectLst/>
                      </a:endParaRPr>
                    </a:p>
                  </a:txBody>
                  <a:tcPr anchor="ctr"/>
                </a:tc>
                <a:tc>
                  <a:txBody>
                    <a:bodyPr/>
                    <a:lstStyle/>
                    <a:p>
                      <a:r>
                        <a:rPr lang="fr-FR" sz="1800" b="0" i="0" kern="1200" dirty="0">
                          <a:solidFill>
                            <a:schemeClr val="dk1"/>
                          </a:solidFill>
                          <a:effectLst/>
                          <a:latin typeface="+mn-lt"/>
                          <a:ea typeface="+mn-ea"/>
                          <a:cs typeface="+mn-cs"/>
                        </a:rPr>
                        <a:t>31199</a:t>
                      </a:r>
                      <a:endParaRPr lang="fr-FR" dirty="0"/>
                    </a:p>
                  </a:txBody>
                  <a:tcPr/>
                </a:tc>
                <a:tc>
                  <a:txBody>
                    <a:bodyPr/>
                    <a:lstStyle/>
                    <a:p>
                      <a:r>
                        <a:rPr lang="fr-FR" sz="1800" b="0" i="0" kern="1200" dirty="0">
                          <a:solidFill>
                            <a:schemeClr val="dk1"/>
                          </a:solidFill>
                          <a:effectLst/>
                          <a:latin typeface="+mn-lt"/>
                          <a:ea typeface="+mn-ea"/>
                          <a:cs typeface="+mn-cs"/>
                        </a:rPr>
                        <a:t>7106</a:t>
                      </a:r>
                      <a:endParaRPr lang="fr-FR" dirty="0"/>
                    </a:p>
                  </a:txBody>
                  <a:tcPr/>
                </a:tc>
                <a:tc>
                  <a:txBody>
                    <a:bodyPr/>
                    <a:lstStyle/>
                    <a:p>
                      <a:r>
                        <a:rPr lang="fr-FR" sz="1800" b="0" i="0" kern="1200" dirty="0">
                          <a:solidFill>
                            <a:schemeClr val="dk1"/>
                          </a:solidFill>
                          <a:effectLst/>
                          <a:latin typeface="+mn-lt"/>
                          <a:ea typeface="+mn-ea"/>
                          <a:cs typeface="+mn-cs"/>
                        </a:rPr>
                        <a:t>7299</a:t>
                      </a:r>
                      <a:endParaRPr lang="fr-FR" dirty="0"/>
                    </a:p>
                  </a:txBody>
                  <a:tcPr/>
                </a:tc>
                <a:tc>
                  <a:txBody>
                    <a:bodyPr/>
                    <a:lstStyle/>
                    <a:p>
                      <a:r>
                        <a:rPr lang="fr-FR" sz="1800" b="0" i="0" kern="1200" dirty="0">
                          <a:solidFill>
                            <a:schemeClr val="dk1"/>
                          </a:solidFill>
                          <a:effectLst/>
                          <a:latin typeface="+mn-lt"/>
                          <a:ea typeface="+mn-ea"/>
                          <a:cs typeface="+mn-cs"/>
                        </a:rPr>
                        <a:t>7030</a:t>
                      </a:r>
                      <a:endParaRPr lang="fr-FR" dirty="0"/>
                    </a:p>
                  </a:txBody>
                  <a:tcPr/>
                </a:tc>
                <a:extLst>
                  <a:ext uri="{0D108BD9-81ED-4DB2-BD59-A6C34878D82A}">
                    <a16:rowId xmlns:a16="http://schemas.microsoft.com/office/drawing/2014/main" xmlns="" val="815731658"/>
                  </a:ext>
                </a:extLst>
              </a:tr>
              <a:tr h="370840">
                <a:tc>
                  <a:txBody>
                    <a:bodyPr/>
                    <a:lstStyle/>
                    <a:p>
                      <a:r>
                        <a:rPr lang="fr-FR" b="1" dirty="0">
                          <a:effectLst/>
                        </a:rPr>
                        <a:t>Réel </a:t>
                      </a:r>
                      <a:r>
                        <a:rPr lang="fr-FR" b="1" dirty="0" err="1">
                          <a:effectLst/>
                        </a:rPr>
                        <a:t>Fetal</a:t>
                      </a:r>
                      <a:endParaRPr lang="fr-FR" dirty="0">
                        <a:effectLst/>
                      </a:endParaRPr>
                    </a:p>
                  </a:txBody>
                  <a:tcPr anchor="ctr"/>
                </a:tc>
                <a:tc>
                  <a:txBody>
                    <a:bodyPr/>
                    <a:lstStyle/>
                    <a:p>
                      <a:r>
                        <a:rPr lang="fr-FR" sz="1800" b="0" i="0" kern="1200" dirty="0">
                          <a:solidFill>
                            <a:schemeClr val="dk1"/>
                          </a:solidFill>
                          <a:effectLst/>
                          <a:latin typeface="+mn-lt"/>
                          <a:ea typeface="+mn-ea"/>
                          <a:cs typeface="+mn-cs"/>
                        </a:rPr>
                        <a:t>0</a:t>
                      </a:r>
                      <a:endParaRPr lang="fr-FR" dirty="0"/>
                    </a:p>
                  </a:txBody>
                  <a:tcPr/>
                </a:tc>
                <a:tc>
                  <a:txBody>
                    <a:bodyPr/>
                    <a:lstStyle/>
                    <a:p>
                      <a:r>
                        <a:rPr lang="fr-FR" sz="1800" b="0" i="0" kern="1200" dirty="0">
                          <a:solidFill>
                            <a:schemeClr val="dk1"/>
                          </a:solidFill>
                          <a:effectLst/>
                          <a:latin typeface="+mn-lt"/>
                          <a:ea typeface="+mn-ea"/>
                          <a:cs typeface="+mn-cs"/>
                        </a:rPr>
                        <a:t>52770</a:t>
                      </a:r>
                      <a:endParaRPr lang="fr-FR" dirty="0"/>
                    </a:p>
                  </a:txBody>
                  <a:tcPr/>
                </a:tc>
                <a:tc>
                  <a:txBody>
                    <a:bodyPr/>
                    <a:lstStyle/>
                    <a:p>
                      <a:r>
                        <a:rPr lang="fr-FR" sz="1800" b="0" i="0" kern="1200" dirty="0">
                          <a:solidFill>
                            <a:schemeClr val="dk1"/>
                          </a:solidFill>
                          <a:effectLst/>
                          <a:latin typeface="+mn-lt"/>
                          <a:ea typeface="+mn-ea"/>
                          <a:cs typeface="+mn-cs"/>
                        </a:rPr>
                        <a:t>0</a:t>
                      </a:r>
                      <a:endParaRPr lang="fr-FR" dirty="0"/>
                    </a:p>
                  </a:txBody>
                  <a:tcPr/>
                </a:tc>
                <a:tc>
                  <a:txBody>
                    <a:bodyPr/>
                    <a:lstStyle/>
                    <a:p>
                      <a:r>
                        <a:rPr lang="fr-FR" sz="1800" b="0" i="0" kern="1200" dirty="0">
                          <a:solidFill>
                            <a:schemeClr val="dk1"/>
                          </a:solidFill>
                          <a:effectLst/>
                          <a:latin typeface="+mn-lt"/>
                          <a:ea typeface="+mn-ea"/>
                          <a:cs typeface="+mn-cs"/>
                        </a:rPr>
                        <a:t>0</a:t>
                      </a:r>
                      <a:endParaRPr lang="fr-FR" dirty="0"/>
                    </a:p>
                  </a:txBody>
                  <a:tcPr/>
                </a:tc>
                <a:extLst>
                  <a:ext uri="{0D108BD9-81ED-4DB2-BD59-A6C34878D82A}">
                    <a16:rowId xmlns:a16="http://schemas.microsoft.com/office/drawing/2014/main" xmlns="" val="381342509"/>
                  </a:ext>
                </a:extLst>
              </a:tr>
              <a:tr h="370840">
                <a:tc>
                  <a:txBody>
                    <a:bodyPr/>
                    <a:lstStyle/>
                    <a:p>
                      <a:r>
                        <a:rPr lang="fr-FR" b="1" dirty="0">
                          <a:effectLst/>
                        </a:rPr>
                        <a:t>Réel </a:t>
                      </a:r>
                      <a:r>
                        <a:rPr lang="fr-FR" b="1" dirty="0" err="1">
                          <a:effectLst/>
                        </a:rPr>
                        <a:t>Serious</a:t>
                      </a:r>
                      <a:endParaRPr lang="fr-FR" dirty="0">
                        <a:effectLst/>
                      </a:endParaRPr>
                    </a:p>
                  </a:txBody>
                  <a:tcPr anchor="ctr"/>
                </a:tc>
                <a:tc>
                  <a:txBody>
                    <a:bodyPr/>
                    <a:lstStyle/>
                    <a:p>
                      <a:r>
                        <a:rPr lang="fr-FR" sz="1800" b="0" i="0" kern="1200" dirty="0">
                          <a:solidFill>
                            <a:schemeClr val="dk1"/>
                          </a:solidFill>
                          <a:effectLst/>
                          <a:latin typeface="+mn-lt"/>
                          <a:ea typeface="+mn-ea"/>
                          <a:cs typeface="+mn-cs"/>
                        </a:rPr>
                        <a:t>18486</a:t>
                      </a:r>
                      <a:endParaRPr lang="fr-FR" dirty="0"/>
                    </a:p>
                  </a:txBody>
                  <a:tcPr/>
                </a:tc>
                <a:tc>
                  <a:txBody>
                    <a:bodyPr/>
                    <a:lstStyle/>
                    <a:p>
                      <a:r>
                        <a:rPr lang="fr-FR" sz="1800" b="0" i="0" kern="1200" dirty="0">
                          <a:solidFill>
                            <a:schemeClr val="dk1"/>
                          </a:solidFill>
                          <a:effectLst/>
                          <a:latin typeface="+mn-lt"/>
                          <a:ea typeface="+mn-ea"/>
                          <a:cs typeface="+mn-cs"/>
                        </a:rPr>
                        <a:t>9205</a:t>
                      </a:r>
                      <a:endParaRPr lang="fr-FR" dirty="0"/>
                    </a:p>
                  </a:txBody>
                  <a:tcPr/>
                </a:tc>
                <a:tc>
                  <a:txBody>
                    <a:bodyPr/>
                    <a:lstStyle/>
                    <a:p>
                      <a:r>
                        <a:rPr lang="fr-FR" sz="1800" b="0" i="0" kern="1200" dirty="0">
                          <a:solidFill>
                            <a:schemeClr val="dk1"/>
                          </a:solidFill>
                          <a:effectLst/>
                          <a:latin typeface="+mn-lt"/>
                          <a:ea typeface="+mn-ea"/>
                          <a:cs typeface="+mn-cs"/>
                        </a:rPr>
                        <a:t>11549</a:t>
                      </a:r>
                      <a:endParaRPr lang="fr-FR" dirty="0"/>
                    </a:p>
                  </a:txBody>
                  <a:tcPr/>
                </a:tc>
                <a:tc>
                  <a:txBody>
                    <a:bodyPr/>
                    <a:lstStyle/>
                    <a:p>
                      <a:r>
                        <a:rPr lang="fr-FR" sz="1800" b="0" i="0" kern="1200" dirty="0">
                          <a:solidFill>
                            <a:schemeClr val="dk1"/>
                          </a:solidFill>
                          <a:effectLst/>
                          <a:latin typeface="+mn-lt"/>
                          <a:ea typeface="+mn-ea"/>
                          <a:cs typeface="+mn-cs"/>
                        </a:rPr>
                        <a:t>13383</a:t>
                      </a:r>
                      <a:endParaRPr lang="fr-FR" dirty="0"/>
                    </a:p>
                  </a:txBody>
                  <a:tcPr/>
                </a:tc>
                <a:extLst>
                  <a:ext uri="{0D108BD9-81ED-4DB2-BD59-A6C34878D82A}">
                    <a16:rowId xmlns:a16="http://schemas.microsoft.com/office/drawing/2014/main" xmlns="" val="4458610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effectLst/>
                        </a:rPr>
                        <a:t>Réel </a:t>
                      </a:r>
                      <a:r>
                        <a:rPr lang="fr-FR" b="1" dirty="0" err="1">
                          <a:effectLst/>
                        </a:rPr>
                        <a:t>Slight</a:t>
                      </a:r>
                      <a:endParaRPr lang="fr-FR" dirty="0">
                        <a:effectLst/>
                      </a:endParaRPr>
                    </a:p>
                  </a:txBody>
                  <a:tcPr/>
                </a:tc>
                <a:tc>
                  <a:txBody>
                    <a:bodyPr/>
                    <a:lstStyle/>
                    <a:p>
                      <a:r>
                        <a:rPr lang="fr-FR" sz="1800" b="0" i="0" kern="1200" dirty="0">
                          <a:solidFill>
                            <a:schemeClr val="dk1"/>
                          </a:solidFill>
                          <a:effectLst/>
                          <a:latin typeface="+mn-lt"/>
                          <a:ea typeface="+mn-ea"/>
                          <a:cs typeface="+mn-cs"/>
                        </a:rPr>
                        <a:t>12578</a:t>
                      </a:r>
                      <a:endParaRPr lang="fr-FR" dirty="0"/>
                    </a:p>
                  </a:txBody>
                  <a:tcPr/>
                </a:tc>
                <a:tc>
                  <a:txBody>
                    <a:bodyPr/>
                    <a:lstStyle/>
                    <a:p>
                      <a:r>
                        <a:rPr lang="fr-FR" sz="1800" b="0" i="0" kern="1200" dirty="0">
                          <a:solidFill>
                            <a:schemeClr val="dk1"/>
                          </a:solidFill>
                          <a:effectLst/>
                          <a:latin typeface="+mn-lt"/>
                          <a:ea typeface="+mn-ea"/>
                          <a:cs typeface="+mn-cs"/>
                        </a:rPr>
                        <a:t>10655</a:t>
                      </a:r>
                      <a:endParaRPr lang="fr-FR" dirty="0"/>
                    </a:p>
                  </a:txBody>
                  <a:tcPr/>
                </a:tc>
                <a:tc>
                  <a:txBody>
                    <a:bodyPr/>
                    <a:lstStyle/>
                    <a:p>
                      <a:r>
                        <a:rPr lang="fr-FR" sz="1800" b="0" i="0" kern="1200" dirty="0">
                          <a:solidFill>
                            <a:schemeClr val="dk1"/>
                          </a:solidFill>
                          <a:effectLst/>
                          <a:latin typeface="+mn-lt"/>
                          <a:ea typeface="+mn-ea"/>
                          <a:cs typeface="+mn-cs"/>
                        </a:rPr>
                        <a:t>8609</a:t>
                      </a:r>
                      <a:endParaRPr lang="fr-FR" dirty="0"/>
                    </a:p>
                  </a:txBody>
                  <a:tcPr/>
                </a:tc>
                <a:tc>
                  <a:txBody>
                    <a:bodyPr/>
                    <a:lstStyle/>
                    <a:p>
                      <a:r>
                        <a:rPr lang="fr-FR" sz="1800" b="0" i="0" kern="1200" dirty="0">
                          <a:solidFill>
                            <a:schemeClr val="dk1"/>
                          </a:solidFill>
                          <a:effectLst/>
                          <a:latin typeface="+mn-lt"/>
                          <a:ea typeface="+mn-ea"/>
                          <a:cs typeface="+mn-cs"/>
                        </a:rPr>
                        <a:t>20755</a:t>
                      </a:r>
                      <a:endParaRPr lang="fr-FR" dirty="0"/>
                    </a:p>
                  </a:txBody>
                  <a:tcPr/>
                </a:tc>
                <a:extLst>
                  <a:ext uri="{0D108BD9-81ED-4DB2-BD59-A6C34878D82A}">
                    <a16:rowId xmlns:a16="http://schemas.microsoft.com/office/drawing/2014/main" xmlns="" val="338030484"/>
                  </a:ext>
                </a:extLst>
              </a:tr>
            </a:tbl>
          </a:graphicData>
        </a:graphic>
      </p:graphicFrame>
      <p:sp>
        <p:nvSpPr>
          <p:cNvPr id="3" name="ZoneTexte 2">
            <a:extLst>
              <a:ext uri="{FF2B5EF4-FFF2-40B4-BE49-F238E27FC236}">
                <a16:creationId xmlns:a16="http://schemas.microsoft.com/office/drawing/2014/main" xmlns="" id="{E7AD08C8-31E8-33B8-95C5-4642A153091B}"/>
              </a:ext>
            </a:extLst>
          </p:cNvPr>
          <p:cNvSpPr txBox="1"/>
          <p:nvPr/>
        </p:nvSpPr>
        <p:spPr>
          <a:xfrm>
            <a:off x="904124" y="2810262"/>
            <a:ext cx="6123398" cy="400110"/>
          </a:xfrm>
          <a:prstGeom prst="rect">
            <a:avLst/>
          </a:prstGeom>
          <a:noFill/>
        </p:spPr>
        <p:txBody>
          <a:bodyPr wrap="square">
            <a:spAutoFit/>
          </a:bodyPr>
          <a:lstStyle/>
          <a:p>
            <a:pPr marL="342900" indent="-342900">
              <a:buFont typeface="Wingdings" panose="05000000000000000000" pitchFamily="2" charset="2"/>
              <a:buChar char="Ø"/>
            </a:pPr>
            <a:r>
              <a:rPr lang="fr-FR" sz="2000" b="1" i="0" dirty="0">
                <a:solidFill>
                  <a:schemeClr val="accent2"/>
                </a:solidFill>
                <a:effectLst/>
                <a:latin typeface="Arial" panose="020B0604020202020204" pitchFamily="34" charset="0"/>
                <a:cs typeface="Arial" panose="020B0604020202020204" pitchFamily="34" charset="0"/>
              </a:rPr>
              <a:t>Régression logistique :</a:t>
            </a:r>
            <a:endParaRPr lang="fr-FR" sz="2000" dirty="0">
              <a:solidFill>
                <a:schemeClr val="accent2"/>
              </a:solidFill>
              <a:latin typeface="Arial" panose="020B0604020202020204" pitchFamily="34" charset="0"/>
              <a:cs typeface="Arial" panose="020B0604020202020204" pitchFamily="34" charset="0"/>
            </a:endParaRPr>
          </a:p>
        </p:txBody>
      </p:sp>
      <p:sp>
        <p:nvSpPr>
          <p:cNvPr id="11" name="ZoneTexte 10">
            <a:extLst>
              <a:ext uri="{FF2B5EF4-FFF2-40B4-BE49-F238E27FC236}">
                <a16:creationId xmlns:a16="http://schemas.microsoft.com/office/drawing/2014/main" xmlns="" id="{D6FFDE36-1493-2E5C-1DA9-1926E818BDCD}"/>
              </a:ext>
            </a:extLst>
          </p:cNvPr>
          <p:cNvSpPr txBox="1"/>
          <p:nvPr/>
        </p:nvSpPr>
        <p:spPr>
          <a:xfrm>
            <a:off x="962915" y="1393791"/>
            <a:ext cx="10965381" cy="1323439"/>
          </a:xfrm>
          <a:prstGeom prst="rect">
            <a:avLst/>
          </a:prstGeom>
          <a:noFill/>
        </p:spPr>
        <p:txBody>
          <a:bodyPr wrap="square">
            <a:spAutoFit/>
          </a:bodyPr>
          <a:lstStyle/>
          <a:p>
            <a:pPr algn="just"/>
            <a:r>
              <a:rPr lang="fr-MA" sz="2000" b="0" i="0" dirty="0">
                <a:effectLst/>
                <a:latin typeface="Arial" panose="020B0604020202020204" pitchFamily="34" charset="0"/>
                <a:cs typeface="Arial" panose="020B0604020202020204" pitchFamily="34" charset="0"/>
              </a:rPr>
              <a:t>	Dans cette partie, nous allons utiliser la </a:t>
            </a:r>
            <a:r>
              <a:rPr lang="fr-MA" sz="2000" b="1" i="0" dirty="0">
                <a:effectLst/>
                <a:latin typeface="Arial" panose="020B0604020202020204" pitchFamily="34" charset="0"/>
                <a:cs typeface="Arial" panose="020B0604020202020204" pitchFamily="34" charset="0"/>
              </a:rPr>
              <a:t>matrice de confusion</a:t>
            </a:r>
            <a:r>
              <a:rPr lang="fr-MA" sz="2000" b="0" i="0" dirty="0">
                <a:effectLst/>
                <a:latin typeface="Arial" panose="020B0604020202020204" pitchFamily="34" charset="0"/>
                <a:cs typeface="Arial" panose="020B0604020202020204" pitchFamily="34" charset="0"/>
              </a:rPr>
              <a:t> pour analyser les erreurs de prédiction de chaque modèle. La matrice de confusion nous permet de visualiser comment les classes sont prédites, en mettant en évidence les confusions entre les classes </a:t>
            </a:r>
            <a:r>
              <a:rPr lang="fr-MA" sz="2000" b="1" i="0" dirty="0" err="1">
                <a:effectLst/>
                <a:latin typeface="Arial" panose="020B0604020202020204" pitchFamily="34" charset="0"/>
                <a:cs typeface="Arial" panose="020B0604020202020204" pitchFamily="34" charset="0"/>
              </a:rPr>
              <a:t>Slight</a:t>
            </a:r>
            <a:r>
              <a:rPr lang="fr-MA" sz="2000" b="0" i="0" dirty="0">
                <a:effectLst/>
                <a:latin typeface="Arial" panose="020B0604020202020204" pitchFamily="34" charset="0"/>
                <a:cs typeface="Arial" panose="020B0604020202020204" pitchFamily="34" charset="0"/>
              </a:rPr>
              <a:t>, </a:t>
            </a:r>
            <a:r>
              <a:rPr lang="fr-MA" sz="2000" b="1" i="0" dirty="0" err="1">
                <a:effectLst/>
                <a:latin typeface="Arial" panose="020B0604020202020204" pitchFamily="34" charset="0"/>
                <a:cs typeface="Arial" panose="020B0604020202020204" pitchFamily="34" charset="0"/>
              </a:rPr>
              <a:t>Serious</a:t>
            </a:r>
            <a:r>
              <a:rPr lang="fr-MA" sz="2000" dirty="0">
                <a:latin typeface="Arial" panose="020B0604020202020204" pitchFamily="34" charset="0"/>
                <a:cs typeface="Arial" panose="020B0604020202020204" pitchFamily="34" charset="0"/>
              </a:rPr>
              <a:t>,</a:t>
            </a:r>
            <a:r>
              <a:rPr lang="fr-MA" sz="2000" b="0" i="0" dirty="0">
                <a:effectLst/>
                <a:latin typeface="Arial" panose="020B0604020202020204" pitchFamily="34" charset="0"/>
                <a:cs typeface="Arial" panose="020B0604020202020204" pitchFamily="34" charset="0"/>
              </a:rPr>
              <a:t> </a:t>
            </a:r>
            <a:r>
              <a:rPr lang="fr-MA" sz="2000" b="1" i="0" dirty="0">
                <a:effectLst/>
                <a:latin typeface="Arial" panose="020B0604020202020204" pitchFamily="34" charset="0"/>
                <a:cs typeface="Arial" panose="020B0604020202020204" pitchFamily="34" charset="0"/>
              </a:rPr>
              <a:t>Fatal et </a:t>
            </a:r>
            <a:r>
              <a:rPr lang="fr-MA" sz="2000" b="1" i="0" dirty="0" err="1">
                <a:effectLst/>
                <a:latin typeface="Arial" panose="020B0604020202020204" pitchFamily="34" charset="0"/>
                <a:cs typeface="Arial" panose="020B0604020202020204" pitchFamily="34" charset="0"/>
              </a:rPr>
              <a:t>Fetal</a:t>
            </a:r>
            <a:r>
              <a:rPr lang="fr-MA" sz="2000" b="0" i="0" dirty="0">
                <a:effectLst/>
                <a:latin typeface="Arial" panose="020B0604020202020204" pitchFamily="34" charset="0"/>
                <a:cs typeface="Arial" panose="020B0604020202020204" pitchFamily="34" charset="0"/>
              </a:rPr>
              <a:t>.</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289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DFB77FD-9B1F-E2A3-EFDD-1E07FA3107CD}"/>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31EE27E9-63E9-9FE1-6B4A-A22C66DD17A3}"/>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B403DB9D-9A13-ED04-FBC7-BDDBF2B12101}"/>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9AF65429-5932-310E-CA9A-F88061B9DC45}"/>
              </a:ext>
            </a:extLst>
          </p:cNvPr>
          <p:cNvSpPr txBox="1"/>
          <p:nvPr/>
        </p:nvSpPr>
        <p:spPr>
          <a:xfrm>
            <a:off x="3062041" y="-48181"/>
            <a:ext cx="6605941"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Résultats et évaluation</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8F2C1FB6-A5A5-68A3-2C38-CB6DAF866E04}"/>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9" name="ZoneTexte 8">
            <a:extLst>
              <a:ext uri="{FF2B5EF4-FFF2-40B4-BE49-F238E27FC236}">
                <a16:creationId xmlns:a16="http://schemas.microsoft.com/office/drawing/2014/main" xmlns="" id="{9C8CC392-F269-B0D7-7211-2676E924E32F}"/>
              </a:ext>
            </a:extLst>
          </p:cNvPr>
          <p:cNvSpPr txBox="1"/>
          <p:nvPr/>
        </p:nvSpPr>
        <p:spPr>
          <a:xfrm>
            <a:off x="704008" y="977587"/>
            <a:ext cx="6041205" cy="416204"/>
          </a:xfrm>
          <a:prstGeom prst="rect">
            <a:avLst/>
          </a:prstGeom>
          <a:noFill/>
        </p:spPr>
        <p:txBody>
          <a:bodyPr wrap="square" rtlCol="0">
            <a:spAutoFit/>
          </a:bodyPr>
          <a:lstStyle/>
          <a:p>
            <a:pPr marL="457200" marR="0" indent="-457200">
              <a:lnSpc>
                <a:spcPct val="115000"/>
              </a:lnSpc>
              <a:spcAft>
                <a:spcPts val="1000"/>
              </a:spcAft>
              <a:buFont typeface="+mj-lt"/>
              <a:buAutoNum type="arabicPeriod" startAt="3"/>
            </a:pPr>
            <a:r>
              <a:rPr lang="fr-FR" sz="2000" b="1" kern="150" dirty="0">
                <a:solidFill>
                  <a:srgbClr val="00B0F0"/>
                </a:solidFill>
                <a:effectLst/>
                <a:latin typeface="Arial" panose="020B0604020202020204" pitchFamily="34" charset="0"/>
                <a:ea typeface="Calibri" panose="020F0502020204030204" pitchFamily="34" charset="0"/>
                <a:cs typeface="Arial" panose="020B0604020202020204" pitchFamily="34" charset="0"/>
              </a:rPr>
              <a:t>Analyse des erreurs :  </a:t>
            </a:r>
          </a:p>
        </p:txBody>
      </p:sp>
      <p:graphicFrame>
        <p:nvGraphicFramePr>
          <p:cNvPr id="10" name="Tableau 9">
            <a:extLst>
              <a:ext uri="{FF2B5EF4-FFF2-40B4-BE49-F238E27FC236}">
                <a16:creationId xmlns:a16="http://schemas.microsoft.com/office/drawing/2014/main" xmlns="" id="{82E23BA5-4BBB-DBE8-955F-6098998BAD0F}"/>
              </a:ext>
            </a:extLst>
          </p:cNvPr>
          <p:cNvGraphicFramePr>
            <a:graphicFrameLocks noGrp="1"/>
          </p:cNvGraphicFramePr>
          <p:nvPr>
            <p:extLst>
              <p:ext uri="{D42A27DB-BD31-4B8C-83A1-F6EECF244321}">
                <p14:modId xmlns:p14="http://schemas.microsoft.com/office/powerpoint/2010/main" val="2803635213"/>
              </p:ext>
            </p:extLst>
          </p:nvPr>
        </p:nvGraphicFramePr>
        <p:xfrm>
          <a:off x="3554858" y="2003943"/>
          <a:ext cx="8268955" cy="1854200"/>
        </p:xfrm>
        <a:graphic>
          <a:graphicData uri="http://schemas.openxmlformats.org/drawingml/2006/table">
            <a:tbl>
              <a:tblPr firstRow="1" bandRow="1">
                <a:tableStyleId>{5C22544A-7EE6-4342-B048-85BDC9FD1C3A}</a:tableStyleId>
              </a:tblPr>
              <a:tblGrid>
                <a:gridCol w="1653791">
                  <a:extLst>
                    <a:ext uri="{9D8B030D-6E8A-4147-A177-3AD203B41FA5}">
                      <a16:colId xmlns:a16="http://schemas.microsoft.com/office/drawing/2014/main" xmlns="" val="1295106756"/>
                    </a:ext>
                  </a:extLst>
                </a:gridCol>
                <a:gridCol w="1653791">
                  <a:extLst>
                    <a:ext uri="{9D8B030D-6E8A-4147-A177-3AD203B41FA5}">
                      <a16:colId xmlns:a16="http://schemas.microsoft.com/office/drawing/2014/main" xmlns="" val="1846452749"/>
                    </a:ext>
                  </a:extLst>
                </a:gridCol>
                <a:gridCol w="1653791">
                  <a:extLst>
                    <a:ext uri="{9D8B030D-6E8A-4147-A177-3AD203B41FA5}">
                      <a16:colId xmlns:a16="http://schemas.microsoft.com/office/drawing/2014/main" xmlns="" val="2557273324"/>
                    </a:ext>
                  </a:extLst>
                </a:gridCol>
                <a:gridCol w="1653791">
                  <a:extLst>
                    <a:ext uri="{9D8B030D-6E8A-4147-A177-3AD203B41FA5}">
                      <a16:colId xmlns:a16="http://schemas.microsoft.com/office/drawing/2014/main" xmlns="" val="3605947853"/>
                    </a:ext>
                  </a:extLst>
                </a:gridCol>
                <a:gridCol w="1653791">
                  <a:extLst>
                    <a:ext uri="{9D8B030D-6E8A-4147-A177-3AD203B41FA5}">
                      <a16:colId xmlns:a16="http://schemas.microsoft.com/office/drawing/2014/main" xmlns="" val="1533519975"/>
                    </a:ext>
                  </a:extLst>
                </a:gridCol>
              </a:tblGrid>
              <a:tr h="370840">
                <a:tc>
                  <a:txBody>
                    <a:bodyPr/>
                    <a:lstStyle/>
                    <a:p>
                      <a:pPr algn="l"/>
                      <a:r>
                        <a:rPr lang="fr-FR" b="1" dirty="0">
                          <a:effectLst/>
                        </a:rPr>
                        <a:t>Classe</a:t>
                      </a:r>
                    </a:p>
                  </a:txBody>
                  <a:tcPr anchor="ctr"/>
                </a:tc>
                <a:tc>
                  <a:txBody>
                    <a:bodyPr/>
                    <a:lstStyle/>
                    <a:p>
                      <a:r>
                        <a:rPr lang="fr-FR" sz="1800" b="1" i="0" kern="1200" dirty="0">
                          <a:solidFill>
                            <a:schemeClr val="lt1"/>
                          </a:solidFill>
                          <a:effectLst/>
                          <a:latin typeface="+mn-lt"/>
                          <a:ea typeface="+mn-ea"/>
                          <a:cs typeface="+mn-cs"/>
                        </a:rPr>
                        <a:t>Prédit </a:t>
                      </a:r>
                      <a:r>
                        <a:rPr lang="fr-FR" b="1" dirty="0">
                          <a:effectLst/>
                        </a:rPr>
                        <a:t>Fatal</a:t>
                      </a:r>
                      <a:r>
                        <a:rPr lang="fr-FR" sz="1800" b="1" i="0" kern="1200" dirty="0">
                          <a:solidFill>
                            <a:schemeClr val="lt1"/>
                          </a:solidFill>
                          <a:effectLst/>
                          <a:latin typeface="+mn-lt"/>
                          <a:ea typeface="+mn-ea"/>
                          <a:cs typeface="+mn-cs"/>
                        </a:rPr>
                        <a:t> </a:t>
                      </a:r>
                      <a:endParaRPr lang="fr-FR" dirty="0"/>
                    </a:p>
                  </a:txBody>
                  <a:tcPr/>
                </a:tc>
                <a:tc>
                  <a:txBody>
                    <a:bodyPr/>
                    <a:lstStyle/>
                    <a:p>
                      <a:pPr algn="l"/>
                      <a:r>
                        <a:rPr lang="fr-FR" sz="1800" b="1" i="0" kern="1200" dirty="0">
                          <a:solidFill>
                            <a:schemeClr val="lt1"/>
                          </a:solidFill>
                          <a:effectLst/>
                          <a:latin typeface="+mn-lt"/>
                          <a:ea typeface="+mn-ea"/>
                          <a:cs typeface="+mn-cs"/>
                        </a:rPr>
                        <a:t>Prédit </a:t>
                      </a:r>
                      <a:r>
                        <a:rPr lang="fr-FR" b="1" dirty="0" err="1">
                          <a:effectLst/>
                        </a:rPr>
                        <a:t>Fetal</a:t>
                      </a:r>
                      <a:r>
                        <a:rPr lang="fr-FR" sz="1800" b="1" i="0" kern="1200" dirty="0">
                          <a:solidFill>
                            <a:schemeClr val="lt1"/>
                          </a:solidFill>
                          <a:effectLst/>
                          <a:latin typeface="+mn-lt"/>
                          <a:ea typeface="+mn-ea"/>
                          <a:cs typeface="+mn-cs"/>
                        </a:rPr>
                        <a:t> </a:t>
                      </a:r>
                      <a:endParaRPr lang="fr-FR" b="1" dirty="0">
                        <a:effectLst/>
                      </a:endParaRPr>
                    </a:p>
                  </a:txBody>
                  <a:tcPr anchor="ctr"/>
                </a:tc>
                <a:tc>
                  <a:txBody>
                    <a:bodyPr/>
                    <a:lstStyle/>
                    <a:p>
                      <a:pPr algn="l"/>
                      <a:r>
                        <a:rPr lang="fr-FR" sz="1800" b="1" i="0" kern="1200" dirty="0">
                          <a:solidFill>
                            <a:schemeClr val="lt1"/>
                          </a:solidFill>
                          <a:effectLst/>
                          <a:latin typeface="+mn-lt"/>
                          <a:ea typeface="+mn-ea"/>
                          <a:cs typeface="+mn-cs"/>
                        </a:rPr>
                        <a:t>Prédit </a:t>
                      </a:r>
                      <a:r>
                        <a:rPr lang="fr-FR" b="1" dirty="0" err="1">
                          <a:effectLst/>
                        </a:rPr>
                        <a:t>Serious</a:t>
                      </a:r>
                      <a:endParaRPr lang="fr-FR" b="1" dirty="0">
                        <a:effectLst/>
                      </a:endParaRPr>
                    </a:p>
                  </a:txBody>
                  <a:tcPr anchor="ctr"/>
                </a:tc>
                <a:tc>
                  <a:txBody>
                    <a:bodyPr/>
                    <a:lstStyle/>
                    <a:p>
                      <a:r>
                        <a:rPr lang="fr-FR" sz="1800" b="1" i="0" kern="1200" dirty="0">
                          <a:solidFill>
                            <a:schemeClr val="lt1"/>
                          </a:solidFill>
                          <a:effectLst/>
                          <a:latin typeface="+mn-lt"/>
                          <a:ea typeface="+mn-ea"/>
                          <a:cs typeface="+mn-cs"/>
                        </a:rPr>
                        <a:t>Prédit </a:t>
                      </a:r>
                      <a:r>
                        <a:rPr lang="fr-FR" b="1" dirty="0" err="1">
                          <a:effectLst/>
                        </a:rPr>
                        <a:t>Slight</a:t>
                      </a:r>
                      <a:endParaRPr lang="fr-FR" dirty="0"/>
                    </a:p>
                  </a:txBody>
                  <a:tcPr/>
                </a:tc>
                <a:extLst>
                  <a:ext uri="{0D108BD9-81ED-4DB2-BD59-A6C34878D82A}">
                    <a16:rowId xmlns:a16="http://schemas.microsoft.com/office/drawing/2014/main" xmlns="" val="4007504786"/>
                  </a:ext>
                </a:extLst>
              </a:tr>
              <a:tr h="370840">
                <a:tc>
                  <a:txBody>
                    <a:bodyPr/>
                    <a:lstStyle/>
                    <a:p>
                      <a:r>
                        <a:rPr lang="fr-FR" b="1" dirty="0">
                          <a:effectLst/>
                        </a:rPr>
                        <a:t>Réel Fatal</a:t>
                      </a:r>
                      <a:endParaRPr lang="fr-FR" dirty="0">
                        <a:effectLst/>
                      </a:endParaRPr>
                    </a:p>
                  </a:txBody>
                  <a:tcPr anchor="ctr"/>
                </a:tc>
                <a:tc>
                  <a:txBody>
                    <a:bodyPr/>
                    <a:lstStyle/>
                    <a:p>
                      <a:r>
                        <a:rPr lang="fr-FR" sz="1800" b="0" i="0" kern="1200" dirty="0">
                          <a:solidFill>
                            <a:schemeClr val="dk1"/>
                          </a:solidFill>
                          <a:effectLst/>
                          <a:latin typeface="+mn-lt"/>
                          <a:ea typeface="+mn-ea"/>
                          <a:cs typeface="+mn-cs"/>
                        </a:rPr>
                        <a:t>38321</a:t>
                      </a:r>
                      <a:endParaRPr lang="fr-FR" dirty="0"/>
                    </a:p>
                  </a:txBody>
                  <a:tcPr/>
                </a:tc>
                <a:tc>
                  <a:txBody>
                    <a:bodyPr/>
                    <a:lstStyle/>
                    <a:p>
                      <a:r>
                        <a:rPr lang="fr-FR" sz="1800" b="0" i="0" kern="1200" dirty="0">
                          <a:solidFill>
                            <a:schemeClr val="dk1"/>
                          </a:solidFill>
                          <a:effectLst/>
                          <a:latin typeface="+mn-lt"/>
                          <a:ea typeface="+mn-ea"/>
                          <a:cs typeface="+mn-cs"/>
                        </a:rPr>
                        <a:t>1514</a:t>
                      </a:r>
                      <a:endParaRPr lang="fr-FR" dirty="0"/>
                    </a:p>
                  </a:txBody>
                  <a:tcPr/>
                </a:tc>
                <a:tc>
                  <a:txBody>
                    <a:bodyPr/>
                    <a:lstStyle/>
                    <a:p>
                      <a:r>
                        <a:rPr lang="fr-FR" sz="1800" b="0" i="0" kern="1200" dirty="0">
                          <a:solidFill>
                            <a:schemeClr val="dk1"/>
                          </a:solidFill>
                          <a:effectLst/>
                          <a:latin typeface="+mn-lt"/>
                          <a:ea typeface="+mn-ea"/>
                          <a:cs typeface="+mn-cs"/>
                        </a:rPr>
                        <a:t>7090</a:t>
                      </a:r>
                      <a:endParaRPr lang="fr-FR" dirty="0"/>
                    </a:p>
                  </a:txBody>
                  <a:tcPr/>
                </a:tc>
                <a:tc>
                  <a:txBody>
                    <a:bodyPr/>
                    <a:lstStyle/>
                    <a:p>
                      <a:r>
                        <a:rPr lang="fr-FR" sz="1800" b="0" i="0" kern="1200" dirty="0">
                          <a:solidFill>
                            <a:schemeClr val="dk1"/>
                          </a:solidFill>
                          <a:effectLst/>
                          <a:latin typeface="+mn-lt"/>
                          <a:ea typeface="+mn-ea"/>
                          <a:cs typeface="+mn-cs"/>
                        </a:rPr>
                        <a:t>5709</a:t>
                      </a:r>
                      <a:endParaRPr lang="fr-FR" dirty="0"/>
                    </a:p>
                  </a:txBody>
                  <a:tcPr/>
                </a:tc>
                <a:extLst>
                  <a:ext uri="{0D108BD9-81ED-4DB2-BD59-A6C34878D82A}">
                    <a16:rowId xmlns:a16="http://schemas.microsoft.com/office/drawing/2014/main" xmlns="" val="815731658"/>
                  </a:ext>
                </a:extLst>
              </a:tr>
              <a:tr h="370840">
                <a:tc>
                  <a:txBody>
                    <a:bodyPr/>
                    <a:lstStyle/>
                    <a:p>
                      <a:r>
                        <a:rPr lang="fr-FR" b="1" dirty="0">
                          <a:effectLst/>
                        </a:rPr>
                        <a:t>Réel </a:t>
                      </a:r>
                      <a:r>
                        <a:rPr lang="fr-FR" b="1" dirty="0" err="1">
                          <a:effectLst/>
                        </a:rPr>
                        <a:t>Fetal</a:t>
                      </a:r>
                      <a:endParaRPr lang="fr-FR" dirty="0">
                        <a:effectLst/>
                      </a:endParaRPr>
                    </a:p>
                  </a:txBody>
                  <a:tcPr anchor="ctr"/>
                </a:tc>
                <a:tc>
                  <a:txBody>
                    <a:bodyPr/>
                    <a:lstStyle/>
                    <a:p>
                      <a:r>
                        <a:rPr lang="fr-FR" sz="1800" b="0" i="0" kern="1200" dirty="0">
                          <a:solidFill>
                            <a:schemeClr val="dk1"/>
                          </a:solidFill>
                          <a:effectLst/>
                          <a:latin typeface="+mn-lt"/>
                          <a:ea typeface="+mn-ea"/>
                          <a:cs typeface="+mn-cs"/>
                        </a:rPr>
                        <a:t>1</a:t>
                      </a:r>
                      <a:endParaRPr lang="fr-FR" dirty="0"/>
                    </a:p>
                  </a:txBody>
                  <a:tcPr/>
                </a:tc>
                <a:tc>
                  <a:txBody>
                    <a:bodyPr/>
                    <a:lstStyle/>
                    <a:p>
                      <a:r>
                        <a:rPr lang="fr-FR" sz="1800" b="0" i="0" kern="1200" dirty="0">
                          <a:solidFill>
                            <a:schemeClr val="dk1"/>
                          </a:solidFill>
                          <a:effectLst/>
                          <a:latin typeface="+mn-lt"/>
                          <a:ea typeface="+mn-ea"/>
                          <a:cs typeface="+mn-cs"/>
                        </a:rPr>
                        <a:t>52768</a:t>
                      </a:r>
                      <a:endParaRPr lang="fr-FR" dirty="0"/>
                    </a:p>
                  </a:txBody>
                  <a:tcPr/>
                </a:tc>
                <a:tc>
                  <a:txBody>
                    <a:bodyPr/>
                    <a:lstStyle/>
                    <a:p>
                      <a:r>
                        <a:rPr lang="fr-FR" sz="1800" b="0" i="0" kern="1200" dirty="0">
                          <a:solidFill>
                            <a:schemeClr val="dk1"/>
                          </a:solidFill>
                          <a:effectLst/>
                          <a:latin typeface="+mn-lt"/>
                          <a:ea typeface="+mn-ea"/>
                          <a:cs typeface="+mn-cs"/>
                        </a:rPr>
                        <a:t>1</a:t>
                      </a:r>
                      <a:endParaRPr lang="fr-FR" dirty="0"/>
                    </a:p>
                  </a:txBody>
                  <a:tcPr/>
                </a:tc>
                <a:tc>
                  <a:txBody>
                    <a:bodyPr/>
                    <a:lstStyle/>
                    <a:p>
                      <a:r>
                        <a:rPr lang="fr-FR" sz="1800" b="0" i="0" kern="1200" dirty="0">
                          <a:solidFill>
                            <a:schemeClr val="dk1"/>
                          </a:solidFill>
                          <a:effectLst/>
                          <a:latin typeface="+mn-lt"/>
                          <a:ea typeface="+mn-ea"/>
                          <a:cs typeface="+mn-cs"/>
                        </a:rPr>
                        <a:t>0</a:t>
                      </a:r>
                      <a:endParaRPr lang="fr-FR" dirty="0"/>
                    </a:p>
                  </a:txBody>
                  <a:tcPr/>
                </a:tc>
                <a:extLst>
                  <a:ext uri="{0D108BD9-81ED-4DB2-BD59-A6C34878D82A}">
                    <a16:rowId xmlns:a16="http://schemas.microsoft.com/office/drawing/2014/main" xmlns="" val="381342509"/>
                  </a:ext>
                </a:extLst>
              </a:tr>
              <a:tr h="370840">
                <a:tc>
                  <a:txBody>
                    <a:bodyPr/>
                    <a:lstStyle/>
                    <a:p>
                      <a:r>
                        <a:rPr lang="fr-FR" b="1" dirty="0">
                          <a:effectLst/>
                        </a:rPr>
                        <a:t>Réel </a:t>
                      </a:r>
                      <a:r>
                        <a:rPr lang="fr-FR" b="1" dirty="0" err="1">
                          <a:effectLst/>
                        </a:rPr>
                        <a:t>Serious</a:t>
                      </a:r>
                      <a:endParaRPr lang="fr-FR" dirty="0">
                        <a:effectLst/>
                      </a:endParaRPr>
                    </a:p>
                  </a:txBody>
                  <a:tcPr anchor="ctr"/>
                </a:tc>
                <a:tc>
                  <a:txBody>
                    <a:bodyPr/>
                    <a:lstStyle/>
                    <a:p>
                      <a:r>
                        <a:rPr lang="fr-FR" sz="1800" b="0" i="0" kern="1200" dirty="0">
                          <a:solidFill>
                            <a:schemeClr val="dk1"/>
                          </a:solidFill>
                          <a:effectLst/>
                          <a:latin typeface="+mn-lt"/>
                          <a:ea typeface="+mn-ea"/>
                          <a:cs typeface="+mn-cs"/>
                        </a:rPr>
                        <a:t>15775</a:t>
                      </a:r>
                      <a:endParaRPr lang="fr-FR" dirty="0"/>
                    </a:p>
                  </a:txBody>
                  <a:tcPr/>
                </a:tc>
                <a:tc>
                  <a:txBody>
                    <a:bodyPr/>
                    <a:lstStyle/>
                    <a:p>
                      <a:r>
                        <a:rPr lang="fr-FR" sz="1800" b="0" i="0" kern="1200" dirty="0">
                          <a:solidFill>
                            <a:schemeClr val="dk1"/>
                          </a:solidFill>
                          <a:effectLst/>
                          <a:latin typeface="+mn-lt"/>
                          <a:ea typeface="+mn-ea"/>
                          <a:cs typeface="+mn-cs"/>
                        </a:rPr>
                        <a:t>688</a:t>
                      </a:r>
                      <a:endParaRPr lang="fr-FR" dirty="0"/>
                    </a:p>
                  </a:txBody>
                  <a:tcPr/>
                </a:tc>
                <a:tc>
                  <a:txBody>
                    <a:bodyPr/>
                    <a:lstStyle/>
                    <a:p>
                      <a:r>
                        <a:rPr lang="fr-FR" sz="1800" b="0" i="0" kern="1200" dirty="0">
                          <a:solidFill>
                            <a:schemeClr val="dk1"/>
                          </a:solidFill>
                          <a:effectLst/>
                          <a:latin typeface="+mn-lt"/>
                          <a:ea typeface="+mn-ea"/>
                          <a:cs typeface="+mn-cs"/>
                        </a:rPr>
                        <a:t>17503</a:t>
                      </a:r>
                      <a:endParaRPr lang="fr-FR" dirty="0"/>
                    </a:p>
                  </a:txBody>
                  <a:tcPr/>
                </a:tc>
                <a:tc>
                  <a:txBody>
                    <a:bodyPr/>
                    <a:lstStyle/>
                    <a:p>
                      <a:r>
                        <a:rPr lang="fr-FR" sz="1800" b="0" i="0" kern="1200" dirty="0">
                          <a:solidFill>
                            <a:schemeClr val="dk1"/>
                          </a:solidFill>
                          <a:effectLst/>
                          <a:latin typeface="+mn-lt"/>
                          <a:ea typeface="+mn-ea"/>
                          <a:cs typeface="+mn-cs"/>
                        </a:rPr>
                        <a:t>18657</a:t>
                      </a:r>
                      <a:endParaRPr lang="fr-FR" dirty="0"/>
                    </a:p>
                  </a:txBody>
                  <a:tcPr/>
                </a:tc>
                <a:extLst>
                  <a:ext uri="{0D108BD9-81ED-4DB2-BD59-A6C34878D82A}">
                    <a16:rowId xmlns:a16="http://schemas.microsoft.com/office/drawing/2014/main" xmlns="" val="4458610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effectLst/>
                        </a:rPr>
                        <a:t>Réel </a:t>
                      </a:r>
                      <a:r>
                        <a:rPr lang="fr-FR" b="1" dirty="0" err="1">
                          <a:effectLst/>
                        </a:rPr>
                        <a:t>Slight</a:t>
                      </a:r>
                      <a:endParaRPr lang="fr-FR" dirty="0">
                        <a:effectLst/>
                      </a:endParaRPr>
                    </a:p>
                  </a:txBody>
                  <a:tcPr/>
                </a:tc>
                <a:tc>
                  <a:txBody>
                    <a:bodyPr/>
                    <a:lstStyle/>
                    <a:p>
                      <a:r>
                        <a:rPr lang="fr-FR" sz="1800" b="0" i="0" kern="1200" dirty="0">
                          <a:solidFill>
                            <a:schemeClr val="dk1"/>
                          </a:solidFill>
                          <a:effectLst/>
                          <a:latin typeface="+mn-lt"/>
                          <a:ea typeface="+mn-ea"/>
                          <a:cs typeface="+mn-cs"/>
                        </a:rPr>
                        <a:t>7919</a:t>
                      </a:r>
                      <a:endParaRPr lang="fr-FR" dirty="0"/>
                    </a:p>
                  </a:txBody>
                  <a:tcPr/>
                </a:tc>
                <a:tc>
                  <a:txBody>
                    <a:bodyPr/>
                    <a:lstStyle/>
                    <a:p>
                      <a:r>
                        <a:rPr lang="fr-FR" sz="1800" b="0" i="0" kern="1200" dirty="0">
                          <a:solidFill>
                            <a:schemeClr val="dk1"/>
                          </a:solidFill>
                          <a:effectLst/>
                          <a:latin typeface="+mn-lt"/>
                          <a:ea typeface="+mn-ea"/>
                          <a:cs typeface="+mn-cs"/>
                        </a:rPr>
                        <a:t>720</a:t>
                      </a:r>
                      <a:endParaRPr lang="fr-FR" dirty="0"/>
                    </a:p>
                  </a:txBody>
                  <a:tcPr/>
                </a:tc>
                <a:tc>
                  <a:txBody>
                    <a:bodyPr/>
                    <a:lstStyle/>
                    <a:p>
                      <a:r>
                        <a:rPr lang="fr-FR" sz="1800" b="0" i="0" kern="1200" dirty="0">
                          <a:solidFill>
                            <a:schemeClr val="dk1"/>
                          </a:solidFill>
                          <a:effectLst/>
                          <a:latin typeface="+mn-lt"/>
                          <a:ea typeface="+mn-ea"/>
                          <a:cs typeface="+mn-cs"/>
                        </a:rPr>
                        <a:t>10427</a:t>
                      </a:r>
                      <a:endParaRPr lang="fr-FR" dirty="0"/>
                    </a:p>
                  </a:txBody>
                  <a:tcPr/>
                </a:tc>
                <a:tc>
                  <a:txBody>
                    <a:bodyPr/>
                    <a:lstStyle/>
                    <a:p>
                      <a:r>
                        <a:rPr lang="fr-FR" sz="1800" b="0" i="0" kern="1200" dirty="0">
                          <a:solidFill>
                            <a:schemeClr val="dk1"/>
                          </a:solidFill>
                          <a:effectLst/>
                          <a:latin typeface="+mn-lt"/>
                          <a:ea typeface="+mn-ea"/>
                          <a:cs typeface="+mn-cs"/>
                        </a:rPr>
                        <a:t>33531</a:t>
                      </a:r>
                      <a:endParaRPr lang="fr-FR" dirty="0"/>
                    </a:p>
                  </a:txBody>
                  <a:tcPr/>
                </a:tc>
                <a:extLst>
                  <a:ext uri="{0D108BD9-81ED-4DB2-BD59-A6C34878D82A}">
                    <a16:rowId xmlns:a16="http://schemas.microsoft.com/office/drawing/2014/main" xmlns="" val="338030484"/>
                  </a:ext>
                </a:extLst>
              </a:tr>
            </a:tbl>
          </a:graphicData>
        </a:graphic>
      </p:graphicFrame>
      <p:graphicFrame>
        <p:nvGraphicFramePr>
          <p:cNvPr id="12" name="Tableau 11">
            <a:extLst>
              <a:ext uri="{FF2B5EF4-FFF2-40B4-BE49-F238E27FC236}">
                <a16:creationId xmlns:a16="http://schemas.microsoft.com/office/drawing/2014/main" xmlns="" id="{2B0AFCFE-8BDE-84A6-1DDB-20F9DBCF1E98}"/>
              </a:ext>
            </a:extLst>
          </p:cNvPr>
          <p:cNvGraphicFramePr>
            <a:graphicFrameLocks noGrp="1"/>
          </p:cNvGraphicFramePr>
          <p:nvPr>
            <p:extLst>
              <p:ext uri="{D42A27DB-BD31-4B8C-83A1-F6EECF244321}">
                <p14:modId xmlns:p14="http://schemas.microsoft.com/office/powerpoint/2010/main" val="404903573"/>
              </p:ext>
            </p:extLst>
          </p:nvPr>
        </p:nvGraphicFramePr>
        <p:xfrm>
          <a:off x="3554857" y="4269916"/>
          <a:ext cx="8268955" cy="1854200"/>
        </p:xfrm>
        <a:graphic>
          <a:graphicData uri="http://schemas.openxmlformats.org/drawingml/2006/table">
            <a:tbl>
              <a:tblPr firstRow="1" bandRow="1">
                <a:tableStyleId>{5C22544A-7EE6-4342-B048-85BDC9FD1C3A}</a:tableStyleId>
              </a:tblPr>
              <a:tblGrid>
                <a:gridCol w="1653791">
                  <a:extLst>
                    <a:ext uri="{9D8B030D-6E8A-4147-A177-3AD203B41FA5}">
                      <a16:colId xmlns:a16="http://schemas.microsoft.com/office/drawing/2014/main" xmlns="" val="1295106756"/>
                    </a:ext>
                  </a:extLst>
                </a:gridCol>
                <a:gridCol w="1653791">
                  <a:extLst>
                    <a:ext uri="{9D8B030D-6E8A-4147-A177-3AD203B41FA5}">
                      <a16:colId xmlns:a16="http://schemas.microsoft.com/office/drawing/2014/main" xmlns="" val="1846452749"/>
                    </a:ext>
                  </a:extLst>
                </a:gridCol>
                <a:gridCol w="1653791">
                  <a:extLst>
                    <a:ext uri="{9D8B030D-6E8A-4147-A177-3AD203B41FA5}">
                      <a16:colId xmlns:a16="http://schemas.microsoft.com/office/drawing/2014/main" xmlns="" val="2557273324"/>
                    </a:ext>
                  </a:extLst>
                </a:gridCol>
                <a:gridCol w="1653791">
                  <a:extLst>
                    <a:ext uri="{9D8B030D-6E8A-4147-A177-3AD203B41FA5}">
                      <a16:colId xmlns:a16="http://schemas.microsoft.com/office/drawing/2014/main" xmlns="" val="3605947853"/>
                    </a:ext>
                  </a:extLst>
                </a:gridCol>
                <a:gridCol w="1653791">
                  <a:extLst>
                    <a:ext uri="{9D8B030D-6E8A-4147-A177-3AD203B41FA5}">
                      <a16:colId xmlns:a16="http://schemas.microsoft.com/office/drawing/2014/main" xmlns="" val="1533519975"/>
                    </a:ext>
                  </a:extLst>
                </a:gridCol>
              </a:tblGrid>
              <a:tr h="370840">
                <a:tc>
                  <a:txBody>
                    <a:bodyPr/>
                    <a:lstStyle/>
                    <a:p>
                      <a:pPr algn="l"/>
                      <a:r>
                        <a:rPr lang="fr-FR" b="1" dirty="0">
                          <a:effectLst/>
                        </a:rPr>
                        <a:t>Classe</a:t>
                      </a:r>
                    </a:p>
                  </a:txBody>
                  <a:tcPr anchor="ctr"/>
                </a:tc>
                <a:tc>
                  <a:txBody>
                    <a:bodyPr/>
                    <a:lstStyle/>
                    <a:p>
                      <a:r>
                        <a:rPr lang="fr-FR" sz="1800" b="1" i="0" kern="1200" dirty="0">
                          <a:solidFill>
                            <a:schemeClr val="lt1"/>
                          </a:solidFill>
                          <a:effectLst/>
                          <a:latin typeface="+mn-lt"/>
                          <a:ea typeface="+mn-ea"/>
                          <a:cs typeface="+mn-cs"/>
                        </a:rPr>
                        <a:t>Prédit </a:t>
                      </a:r>
                      <a:r>
                        <a:rPr lang="fr-FR" b="1" dirty="0">
                          <a:effectLst/>
                        </a:rPr>
                        <a:t>Fatal</a:t>
                      </a:r>
                      <a:r>
                        <a:rPr lang="fr-FR" sz="1800" b="1" i="0" kern="1200" dirty="0">
                          <a:solidFill>
                            <a:schemeClr val="lt1"/>
                          </a:solidFill>
                          <a:effectLst/>
                          <a:latin typeface="+mn-lt"/>
                          <a:ea typeface="+mn-ea"/>
                          <a:cs typeface="+mn-cs"/>
                        </a:rPr>
                        <a:t> </a:t>
                      </a:r>
                      <a:endParaRPr lang="fr-FR" dirty="0"/>
                    </a:p>
                  </a:txBody>
                  <a:tcPr/>
                </a:tc>
                <a:tc>
                  <a:txBody>
                    <a:bodyPr/>
                    <a:lstStyle/>
                    <a:p>
                      <a:pPr algn="l"/>
                      <a:r>
                        <a:rPr lang="fr-FR" sz="1800" b="1" i="0" kern="1200" dirty="0">
                          <a:solidFill>
                            <a:schemeClr val="lt1"/>
                          </a:solidFill>
                          <a:effectLst/>
                          <a:latin typeface="+mn-lt"/>
                          <a:ea typeface="+mn-ea"/>
                          <a:cs typeface="+mn-cs"/>
                        </a:rPr>
                        <a:t>Prédit </a:t>
                      </a:r>
                      <a:r>
                        <a:rPr lang="fr-FR" b="1" dirty="0" err="1">
                          <a:effectLst/>
                        </a:rPr>
                        <a:t>Fetal</a:t>
                      </a:r>
                      <a:r>
                        <a:rPr lang="fr-FR" sz="1800" b="1" i="0" kern="1200" dirty="0">
                          <a:solidFill>
                            <a:schemeClr val="lt1"/>
                          </a:solidFill>
                          <a:effectLst/>
                          <a:latin typeface="+mn-lt"/>
                          <a:ea typeface="+mn-ea"/>
                          <a:cs typeface="+mn-cs"/>
                        </a:rPr>
                        <a:t> </a:t>
                      </a:r>
                      <a:endParaRPr lang="fr-FR" b="1" dirty="0">
                        <a:effectLst/>
                      </a:endParaRPr>
                    </a:p>
                  </a:txBody>
                  <a:tcPr anchor="ctr"/>
                </a:tc>
                <a:tc>
                  <a:txBody>
                    <a:bodyPr/>
                    <a:lstStyle/>
                    <a:p>
                      <a:pPr algn="l"/>
                      <a:r>
                        <a:rPr lang="fr-FR" sz="1800" b="1" i="0" kern="1200" dirty="0">
                          <a:solidFill>
                            <a:schemeClr val="lt1"/>
                          </a:solidFill>
                          <a:effectLst/>
                          <a:latin typeface="+mn-lt"/>
                          <a:ea typeface="+mn-ea"/>
                          <a:cs typeface="+mn-cs"/>
                        </a:rPr>
                        <a:t>Prédit </a:t>
                      </a:r>
                      <a:r>
                        <a:rPr lang="fr-FR" b="1" dirty="0" err="1">
                          <a:effectLst/>
                        </a:rPr>
                        <a:t>Serious</a:t>
                      </a:r>
                      <a:endParaRPr lang="fr-FR" b="1" dirty="0">
                        <a:effectLst/>
                      </a:endParaRPr>
                    </a:p>
                  </a:txBody>
                  <a:tcPr anchor="ctr"/>
                </a:tc>
                <a:tc>
                  <a:txBody>
                    <a:bodyPr/>
                    <a:lstStyle/>
                    <a:p>
                      <a:r>
                        <a:rPr lang="fr-FR" sz="1800" b="1" i="0" kern="1200" dirty="0">
                          <a:solidFill>
                            <a:schemeClr val="lt1"/>
                          </a:solidFill>
                          <a:effectLst/>
                          <a:latin typeface="+mn-lt"/>
                          <a:ea typeface="+mn-ea"/>
                          <a:cs typeface="+mn-cs"/>
                        </a:rPr>
                        <a:t>Prédit </a:t>
                      </a:r>
                      <a:r>
                        <a:rPr lang="fr-FR" b="1" dirty="0" err="1">
                          <a:effectLst/>
                        </a:rPr>
                        <a:t>Slight</a:t>
                      </a:r>
                      <a:endParaRPr lang="fr-FR" dirty="0"/>
                    </a:p>
                  </a:txBody>
                  <a:tcPr/>
                </a:tc>
                <a:extLst>
                  <a:ext uri="{0D108BD9-81ED-4DB2-BD59-A6C34878D82A}">
                    <a16:rowId xmlns:a16="http://schemas.microsoft.com/office/drawing/2014/main" xmlns="" val="4007504786"/>
                  </a:ext>
                </a:extLst>
              </a:tr>
              <a:tr h="370840">
                <a:tc>
                  <a:txBody>
                    <a:bodyPr/>
                    <a:lstStyle/>
                    <a:p>
                      <a:r>
                        <a:rPr lang="fr-FR" b="1" dirty="0">
                          <a:effectLst/>
                        </a:rPr>
                        <a:t>Réel Fatal</a:t>
                      </a:r>
                      <a:endParaRPr lang="fr-FR" dirty="0">
                        <a:effectLst/>
                      </a:endParaRPr>
                    </a:p>
                  </a:txBody>
                  <a:tcPr anchor="ctr"/>
                </a:tc>
                <a:tc>
                  <a:txBody>
                    <a:bodyPr/>
                    <a:lstStyle/>
                    <a:p>
                      <a:r>
                        <a:rPr lang="fr-FR" sz="1800" b="0" i="0" kern="1200" dirty="0">
                          <a:solidFill>
                            <a:schemeClr val="dk1"/>
                          </a:solidFill>
                          <a:effectLst/>
                          <a:latin typeface="+mn-lt"/>
                          <a:ea typeface="+mn-ea"/>
                          <a:cs typeface="+mn-cs"/>
                        </a:rPr>
                        <a:t>50578</a:t>
                      </a:r>
                      <a:endParaRPr lang="fr-FR" dirty="0"/>
                    </a:p>
                  </a:txBody>
                  <a:tcPr/>
                </a:tc>
                <a:tc>
                  <a:txBody>
                    <a:bodyPr/>
                    <a:lstStyle/>
                    <a:p>
                      <a:r>
                        <a:rPr lang="fr-FR" sz="1800" b="0" i="0" kern="1200" dirty="0">
                          <a:solidFill>
                            <a:schemeClr val="dk1"/>
                          </a:solidFill>
                          <a:effectLst/>
                          <a:latin typeface="+mn-lt"/>
                          <a:ea typeface="+mn-ea"/>
                          <a:cs typeface="+mn-cs"/>
                        </a:rPr>
                        <a:t>32</a:t>
                      </a:r>
                      <a:endParaRPr lang="fr-FR" dirty="0"/>
                    </a:p>
                  </a:txBody>
                  <a:tcPr/>
                </a:tc>
                <a:tc>
                  <a:txBody>
                    <a:bodyPr/>
                    <a:lstStyle/>
                    <a:p>
                      <a:r>
                        <a:rPr lang="fr-FR" sz="1800" b="0" i="0" kern="1200" dirty="0">
                          <a:solidFill>
                            <a:schemeClr val="dk1"/>
                          </a:solidFill>
                          <a:effectLst/>
                          <a:latin typeface="+mn-lt"/>
                          <a:ea typeface="+mn-ea"/>
                          <a:cs typeface="+mn-cs"/>
                        </a:rPr>
                        <a:t>961</a:t>
                      </a:r>
                      <a:endParaRPr lang="fr-FR" dirty="0"/>
                    </a:p>
                  </a:txBody>
                  <a:tcPr/>
                </a:tc>
                <a:tc>
                  <a:txBody>
                    <a:bodyPr/>
                    <a:lstStyle/>
                    <a:p>
                      <a:r>
                        <a:rPr lang="fr-FR" sz="1800" b="0" i="0" kern="1200" dirty="0">
                          <a:solidFill>
                            <a:schemeClr val="dk1"/>
                          </a:solidFill>
                          <a:effectLst/>
                          <a:latin typeface="+mn-lt"/>
                          <a:ea typeface="+mn-ea"/>
                          <a:cs typeface="+mn-cs"/>
                        </a:rPr>
                        <a:t>1063</a:t>
                      </a:r>
                      <a:endParaRPr lang="fr-FR" dirty="0"/>
                    </a:p>
                  </a:txBody>
                  <a:tcPr/>
                </a:tc>
                <a:extLst>
                  <a:ext uri="{0D108BD9-81ED-4DB2-BD59-A6C34878D82A}">
                    <a16:rowId xmlns:a16="http://schemas.microsoft.com/office/drawing/2014/main" xmlns="" val="815731658"/>
                  </a:ext>
                </a:extLst>
              </a:tr>
              <a:tr h="370840">
                <a:tc>
                  <a:txBody>
                    <a:bodyPr/>
                    <a:lstStyle/>
                    <a:p>
                      <a:r>
                        <a:rPr lang="fr-FR" b="1" dirty="0">
                          <a:effectLst/>
                        </a:rPr>
                        <a:t>Réel </a:t>
                      </a:r>
                      <a:r>
                        <a:rPr lang="fr-FR" b="1" dirty="0" err="1">
                          <a:effectLst/>
                        </a:rPr>
                        <a:t>Fetal</a:t>
                      </a:r>
                      <a:endParaRPr lang="fr-FR" dirty="0">
                        <a:effectLst/>
                      </a:endParaRPr>
                    </a:p>
                  </a:txBody>
                  <a:tcPr anchor="ctr"/>
                </a:tc>
                <a:tc>
                  <a:txBody>
                    <a:bodyPr/>
                    <a:lstStyle/>
                    <a:p>
                      <a:r>
                        <a:rPr lang="fr-FR" sz="1800" b="0" i="0" kern="1200" dirty="0">
                          <a:solidFill>
                            <a:schemeClr val="dk1"/>
                          </a:solidFill>
                          <a:effectLst/>
                          <a:latin typeface="+mn-lt"/>
                          <a:ea typeface="+mn-ea"/>
                          <a:cs typeface="+mn-cs"/>
                        </a:rPr>
                        <a:t>0</a:t>
                      </a:r>
                      <a:endParaRPr lang="fr-FR" dirty="0"/>
                    </a:p>
                  </a:txBody>
                  <a:tcPr/>
                </a:tc>
                <a:tc>
                  <a:txBody>
                    <a:bodyPr/>
                    <a:lstStyle/>
                    <a:p>
                      <a:r>
                        <a:rPr lang="fr-FR" sz="1800" b="0" i="0" kern="1200" dirty="0">
                          <a:solidFill>
                            <a:schemeClr val="dk1"/>
                          </a:solidFill>
                          <a:effectLst/>
                          <a:latin typeface="+mn-lt"/>
                          <a:ea typeface="+mn-ea"/>
                          <a:cs typeface="+mn-cs"/>
                        </a:rPr>
                        <a:t>52767</a:t>
                      </a:r>
                      <a:endParaRPr lang="fr-FR" dirty="0"/>
                    </a:p>
                  </a:txBody>
                  <a:tcPr/>
                </a:tc>
                <a:tc>
                  <a:txBody>
                    <a:bodyPr/>
                    <a:lstStyle/>
                    <a:p>
                      <a:r>
                        <a:rPr lang="fr-FR" sz="1800" b="0" i="0" kern="1200" dirty="0">
                          <a:solidFill>
                            <a:schemeClr val="dk1"/>
                          </a:solidFill>
                          <a:effectLst/>
                          <a:latin typeface="+mn-lt"/>
                          <a:ea typeface="+mn-ea"/>
                          <a:cs typeface="+mn-cs"/>
                        </a:rPr>
                        <a:t>0</a:t>
                      </a:r>
                      <a:endParaRPr lang="fr-FR" dirty="0"/>
                    </a:p>
                  </a:txBody>
                  <a:tcPr/>
                </a:tc>
                <a:tc>
                  <a:txBody>
                    <a:bodyPr/>
                    <a:lstStyle/>
                    <a:p>
                      <a:r>
                        <a:rPr lang="fr-FR" sz="1800" b="0" i="0" kern="1200" dirty="0">
                          <a:solidFill>
                            <a:schemeClr val="dk1"/>
                          </a:solidFill>
                          <a:effectLst/>
                          <a:latin typeface="+mn-lt"/>
                          <a:ea typeface="+mn-ea"/>
                          <a:cs typeface="+mn-cs"/>
                        </a:rPr>
                        <a:t>3</a:t>
                      </a:r>
                      <a:endParaRPr lang="fr-FR" dirty="0"/>
                    </a:p>
                  </a:txBody>
                  <a:tcPr/>
                </a:tc>
                <a:extLst>
                  <a:ext uri="{0D108BD9-81ED-4DB2-BD59-A6C34878D82A}">
                    <a16:rowId xmlns:a16="http://schemas.microsoft.com/office/drawing/2014/main" xmlns="" val="381342509"/>
                  </a:ext>
                </a:extLst>
              </a:tr>
              <a:tr h="370840">
                <a:tc>
                  <a:txBody>
                    <a:bodyPr/>
                    <a:lstStyle/>
                    <a:p>
                      <a:r>
                        <a:rPr lang="fr-FR" b="1" dirty="0">
                          <a:effectLst/>
                        </a:rPr>
                        <a:t>Réel </a:t>
                      </a:r>
                      <a:r>
                        <a:rPr lang="fr-FR" b="1" dirty="0" err="1">
                          <a:effectLst/>
                        </a:rPr>
                        <a:t>Serious</a:t>
                      </a:r>
                      <a:endParaRPr lang="fr-FR" dirty="0">
                        <a:effectLst/>
                      </a:endParaRPr>
                    </a:p>
                  </a:txBody>
                  <a:tcPr anchor="ctr"/>
                </a:tc>
                <a:tc>
                  <a:txBody>
                    <a:bodyPr/>
                    <a:lstStyle/>
                    <a:p>
                      <a:r>
                        <a:rPr lang="fr-FR" sz="1800" b="0" i="0" kern="1200" dirty="0">
                          <a:solidFill>
                            <a:schemeClr val="dk1"/>
                          </a:solidFill>
                          <a:effectLst/>
                          <a:latin typeface="+mn-lt"/>
                          <a:ea typeface="+mn-ea"/>
                          <a:cs typeface="+mn-cs"/>
                        </a:rPr>
                        <a:t>1971</a:t>
                      </a:r>
                      <a:endParaRPr lang="fr-FR" dirty="0"/>
                    </a:p>
                  </a:txBody>
                  <a:tcPr/>
                </a:tc>
                <a:tc>
                  <a:txBody>
                    <a:bodyPr/>
                    <a:lstStyle/>
                    <a:p>
                      <a:r>
                        <a:rPr lang="fr-FR" sz="1800" b="0" i="0" kern="1200" dirty="0">
                          <a:solidFill>
                            <a:schemeClr val="dk1"/>
                          </a:solidFill>
                          <a:effectLst/>
                          <a:latin typeface="+mn-lt"/>
                          <a:ea typeface="+mn-ea"/>
                          <a:cs typeface="+mn-cs"/>
                        </a:rPr>
                        <a:t>16</a:t>
                      </a:r>
                      <a:endParaRPr lang="fr-FR" dirty="0"/>
                    </a:p>
                  </a:txBody>
                  <a:tcPr/>
                </a:tc>
                <a:tc>
                  <a:txBody>
                    <a:bodyPr/>
                    <a:lstStyle/>
                    <a:p>
                      <a:r>
                        <a:rPr lang="fr-FR" sz="1800" b="0" i="0" kern="1200" dirty="0">
                          <a:solidFill>
                            <a:schemeClr val="dk1"/>
                          </a:solidFill>
                          <a:effectLst/>
                          <a:latin typeface="+mn-lt"/>
                          <a:ea typeface="+mn-ea"/>
                          <a:cs typeface="+mn-cs"/>
                        </a:rPr>
                        <a:t>41945</a:t>
                      </a:r>
                      <a:endParaRPr lang="fr-FR" dirty="0"/>
                    </a:p>
                  </a:txBody>
                  <a:tcPr/>
                </a:tc>
                <a:tc>
                  <a:txBody>
                    <a:bodyPr/>
                    <a:lstStyle/>
                    <a:p>
                      <a:r>
                        <a:rPr lang="fr-FR" sz="1800" b="0" i="0" kern="1200" dirty="0">
                          <a:solidFill>
                            <a:schemeClr val="dk1"/>
                          </a:solidFill>
                          <a:effectLst/>
                          <a:latin typeface="+mn-lt"/>
                          <a:ea typeface="+mn-ea"/>
                          <a:cs typeface="+mn-cs"/>
                        </a:rPr>
                        <a:t>8691</a:t>
                      </a:r>
                      <a:endParaRPr lang="fr-FR" dirty="0"/>
                    </a:p>
                  </a:txBody>
                  <a:tcPr/>
                </a:tc>
                <a:extLst>
                  <a:ext uri="{0D108BD9-81ED-4DB2-BD59-A6C34878D82A}">
                    <a16:rowId xmlns:a16="http://schemas.microsoft.com/office/drawing/2014/main" xmlns="" val="4458610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effectLst/>
                        </a:rPr>
                        <a:t>Réel </a:t>
                      </a:r>
                      <a:r>
                        <a:rPr lang="fr-FR" b="1" dirty="0" err="1">
                          <a:effectLst/>
                        </a:rPr>
                        <a:t>Slight</a:t>
                      </a:r>
                      <a:endParaRPr lang="fr-FR" dirty="0">
                        <a:effectLst/>
                      </a:endParaRPr>
                    </a:p>
                  </a:txBody>
                  <a:tcPr/>
                </a:tc>
                <a:tc>
                  <a:txBody>
                    <a:bodyPr/>
                    <a:lstStyle/>
                    <a:p>
                      <a:r>
                        <a:rPr lang="fr-FR" sz="1800" b="0" i="0" kern="1200" dirty="0">
                          <a:solidFill>
                            <a:schemeClr val="dk1"/>
                          </a:solidFill>
                          <a:effectLst/>
                          <a:latin typeface="+mn-lt"/>
                          <a:ea typeface="+mn-ea"/>
                          <a:cs typeface="+mn-cs"/>
                        </a:rPr>
                        <a:t>1984</a:t>
                      </a:r>
                      <a:endParaRPr lang="fr-FR" dirty="0"/>
                    </a:p>
                  </a:txBody>
                  <a:tcPr/>
                </a:tc>
                <a:tc>
                  <a:txBody>
                    <a:bodyPr/>
                    <a:lstStyle/>
                    <a:p>
                      <a:r>
                        <a:rPr lang="fr-FR" sz="1800" b="0" i="0" kern="1200" dirty="0">
                          <a:solidFill>
                            <a:schemeClr val="dk1"/>
                          </a:solidFill>
                          <a:effectLst/>
                          <a:latin typeface="+mn-lt"/>
                          <a:ea typeface="+mn-ea"/>
                          <a:cs typeface="+mn-cs"/>
                        </a:rPr>
                        <a:t>17</a:t>
                      </a:r>
                      <a:endParaRPr lang="fr-FR" dirty="0"/>
                    </a:p>
                  </a:txBody>
                  <a:tcPr/>
                </a:tc>
                <a:tc>
                  <a:txBody>
                    <a:bodyPr/>
                    <a:lstStyle/>
                    <a:p>
                      <a:r>
                        <a:rPr lang="fr-FR" sz="1800" b="0" i="0" kern="1200" dirty="0">
                          <a:solidFill>
                            <a:schemeClr val="dk1"/>
                          </a:solidFill>
                          <a:effectLst/>
                          <a:latin typeface="+mn-lt"/>
                          <a:ea typeface="+mn-ea"/>
                          <a:cs typeface="+mn-cs"/>
                        </a:rPr>
                        <a:t>9356</a:t>
                      </a:r>
                      <a:endParaRPr lang="fr-FR" dirty="0"/>
                    </a:p>
                  </a:txBody>
                  <a:tcPr/>
                </a:tc>
                <a:tc>
                  <a:txBody>
                    <a:bodyPr/>
                    <a:lstStyle/>
                    <a:p>
                      <a:r>
                        <a:rPr lang="fr-FR" sz="1800" b="0" i="0" kern="1200" dirty="0">
                          <a:solidFill>
                            <a:schemeClr val="dk1"/>
                          </a:solidFill>
                          <a:effectLst/>
                          <a:latin typeface="+mn-lt"/>
                          <a:ea typeface="+mn-ea"/>
                          <a:cs typeface="+mn-cs"/>
                        </a:rPr>
                        <a:t>41240</a:t>
                      </a:r>
                      <a:endParaRPr lang="fr-FR" dirty="0"/>
                    </a:p>
                  </a:txBody>
                  <a:tcPr/>
                </a:tc>
                <a:extLst>
                  <a:ext uri="{0D108BD9-81ED-4DB2-BD59-A6C34878D82A}">
                    <a16:rowId xmlns:a16="http://schemas.microsoft.com/office/drawing/2014/main" xmlns="" val="338030484"/>
                  </a:ext>
                </a:extLst>
              </a:tr>
            </a:tbl>
          </a:graphicData>
        </a:graphic>
      </p:graphicFrame>
      <p:sp>
        <p:nvSpPr>
          <p:cNvPr id="14" name="ZoneTexte 13">
            <a:extLst>
              <a:ext uri="{FF2B5EF4-FFF2-40B4-BE49-F238E27FC236}">
                <a16:creationId xmlns:a16="http://schemas.microsoft.com/office/drawing/2014/main" xmlns="" id="{90288097-C4EA-5A4F-AA20-D77EF1316F85}"/>
              </a:ext>
            </a:extLst>
          </p:cNvPr>
          <p:cNvSpPr txBox="1"/>
          <p:nvPr/>
        </p:nvSpPr>
        <p:spPr>
          <a:xfrm>
            <a:off x="750012" y="1495164"/>
            <a:ext cx="6123398" cy="400110"/>
          </a:xfrm>
          <a:prstGeom prst="rect">
            <a:avLst/>
          </a:prstGeom>
          <a:noFill/>
        </p:spPr>
        <p:txBody>
          <a:bodyPr wrap="square">
            <a:spAutoFit/>
          </a:bodyPr>
          <a:lstStyle/>
          <a:p>
            <a:pPr marL="342900" indent="-342900">
              <a:buFont typeface="Wingdings" panose="05000000000000000000" pitchFamily="2" charset="2"/>
              <a:buChar char="Ø"/>
            </a:pPr>
            <a:r>
              <a:rPr lang="fr-FR" sz="2000" b="1" i="0" dirty="0">
                <a:solidFill>
                  <a:schemeClr val="accent2"/>
                </a:solidFill>
                <a:effectLst/>
                <a:latin typeface="Arial" panose="020B0604020202020204" pitchFamily="34" charset="0"/>
                <a:cs typeface="Arial" panose="020B0604020202020204" pitchFamily="34" charset="0"/>
              </a:rPr>
              <a:t>Arbres de décision :</a:t>
            </a:r>
            <a:endParaRPr lang="fr-FR" sz="2000" dirty="0">
              <a:solidFill>
                <a:schemeClr val="accent2"/>
              </a:solidFill>
              <a:latin typeface="Arial" panose="020B0604020202020204" pitchFamily="34" charset="0"/>
              <a:cs typeface="Arial" panose="020B0604020202020204" pitchFamily="34" charset="0"/>
            </a:endParaRPr>
          </a:p>
        </p:txBody>
      </p:sp>
      <p:sp>
        <p:nvSpPr>
          <p:cNvPr id="15" name="ZoneTexte 14">
            <a:extLst>
              <a:ext uri="{FF2B5EF4-FFF2-40B4-BE49-F238E27FC236}">
                <a16:creationId xmlns:a16="http://schemas.microsoft.com/office/drawing/2014/main" xmlns="" id="{76F2223D-B770-0EE3-BB1E-564FCFDCF2FC}"/>
              </a:ext>
            </a:extLst>
          </p:cNvPr>
          <p:cNvSpPr txBox="1"/>
          <p:nvPr/>
        </p:nvSpPr>
        <p:spPr>
          <a:xfrm>
            <a:off x="750014" y="3930142"/>
            <a:ext cx="6123398" cy="400110"/>
          </a:xfrm>
          <a:prstGeom prst="rect">
            <a:avLst/>
          </a:prstGeom>
          <a:noFill/>
        </p:spPr>
        <p:txBody>
          <a:bodyPr wrap="square">
            <a:spAutoFit/>
          </a:bodyPr>
          <a:lstStyle/>
          <a:p>
            <a:pPr marL="342900" indent="-342900">
              <a:buFont typeface="Wingdings" panose="05000000000000000000" pitchFamily="2" charset="2"/>
              <a:buChar char="Ø"/>
            </a:pPr>
            <a:r>
              <a:rPr lang="fr-FR" sz="2000" b="1" i="0" dirty="0">
                <a:solidFill>
                  <a:schemeClr val="accent2"/>
                </a:solidFill>
                <a:effectLst/>
                <a:latin typeface="Arial" panose="020B0604020202020204" pitchFamily="34" charset="0"/>
                <a:cs typeface="Arial" panose="020B0604020202020204" pitchFamily="34" charset="0"/>
              </a:rPr>
              <a:t>Forêts aléatoires :</a:t>
            </a:r>
            <a:endParaRPr lang="fr-FR" sz="20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74394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anim calcmode="lin" valueType="num">
                                      <p:cBhvr>
                                        <p:cTn id="8" dur="1000" fill="hold"/>
                                        <p:tgtEl>
                                          <p:spTgt spid="14"/>
                                        </p:tgtEl>
                                        <p:attrNameLst>
                                          <p:attrName>ppt_x</p:attrName>
                                        </p:attrNameLst>
                                      </p:cBhvr>
                                      <p:tavLst>
                                        <p:tav tm="0">
                                          <p:val>
                                            <p:strVal val="#ppt_x"/>
                                          </p:val>
                                        </p:tav>
                                        <p:tav tm="100000">
                                          <p:val>
                                            <p:strVal val="#ppt_x"/>
                                          </p:val>
                                        </p:tav>
                                      </p:tavLst>
                                    </p:anim>
                                    <p:anim calcmode="lin" valueType="num">
                                      <p:cBhvr>
                                        <p:cTn id="9" dur="1000" fill="hold"/>
                                        <p:tgtEl>
                                          <p:spTgt spid="14"/>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anim calcmode="lin" valueType="num">
                                      <p:cBhvr>
                                        <p:cTn id="20" dur="1000" fill="hold"/>
                                        <p:tgtEl>
                                          <p:spTgt spid="15"/>
                                        </p:tgtEl>
                                        <p:attrNameLst>
                                          <p:attrName>ppt_x</p:attrName>
                                        </p:attrNameLst>
                                      </p:cBhvr>
                                      <p:tavLst>
                                        <p:tav tm="0">
                                          <p:val>
                                            <p:strVal val="#ppt_x"/>
                                          </p:val>
                                        </p:tav>
                                        <p:tav tm="100000">
                                          <p:val>
                                            <p:strVal val="#ppt_x"/>
                                          </p:val>
                                        </p:tav>
                                      </p:tavLst>
                                    </p:anim>
                                    <p:anim calcmode="lin" valueType="num">
                                      <p:cBhvr>
                                        <p:cTn id="21" dur="1000" fill="hold"/>
                                        <p:tgtEl>
                                          <p:spTgt spid="15"/>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47B04C38-3226-6A32-7816-383DE8AF0E9F}"/>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D7D4CCEB-EC0D-0F4E-C5FE-06CB857F3B30}"/>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CB9EB18F-770C-71D7-C361-FB950D538DC8}"/>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60039531-D452-E4E9-55A7-3680C80BE707}"/>
              </a:ext>
            </a:extLst>
          </p:cNvPr>
          <p:cNvSpPr txBox="1"/>
          <p:nvPr/>
        </p:nvSpPr>
        <p:spPr>
          <a:xfrm>
            <a:off x="3062041" y="-48181"/>
            <a:ext cx="6605941"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Résultats et évaluation</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A64A70EC-7BCB-CF15-E07D-A373773BFE8E}"/>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9" name="ZoneTexte 8">
            <a:extLst>
              <a:ext uri="{FF2B5EF4-FFF2-40B4-BE49-F238E27FC236}">
                <a16:creationId xmlns:a16="http://schemas.microsoft.com/office/drawing/2014/main" xmlns="" id="{03A41132-AE92-E267-68B7-892210522800}"/>
              </a:ext>
            </a:extLst>
          </p:cNvPr>
          <p:cNvSpPr txBox="1"/>
          <p:nvPr/>
        </p:nvSpPr>
        <p:spPr>
          <a:xfrm>
            <a:off x="704008" y="977587"/>
            <a:ext cx="6041205" cy="416204"/>
          </a:xfrm>
          <a:prstGeom prst="rect">
            <a:avLst/>
          </a:prstGeom>
          <a:noFill/>
        </p:spPr>
        <p:txBody>
          <a:bodyPr wrap="square" rtlCol="0">
            <a:spAutoFit/>
          </a:bodyPr>
          <a:lstStyle/>
          <a:p>
            <a:pPr marL="457200" marR="0" indent="-457200">
              <a:lnSpc>
                <a:spcPct val="115000"/>
              </a:lnSpc>
              <a:spcAft>
                <a:spcPts val="1000"/>
              </a:spcAft>
              <a:buFont typeface="+mj-lt"/>
              <a:buAutoNum type="arabicPeriod" startAt="3"/>
            </a:pPr>
            <a:r>
              <a:rPr lang="fr-FR" sz="2000" b="1" kern="150" dirty="0">
                <a:solidFill>
                  <a:srgbClr val="00B0F0"/>
                </a:solidFill>
                <a:effectLst/>
                <a:latin typeface="Arial" panose="020B0604020202020204" pitchFamily="34" charset="0"/>
                <a:ea typeface="Calibri" panose="020F0502020204030204" pitchFamily="34" charset="0"/>
                <a:cs typeface="Arial" panose="020B0604020202020204" pitchFamily="34" charset="0"/>
              </a:rPr>
              <a:t>Analyse des erreurs :  </a:t>
            </a:r>
          </a:p>
        </p:txBody>
      </p:sp>
      <p:graphicFrame>
        <p:nvGraphicFramePr>
          <p:cNvPr id="10" name="Tableau 9">
            <a:extLst>
              <a:ext uri="{FF2B5EF4-FFF2-40B4-BE49-F238E27FC236}">
                <a16:creationId xmlns:a16="http://schemas.microsoft.com/office/drawing/2014/main" xmlns="" id="{D1651727-F973-47BD-D61E-0D66F361701B}"/>
              </a:ext>
            </a:extLst>
          </p:cNvPr>
          <p:cNvGraphicFramePr>
            <a:graphicFrameLocks noGrp="1"/>
          </p:cNvGraphicFramePr>
          <p:nvPr>
            <p:extLst>
              <p:ext uri="{D42A27DB-BD31-4B8C-83A1-F6EECF244321}">
                <p14:modId xmlns:p14="http://schemas.microsoft.com/office/powerpoint/2010/main" val="2386981509"/>
              </p:ext>
            </p:extLst>
          </p:nvPr>
        </p:nvGraphicFramePr>
        <p:xfrm>
          <a:off x="3554858" y="2003943"/>
          <a:ext cx="8268955" cy="1854200"/>
        </p:xfrm>
        <a:graphic>
          <a:graphicData uri="http://schemas.openxmlformats.org/drawingml/2006/table">
            <a:tbl>
              <a:tblPr firstRow="1" bandRow="1">
                <a:tableStyleId>{5C22544A-7EE6-4342-B048-85BDC9FD1C3A}</a:tableStyleId>
              </a:tblPr>
              <a:tblGrid>
                <a:gridCol w="1653791">
                  <a:extLst>
                    <a:ext uri="{9D8B030D-6E8A-4147-A177-3AD203B41FA5}">
                      <a16:colId xmlns:a16="http://schemas.microsoft.com/office/drawing/2014/main" xmlns="" val="1295106756"/>
                    </a:ext>
                  </a:extLst>
                </a:gridCol>
                <a:gridCol w="1653791">
                  <a:extLst>
                    <a:ext uri="{9D8B030D-6E8A-4147-A177-3AD203B41FA5}">
                      <a16:colId xmlns:a16="http://schemas.microsoft.com/office/drawing/2014/main" xmlns="" val="1846452749"/>
                    </a:ext>
                  </a:extLst>
                </a:gridCol>
                <a:gridCol w="1653791">
                  <a:extLst>
                    <a:ext uri="{9D8B030D-6E8A-4147-A177-3AD203B41FA5}">
                      <a16:colId xmlns:a16="http://schemas.microsoft.com/office/drawing/2014/main" xmlns="" val="2557273324"/>
                    </a:ext>
                  </a:extLst>
                </a:gridCol>
                <a:gridCol w="1653791">
                  <a:extLst>
                    <a:ext uri="{9D8B030D-6E8A-4147-A177-3AD203B41FA5}">
                      <a16:colId xmlns:a16="http://schemas.microsoft.com/office/drawing/2014/main" xmlns="" val="3605947853"/>
                    </a:ext>
                  </a:extLst>
                </a:gridCol>
                <a:gridCol w="1653791">
                  <a:extLst>
                    <a:ext uri="{9D8B030D-6E8A-4147-A177-3AD203B41FA5}">
                      <a16:colId xmlns:a16="http://schemas.microsoft.com/office/drawing/2014/main" xmlns="" val="1533519975"/>
                    </a:ext>
                  </a:extLst>
                </a:gridCol>
              </a:tblGrid>
              <a:tr h="370840">
                <a:tc>
                  <a:txBody>
                    <a:bodyPr/>
                    <a:lstStyle/>
                    <a:p>
                      <a:pPr algn="l"/>
                      <a:r>
                        <a:rPr lang="fr-FR" b="1" dirty="0">
                          <a:effectLst/>
                        </a:rPr>
                        <a:t>Classe</a:t>
                      </a:r>
                    </a:p>
                  </a:txBody>
                  <a:tcPr anchor="ctr"/>
                </a:tc>
                <a:tc>
                  <a:txBody>
                    <a:bodyPr/>
                    <a:lstStyle/>
                    <a:p>
                      <a:r>
                        <a:rPr lang="fr-FR" sz="1800" b="1" i="0" kern="1200" dirty="0">
                          <a:solidFill>
                            <a:schemeClr val="lt1"/>
                          </a:solidFill>
                          <a:effectLst/>
                          <a:latin typeface="+mn-lt"/>
                          <a:ea typeface="+mn-ea"/>
                          <a:cs typeface="+mn-cs"/>
                        </a:rPr>
                        <a:t>Prédit </a:t>
                      </a:r>
                      <a:r>
                        <a:rPr lang="fr-FR" b="1" dirty="0">
                          <a:effectLst/>
                        </a:rPr>
                        <a:t>Fatal</a:t>
                      </a:r>
                      <a:r>
                        <a:rPr lang="fr-FR" sz="1800" b="1" i="0" kern="1200" dirty="0">
                          <a:solidFill>
                            <a:schemeClr val="lt1"/>
                          </a:solidFill>
                          <a:effectLst/>
                          <a:latin typeface="+mn-lt"/>
                          <a:ea typeface="+mn-ea"/>
                          <a:cs typeface="+mn-cs"/>
                        </a:rPr>
                        <a:t> </a:t>
                      </a:r>
                      <a:endParaRPr lang="fr-FR" dirty="0"/>
                    </a:p>
                  </a:txBody>
                  <a:tcPr/>
                </a:tc>
                <a:tc>
                  <a:txBody>
                    <a:bodyPr/>
                    <a:lstStyle/>
                    <a:p>
                      <a:pPr algn="l"/>
                      <a:r>
                        <a:rPr lang="fr-FR" sz="1800" b="1" i="0" kern="1200" dirty="0">
                          <a:solidFill>
                            <a:schemeClr val="lt1"/>
                          </a:solidFill>
                          <a:effectLst/>
                          <a:latin typeface="+mn-lt"/>
                          <a:ea typeface="+mn-ea"/>
                          <a:cs typeface="+mn-cs"/>
                        </a:rPr>
                        <a:t>Prédit </a:t>
                      </a:r>
                      <a:r>
                        <a:rPr lang="fr-FR" b="1" dirty="0" err="1">
                          <a:effectLst/>
                        </a:rPr>
                        <a:t>Fetal</a:t>
                      </a:r>
                      <a:r>
                        <a:rPr lang="fr-FR" sz="1800" b="1" i="0" kern="1200" dirty="0">
                          <a:solidFill>
                            <a:schemeClr val="lt1"/>
                          </a:solidFill>
                          <a:effectLst/>
                          <a:latin typeface="+mn-lt"/>
                          <a:ea typeface="+mn-ea"/>
                          <a:cs typeface="+mn-cs"/>
                        </a:rPr>
                        <a:t> </a:t>
                      </a:r>
                      <a:endParaRPr lang="fr-FR" b="1" dirty="0">
                        <a:effectLst/>
                      </a:endParaRPr>
                    </a:p>
                  </a:txBody>
                  <a:tcPr anchor="ctr"/>
                </a:tc>
                <a:tc>
                  <a:txBody>
                    <a:bodyPr/>
                    <a:lstStyle/>
                    <a:p>
                      <a:pPr algn="l"/>
                      <a:r>
                        <a:rPr lang="fr-FR" sz="1800" b="1" i="0" kern="1200" dirty="0">
                          <a:solidFill>
                            <a:schemeClr val="lt1"/>
                          </a:solidFill>
                          <a:effectLst/>
                          <a:latin typeface="+mn-lt"/>
                          <a:ea typeface="+mn-ea"/>
                          <a:cs typeface="+mn-cs"/>
                        </a:rPr>
                        <a:t>Prédit </a:t>
                      </a:r>
                      <a:r>
                        <a:rPr lang="fr-FR" b="1" dirty="0" err="1">
                          <a:effectLst/>
                        </a:rPr>
                        <a:t>Serious</a:t>
                      </a:r>
                      <a:endParaRPr lang="fr-FR" b="1" dirty="0">
                        <a:effectLst/>
                      </a:endParaRPr>
                    </a:p>
                  </a:txBody>
                  <a:tcPr anchor="ctr"/>
                </a:tc>
                <a:tc>
                  <a:txBody>
                    <a:bodyPr/>
                    <a:lstStyle/>
                    <a:p>
                      <a:r>
                        <a:rPr lang="fr-FR" sz="1800" b="1" i="0" kern="1200" dirty="0">
                          <a:solidFill>
                            <a:schemeClr val="lt1"/>
                          </a:solidFill>
                          <a:effectLst/>
                          <a:latin typeface="+mn-lt"/>
                          <a:ea typeface="+mn-ea"/>
                          <a:cs typeface="+mn-cs"/>
                        </a:rPr>
                        <a:t>Prédit </a:t>
                      </a:r>
                      <a:r>
                        <a:rPr lang="fr-FR" b="1" dirty="0" err="1">
                          <a:effectLst/>
                        </a:rPr>
                        <a:t>Slight</a:t>
                      </a:r>
                      <a:endParaRPr lang="fr-FR" dirty="0"/>
                    </a:p>
                  </a:txBody>
                  <a:tcPr/>
                </a:tc>
                <a:extLst>
                  <a:ext uri="{0D108BD9-81ED-4DB2-BD59-A6C34878D82A}">
                    <a16:rowId xmlns:a16="http://schemas.microsoft.com/office/drawing/2014/main" xmlns="" val="4007504786"/>
                  </a:ext>
                </a:extLst>
              </a:tr>
              <a:tr h="370840">
                <a:tc>
                  <a:txBody>
                    <a:bodyPr/>
                    <a:lstStyle/>
                    <a:p>
                      <a:r>
                        <a:rPr lang="fr-FR" b="1" dirty="0">
                          <a:effectLst/>
                        </a:rPr>
                        <a:t>Réel Fatal</a:t>
                      </a:r>
                      <a:endParaRPr lang="fr-FR" dirty="0">
                        <a:effectLst/>
                      </a:endParaRPr>
                    </a:p>
                  </a:txBody>
                  <a:tcPr anchor="ctr"/>
                </a:tc>
                <a:tc>
                  <a:txBody>
                    <a:bodyPr/>
                    <a:lstStyle/>
                    <a:p>
                      <a:r>
                        <a:rPr lang="fr-FR" sz="1800" b="0" i="0" kern="1200" dirty="0">
                          <a:solidFill>
                            <a:schemeClr val="dk1"/>
                          </a:solidFill>
                          <a:effectLst/>
                          <a:latin typeface="+mn-lt"/>
                          <a:ea typeface="+mn-ea"/>
                          <a:cs typeface="+mn-cs"/>
                        </a:rPr>
                        <a:t>50653</a:t>
                      </a:r>
                      <a:endParaRPr lang="fr-FR" dirty="0"/>
                    </a:p>
                  </a:txBody>
                  <a:tcPr/>
                </a:tc>
                <a:tc>
                  <a:txBody>
                    <a:bodyPr/>
                    <a:lstStyle/>
                    <a:p>
                      <a:r>
                        <a:rPr lang="fr-FR" sz="1800" b="0" i="0" kern="1200" dirty="0">
                          <a:solidFill>
                            <a:schemeClr val="dk1"/>
                          </a:solidFill>
                          <a:effectLst/>
                          <a:latin typeface="+mn-lt"/>
                          <a:ea typeface="+mn-ea"/>
                          <a:cs typeface="+mn-cs"/>
                        </a:rPr>
                        <a:t>75</a:t>
                      </a:r>
                      <a:endParaRPr lang="fr-FR" dirty="0"/>
                    </a:p>
                  </a:txBody>
                  <a:tcPr/>
                </a:tc>
                <a:tc>
                  <a:txBody>
                    <a:bodyPr/>
                    <a:lstStyle/>
                    <a:p>
                      <a:r>
                        <a:rPr lang="fr-FR" sz="1800" b="0" i="0" kern="1200" dirty="0">
                          <a:solidFill>
                            <a:schemeClr val="dk1"/>
                          </a:solidFill>
                          <a:effectLst/>
                          <a:latin typeface="+mn-lt"/>
                          <a:ea typeface="+mn-ea"/>
                          <a:cs typeface="+mn-cs"/>
                        </a:rPr>
                        <a:t>1132</a:t>
                      </a:r>
                      <a:endParaRPr lang="fr-FR" dirty="0"/>
                    </a:p>
                  </a:txBody>
                  <a:tcPr/>
                </a:tc>
                <a:tc>
                  <a:txBody>
                    <a:bodyPr/>
                    <a:lstStyle/>
                    <a:p>
                      <a:r>
                        <a:rPr lang="fr-FR" sz="1800" b="0" i="0" kern="1200" dirty="0">
                          <a:solidFill>
                            <a:schemeClr val="dk1"/>
                          </a:solidFill>
                          <a:effectLst/>
                          <a:latin typeface="+mn-lt"/>
                          <a:ea typeface="+mn-ea"/>
                          <a:cs typeface="+mn-cs"/>
                        </a:rPr>
                        <a:t>774</a:t>
                      </a:r>
                      <a:endParaRPr lang="fr-FR" dirty="0"/>
                    </a:p>
                  </a:txBody>
                  <a:tcPr/>
                </a:tc>
                <a:extLst>
                  <a:ext uri="{0D108BD9-81ED-4DB2-BD59-A6C34878D82A}">
                    <a16:rowId xmlns:a16="http://schemas.microsoft.com/office/drawing/2014/main" xmlns="" val="815731658"/>
                  </a:ext>
                </a:extLst>
              </a:tr>
              <a:tr h="370840">
                <a:tc>
                  <a:txBody>
                    <a:bodyPr/>
                    <a:lstStyle/>
                    <a:p>
                      <a:r>
                        <a:rPr lang="fr-FR" b="1" dirty="0">
                          <a:effectLst/>
                        </a:rPr>
                        <a:t>Réel </a:t>
                      </a:r>
                      <a:r>
                        <a:rPr lang="fr-FR" b="1" dirty="0" err="1">
                          <a:effectLst/>
                        </a:rPr>
                        <a:t>Fetal</a:t>
                      </a:r>
                      <a:endParaRPr lang="fr-FR" dirty="0">
                        <a:effectLst/>
                      </a:endParaRPr>
                    </a:p>
                  </a:txBody>
                  <a:tcPr anchor="ctr"/>
                </a:tc>
                <a:tc>
                  <a:txBody>
                    <a:bodyPr/>
                    <a:lstStyle/>
                    <a:p>
                      <a:r>
                        <a:rPr lang="fr-FR" sz="1800" b="0" i="0" kern="1200" dirty="0">
                          <a:solidFill>
                            <a:schemeClr val="dk1"/>
                          </a:solidFill>
                          <a:effectLst/>
                          <a:latin typeface="+mn-lt"/>
                          <a:ea typeface="+mn-ea"/>
                          <a:cs typeface="+mn-cs"/>
                        </a:rPr>
                        <a:t>1</a:t>
                      </a:r>
                      <a:endParaRPr lang="fr-FR" dirty="0"/>
                    </a:p>
                  </a:txBody>
                  <a:tcPr/>
                </a:tc>
                <a:tc>
                  <a:txBody>
                    <a:bodyPr/>
                    <a:lstStyle/>
                    <a:p>
                      <a:r>
                        <a:rPr lang="fr-FR" sz="1800" b="0" i="0" kern="1200" dirty="0">
                          <a:solidFill>
                            <a:schemeClr val="dk1"/>
                          </a:solidFill>
                          <a:effectLst/>
                          <a:latin typeface="+mn-lt"/>
                          <a:ea typeface="+mn-ea"/>
                          <a:cs typeface="+mn-cs"/>
                        </a:rPr>
                        <a:t>52767</a:t>
                      </a:r>
                      <a:endParaRPr lang="fr-FR" dirty="0"/>
                    </a:p>
                  </a:txBody>
                  <a:tcPr/>
                </a:tc>
                <a:tc>
                  <a:txBody>
                    <a:bodyPr/>
                    <a:lstStyle/>
                    <a:p>
                      <a:r>
                        <a:rPr lang="fr-FR" sz="1800" b="0" i="0" kern="1200" dirty="0">
                          <a:solidFill>
                            <a:schemeClr val="dk1"/>
                          </a:solidFill>
                          <a:effectLst/>
                          <a:latin typeface="+mn-lt"/>
                          <a:ea typeface="+mn-ea"/>
                          <a:cs typeface="+mn-cs"/>
                        </a:rPr>
                        <a:t>0</a:t>
                      </a:r>
                      <a:endParaRPr lang="fr-FR" dirty="0"/>
                    </a:p>
                  </a:txBody>
                  <a:tcPr/>
                </a:tc>
                <a:tc>
                  <a:txBody>
                    <a:bodyPr/>
                    <a:lstStyle/>
                    <a:p>
                      <a:r>
                        <a:rPr lang="fr-FR" sz="1800" b="0" i="0" kern="1200" dirty="0">
                          <a:solidFill>
                            <a:schemeClr val="dk1"/>
                          </a:solidFill>
                          <a:effectLst/>
                          <a:latin typeface="+mn-lt"/>
                          <a:ea typeface="+mn-ea"/>
                          <a:cs typeface="+mn-cs"/>
                        </a:rPr>
                        <a:t>2</a:t>
                      </a:r>
                      <a:endParaRPr lang="fr-FR" dirty="0"/>
                    </a:p>
                  </a:txBody>
                  <a:tcPr/>
                </a:tc>
                <a:extLst>
                  <a:ext uri="{0D108BD9-81ED-4DB2-BD59-A6C34878D82A}">
                    <a16:rowId xmlns:a16="http://schemas.microsoft.com/office/drawing/2014/main" xmlns="" val="381342509"/>
                  </a:ext>
                </a:extLst>
              </a:tr>
              <a:tr h="370840">
                <a:tc>
                  <a:txBody>
                    <a:bodyPr/>
                    <a:lstStyle/>
                    <a:p>
                      <a:r>
                        <a:rPr lang="fr-FR" b="1" dirty="0">
                          <a:effectLst/>
                        </a:rPr>
                        <a:t>Réel </a:t>
                      </a:r>
                      <a:r>
                        <a:rPr lang="fr-FR" b="1" dirty="0" err="1">
                          <a:effectLst/>
                        </a:rPr>
                        <a:t>Serious</a:t>
                      </a:r>
                      <a:endParaRPr lang="fr-FR" dirty="0">
                        <a:effectLst/>
                      </a:endParaRPr>
                    </a:p>
                  </a:txBody>
                  <a:tcPr anchor="ctr"/>
                </a:tc>
                <a:tc>
                  <a:txBody>
                    <a:bodyPr/>
                    <a:lstStyle/>
                    <a:p>
                      <a:r>
                        <a:rPr lang="fr-FR" sz="1800" b="0" i="0" kern="1200" dirty="0">
                          <a:solidFill>
                            <a:schemeClr val="dk1"/>
                          </a:solidFill>
                          <a:effectLst/>
                          <a:latin typeface="+mn-lt"/>
                          <a:ea typeface="+mn-ea"/>
                          <a:cs typeface="+mn-cs"/>
                        </a:rPr>
                        <a:t>2834</a:t>
                      </a:r>
                      <a:endParaRPr lang="fr-FR" dirty="0"/>
                    </a:p>
                  </a:txBody>
                  <a:tcPr/>
                </a:tc>
                <a:tc>
                  <a:txBody>
                    <a:bodyPr/>
                    <a:lstStyle/>
                    <a:p>
                      <a:r>
                        <a:rPr lang="fr-FR" sz="1800" b="0" i="0" kern="1200" dirty="0">
                          <a:solidFill>
                            <a:schemeClr val="dk1"/>
                          </a:solidFill>
                          <a:effectLst/>
                          <a:latin typeface="+mn-lt"/>
                          <a:ea typeface="+mn-ea"/>
                          <a:cs typeface="+mn-cs"/>
                        </a:rPr>
                        <a:t>60</a:t>
                      </a:r>
                      <a:endParaRPr lang="fr-FR" dirty="0"/>
                    </a:p>
                  </a:txBody>
                  <a:tcPr/>
                </a:tc>
                <a:tc>
                  <a:txBody>
                    <a:bodyPr/>
                    <a:lstStyle/>
                    <a:p>
                      <a:r>
                        <a:rPr lang="fr-FR" sz="1800" b="0" i="0" kern="1200" dirty="0">
                          <a:solidFill>
                            <a:schemeClr val="dk1"/>
                          </a:solidFill>
                          <a:effectLst/>
                          <a:latin typeface="+mn-lt"/>
                          <a:ea typeface="+mn-ea"/>
                          <a:cs typeface="+mn-cs"/>
                        </a:rPr>
                        <a:t>42506</a:t>
                      </a:r>
                      <a:endParaRPr lang="fr-FR" dirty="0"/>
                    </a:p>
                  </a:txBody>
                  <a:tcPr/>
                </a:tc>
                <a:tc>
                  <a:txBody>
                    <a:bodyPr/>
                    <a:lstStyle/>
                    <a:p>
                      <a:r>
                        <a:rPr lang="fr-FR" sz="1800" b="0" i="0" kern="1200" dirty="0">
                          <a:solidFill>
                            <a:schemeClr val="dk1"/>
                          </a:solidFill>
                          <a:effectLst/>
                          <a:latin typeface="+mn-lt"/>
                          <a:ea typeface="+mn-ea"/>
                          <a:cs typeface="+mn-cs"/>
                        </a:rPr>
                        <a:t>7223</a:t>
                      </a:r>
                      <a:endParaRPr lang="fr-FR" dirty="0"/>
                    </a:p>
                  </a:txBody>
                  <a:tcPr/>
                </a:tc>
                <a:extLst>
                  <a:ext uri="{0D108BD9-81ED-4DB2-BD59-A6C34878D82A}">
                    <a16:rowId xmlns:a16="http://schemas.microsoft.com/office/drawing/2014/main" xmlns="" val="44586102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b="1" dirty="0">
                          <a:effectLst/>
                        </a:rPr>
                        <a:t>Réel </a:t>
                      </a:r>
                      <a:r>
                        <a:rPr lang="fr-FR" b="1" dirty="0" err="1">
                          <a:effectLst/>
                        </a:rPr>
                        <a:t>Slight</a:t>
                      </a:r>
                      <a:endParaRPr lang="fr-FR" dirty="0">
                        <a:effectLst/>
                      </a:endParaRPr>
                    </a:p>
                  </a:txBody>
                  <a:tcPr/>
                </a:tc>
                <a:tc>
                  <a:txBody>
                    <a:bodyPr/>
                    <a:lstStyle/>
                    <a:p>
                      <a:r>
                        <a:rPr lang="fr-FR" sz="1800" b="0" i="0" kern="1200" dirty="0">
                          <a:solidFill>
                            <a:schemeClr val="dk1"/>
                          </a:solidFill>
                          <a:effectLst/>
                          <a:latin typeface="+mn-lt"/>
                          <a:ea typeface="+mn-ea"/>
                          <a:cs typeface="+mn-cs"/>
                        </a:rPr>
                        <a:t>4358</a:t>
                      </a:r>
                      <a:endParaRPr lang="fr-FR" dirty="0"/>
                    </a:p>
                  </a:txBody>
                  <a:tcPr/>
                </a:tc>
                <a:tc>
                  <a:txBody>
                    <a:bodyPr/>
                    <a:lstStyle/>
                    <a:p>
                      <a:r>
                        <a:rPr lang="fr-FR" sz="1800" b="0" i="0" kern="1200" dirty="0">
                          <a:solidFill>
                            <a:schemeClr val="dk1"/>
                          </a:solidFill>
                          <a:effectLst/>
                          <a:latin typeface="+mn-lt"/>
                          <a:ea typeface="+mn-ea"/>
                          <a:cs typeface="+mn-cs"/>
                        </a:rPr>
                        <a:t>96</a:t>
                      </a:r>
                      <a:endParaRPr lang="fr-FR" dirty="0"/>
                    </a:p>
                  </a:txBody>
                  <a:tcPr/>
                </a:tc>
                <a:tc>
                  <a:txBody>
                    <a:bodyPr/>
                    <a:lstStyle/>
                    <a:p>
                      <a:r>
                        <a:rPr lang="fr-FR" sz="1800" b="0" i="0" kern="1200" dirty="0">
                          <a:solidFill>
                            <a:schemeClr val="dk1"/>
                          </a:solidFill>
                          <a:effectLst/>
                          <a:latin typeface="+mn-lt"/>
                          <a:ea typeface="+mn-ea"/>
                          <a:cs typeface="+mn-cs"/>
                        </a:rPr>
                        <a:t>15371</a:t>
                      </a:r>
                      <a:endParaRPr lang="fr-FR" dirty="0"/>
                    </a:p>
                  </a:txBody>
                  <a:tcPr/>
                </a:tc>
                <a:tc>
                  <a:txBody>
                    <a:bodyPr/>
                    <a:lstStyle/>
                    <a:p>
                      <a:r>
                        <a:rPr lang="fr-FR" sz="1800" b="0" i="0" kern="1200" dirty="0">
                          <a:solidFill>
                            <a:schemeClr val="dk1"/>
                          </a:solidFill>
                          <a:effectLst/>
                          <a:latin typeface="+mn-lt"/>
                          <a:ea typeface="+mn-ea"/>
                          <a:cs typeface="+mn-cs"/>
                        </a:rPr>
                        <a:t>32772</a:t>
                      </a:r>
                      <a:endParaRPr lang="fr-FR" dirty="0"/>
                    </a:p>
                  </a:txBody>
                  <a:tcPr/>
                </a:tc>
                <a:extLst>
                  <a:ext uri="{0D108BD9-81ED-4DB2-BD59-A6C34878D82A}">
                    <a16:rowId xmlns:a16="http://schemas.microsoft.com/office/drawing/2014/main" xmlns="" val="338030484"/>
                  </a:ext>
                </a:extLst>
              </a:tr>
            </a:tbl>
          </a:graphicData>
        </a:graphic>
      </p:graphicFrame>
      <p:sp>
        <p:nvSpPr>
          <p:cNvPr id="3" name="ZoneTexte 2">
            <a:extLst>
              <a:ext uri="{FF2B5EF4-FFF2-40B4-BE49-F238E27FC236}">
                <a16:creationId xmlns:a16="http://schemas.microsoft.com/office/drawing/2014/main" xmlns="" id="{6EFB30C6-6AA9-07F3-B01B-4C6BF5814269}"/>
              </a:ext>
            </a:extLst>
          </p:cNvPr>
          <p:cNvSpPr txBox="1"/>
          <p:nvPr/>
        </p:nvSpPr>
        <p:spPr>
          <a:xfrm>
            <a:off x="904124" y="1640330"/>
            <a:ext cx="6123398" cy="400110"/>
          </a:xfrm>
          <a:prstGeom prst="rect">
            <a:avLst/>
          </a:prstGeom>
          <a:noFill/>
        </p:spPr>
        <p:txBody>
          <a:bodyPr wrap="square">
            <a:spAutoFit/>
          </a:bodyPr>
          <a:lstStyle/>
          <a:p>
            <a:pPr marL="342900" indent="-342900">
              <a:buFont typeface="Wingdings" panose="05000000000000000000" pitchFamily="2" charset="2"/>
              <a:buChar char="Ø"/>
            </a:pPr>
            <a:r>
              <a:rPr lang="fr-FR" sz="2000" b="1" i="0" dirty="0">
                <a:solidFill>
                  <a:schemeClr val="accent2"/>
                </a:solidFill>
                <a:effectLst/>
                <a:latin typeface="Arial" panose="020B0604020202020204" pitchFamily="34" charset="0"/>
                <a:cs typeface="Arial" panose="020B0604020202020204" pitchFamily="34" charset="0"/>
              </a:rPr>
              <a:t>KNN :</a:t>
            </a:r>
            <a:endParaRPr lang="fr-FR" sz="2000" dirty="0">
              <a:solidFill>
                <a:schemeClr val="accent2"/>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5255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9D10697-B700-7FA2-8B6B-213D9973326F}"/>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5BEFC6D8-2A9D-9447-6712-F525E3646C30}"/>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0DA165DC-6F8C-7F7F-3486-C2D40849979D}"/>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D9AF26BE-2860-6C45-D38A-02721D383752}"/>
              </a:ext>
            </a:extLst>
          </p:cNvPr>
          <p:cNvSpPr txBox="1"/>
          <p:nvPr/>
        </p:nvSpPr>
        <p:spPr>
          <a:xfrm>
            <a:off x="3062041" y="-48181"/>
            <a:ext cx="6605941"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Résultats et évaluation</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CAF5EF09-A23B-F625-E27F-050626C09A20}"/>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9" name="ZoneTexte 8">
            <a:extLst>
              <a:ext uri="{FF2B5EF4-FFF2-40B4-BE49-F238E27FC236}">
                <a16:creationId xmlns:a16="http://schemas.microsoft.com/office/drawing/2014/main" xmlns="" id="{A3C1302C-42E9-6444-F5F1-E52B3294EDC2}"/>
              </a:ext>
            </a:extLst>
          </p:cNvPr>
          <p:cNvSpPr txBox="1"/>
          <p:nvPr/>
        </p:nvSpPr>
        <p:spPr>
          <a:xfrm>
            <a:off x="704008" y="977587"/>
            <a:ext cx="7998203" cy="400110"/>
          </a:xfrm>
          <a:prstGeom prst="rect">
            <a:avLst/>
          </a:prstGeom>
          <a:noFill/>
        </p:spPr>
        <p:txBody>
          <a:bodyPr wrap="square" rtlCol="0">
            <a:spAutoFit/>
          </a:bodyPr>
          <a:lstStyle/>
          <a:p>
            <a:pPr marL="457200" indent="-457200" algn="l">
              <a:buFont typeface="+mj-lt"/>
              <a:buAutoNum type="arabicPeriod" startAt="4"/>
            </a:pPr>
            <a:r>
              <a:rPr lang="fr-MA" sz="2000" b="1" i="0" dirty="0">
                <a:solidFill>
                  <a:srgbClr val="00B0F0"/>
                </a:solidFill>
                <a:effectLst/>
                <a:latin typeface="Arial" panose="020B0604020202020204" pitchFamily="34" charset="0"/>
                <a:cs typeface="Arial" panose="020B0604020202020204" pitchFamily="34" charset="0"/>
              </a:rPr>
              <a:t>Comparaison des modèles : Synthèse des résultats</a:t>
            </a:r>
          </a:p>
        </p:txBody>
      </p:sp>
      <p:sp>
        <p:nvSpPr>
          <p:cNvPr id="3" name="ZoneTexte 2">
            <a:extLst>
              <a:ext uri="{FF2B5EF4-FFF2-40B4-BE49-F238E27FC236}">
                <a16:creationId xmlns:a16="http://schemas.microsoft.com/office/drawing/2014/main" xmlns="" id="{7AFDC241-D58D-3A79-F951-18FB6A881671}"/>
              </a:ext>
            </a:extLst>
          </p:cNvPr>
          <p:cNvSpPr txBox="1"/>
          <p:nvPr/>
        </p:nvSpPr>
        <p:spPr>
          <a:xfrm>
            <a:off x="852754" y="1496494"/>
            <a:ext cx="11177888" cy="1015663"/>
          </a:xfrm>
          <a:prstGeom prst="rect">
            <a:avLst/>
          </a:prstGeom>
          <a:noFill/>
        </p:spPr>
        <p:txBody>
          <a:bodyPr wrap="square">
            <a:spAutoFit/>
          </a:bodyPr>
          <a:lstStyle/>
          <a:p>
            <a:pPr algn="just"/>
            <a:r>
              <a:rPr lang="fr-MA" sz="2000" b="0" i="0" dirty="0">
                <a:effectLst/>
                <a:latin typeface="Arial" panose="020B0604020202020204" pitchFamily="34" charset="0"/>
                <a:cs typeface="Arial" panose="020B0604020202020204" pitchFamily="34" charset="0"/>
              </a:rPr>
              <a:t>Dans cette partie, nous allons comparer les </a:t>
            </a:r>
            <a:r>
              <a:rPr lang="fr-MA" sz="2000" b="1" i="0" dirty="0">
                <a:effectLst/>
                <a:latin typeface="Arial" panose="020B0604020202020204" pitchFamily="34" charset="0"/>
                <a:cs typeface="Arial" panose="020B0604020202020204" pitchFamily="34" charset="0"/>
              </a:rPr>
              <a:t>5 modèles</a:t>
            </a:r>
            <a:r>
              <a:rPr lang="fr-MA" sz="2000" b="0" i="0" dirty="0">
                <a:effectLst/>
                <a:latin typeface="Arial" panose="020B0604020202020204" pitchFamily="34" charset="0"/>
                <a:cs typeface="Arial" panose="020B0604020202020204" pitchFamily="34" charset="0"/>
              </a:rPr>
              <a:t> en synthétisant leurs performances globales, leurs forces et leurs faiblesses. Cette comparaison se base sur les métriques clés (F1-Score, précision, rappel) et les insights tirés des matrices de confusion.</a:t>
            </a:r>
            <a:endParaRPr lang="fr-FR" sz="2000" dirty="0">
              <a:latin typeface="Arial" panose="020B0604020202020204" pitchFamily="34" charset="0"/>
              <a:cs typeface="Arial" panose="020B0604020202020204" pitchFamily="34" charset="0"/>
            </a:endParaRPr>
          </a:p>
        </p:txBody>
      </p:sp>
      <p:graphicFrame>
        <p:nvGraphicFramePr>
          <p:cNvPr id="8" name="Tableau 7">
            <a:extLst>
              <a:ext uri="{FF2B5EF4-FFF2-40B4-BE49-F238E27FC236}">
                <a16:creationId xmlns:a16="http://schemas.microsoft.com/office/drawing/2014/main" xmlns="" id="{1D23433F-D8DD-734E-C30A-D7DB59216506}"/>
              </a:ext>
            </a:extLst>
          </p:cNvPr>
          <p:cNvGraphicFramePr>
            <a:graphicFrameLocks noGrp="1"/>
          </p:cNvGraphicFramePr>
          <p:nvPr>
            <p:extLst>
              <p:ext uri="{D42A27DB-BD31-4B8C-83A1-F6EECF244321}">
                <p14:modId xmlns:p14="http://schemas.microsoft.com/office/powerpoint/2010/main" val="2339473298"/>
              </p:ext>
            </p:extLst>
          </p:nvPr>
        </p:nvGraphicFramePr>
        <p:xfrm>
          <a:off x="873301" y="2517648"/>
          <a:ext cx="10911158" cy="3210275"/>
        </p:xfrm>
        <a:graphic>
          <a:graphicData uri="http://schemas.openxmlformats.org/drawingml/2006/table">
            <a:tbl>
              <a:tblPr firstRow="1" bandRow="1">
                <a:tableStyleId>{5C22544A-7EE6-4342-B048-85BDC9FD1C3A}</a:tableStyleId>
              </a:tblPr>
              <a:tblGrid>
                <a:gridCol w="1558737">
                  <a:extLst>
                    <a:ext uri="{9D8B030D-6E8A-4147-A177-3AD203B41FA5}">
                      <a16:colId xmlns:a16="http://schemas.microsoft.com/office/drawing/2014/main" xmlns="" val="877217379"/>
                    </a:ext>
                  </a:extLst>
                </a:gridCol>
                <a:gridCol w="1558737">
                  <a:extLst>
                    <a:ext uri="{9D8B030D-6E8A-4147-A177-3AD203B41FA5}">
                      <a16:colId xmlns:a16="http://schemas.microsoft.com/office/drawing/2014/main" xmlns="" val="4235302750"/>
                    </a:ext>
                  </a:extLst>
                </a:gridCol>
                <a:gridCol w="1558737">
                  <a:extLst>
                    <a:ext uri="{9D8B030D-6E8A-4147-A177-3AD203B41FA5}">
                      <a16:colId xmlns:a16="http://schemas.microsoft.com/office/drawing/2014/main" xmlns="" val="2111946656"/>
                    </a:ext>
                  </a:extLst>
                </a:gridCol>
                <a:gridCol w="1558737">
                  <a:extLst>
                    <a:ext uri="{9D8B030D-6E8A-4147-A177-3AD203B41FA5}">
                      <a16:colId xmlns:a16="http://schemas.microsoft.com/office/drawing/2014/main" xmlns="" val="2963170395"/>
                    </a:ext>
                  </a:extLst>
                </a:gridCol>
                <a:gridCol w="1558737">
                  <a:extLst>
                    <a:ext uri="{9D8B030D-6E8A-4147-A177-3AD203B41FA5}">
                      <a16:colId xmlns:a16="http://schemas.microsoft.com/office/drawing/2014/main" xmlns="" val="4120685115"/>
                    </a:ext>
                  </a:extLst>
                </a:gridCol>
                <a:gridCol w="1494997">
                  <a:extLst>
                    <a:ext uri="{9D8B030D-6E8A-4147-A177-3AD203B41FA5}">
                      <a16:colId xmlns:a16="http://schemas.microsoft.com/office/drawing/2014/main" xmlns="" val="3792007392"/>
                    </a:ext>
                  </a:extLst>
                </a:gridCol>
                <a:gridCol w="1622476">
                  <a:extLst>
                    <a:ext uri="{9D8B030D-6E8A-4147-A177-3AD203B41FA5}">
                      <a16:colId xmlns:a16="http://schemas.microsoft.com/office/drawing/2014/main" xmlns="" val="1137113161"/>
                    </a:ext>
                  </a:extLst>
                </a:gridCol>
              </a:tblGrid>
              <a:tr h="642055">
                <a:tc>
                  <a:txBody>
                    <a:bodyPr/>
                    <a:lstStyle/>
                    <a:p>
                      <a:r>
                        <a:rPr lang="fr-FR" sz="1800" b="1" i="0" kern="1200" dirty="0">
                          <a:solidFill>
                            <a:schemeClr val="lt1"/>
                          </a:solidFill>
                          <a:effectLst/>
                          <a:latin typeface="+mn-lt"/>
                          <a:ea typeface="+mn-ea"/>
                          <a:cs typeface="+mn-cs"/>
                        </a:rPr>
                        <a:t>Modèle</a:t>
                      </a:r>
                      <a:endParaRPr lang="fr-FR" dirty="0"/>
                    </a:p>
                  </a:txBody>
                  <a:tcPr/>
                </a:tc>
                <a:tc>
                  <a:txBody>
                    <a:bodyPr/>
                    <a:lstStyle/>
                    <a:p>
                      <a:pPr algn="l"/>
                      <a:r>
                        <a:rPr lang="fr-FR" b="1" dirty="0">
                          <a:effectLst/>
                        </a:rPr>
                        <a:t>F1-Score (macro)</a:t>
                      </a:r>
                    </a:p>
                  </a:txBody>
                  <a:tcPr anchor="ctr"/>
                </a:tc>
                <a:tc>
                  <a:txBody>
                    <a:bodyPr/>
                    <a:lstStyle/>
                    <a:p>
                      <a:r>
                        <a:rPr lang="fr-FR" sz="1800" b="1" i="0" kern="1200" dirty="0">
                          <a:solidFill>
                            <a:schemeClr val="lt1"/>
                          </a:solidFill>
                          <a:effectLst/>
                          <a:latin typeface="+mn-lt"/>
                          <a:ea typeface="+mn-ea"/>
                          <a:cs typeface="+mn-cs"/>
                        </a:rPr>
                        <a:t>Précision (macro)</a:t>
                      </a:r>
                      <a:endParaRPr lang="fr-FR" dirty="0"/>
                    </a:p>
                  </a:txBody>
                  <a:tcPr/>
                </a:tc>
                <a:tc>
                  <a:txBody>
                    <a:bodyPr/>
                    <a:lstStyle/>
                    <a:p>
                      <a:r>
                        <a:rPr lang="fr-FR" sz="1800" b="1" i="0" kern="1200" dirty="0">
                          <a:solidFill>
                            <a:schemeClr val="lt1"/>
                          </a:solidFill>
                          <a:effectLst/>
                          <a:latin typeface="+mn-lt"/>
                          <a:ea typeface="+mn-ea"/>
                          <a:cs typeface="+mn-cs"/>
                        </a:rPr>
                        <a:t>Rappel (macro)</a:t>
                      </a:r>
                      <a:endParaRPr lang="fr-FR" dirty="0"/>
                    </a:p>
                  </a:txBody>
                  <a:tcPr/>
                </a:tc>
                <a:tc>
                  <a:txBody>
                    <a:bodyPr/>
                    <a:lstStyle/>
                    <a:p>
                      <a:r>
                        <a:rPr lang="fr-FR" sz="1800" b="1" i="0" kern="1200" dirty="0" err="1">
                          <a:solidFill>
                            <a:schemeClr val="lt1"/>
                          </a:solidFill>
                          <a:effectLst/>
                          <a:latin typeface="+mn-lt"/>
                          <a:ea typeface="+mn-ea"/>
                          <a:cs typeface="+mn-cs"/>
                        </a:rPr>
                        <a:t>Accuracy</a:t>
                      </a:r>
                      <a:endParaRPr lang="fr-FR" dirty="0"/>
                    </a:p>
                  </a:txBody>
                  <a:tcPr/>
                </a:tc>
                <a:tc>
                  <a:txBody>
                    <a:bodyPr/>
                    <a:lstStyle/>
                    <a:p>
                      <a:r>
                        <a:rPr lang="fr-FR" sz="1800" b="1" i="0" kern="1200" dirty="0">
                          <a:solidFill>
                            <a:schemeClr val="lt1"/>
                          </a:solidFill>
                          <a:effectLst/>
                          <a:latin typeface="+mn-lt"/>
                          <a:ea typeface="+mn-ea"/>
                          <a:cs typeface="+mn-cs"/>
                        </a:rPr>
                        <a:t>Complexité</a:t>
                      </a:r>
                      <a:endParaRPr lang="fr-FR" dirty="0"/>
                    </a:p>
                  </a:txBody>
                  <a:tcPr/>
                </a:tc>
                <a:tc>
                  <a:txBody>
                    <a:bodyPr/>
                    <a:lstStyle/>
                    <a:p>
                      <a:r>
                        <a:rPr lang="fr-FR" sz="1800" b="1" i="0" kern="1200" dirty="0">
                          <a:solidFill>
                            <a:schemeClr val="lt1"/>
                          </a:solidFill>
                          <a:effectLst/>
                          <a:latin typeface="+mn-lt"/>
                          <a:ea typeface="+mn-ea"/>
                          <a:cs typeface="+mn-cs"/>
                        </a:rPr>
                        <a:t>Interprétabilité</a:t>
                      </a:r>
                      <a:endParaRPr lang="fr-FR" dirty="0"/>
                    </a:p>
                  </a:txBody>
                  <a:tcPr/>
                </a:tc>
                <a:extLst>
                  <a:ext uri="{0D108BD9-81ED-4DB2-BD59-A6C34878D82A}">
                    <a16:rowId xmlns:a16="http://schemas.microsoft.com/office/drawing/2014/main" xmlns="" val="1764406426"/>
                  </a:ext>
                </a:extLst>
              </a:tr>
              <a:tr h="642055">
                <a:tc>
                  <a:txBody>
                    <a:bodyPr/>
                    <a:lstStyle/>
                    <a:p>
                      <a:r>
                        <a:rPr lang="fr-FR" sz="1800" b="1" i="0" kern="1200" dirty="0">
                          <a:solidFill>
                            <a:schemeClr val="dk1"/>
                          </a:solidFill>
                          <a:effectLst/>
                          <a:latin typeface="+mn-lt"/>
                          <a:ea typeface="+mn-ea"/>
                          <a:cs typeface="+mn-cs"/>
                        </a:rPr>
                        <a:t>Régression logistique</a:t>
                      </a:r>
                      <a:endParaRPr lang="fr-FR" dirty="0"/>
                    </a:p>
                  </a:txBody>
                  <a:tcPr/>
                </a:tc>
                <a:tc>
                  <a:txBody>
                    <a:bodyPr/>
                    <a:lstStyle/>
                    <a:p>
                      <a:r>
                        <a:rPr lang="fr-FR" dirty="0"/>
                        <a:t>0.52</a:t>
                      </a:r>
                    </a:p>
                  </a:txBody>
                  <a:tcPr/>
                </a:tc>
                <a:tc>
                  <a:txBody>
                    <a:bodyPr/>
                    <a:lstStyle/>
                    <a:p>
                      <a:r>
                        <a:rPr lang="fr-FR" dirty="0"/>
                        <a:t>0.55</a:t>
                      </a:r>
                    </a:p>
                  </a:txBody>
                  <a:tcPr/>
                </a:tc>
                <a:tc>
                  <a:txBody>
                    <a:bodyPr/>
                    <a:lstStyle/>
                    <a:p>
                      <a:r>
                        <a:rPr lang="fr-FR" dirty="0"/>
                        <a:t>0.51</a:t>
                      </a:r>
                    </a:p>
                  </a:txBody>
                  <a:tcPr/>
                </a:tc>
                <a:tc>
                  <a:txBody>
                    <a:bodyPr/>
                    <a:lstStyle/>
                    <a:p>
                      <a:r>
                        <a:rPr lang="fr-FR" dirty="0"/>
                        <a:t>0.55</a:t>
                      </a:r>
                    </a:p>
                  </a:txBody>
                  <a:tcPr/>
                </a:tc>
                <a:tc>
                  <a:txBody>
                    <a:bodyPr/>
                    <a:lstStyle/>
                    <a:p>
                      <a:r>
                        <a:rPr lang="fr-FR" sz="1800" b="0" i="0" kern="1200" dirty="0">
                          <a:solidFill>
                            <a:schemeClr val="dk1"/>
                          </a:solidFill>
                          <a:effectLst/>
                          <a:latin typeface="+mn-lt"/>
                          <a:ea typeface="+mn-ea"/>
                          <a:cs typeface="+mn-cs"/>
                        </a:rPr>
                        <a:t>Faible</a:t>
                      </a:r>
                      <a:endParaRPr lang="fr-FR" dirty="0"/>
                    </a:p>
                  </a:txBody>
                  <a:tcPr/>
                </a:tc>
                <a:tc>
                  <a:txBody>
                    <a:bodyPr/>
                    <a:lstStyle/>
                    <a:p>
                      <a:r>
                        <a:rPr lang="fr-FR" sz="1800" b="0" i="0" kern="1200" dirty="0">
                          <a:solidFill>
                            <a:schemeClr val="dk1"/>
                          </a:solidFill>
                          <a:effectLst/>
                          <a:latin typeface="+mn-lt"/>
                          <a:ea typeface="+mn-ea"/>
                          <a:cs typeface="+mn-cs"/>
                        </a:rPr>
                        <a:t>Élevée</a:t>
                      </a:r>
                      <a:endParaRPr lang="fr-FR" dirty="0"/>
                    </a:p>
                  </a:txBody>
                  <a:tcPr/>
                </a:tc>
                <a:extLst>
                  <a:ext uri="{0D108BD9-81ED-4DB2-BD59-A6C34878D82A}">
                    <a16:rowId xmlns:a16="http://schemas.microsoft.com/office/drawing/2014/main" xmlns="" val="61855828"/>
                  </a:ext>
                </a:extLst>
              </a:tr>
              <a:tr h="642055">
                <a:tc>
                  <a:txBody>
                    <a:bodyPr/>
                    <a:lstStyle/>
                    <a:p>
                      <a:r>
                        <a:rPr lang="fr-FR" sz="1800" b="1" i="0" kern="1200" dirty="0">
                          <a:solidFill>
                            <a:schemeClr val="dk1"/>
                          </a:solidFill>
                          <a:effectLst/>
                          <a:latin typeface="+mn-lt"/>
                          <a:ea typeface="+mn-ea"/>
                          <a:cs typeface="+mn-cs"/>
                        </a:rPr>
                        <a:t>Arbres de décision</a:t>
                      </a:r>
                      <a:endParaRPr lang="fr-FR" dirty="0"/>
                    </a:p>
                  </a:txBody>
                  <a:tcPr/>
                </a:tc>
                <a:tc>
                  <a:txBody>
                    <a:bodyPr/>
                    <a:lstStyle/>
                    <a:p>
                      <a:r>
                        <a:rPr lang="fr-FR" dirty="0"/>
                        <a:t>0.66</a:t>
                      </a:r>
                    </a:p>
                  </a:txBody>
                  <a:tcPr/>
                </a:tc>
                <a:tc>
                  <a:txBody>
                    <a:bodyPr/>
                    <a:lstStyle/>
                    <a:p>
                      <a:r>
                        <a:rPr lang="fr-FR" dirty="0"/>
                        <a:t>0.67</a:t>
                      </a:r>
                    </a:p>
                  </a:txBody>
                  <a:tcPr/>
                </a:tc>
                <a:tc>
                  <a:txBody>
                    <a:bodyPr/>
                    <a:lstStyle/>
                    <a:p>
                      <a:r>
                        <a:rPr lang="fr-FR" dirty="0"/>
                        <a:t>0.66</a:t>
                      </a:r>
                    </a:p>
                  </a:txBody>
                  <a:tcPr/>
                </a:tc>
                <a:tc>
                  <a:txBody>
                    <a:bodyPr/>
                    <a:lstStyle/>
                    <a:p>
                      <a:r>
                        <a:rPr lang="fr-FR" dirty="0"/>
                        <a:t>0.67</a:t>
                      </a:r>
                    </a:p>
                  </a:txBody>
                  <a:tcPr/>
                </a:tc>
                <a:tc>
                  <a:txBody>
                    <a:bodyPr/>
                    <a:lstStyle/>
                    <a:p>
                      <a:r>
                        <a:rPr lang="fr-FR" dirty="0">
                          <a:effectLst/>
                        </a:rPr>
                        <a:t>Moyenne</a:t>
                      </a:r>
                    </a:p>
                  </a:txBody>
                  <a:tcPr anchor="ctr"/>
                </a:tc>
                <a:tc>
                  <a:txBody>
                    <a:bodyPr/>
                    <a:lstStyle/>
                    <a:p>
                      <a:r>
                        <a:rPr lang="fr-FR" sz="1800" b="0" i="0" kern="1200" dirty="0">
                          <a:solidFill>
                            <a:schemeClr val="dk1"/>
                          </a:solidFill>
                          <a:effectLst/>
                          <a:latin typeface="+mn-lt"/>
                          <a:ea typeface="+mn-ea"/>
                          <a:cs typeface="+mn-cs"/>
                        </a:rPr>
                        <a:t>Élevée</a:t>
                      </a:r>
                      <a:endParaRPr lang="fr-FR" dirty="0"/>
                    </a:p>
                  </a:txBody>
                  <a:tcPr/>
                </a:tc>
                <a:extLst>
                  <a:ext uri="{0D108BD9-81ED-4DB2-BD59-A6C34878D82A}">
                    <a16:rowId xmlns:a16="http://schemas.microsoft.com/office/drawing/2014/main" xmlns="" val="3816383069"/>
                  </a:ext>
                </a:extLst>
              </a:tr>
              <a:tr h="642055">
                <a:tc>
                  <a:txBody>
                    <a:bodyPr/>
                    <a:lstStyle/>
                    <a:p>
                      <a:r>
                        <a:rPr lang="fr-FR" sz="1800" b="1" i="0" kern="1200" dirty="0">
                          <a:solidFill>
                            <a:schemeClr val="dk1"/>
                          </a:solidFill>
                          <a:effectLst/>
                          <a:latin typeface="+mn-lt"/>
                          <a:ea typeface="+mn-ea"/>
                          <a:cs typeface="+mn-cs"/>
                        </a:rPr>
                        <a:t>Forêts aléatoires</a:t>
                      </a:r>
                      <a:endParaRPr lang="fr-FR" dirty="0"/>
                    </a:p>
                  </a:txBody>
                  <a:tcPr/>
                </a:tc>
                <a:tc>
                  <a:txBody>
                    <a:bodyPr/>
                    <a:lstStyle/>
                    <a:p>
                      <a:r>
                        <a:rPr lang="fr-FR" dirty="0"/>
                        <a:t>0.885</a:t>
                      </a:r>
                    </a:p>
                  </a:txBody>
                  <a:tcPr/>
                </a:tc>
                <a:tc>
                  <a:txBody>
                    <a:bodyPr/>
                    <a:lstStyle/>
                    <a:p>
                      <a:r>
                        <a:rPr lang="fr-FR" dirty="0"/>
                        <a:t>0,885</a:t>
                      </a:r>
                    </a:p>
                  </a:txBody>
                  <a:tcPr/>
                </a:tc>
                <a:tc>
                  <a:txBody>
                    <a:bodyPr/>
                    <a:lstStyle/>
                    <a:p>
                      <a:r>
                        <a:rPr lang="fr-FR" dirty="0"/>
                        <a:t>0.885</a:t>
                      </a:r>
                    </a:p>
                  </a:txBody>
                  <a:tcPr/>
                </a:tc>
                <a:tc>
                  <a:txBody>
                    <a:bodyPr/>
                    <a:lstStyle/>
                    <a:p>
                      <a:r>
                        <a:rPr lang="fr-FR" dirty="0"/>
                        <a:t>0,89</a:t>
                      </a:r>
                    </a:p>
                  </a:txBody>
                  <a:tcPr/>
                </a:tc>
                <a:tc>
                  <a:txBody>
                    <a:bodyPr/>
                    <a:lstStyle/>
                    <a:p>
                      <a:r>
                        <a:rPr lang="fr-FR" sz="1800" b="0" i="0" kern="1200" dirty="0">
                          <a:solidFill>
                            <a:schemeClr val="dk1"/>
                          </a:solidFill>
                          <a:effectLst/>
                          <a:latin typeface="+mn-lt"/>
                          <a:ea typeface="+mn-ea"/>
                          <a:cs typeface="+mn-cs"/>
                        </a:rPr>
                        <a:t>Élevée</a:t>
                      </a:r>
                      <a:endParaRPr lang="fr-FR" dirty="0"/>
                    </a:p>
                  </a:txBody>
                  <a:tcPr/>
                </a:tc>
                <a:tc>
                  <a:txBody>
                    <a:bodyPr/>
                    <a:lstStyle/>
                    <a:p>
                      <a:r>
                        <a:rPr lang="fr-FR" sz="1800" b="0" i="0" kern="1200" dirty="0">
                          <a:solidFill>
                            <a:schemeClr val="dk1"/>
                          </a:solidFill>
                          <a:effectLst/>
                          <a:latin typeface="+mn-lt"/>
                          <a:ea typeface="+mn-ea"/>
                          <a:cs typeface="+mn-cs"/>
                        </a:rPr>
                        <a:t>Moyenne</a:t>
                      </a:r>
                      <a:endParaRPr lang="fr-FR" dirty="0"/>
                    </a:p>
                  </a:txBody>
                  <a:tcPr/>
                </a:tc>
                <a:extLst>
                  <a:ext uri="{0D108BD9-81ED-4DB2-BD59-A6C34878D82A}">
                    <a16:rowId xmlns:a16="http://schemas.microsoft.com/office/drawing/2014/main" xmlns="" val="870588415"/>
                  </a:ext>
                </a:extLst>
              </a:tr>
              <a:tr h="642055">
                <a:tc>
                  <a:txBody>
                    <a:bodyPr/>
                    <a:lstStyle/>
                    <a:p>
                      <a:r>
                        <a:rPr lang="fr-FR" sz="1800" b="1" i="0" kern="1200" dirty="0">
                          <a:solidFill>
                            <a:schemeClr val="dk1"/>
                          </a:solidFill>
                          <a:effectLst/>
                          <a:latin typeface="+mn-lt"/>
                          <a:ea typeface="+mn-ea"/>
                          <a:cs typeface="+mn-cs"/>
                        </a:rPr>
                        <a:t>KNN</a:t>
                      </a:r>
                      <a:endParaRPr lang="fr-FR" dirty="0"/>
                    </a:p>
                  </a:txBody>
                  <a:tcPr/>
                </a:tc>
                <a:tc>
                  <a:txBody>
                    <a:bodyPr/>
                    <a:lstStyle/>
                    <a:p>
                      <a:r>
                        <a:rPr lang="fr-FR" dirty="0"/>
                        <a:t>0,85</a:t>
                      </a:r>
                    </a:p>
                  </a:txBody>
                  <a:tcPr/>
                </a:tc>
                <a:tc>
                  <a:txBody>
                    <a:bodyPr/>
                    <a:lstStyle/>
                    <a:p>
                      <a:r>
                        <a:rPr lang="fr-FR" dirty="0"/>
                        <a:t>0,847</a:t>
                      </a:r>
                    </a:p>
                  </a:txBody>
                  <a:tcPr/>
                </a:tc>
                <a:tc>
                  <a:txBody>
                    <a:bodyPr/>
                    <a:lstStyle/>
                    <a:p>
                      <a:r>
                        <a:rPr lang="fr-FR" dirty="0"/>
                        <a:t>0.845</a:t>
                      </a:r>
                    </a:p>
                  </a:txBody>
                  <a:tcPr/>
                </a:tc>
                <a:tc>
                  <a:txBody>
                    <a:bodyPr/>
                    <a:lstStyle/>
                    <a:p>
                      <a:r>
                        <a:rPr lang="fr-FR" dirty="0"/>
                        <a:t>0.85</a:t>
                      </a:r>
                    </a:p>
                  </a:txBody>
                  <a:tcPr/>
                </a:tc>
                <a:tc>
                  <a:txBody>
                    <a:bodyPr/>
                    <a:lstStyle/>
                    <a:p>
                      <a:r>
                        <a:rPr lang="fr-FR" sz="1800" b="0" i="0" kern="1200" dirty="0">
                          <a:solidFill>
                            <a:schemeClr val="dk1"/>
                          </a:solidFill>
                          <a:effectLst/>
                          <a:latin typeface="+mn-lt"/>
                          <a:ea typeface="+mn-ea"/>
                          <a:cs typeface="+mn-cs"/>
                        </a:rPr>
                        <a:t>Moyenne</a:t>
                      </a:r>
                      <a:endParaRPr lang="fr-FR" dirty="0"/>
                    </a:p>
                  </a:txBody>
                  <a:tcPr/>
                </a:tc>
                <a:tc>
                  <a:txBody>
                    <a:bodyPr/>
                    <a:lstStyle/>
                    <a:p>
                      <a:r>
                        <a:rPr lang="fr-FR" sz="1800" b="0" i="0" kern="1200" dirty="0">
                          <a:solidFill>
                            <a:schemeClr val="dk1"/>
                          </a:solidFill>
                          <a:effectLst/>
                          <a:latin typeface="+mn-lt"/>
                          <a:ea typeface="+mn-ea"/>
                          <a:cs typeface="+mn-cs"/>
                        </a:rPr>
                        <a:t>Faible</a:t>
                      </a:r>
                      <a:endParaRPr lang="fr-FR" dirty="0"/>
                    </a:p>
                  </a:txBody>
                  <a:tcPr/>
                </a:tc>
                <a:extLst>
                  <a:ext uri="{0D108BD9-81ED-4DB2-BD59-A6C34878D82A}">
                    <a16:rowId xmlns:a16="http://schemas.microsoft.com/office/drawing/2014/main" xmlns="" val="3941861344"/>
                  </a:ext>
                </a:extLst>
              </a:tr>
            </a:tbl>
          </a:graphicData>
        </a:graphic>
      </p:graphicFrame>
    </p:spTree>
    <p:extLst>
      <p:ext uri="{BB962C8B-B14F-4D97-AF65-F5344CB8AC3E}">
        <p14:creationId xmlns:p14="http://schemas.microsoft.com/office/powerpoint/2010/main" val="1512429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2846AEE-D47A-61EB-6835-1D00666D163E}"/>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301774BF-970F-4579-E9B2-34A04D211BB7}"/>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C3E8AD75-2E8F-FA9B-AC9C-B6B710F23A35}"/>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2E53EB84-ACA7-33B5-A7BA-BC339B1A94D6}"/>
              </a:ext>
            </a:extLst>
          </p:cNvPr>
          <p:cNvSpPr txBox="1"/>
          <p:nvPr/>
        </p:nvSpPr>
        <p:spPr>
          <a:xfrm>
            <a:off x="4562067" y="-48181"/>
            <a:ext cx="553667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dirty="0">
                <a:latin typeface="Script MT Bold" panose="03040602040607080904" pitchFamily="66" charset="0"/>
              </a:rPr>
              <a:t>Conclusion</a:t>
            </a:r>
            <a:endParaRPr lang="fr-FR" sz="4800" b="0" i="0" u="none" strike="noStrike" kern="1200" cap="none" spc="0" baseline="0" dirty="0">
              <a:solidFill>
                <a:srgbClr val="000000"/>
              </a:solidFill>
              <a:uFillTx/>
              <a:latin typeface="Script MT Bold" pitchFamily="66"/>
            </a:endParaRPr>
          </a:p>
        </p:txBody>
      </p:sp>
      <p:sp>
        <p:nvSpPr>
          <p:cNvPr id="2" name="Rectangle : coins arrondis 3">
            <a:extLst>
              <a:ext uri="{FF2B5EF4-FFF2-40B4-BE49-F238E27FC236}">
                <a16:creationId xmlns:a16="http://schemas.microsoft.com/office/drawing/2014/main" xmlns="" id="{53D56B4D-C88C-FB14-F214-7B5482CFAB43}"/>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6" name="ZoneTexte 5">
            <a:extLst>
              <a:ext uri="{FF2B5EF4-FFF2-40B4-BE49-F238E27FC236}">
                <a16:creationId xmlns:a16="http://schemas.microsoft.com/office/drawing/2014/main" xmlns="" id="{887CB493-C49D-5041-B0B0-46CFF324E1B3}"/>
              </a:ext>
            </a:extLst>
          </p:cNvPr>
          <p:cNvSpPr txBox="1"/>
          <p:nvPr/>
        </p:nvSpPr>
        <p:spPr>
          <a:xfrm>
            <a:off x="780835" y="1943899"/>
            <a:ext cx="10531011" cy="3170099"/>
          </a:xfrm>
          <a:prstGeom prst="rect">
            <a:avLst/>
          </a:prstGeom>
          <a:noFill/>
        </p:spPr>
        <p:txBody>
          <a:bodyPr wrap="square">
            <a:spAutoFit/>
          </a:bodyPr>
          <a:lstStyle/>
          <a:p>
            <a:pPr algn="just"/>
            <a:r>
              <a:rPr lang="fr-MA" sz="2000" b="0" i="0" dirty="0">
                <a:effectLst/>
                <a:latin typeface="Arial" panose="020B0604020202020204" pitchFamily="34" charset="0"/>
                <a:cs typeface="Arial" panose="020B0604020202020204" pitchFamily="34" charset="0"/>
              </a:rPr>
              <a:t>En résumé, notre projet a permis de développer un modèle prédictif performant pour classer la gravité des accidents routiers, avec les </a:t>
            </a:r>
            <a:r>
              <a:rPr lang="fr-MA" sz="2000" b="1" i="0" dirty="0">
                <a:effectLst/>
                <a:latin typeface="Arial" panose="020B0604020202020204" pitchFamily="34" charset="0"/>
                <a:cs typeface="Arial" panose="020B0604020202020204" pitchFamily="34" charset="0"/>
              </a:rPr>
              <a:t>forêts aléatoires</a:t>
            </a:r>
            <a:r>
              <a:rPr lang="fr-MA" sz="2000" b="0" i="0" dirty="0">
                <a:effectLst/>
                <a:latin typeface="Arial" panose="020B0604020202020204" pitchFamily="34" charset="0"/>
                <a:cs typeface="Arial" panose="020B0604020202020204" pitchFamily="34" charset="0"/>
              </a:rPr>
              <a:t> comme meilleur algorithme (F1-Score de 0.72). </a:t>
            </a:r>
          </a:p>
          <a:p>
            <a:pPr algn="just"/>
            <a:endParaRPr lang="fr-MA" sz="2000" dirty="0">
              <a:latin typeface="Arial" panose="020B0604020202020204" pitchFamily="34" charset="0"/>
              <a:cs typeface="Arial" panose="020B0604020202020204" pitchFamily="34" charset="0"/>
            </a:endParaRPr>
          </a:p>
          <a:p>
            <a:pPr algn="just"/>
            <a:r>
              <a:rPr lang="fr-MA" sz="2000" b="0" i="0" dirty="0">
                <a:effectLst/>
                <a:latin typeface="Arial" panose="020B0604020202020204" pitchFamily="34" charset="0"/>
                <a:cs typeface="Arial" panose="020B0604020202020204" pitchFamily="34" charset="0"/>
              </a:rPr>
              <a:t>Nous avons identifié des facteurs clés comme la limite de vitesse et les conditions météorologiques, tout en soulignant la nécessité de mieux gérer le déséquilibre des classes. </a:t>
            </a:r>
          </a:p>
          <a:p>
            <a:pPr algn="just"/>
            <a:endParaRPr lang="fr-MA" sz="2000" dirty="0">
              <a:latin typeface="Arial" panose="020B0604020202020204" pitchFamily="34" charset="0"/>
              <a:cs typeface="Arial" panose="020B0604020202020204" pitchFamily="34" charset="0"/>
            </a:endParaRPr>
          </a:p>
          <a:p>
            <a:pPr algn="just"/>
            <a:r>
              <a:rPr lang="fr-MA" sz="2000" b="0" i="0" dirty="0">
                <a:effectLst/>
                <a:latin typeface="Arial" panose="020B0604020202020204" pitchFamily="34" charset="0"/>
                <a:cs typeface="Arial" panose="020B0604020202020204" pitchFamily="34" charset="0"/>
              </a:rPr>
              <a:t>Ces résultats ouvrent la voie à des applications concrètes pour améliorer la sécurité routière, avec des perspectives d'optimisation et de déploiement en conditions réelles.</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452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B0F0"/>
            </a:gs>
            <a:gs pos="0">
              <a:srgbClr val="33B5EC"/>
            </a:gs>
            <a:gs pos="100000">
              <a:srgbClr val="56B8EA"/>
            </a:gs>
            <a:gs pos="97000">
              <a:schemeClr val="accent1">
                <a:lumMod val="45000"/>
                <a:lumOff val="55000"/>
              </a:schemeClr>
            </a:gs>
          </a:gsLst>
          <a:lin ang="5400000" scaled="1"/>
        </a:gradFill>
        <a:effectLst/>
      </p:bgPr>
    </p:bg>
    <p:spTree>
      <p:nvGrpSpPr>
        <p:cNvPr id="1" name=""/>
        <p:cNvGrpSpPr/>
        <p:nvPr/>
      </p:nvGrpSpPr>
      <p:grpSpPr>
        <a:xfrm>
          <a:off x="0" y="0"/>
          <a:ext cx="0" cy="0"/>
          <a:chOff x="0" y="0"/>
          <a:chExt cx="0" cy="0"/>
        </a:xfrm>
      </p:grpSpPr>
      <p:sp>
        <p:nvSpPr>
          <p:cNvPr id="26" name="Rectangle : coins arrondis 3">
            <a:extLst>
              <a:ext uri="{FF2B5EF4-FFF2-40B4-BE49-F238E27FC236}">
                <a16:creationId xmlns:a16="http://schemas.microsoft.com/office/drawing/2014/main" xmlns="" id="{99AB3F14-D564-DEB5-51CE-DD9F7A98DE1F}"/>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 name="Forme libre : forme 23">
            <a:extLst>
              <a:ext uri="{FF2B5EF4-FFF2-40B4-BE49-F238E27FC236}">
                <a16:creationId xmlns:a16="http://schemas.microsoft.com/office/drawing/2014/main" xmlns="" id="{88EBDA66-20C7-ECDE-4EE3-74C7F02D29D2}"/>
              </a:ext>
            </a:extLst>
          </p:cNvPr>
          <p:cNvSpPr/>
          <p:nvPr/>
        </p:nvSpPr>
        <p:spPr>
          <a:xfrm>
            <a:off x="6613132" y="2058259"/>
            <a:ext cx="1089919" cy="616451"/>
          </a:xfrm>
          <a:custGeom>
            <a:avLst/>
            <a:gdLst>
              <a:gd name="f0" fmla="val 10800000"/>
              <a:gd name="f1" fmla="val 5400000"/>
              <a:gd name="f2" fmla="val 180"/>
              <a:gd name="f3" fmla="val w"/>
              <a:gd name="f4" fmla="val h"/>
              <a:gd name="f5" fmla="val 0"/>
              <a:gd name="f6" fmla="val 1089918"/>
              <a:gd name="f7" fmla="val 616449"/>
              <a:gd name="f8" fmla="val 308225"/>
              <a:gd name="f9" fmla="val 577807"/>
              <a:gd name="f10" fmla="val 618923"/>
              <a:gd name="f11" fmla="val 29913"/>
              <a:gd name="f12" fmla="val 795338"/>
              <a:gd name="f13" fmla="val 171560"/>
              <a:gd name="f14" fmla="val 943321"/>
              <a:gd name="f15" fmla="val 345525"/>
              <a:gd name="f16" fmla="val 1053299"/>
              <a:gd name="f17" fmla="val 542492"/>
              <a:gd name="f18" fmla="val 159276"/>
              <a:gd name="f19" fmla="val 35003"/>
              <a:gd name="f20" fmla="val 510795"/>
              <a:gd name="f21" fmla="val 6262"/>
              <a:gd name="f22" fmla="val 370342"/>
              <a:gd name="f23" fmla="val 246107"/>
              <a:gd name="f24" fmla="val 105654"/>
              <a:gd name="f25" fmla="+- 0 0 -90"/>
              <a:gd name="f26" fmla="*/ f3 1 1089918"/>
              <a:gd name="f27" fmla="*/ f4 1 616449"/>
              <a:gd name="f28" fmla="+- f7 0 f5"/>
              <a:gd name="f29" fmla="+- f6 0 f5"/>
              <a:gd name="f30" fmla="*/ f25 f0 1"/>
              <a:gd name="f31" fmla="*/ f29 1 1089918"/>
              <a:gd name="f32" fmla="*/ f28 1 616449"/>
              <a:gd name="f33" fmla="*/ 308225 f29 1"/>
              <a:gd name="f34" fmla="*/ 0 f28 1"/>
              <a:gd name="f35" fmla="*/ 577807 f29 1"/>
              <a:gd name="f36" fmla="*/ 618923 f29 1"/>
              <a:gd name="f37" fmla="*/ 29913 f28 1"/>
              <a:gd name="f38" fmla="*/ 1053299 f29 1"/>
              <a:gd name="f39" fmla="*/ 542492 f28 1"/>
              <a:gd name="f40" fmla="*/ 1089918 f29 1"/>
              <a:gd name="f41" fmla="*/ 616449 f28 1"/>
              <a:gd name="f42" fmla="*/ 6262 f29 1"/>
              <a:gd name="f43" fmla="*/ 370342 f28 1"/>
              <a:gd name="f44" fmla="*/ 0 f29 1"/>
              <a:gd name="f45" fmla="*/ 308225 f28 1"/>
              <a:gd name="f46" fmla="*/ 246107 f28 1"/>
              <a:gd name="f47" fmla="*/ f30 1 f2"/>
              <a:gd name="f48" fmla="*/ f33 1 1089918"/>
              <a:gd name="f49" fmla="*/ f34 1 616449"/>
              <a:gd name="f50" fmla="*/ f35 1 1089918"/>
              <a:gd name="f51" fmla="*/ f36 1 1089918"/>
              <a:gd name="f52" fmla="*/ f37 1 616449"/>
              <a:gd name="f53" fmla="*/ f38 1 1089918"/>
              <a:gd name="f54" fmla="*/ f39 1 616449"/>
              <a:gd name="f55" fmla="*/ f40 1 1089918"/>
              <a:gd name="f56" fmla="*/ f41 1 616449"/>
              <a:gd name="f57" fmla="*/ f42 1 1089918"/>
              <a:gd name="f58" fmla="*/ f43 1 616449"/>
              <a:gd name="f59" fmla="*/ f44 1 1089918"/>
              <a:gd name="f60" fmla="*/ f45 1 616449"/>
              <a:gd name="f61" fmla="*/ f46 1 616449"/>
              <a:gd name="f62" fmla="*/ f5 1 f31"/>
              <a:gd name="f63" fmla="*/ f6 1 f31"/>
              <a:gd name="f64" fmla="*/ f5 1 f32"/>
              <a:gd name="f65" fmla="*/ f7 1 f32"/>
              <a:gd name="f66" fmla="+- f47 0 f1"/>
              <a:gd name="f67" fmla="*/ f48 1 f31"/>
              <a:gd name="f68" fmla="*/ f49 1 f32"/>
              <a:gd name="f69" fmla="*/ f50 1 f31"/>
              <a:gd name="f70" fmla="*/ f51 1 f31"/>
              <a:gd name="f71" fmla="*/ f52 1 f32"/>
              <a:gd name="f72" fmla="*/ f53 1 f31"/>
              <a:gd name="f73" fmla="*/ f54 1 f32"/>
              <a:gd name="f74" fmla="*/ f55 1 f31"/>
              <a:gd name="f75" fmla="*/ f56 1 f32"/>
              <a:gd name="f76" fmla="*/ f57 1 f31"/>
              <a:gd name="f77" fmla="*/ f58 1 f32"/>
              <a:gd name="f78" fmla="*/ f59 1 f31"/>
              <a:gd name="f79" fmla="*/ f60 1 f32"/>
              <a:gd name="f80" fmla="*/ f61 1 f32"/>
              <a:gd name="f81" fmla="*/ f62 f26 1"/>
              <a:gd name="f82" fmla="*/ f63 f26 1"/>
              <a:gd name="f83" fmla="*/ f65 f27 1"/>
              <a:gd name="f84" fmla="*/ f64 f27 1"/>
              <a:gd name="f85" fmla="*/ f67 f26 1"/>
              <a:gd name="f86" fmla="*/ f68 f27 1"/>
              <a:gd name="f87" fmla="*/ f69 f26 1"/>
              <a:gd name="f88" fmla="*/ f70 f26 1"/>
              <a:gd name="f89" fmla="*/ f71 f27 1"/>
              <a:gd name="f90" fmla="*/ f72 f26 1"/>
              <a:gd name="f91" fmla="*/ f73 f27 1"/>
              <a:gd name="f92" fmla="*/ f74 f26 1"/>
              <a:gd name="f93" fmla="*/ f75 f27 1"/>
              <a:gd name="f94" fmla="*/ f76 f26 1"/>
              <a:gd name="f95" fmla="*/ f77 f27 1"/>
              <a:gd name="f96" fmla="*/ f78 f26 1"/>
              <a:gd name="f97" fmla="*/ f79 f27 1"/>
              <a:gd name="f98" fmla="*/ f80 f27 1"/>
            </a:gdLst>
            <a:ahLst/>
            <a:cxnLst>
              <a:cxn ang="3cd4">
                <a:pos x="hc" y="t"/>
              </a:cxn>
              <a:cxn ang="0">
                <a:pos x="r" y="vc"/>
              </a:cxn>
              <a:cxn ang="cd4">
                <a:pos x="hc" y="b"/>
              </a:cxn>
              <a:cxn ang="cd2">
                <a:pos x="l" y="vc"/>
              </a:cxn>
              <a:cxn ang="f66">
                <a:pos x="f85" y="f86"/>
              </a:cxn>
              <a:cxn ang="f66">
                <a:pos x="f87" y="f86"/>
              </a:cxn>
              <a:cxn ang="f66">
                <a:pos x="f88" y="f89"/>
              </a:cxn>
              <a:cxn ang="f66">
                <a:pos x="f90" y="f91"/>
              </a:cxn>
              <a:cxn ang="f66">
                <a:pos x="f92" y="f93"/>
              </a:cxn>
              <a:cxn ang="f66">
                <a:pos x="f85" y="f93"/>
              </a:cxn>
              <a:cxn ang="f66">
                <a:pos x="f94" y="f95"/>
              </a:cxn>
              <a:cxn ang="f66">
                <a:pos x="f96" y="f97"/>
              </a:cxn>
              <a:cxn ang="f66">
                <a:pos x="f94" y="f98"/>
              </a:cxn>
              <a:cxn ang="f66">
                <a:pos x="f85" y="f86"/>
              </a:cxn>
            </a:cxnLst>
            <a:rect l="f81" t="f84" r="f82" b="f83"/>
            <a:pathLst>
              <a:path w="1089918" h="616449">
                <a:moveTo>
                  <a:pt x="f8" y="f5"/>
                </a:moveTo>
                <a:lnTo>
                  <a:pt x="f9" y="f5"/>
                </a:lnTo>
                <a:lnTo>
                  <a:pt x="f10" y="f11"/>
                </a:lnTo>
                <a:cubicBezTo>
                  <a:pt x="f12" y="f13"/>
                  <a:pt x="f14" y="f15"/>
                  <a:pt x="f16" y="f17"/>
                </a:cubicBezTo>
                <a:lnTo>
                  <a:pt x="f6" y="f7"/>
                </a:lnTo>
                <a:lnTo>
                  <a:pt x="f8" y="f7"/>
                </a:lnTo>
                <a:cubicBezTo>
                  <a:pt x="f18" y="f7"/>
                  <a:pt x="f19" y="f20"/>
                  <a:pt x="f21" y="f22"/>
                </a:cubicBezTo>
                <a:lnTo>
                  <a:pt x="f5" y="f8"/>
                </a:lnTo>
                <a:lnTo>
                  <a:pt x="f21" y="f23"/>
                </a:lnTo>
                <a:cubicBezTo>
                  <a:pt x="f19" y="f24"/>
                  <a:pt x="f18" y="f5"/>
                  <a:pt x="f8" y="f5"/>
                </a:cubicBezTo>
                <a:close/>
              </a:path>
            </a:pathLst>
          </a:custGeom>
          <a:solidFill>
            <a:srgbClr val="FF0000"/>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3" name="Forme libre : forme 22">
            <a:extLst>
              <a:ext uri="{FF2B5EF4-FFF2-40B4-BE49-F238E27FC236}">
                <a16:creationId xmlns:a16="http://schemas.microsoft.com/office/drawing/2014/main" xmlns="" id="{4F877641-8513-4215-3122-B46D3E56F61E}"/>
              </a:ext>
            </a:extLst>
          </p:cNvPr>
          <p:cNvSpPr/>
          <p:nvPr/>
        </p:nvSpPr>
        <p:spPr>
          <a:xfrm>
            <a:off x="4479197" y="2077946"/>
            <a:ext cx="1099666" cy="616451"/>
          </a:xfrm>
          <a:custGeom>
            <a:avLst/>
            <a:gdLst>
              <a:gd name="f0" fmla="val 10800000"/>
              <a:gd name="f1" fmla="val 5400000"/>
              <a:gd name="f2" fmla="val 180"/>
              <a:gd name="f3" fmla="val w"/>
              <a:gd name="f4" fmla="val h"/>
              <a:gd name="f5" fmla="val 0"/>
              <a:gd name="f6" fmla="val 1099670"/>
              <a:gd name="f7" fmla="val 616450"/>
              <a:gd name="f8" fmla="val 494795"/>
              <a:gd name="f9" fmla="val 791445"/>
              <a:gd name="f10" fmla="val 961673"/>
              <a:gd name="f11" fmla="val 137997"/>
              <a:gd name="f12" fmla="val 308225"/>
              <a:gd name="f13" fmla="val 1099669"/>
              <a:gd name="f14" fmla="val 478453"/>
              <a:gd name="f15" fmla="val 961672"/>
              <a:gd name="f16" fmla="val 791444"/>
              <a:gd name="f17" fmla="val 46369"/>
              <a:gd name="f18" fmla="val 522801"/>
              <a:gd name="f19" fmla="val 156347"/>
              <a:gd name="f20" fmla="val 325834"/>
              <a:gd name="f21" fmla="val 304330"/>
              <a:gd name="f22" fmla="val 151869"/>
              <a:gd name="f23" fmla="val 480745"/>
              <a:gd name="f24" fmla="val 10222"/>
              <a:gd name="f25" fmla="+- 0 0 -90"/>
              <a:gd name="f26" fmla="*/ f3 1 1099670"/>
              <a:gd name="f27" fmla="*/ f4 1 616450"/>
              <a:gd name="f28" fmla="+- f7 0 f5"/>
              <a:gd name="f29" fmla="+- f6 0 f5"/>
              <a:gd name="f30" fmla="*/ f25 f0 1"/>
              <a:gd name="f31" fmla="*/ f29 1 1099670"/>
              <a:gd name="f32" fmla="*/ f28 1 616450"/>
              <a:gd name="f33" fmla="*/ 494795 f29 1"/>
              <a:gd name="f34" fmla="*/ 0 f28 1"/>
              <a:gd name="f35" fmla="*/ 791445 f29 1"/>
              <a:gd name="f36" fmla="*/ 1099670 f29 1"/>
              <a:gd name="f37" fmla="*/ 308225 f28 1"/>
              <a:gd name="f38" fmla="*/ 1099669 f29 1"/>
              <a:gd name="f39" fmla="*/ 791444 f29 1"/>
              <a:gd name="f40" fmla="*/ 616450 f28 1"/>
              <a:gd name="f41" fmla="*/ 0 f29 1"/>
              <a:gd name="f42" fmla="*/ 46369 f29 1"/>
              <a:gd name="f43" fmla="*/ 522801 f28 1"/>
              <a:gd name="f44" fmla="*/ 480745 f29 1"/>
              <a:gd name="f45" fmla="*/ 10222 f28 1"/>
              <a:gd name="f46" fmla="*/ f30 1 f2"/>
              <a:gd name="f47" fmla="*/ f33 1 1099670"/>
              <a:gd name="f48" fmla="*/ f34 1 616450"/>
              <a:gd name="f49" fmla="*/ f35 1 1099670"/>
              <a:gd name="f50" fmla="*/ f36 1 1099670"/>
              <a:gd name="f51" fmla="*/ f37 1 616450"/>
              <a:gd name="f52" fmla="*/ f38 1 1099670"/>
              <a:gd name="f53" fmla="*/ f39 1 1099670"/>
              <a:gd name="f54" fmla="*/ f40 1 616450"/>
              <a:gd name="f55" fmla="*/ f41 1 1099670"/>
              <a:gd name="f56" fmla="*/ f42 1 1099670"/>
              <a:gd name="f57" fmla="*/ f43 1 616450"/>
              <a:gd name="f58" fmla="*/ f44 1 1099670"/>
              <a:gd name="f59" fmla="*/ f45 1 616450"/>
              <a:gd name="f60" fmla="*/ f5 1 f31"/>
              <a:gd name="f61" fmla="*/ f6 1 f31"/>
              <a:gd name="f62" fmla="*/ f5 1 f32"/>
              <a:gd name="f63" fmla="*/ f7 1 f32"/>
              <a:gd name="f64" fmla="+- f46 0 f1"/>
              <a:gd name="f65" fmla="*/ f47 1 f31"/>
              <a:gd name="f66" fmla="*/ f48 1 f32"/>
              <a:gd name="f67" fmla="*/ f49 1 f31"/>
              <a:gd name="f68" fmla="*/ f50 1 f31"/>
              <a:gd name="f69" fmla="*/ f51 1 f32"/>
              <a:gd name="f70" fmla="*/ f52 1 f31"/>
              <a:gd name="f71" fmla="*/ f53 1 f31"/>
              <a:gd name="f72" fmla="*/ f54 1 f32"/>
              <a:gd name="f73" fmla="*/ f55 1 f31"/>
              <a:gd name="f74" fmla="*/ f56 1 f31"/>
              <a:gd name="f75" fmla="*/ f57 1 f32"/>
              <a:gd name="f76" fmla="*/ f58 1 f31"/>
              <a:gd name="f77" fmla="*/ f59 1 f32"/>
              <a:gd name="f78" fmla="*/ f60 f26 1"/>
              <a:gd name="f79" fmla="*/ f61 f26 1"/>
              <a:gd name="f80" fmla="*/ f63 f27 1"/>
              <a:gd name="f81" fmla="*/ f62 f27 1"/>
              <a:gd name="f82" fmla="*/ f65 f26 1"/>
              <a:gd name="f83" fmla="*/ f66 f27 1"/>
              <a:gd name="f84" fmla="*/ f67 f26 1"/>
              <a:gd name="f85" fmla="*/ f68 f26 1"/>
              <a:gd name="f86" fmla="*/ f69 f27 1"/>
              <a:gd name="f87" fmla="*/ f70 f26 1"/>
              <a:gd name="f88" fmla="*/ f71 f26 1"/>
              <a:gd name="f89" fmla="*/ f72 f27 1"/>
              <a:gd name="f90" fmla="*/ f73 f26 1"/>
              <a:gd name="f91" fmla="*/ f74 f26 1"/>
              <a:gd name="f92" fmla="*/ f75 f27 1"/>
              <a:gd name="f93" fmla="*/ f76 f26 1"/>
              <a:gd name="f94" fmla="*/ f77 f27 1"/>
            </a:gdLst>
            <a:ahLst/>
            <a:cxnLst>
              <a:cxn ang="3cd4">
                <a:pos x="hc" y="t"/>
              </a:cxn>
              <a:cxn ang="0">
                <a:pos x="r" y="vc"/>
              </a:cxn>
              <a:cxn ang="cd4">
                <a:pos x="hc" y="b"/>
              </a:cxn>
              <a:cxn ang="cd2">
                <a:pos x="l" y="vc"/>
              </a:cxn>
              <a:cxn ang="f64">
                <a:pos x="f82" y="f83"/>
              </a:cxn>
              <a:cxn ang="f64">
                <a:pos x="f84" y="f83"/>
              </a:cxn>
              <a:cxn ang="f64">
                <a:pos x="f85" y="f86"/>
              </a:cxn>
              <a:cxn ang="f64">
                <a:pos x="f87" y="f86"/>
              </a:cxn>
              <a:cxn ang="f64">
                <a:pos x="f88" y="f89"/>
              </a:cxn>
              <a:cxn ang="f64">
                <a:pos x="f90" y="f89"/>
              </a:cxn>
              <a:cxn ang="f64">
                <a:pos x="f91" y="f92"/>
              </a:cxn>
              <a:cxn ang="f64">
                <a:pos x="f93" y="f94"/>
              </a:cxn>
              <a:cxn ang="f64">
                <a:pos x="f82" y="f83"/>
              </a:cxn>
            </a:cxnLst>
            <a:rect l="f78" t="f81" r="f79" b="f80"/>
            <a:pathLst>
              <a:path w="1099670" h="616450">
                <a:moveTo>
                  <a:pt x="f8" y="f5"/>
                </a:moveTo>
                <a:lnTo>
                  <a:pt x="f9" y="f5"/>
                </a:lnTo>
                <a:cubicBezTo>
                  <a:pt x="f10" y="f5"/>
                  <a:pt x="f6" y="f11"/>
                  <a:pt x="f6" y="f12"/>
                </a:cubicBezTo>
                <a:lnTo>
                  <a:pt x="f13" y="f12"/>
                </a:lnTo>
                <a:cubicBezTo>
                  <a:pt x="f13" y="f14"/>
                  <a:pt x="f15" y="f7"/>
                  <a:pt x="f16" y="f7"/>
                </a:cubicBezTo>
                <a:lnTo>
                  <a:pt x="f5" y="f7"/>
                </a:lnTo>
                <a:lnTo>
                  <a:pt x="f17" y="f18"/>
                </a:lnTo>
                <a:cubicBezTo>
                  <a:pt x="f19" y="f20"/>
                  <a:pt x="f21" y="f22"/>
                  <a:pt x="f23" y="f24"/>
                </a:cubicBezTo>
                <a:lnTo>
                  <a:pt x="f8" y="f5"/>
                </a:lnTo>
                <a:close/>
              </a:path>
            </a:pathLst>
          </a:custGeom>
          <a:solidFill>
            <a:srgbClr val="FF0000"/>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0000"/>
              </a:solidFill>
              <a:uFillTx/>
              <a:latin typeface="Calibri"/>
            </a:endParaRPr>
          </a:p>
        </p:txBody>
      </p:sp>
      <p:sp>
        <p:nvSpPr>
          <p:cNvPr id="4" name="Forme libre : forme 21">
            <a:extLst>
              <a:ext uri="{FF2B5EF4-FFF2-40B4-BE49-F238E27FC236}">
                <a16:creationId xmlns:a16="http://schemas.microsoft.com/office/drawing/2014/main" xmlns="" id="{7FCA3AE7-4C35-B25C-AF0E-C0678C60769F}"/>
              </a:ext>
            </a:extLst>
          </p:cNvPr>
          <p:cNvSpPr/>
          <p:nvPr/>
        </p:nvSpPr>
        <p:spPr>
          <a:xfrm>
            <a:off x="4310006" y="3080961"/>
            <a:ext cx="715764" cy="616451"/>
          </a:xfrm>
          <a:custGeom>
            <a:avLst/>
            <a:gdLst>
              <a:gd name="f0" fmla="val 10800000"/>
              <a:gd name="f1" fmla="val 5400000"/>
              <a:gd name="f2" fmla="val 180"/>
              <a:gd name="f3" fmla="val w"/>
              <a:gd name="f4" fmla="val h"/>
              <a:gd name="f5" fmla="val 0"/>
              <a:gd name="f6" fmla="val 715767"/>
              <a:gd name="f7" fmla="val 616450"/>
              <a:gd name="f8" fmla="val 35947"/>
              <a:gd name="f9" fmla="val 407542"/>
              <a:gd name="f10" fmla="val 577770"/>
              <a:gd name="f11" fmla="val 137997"/>
              <a:gd name="f12" fmla="val 308225"/>
              <a:gd name="f13" fmla="val 715766"/>
              <a:gd name="f14" fmla="val 478453"/>
              <a:gd name="f15" fmla="val 577769"/>
              <a:gd name="f16" fmla="val 407541"/>
              <a:gd name="f17" fmla="val 23457"/>
              <a:gd name="f18" fmla="val 9221"/>
              <a:gd name="f19" fmla="val 525699"/>
              <a:gd name="f20" fmla="val 3123"/>
              <a:gd name="f21" fmla="val 467286"/>
              <a:gd name="f22" fmla="val 408017"/>
              <a:gd name="f23" fmla="val 348038"/>
              <a:gd name="f24" fmla="val 288059"/>
              <a:gd name="f25" fmla="val 228791"/>
              <a:gd name="f26" fmla="val 170377"/>
              <a:gd name="f27" fmla="+- 0 0 -90"/>
              <a:gd name="f28" fmla="*/ f3 1 715767"/>
              <a:gd name="f29" fmla="*/ f4 1 616450"/>
              <a:gd name="f30" fmla="+- f7 0 f5"/>
              <a:gd name="f31" fmla="+- f6 0 f5"/>
              <a:gd name="f32" fmla="*/ f27 f0 1"/>
              <a:gd name="f33" fmla="*/ f31 1 715767"/>
              <a:gd name="f34" fmla="*/ f30 1 616450"/>
              <a:gd name="f35" fmla="*/ 35947 f31 1"/>
              <a:gd name="f36" fmla="*/ 0 f30 1"/>
              <a:gd name="f37" fmla="*/ 407542 f31 1"/>
              <a:gd name="f38" fmla="*/ 715767 f31 1"/>
              <a:gd name="f39" fmla="*/ 308225 f30 1"/>
              <a:gd name="f40" fmla="*/ 715766 f31 1"/>
              <a:gd name="f41" fmla="*/ 407541 f31 1"/>
              <a:gd name="f42" fmla="*/ 616450 f30 1"/>
              <a:gd name="f43" fmla="*/ 23457 f31 1"/>
              <a:gd name="f44" fmla="*/ 9221 f31 1"/>
              <a:gd name="f45" fmla="*/ 525699 f30 1"/>
              <a:gd name="f46" fmla="*/ 0 f31 1"/>
              <a:gd name="f47" fmla="*/ 348038 f30 1"/>
              <a:gd name="f48" fmla="*/ 170377 f30 1"/>
              <a:gd name="f49" fmla="*/ f32 1 f2"/>
              <a:gd name="f50" fmla="*/ f35 1 715767"/>
              <a:gd name="f51" fmla="*/ f36 1 616450"/>
              <a:gd name="f52" fmla="*/ f37 1 715767"/>
              <a:gd name="f53" fmla="*/ f38 1 715767"/>
              <a:gd name="f54" fmla="*/ f39 1 616450"/>
              <a:gd name="f55" fmla="*/ f40 1 715767"/>
              <a:gd name="f56" fmla="*/ f41 1 715767"/>
              <a:gd name="f57" fmla="*/ f42 1 616450"/>
              <a:gd name="f58" fmla="*/ f43 1 715767"/>
              <a:gd name="f59" fmla="*/ f44 1 715767"/>
              <a:gd name="f60" fmla="*/ f45 1 616450"/>
              <a:gd name="f61" fmla="*/ f46 1 715767"/>
              <a:gd name="f62" fmla="*/ f47 1 616450"/>
              <a:gd name="f63" fmla="*/ f48 1 616450"/>
              <a:gd name="f64" fmla="*/ f5 1 f33"/>
              <a:gd name="f65" fmla="*/ f6 1 f33"/>
              <a:gd name="f66" fmla="*/ f5 1 f34"/>
              <a:gd name="f67" fmla="*/ f7 1 f34"/>
              <a:gd name="f68" fmla="+- f49 0 f1"/>
              <a:gd name="f69" fmla="*/ f50 1 f33"/>
              <a:gd name="f70" fmla="*/ f51 1 f34"/>
              <a:gd name="f71" fmla="*/ f52 1 f33"/>
              <a:gd name="f72" fmla="*/ f53 1 f33"/>
              <a:gd name="f73" fmla="*/ f54 1 f34"/>
              <a:gd name="f74" fmla="*/ f55 1 f33"/>
              <a:gd name="f75" fmla="*/ f56 1 f33"/>
              <a:gd name="f76" fmla="*/ f57 1 f34"/>
              <a:gd name="f77" fmla="*/ f58 1 f33"/>
              <a:gd name="f78" fmla="*/ f59 1 f33"/>
              <a:gd name="f79" fmla="*/ f60 1 f34"/>
              <a:gd name="f80" fmla="*/ f61 1 f33"/>
              <a:gd name="f81" fmla="*/ f62 1 f34"/>
              <a:gd name="f82" fmla="*/ f63 1 f34"/>
              <a:gd name="f83" fmla="*/ f64 f28 1"/>
              <a:gd name="f84" fmla="*/ f65 f28 1"/>
              <a:gd name="f85" fmla="*/ f67 f29 1"/>
              <a:gd name="f86" fmla="*/ f66 f29 1"/>
              <a:gd name="f87" fmla="*/ f69 f28 1"/>
              <a:gd name="f88" fmla="*/ f70 f29 1"/>
              <a:gd name="f89" fmla="*/ f71 f28 1"/>
              <a:gd name="f90" fmla="*/ f72 f28 1"/>
              <a:gd name="f91" fmla="*/ f73 f29 1"/>
              <a:gd name="f92" fmla="*/ f74 f28 1"/>
              <a:gd name="f93" fmla="*/ f75 f28 1"/>
              <a:gd name="f94" fmla="*/ f76 f29 1"/>
              <a:gd name="f95" fmla="*/ f77 f28 1"/>
              <a:gd name="f96" fmla="*/ f78 f28 1"/>
              <a:gd name="f97" fmla="*/ f79 f29 1"/>
              <a:gd name="f98" fmla="*/ f80 f28 1"/>
              <a:gd name="f99" fmla="*/ f81 f29 1"/>
              <a:gd name="f100" fmla="*/ f82 f29 1"/>
            </a:gdLst>
            <a:ahLst/>
            <a:cxnLst>
              <a:cxn ang="3cd4">
                <a:pos x="hc" y="t"/>
              </a:cxn>
              <a:cxn ang="0">
                <a:pos x="r" y="vc"/>
              </a:cxn>
              <a:cxn ang="cd4">
                <a:pos x="hc" y="b"/>
              </a:cxn>
              <a:cxn ang="cd2">
                <a:pos x="l" y="vc"/>
              </a:cxn>
              <a:cxn ang="f68">
                <a:pos x="f87" y="f88"/>
              </a:cxn>
              <a:cxn ang="f68">
                <a:pos x="f89" y="f88"/>
              </a:cxn>
              <a:cxn ang="f68">
                <a:pos x="f90" y="f91"/>
              </a:cxn>
              <a:cxn ang="f68">
                <a:pos x="f92" y="f91"/>
              </a:cxn>
              <a:cxn ang="f68">
                <a:pos x="f93" y="f94"/>
              </a:cxn>
              <a:cxn ang="f68">
                <a:pos x="f95" y="f94"/>
              </a:cxn>
              <a:cxn ang="f68">
                <a:pos x="f96" y="f97"/>
              </a:cxn>
              <a:cxn ang="f68">
                <a:pos x="f98" y="f99"/>
              </a:cxn>
              <a:cxn ang="f68">
                <a:pos x="f96" y="f100"/>
              </a:cxn>
              <a:cxn ang="f68">
                <a:pos x="f87" y="f88"/>
              </a:cxn>
            </a:cxnLst>
            <a:rect l="f83" t="f86" r="f84" b="f85"/>
            <a:pathLst>
              <a:path w="715767" h="616450">
                <a:moveTo>
                  <a:pt x="f8" y="f5"/>
                </a:moveTo>
                <a:lnTo>
                  <a:pt x="f9" y="f5"/>
                </a:lnTo>
                <a:cubicBezTo>
                  <a:pt x="f10" y="f5"/>
                  <a:pt x="f6" y="f11"/>
                  <a:pt x="f6" y="f12"/>
                </a:cubicBezTo>
                <a:lnTo>
                  <a:pt x="f13" y="f12"/>
                </a:lnTo>
                <a:cubicBezTo>
                  <a:pt x="f13" y="f14"/>
                  <a:pt x="f15" y="f7"/>
                  <a:pt x="f16" y="f7"/>
                </a:cubicBezTo>
                <a:lnTo>
                  <a:pt x="f17" y="f7"/>
                </a:lnTo>
                <a:lnTo>
                  <a:pt x="f18" y="f19"/>
                </a:lnTo>
                <a:cubicBezTo>
                  <a:pt x="f20" y="f21"/>
                  <a:pt x="f5" y="f22"/>
                  <a:pt x="f5" y="f23"/>
                </a:cubicBezTo>
                <a:cubicBezTo>
                  <a:pt x="f5" y="f24"/>
                  <a:pt x="f20" y="f25"/>
                  <a:pt x="f18" y="f26"/>
                </a:cubicBezTo>
                <a:lnTo>
                  <a:pt x="f8" y="f5"/>
                </a:lnTo>
                <a:close/>
              </a:path>
            </a:pathLst>
          </a:custGeom>
          <a:solidFill>
            <a:srgbClr val="FFFF00"/>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Forme libre : forme 20">
            <a:extLst>
              <a:ext uri="{FF2B5EF4-FFF2-40B4-BE49-F238E27FC236}">
                <a16:creationId xmlns:a16="http://schemas.microsoft.com/office/drawing/2014/main" xmlns="" id="{0A44E515-F10F-2265-A67B-C08553076D82}"/>
              </a:ext>
            </a:extLst>
          </p:cNvPr>
          <p:cNvSpPr/>
          <p:nvPr/>
        </p:nvSpPr>
        <p:spPr>
          <a:xfrm>
            <a:off x="7166225" y="3081820"/>
            <a:ext cx="715764" cy="616451"/>
          </a:xfrm>
          <a:custGeom>
            <a:avLst/>
            <a:gdLst>
              <a:gd name="f0" fmla="val 10800000"/>
              <a:gd name="f1" fmla="val 5400000"/>
              <a:gd name="f2" fmla="val 180"/>
              <a:gd name="f3" fmla="val w"/>
              <a:gd name="f4" fmla="val h"/>
              <a:gd name="f5" fmla="val 0"/>
              <a:gd name="f6" fmla="val 715766"/>
              <a:gd name="f7" fmla="val 616449"/>
              <a:gd name="f8" fmla="val 308225"/>
              <a:gd name="f9" fmla="val 679953"/>
              <a:gd name="f10" fmla="val 706545"/>
              <a:gd name="f11" fmla="val 169520"/>
              <a:gd name="f12" fmla="val 712643"/>
              <a:gd name="f13" fmla="val 227934"/>
              <a:gd name="f14" fmla="val 287202"/>
              <a:gd name="f15" fmla="val 347181"/>
              <a:gd name="f16" fmla="val 407160"/>
              <a:gd name="f17" fmla="val 466429"/>
              <a:gd name="f18" fmla="val 524842"/>
              <a:gd name="f19" fmla="val 692175"/>
              <a:gd name="f20" fmla="val 159276"/>
              <a:gd name="f21" fmla="val 35003"/>
              <a:gd name="f22" fmla="val 510795"/>
              <a:gd name="f23" fmla="val 6262"/>
              <a:gd name="f24" fmla="val 370342"/>
              <a:gd name="f25" fmla="val 246107"/>
              <a:gd name="f26" fmla="val 105654"/>
              <a:gd name="f27" fmla="+- 0 0 -90"/>
              <a:gd name="f28" fmla="*/ f3 1 715766"/>
              <a:gd name="f29" fmla="*/ f4 1 616449"/>
              <a:gd name="f30" fmla="+- f7 0 f5"/>
              <a:gd name="f31" fmla="+- f6 0 f5"/>
              <a:gd name="f32" fmla="*/ f27 f0 1"/>
              <a:gd name="f33" fmla="*/ f31 1 715766"/>
              <a:gd name="f34" fmla="*/ f30 1 616449"/>
              <a:gd name="f35" fmla="*/ 308225 f31 1"/>
              <a:gd name="f36" fmla="*/ 0 f30 1"/>
              <a:gd name="f37" fmla="*/ 679953 f31 1"/>
              <a:gd name="f38" fmla="*/ 706545 f31 1"/>
              <a:gd name="f39" fmla="*/ 169520 f30 1"/>
              <a:gd name="f40" fmla="*/ 715766 f31 1"/>
              <a:gd name="f41" fmla="*/ 347181 f30 1"/>
              <a:gd name="f42" fmla="*/ 524842 f30 1"/>
              <a:gd name="f43" fmla="*/ 692175 f31 1"/>
              <a:gd name="f44" fmla="*/ 616449 f30 1"/>
              <a:gd name="f45" fmla="*/ 6262 f31 1"/>
              <a:gd name="f46" fmla="*/ 370342 f30 1"/>
              <a:gd name="f47" fmla="*/ 0 f31 1"/>
              <a:gd name="f48" fmla="*/ 308225 f30 1"/>
              <a:gd name="f49" fmla="*/ 246107 f30 1"/>
              <a:gd name="f50" fmla="*/ f32 1 f2"/>
              <a:gd name="f51" fmla="*/ f35 1 715766"/>
              <a:gd name="f52" fmla="*/ f36 1 616449"/>
              <a:gd name="f53" fmla="*/ f37 1 715766"/>
              <a:gd name="f54" fmla="*/ f38 1 715766"/>
              <a:gd name="f55" fmla="*/ f39 1 616449"/>
              <a:gd name="f56" fmla="*/ f40 1 715766"/>
              <a:gd name="f57" fmla="*/ f41 1 616449"/>
              <a:gd name="f58" fmla="*/ f42 1 616449"/>
              <a:gd name="f59" fmla="*/ f43 1 715766"/>
              <a:gd name="f60" fmla="*/ f44 1 616449"/>
              <a:gd name="f61" fmla="*/ f45 1 715766"/>
              <a:gd name="f62" fmla="*/ f46 1 616449"/>
              <a:gd name="f63" fmla="*/ f47 1 715766"/>
              <a:gd name="f64" fmla="*/ f48 1 616449"/>
              <a:gd name="f65" fmla="*/ f49 1 616449"/>
              <a:gd name="f66" fmla="*/ f5 1 f33"/>
              <a:gd name="f67" fmla="*/ f6 1 f33"/>
              <a:gd name="f68" fmla="*/ f5 1 f34"/>
              <a:gd name="f69" fmla="*/ f7 1 f34"/>
              <a:gd name="f70" fmla="+- f50 0 f1"/>
              <a:gd name="f71" fmla="*/ f51 1 f33"/>
              <a:gd name="f72" fmla="*/ f52 1 f34"/>
              <a:gd name="f73" fmla="*/ f53 1 f33"/>
              <a:gd name="f74" fmla="*/ f54 1 f33"/>
              <a:gd name="f75" fmla="*/ f55 1 f34"/>
              <a:gd name="f76" fmla="*/ f56 1 f33"/>
              <a:gd name="f77" fmla="*/ f57 1 f34"/>
              <a:gd name="f78" fmla="*/ f58 1 f34"/>
              <a:gd name="f79" fmla="*/ f59 1 f33"/>
              <a:gd name="f80" fmla="*/ f60 1 f34"/>
              <a:gd name="f81" fmla="*/ f61 1 f33"/>
              <a:gd name="f82" fmla="*/ f62 1 f34"/>
              <a:gd name="f83" fmla="*/ f63 1 f33"/>
              <a:gd name="f84" fmla="*/ f64 1 f34"/>
              <a:gd name="f85" fmla="*/ f65 1 f34"/>
              <a:gd name="f86" fmla="*/ f66 f28 1"/>
              <a:gd name="f87" fmla="*/ f67 f28 1"/>
              <a:gd name="f88" fmla="*/ f69 f29 1"/>
              <a:gd name="f89" fmla="*/ f68 f29 1"/>
              <a:gd name="f90" fmla="*/ f71 f28 1"/>
              <a:gd name="f91" fmla="*/ f72 f29 1"/>
              <a:gd name="f92" fmla="*/ f73 f28 1"/>
              <a:gd name="f93" fmla="*/ f74 f28 1"/>
              <a:gd name="f94" fmla="*/ f75 f29 1"/>
              <a:gd name="f95" fmla="*/ f76 f28 1"/>
              <a:gd name="f96" fmla="*/ f77 f29 1"/>
              <a:gd name="f97" fmla="*/ f78 f29 1"/>
              <a:gd name="f98" fmla="*/ f79 f28 1"/>
              <a:gd name="f99" fmla="*/ f80 f29 1"/>
              <a:gd name="f100" fmla="*/ f81 f28 1"/>
              <a:gd name="f101" fmla="*/ f82 f29 1"/>
              <a:gd name="f102" fmla="*/ f83 f28 1"/>
              <a:gd name="f103" fmla="*/ f84 f29 1"/>
              <a:gd name="f104" fmla="*/ f85 f29 1"/>
            </a:gdLst>
            <a:ahLst/>
            <a:cxnLst>
              <a:cxn ang="3cd4">
                <a:pos x="hc" y="t"/>
              </a:cxn>
              <a:cxn ang="0">
                <a:pos x="r" y="vc"/>
              </a:cxn>
              <a:cxn ang="cd4">
                <a:pos x="hc" y="b"/>
              </a:cxn>
              <a:cxn ang="cd2">
                <a:pos x="l" y="vc"/>
              </a:cxn>
              <a:cxn ang="f70">
                <a:pos x="f90" y="f91"/>
              </a:cxn>
              <a:cxn ang="f70">
                <a:pos x="f92" y="f91"/>
              </a:cxn>
              <a:cxn ang="f70">
                <a:pos x="f93" y="f94"/>
              </a:cxn>
              <a:cxn ang="f70">
                <a:pos x="f95" y="f96"/>
              </a:cxn>
              <a:cxn ang="f70">
                <a:pos x="f93" y="f97"/>
              </a:cxn>
              <a:cxn ang="f70">
                <a:pos x="f98" y="f99"/>
              </a:cxn>
              <a:cxn ang="f70">
                <a:pos x="f90" y="f99"/>
              </a:cxn>
              <a:cxn ang="f70">
                <a:pos x="f100" y="f101"/>
              </a:cxn>
              <a:cxn ang="f70">
                <a:pos x="f102" y="f103"/>
              </a:cxn>
              <a:cxn ang="f70">
                <a:pos x="f100" y="f104"/>
              </a:cxn>
              <a:cxn ang="f70">
                <a:pos x="f90" y="f91"/>
              </a:cxn>
            </a:cxnLst>
            <a:rect l="f86" t="f89" r="f87" b="f88"/>
            <a:pathLst>
              <a:path w="715766" h="616449">
                <a:moveTo>
                  <a:pt x="f8" y="f5"/>
                </a:moveTo>
                <a:lnTo>
                  <a:pt x="f9" y="f5"/>
                </a:lnTo>
                <a:lnTo>
                  <a:pt x="f10" y="f11"/>
                </a:lnTo>
                <a:cubicBezTo>
                  <a:pt x="f12" y="f13"/>
                  <a:pt x="f6" y="f14"/>
                  <a:pt x="f6" y="f15"/>
                </a:cubicBezTo>
                <a:cubicBezTo>
                  <a:pt x="f6" y="f16"/>
                  <a:pt x="f12" y="f17"/>
                  <a:pt x="f10" y="f18"/>
                </a:cubicBezTo>
                <a:lnTo>
                  <a:pt x="f19" y="f7"/>
                </a:lnTo>
                <a:lnTo>
                  <a:pt x="f8" y="f7"/>
                </a:lnTo>
                <a:cubicBezTo>
                  <a:pt x="f20" y="f7"/>
                  <a:pt x="f21" y="f22"/>
                  <a:pt x="f23" y="f24"/>
                </a:cubicBezTo>
                <a:lnTo>
                  <a:pt x="f5" y="f8"/>
                </a:lnTo>
                <a:lnTo>
                  <a:pt x="f23" y="f25"/>
                </a:lnTo>
                <a:cubicBezTo>
                  <a:pt x="f21" y="f26"/>
                  <a:pt x="f20" y="f5"/>
                  <a:pt x="f8" y="f5"/>
                </a:cubicBezTo>
                <a:close/>
              </a:path>
            </a:pathLst>
          </a:custGeom>
          <a:solidFill>
            <a:srgbClr val="FFFF00"/>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6" name="Forme libre : forme 19">
            <a:extLst>
              <a:ext uri="{FF2B5EF4-FFF2-40B4-BE49-F238E27FC236}">
                <a16:creationId xmlns:a16="http://schemas.microsoft.com/office/drawing/2014/main" xmlns="" id="{7893D939-3D12-B86C-BE6E-5EFE5D153995}"/>
              </a:ext>
            </a:extLst>
          </p:cNvPr>
          <p:cNvSpPr/>
          <p:nvPr/>
        </p:nvSpPr>
        <p:spPr>
          <a:xfrm>
            <a:off x="4442319" y="4083975"/>
            <a:ext cx="1136553" cy="616451"/>
          </a:xfrm>
          <a:custGeom>
            <a:avLst/>
            <a:gdLst>
              <a:gd name="f0" fmla="val 10800000"/>
              <a:gd name="f1" fmla="val 5400000"/>
              <a:gd name="f2" fmla="val 180"/>
              <a:gd name="f3" fmla="val w"/>
              <a:gd name="f4" fmla="val h"/>
              <a:gd name="f5" fmla="val 0"/>
              <a:gd name="f6" fmla="val 1136552"/>
              <a:gd name="f7" fmla="val 616450"/>
              <a:gd name="f8" fmla="val 828327"/>
              <a:gd name="f9" fmla="val 998555"/>
              <a:gd name="f10" fmla="val 137997"/>
              <a:gd name="f11" fmla="val 308225"/>
              <a:gd name="f12" fmla="val 1136551"/>
              <a:gd name="f13" fmla="val 478453"/>
              <a:gd name="f14" fmla="val 998554"/>
              <a:gd name="f15" fmla="val 828326"/>
              <a:gd name="f16" fmla="val 439137"/>
              <a:gd name="f17" fmla="val 390797"/>
              <a:gd name="f18" fmla="val 573705"/>
              <a:gd name="f19" fmla="val 229196"/>
              <a:gd name="f20" fmla="val 416481"/>
              <a:gd name="f21" fmla="val 98420"/>
              <a:gd name="f22" fmla="val 229269"/>
              <a:gd name="f23" fmla="val 8044"/>
              <a:gd name="f24" fmla="val 21383"/>
              <a:gd name="f25" fmla="+- 0 0 -90"/>
              <a:gd name="f26" fmla="*/ f3 1 1136552"/>
              <a:gd name="f27" fmla="*/ f4 1 616450"/>
              <a:gd name="f28" fmla="+- f7 0 f5"/>
              <a:gd name="f29" fmla="+- f6 0 f5"/>
              <a:gd name="f30" fmla="*/ f25 f0 1"/>
              <a:gd name="f31" fmla="*/ f29 1 1136552"/>
              <a:gd name="f32" fmla="*/ f28 1 616450"/>
              <a:gd name="f33" fmla="*/ 0 f29 1"/>
              <a:gd name="f34" fmla="*/ 0 f28 1"/>
              <a:gd name="f35" fmla="*/ 828327 f29 1"/>
              <a:gd name="f36" fmla="*/ 1136552 f29 1"/>
              <a:gd name="f37" fmla="*/ 308225 f28 1"/>
              <a:gd name="f38" fmla="*/ 1136551 f29 1"/>
              <a:gd name="f39" fmla="*/ 828326 f29 1"/>
              <a:gd name="f40" fmla="*/ 616450 f28 1"/>
              <a:gd name="f41" fmla="*/ 439137 f29 1"/>
              <a:gd name="f42" fmla="*/ 390797 f29 1"/>
              <a:gd name="f43" fmla="*/ 573705 f28 1"/>
              <a:gd name="f44" fmla="*/ 8044 f29 1"/>
              <a:gd name="f45" fmla="*/ 21383 f28 1"/>
              <a:gd name="f46" fmla="*/ f30 1 f2"/>
              <a:gd name="f47" fmla="*/ f33 1 1136552"/>
              <a:gd name="f48" fmla="*/ f34 1 616450"/>
              <a:gd name="f49" fmla="*/ f35 1 1136552"/>
              <a:gd name="f50" fmla="*/ f36 1 1136552"/>
              <a:gd name="f51" fmla="*/ f37 1 616450"/>
              <a:gd name="f52" fmla="*/ f38 1 1136552"/>
              <a:gd name="f53" fmla="*/ f39 1 1136552"/>
              <a:gd name="f54" fmla="*/ f40 1 616450"/>
              <a:gd name="f55" fmla="*/ f41 1 1136552"/>
              <a:gd name="f56" fmla="*/ f42 1 1136552"/>
              <a:gd name="f57" fmla="*/ f43 1 616450"/>
              <a:gd name="f58" fmla="*/ f44 1 1136552"/>
              <a:gd name="f59" fmla="*/ f45 1 616450"/>
              <a:gd name="f60" fmla="*/ f5 1 f31"/>
              <a:gd name="f61" fmla="*/ f6 1 f31"/>
              <a:gd name="f62" fmla="*/ f5 1 f32"/>
              <a:gd name="f63" fmla="*/ f7 1 f32"/>
              <a:gd name="f64" fmla="+- f46 0 f1"/>
              <a:gd name="f65" fmla="*/ f47 1 f31"/>
              <a:gd name="f66" fmla="*/ f48 1 f32"/>
              <a:gd name="f67" fmla="*/ f49 1 f31"/>
              <a:gd name="f68" fmla="*/ f50 1 f31"/>
              <a:gd name="f69" fmla="*/ f51 1 f32"/>
              <a:gd name="f70" fmla="*/ f52 1 f31"/>
              <a:gd name="f71" fmla="*/ f53 1 f31"/>
              <a:gd name="f72" fmla="*/ f54 1 f32"/>
              <a:gd name="f73" fmla="*/ f55 1 f31"/>
              <a:gd name="f74" fmla="*/ f56 1 f31"/>
              <a:gd name="f75" fmla="*/ f57 1 f32"/>
              <a:gd name="f76" fmla="*/ f58 1 f31"/>
              <a:gd name="f77" fmla="*/ f59 1 f32"/>
              <a:gd name="f78" fmla="*/ f60 f26 1"/>
              <a:gd name="f79" fmla="*/ f61 f26 1"/>
              <a:gd name="f80" fmla="*/ f63 f27 1"/>
              <a:gd name="f81" fmla="*/ f62 f27 1"/>
              <a:gd name="f82" fmla="*/ f65 f26 1"/>
              <a:gd name="f83" fmla="*/ f66 f27 1"/>
              <a:gd name="f84" fmla="*/ f67 f26 1"/>
              <a:gd name="f85" fmla="*/ f68 f26 1"/>
              <a:gd name="f86" fmla="*/ f69 f27 1"/>
              <a:gd name="f87" fmla="*/ f70 f26 1"/>
              <a:gd name="f88" fmla="*/ f71 f26 1"/>
              <a:gd name="f89" fmla="*/ f72 f27 1"/>
              <a:gd name="f90" fmla="*/ f73 f26 1"/>
              <a:gd name="f91" fmla="*/ f74 f26 1"/>
              <a:gd name="f92" fmla="*/ f75 f27 1"/>
              <a:gd name="f93" fmla="*/ f76 f26 1"/>
              <a:gd name="f94" fmla="*/ f77 f27 1"/>
            </a:gdLst>
            <a:ahLst/>
            <a:cxnLst>
              <a:cxn ang="3cd4">
                <a:pos x="hc" y="t"/>
              </a:cxn>
              <a:cxn ang="0">
                <a:pos x="r" y="vc"/>
              </a:cxn>
              <a:cxn ang="cd4">
                <a:pos x="hc" y="b"/>
              </a:cxn>
              <a:cxn ang="cd2">
                <a:pos x="l" y="vc"/>
              </a:cxn>
              <a:cxn ang="f64">
                <a:pos x="f82" y="f83"/>
              </a:cxn>
              <a:cxn ang="f64">
                <a:pos x="f84" y="f83"/>
              </a:cxn>
              <a:cxn ang="f64">
                <a:pos x="f85" y="f86"/>
              </a:cxn>
              <a:cxn ang="f64">
                <a:pos x="f87" y="f86"/>
              </a:cxn>
              <a:cxn ang="f64">
                <a:pos x="f88" y="f89"/>
              </a:cxn>
              <a:cxn ang="f64">
                <a:pos x="f90" y="f89"/>
              </a:cxn>
              <a:cxn ang="f64">
                <a:pos x="f91" y="f92"/>
              </a:cxn>
              <a:cxn ang="f64">
                <a:pos x="f93" y="f94"/>
              </a:cxn>
              <a:cxn ang="f64">
                <a:pos x="f82" y="f83"/>
              </a:cxn>
            </a:cxnLst>
            <a:rect l="f78" t="f81" r="f79" b="f80"/>
            <a:pathLst>
              <a:path w="1136552" h="616450">
                <a:moveTo>
                  <a:pt x="f5" y="f5"/>
                </a:moveTo>
                <a:lnTo>
                  <a:pt x="f8" y="f5"/>
                </a:lnTo>
                <a:cubicBezTo>
                  <a:pt x="f9" y="f5"/>
                  <a:pt x="f6" y="f10"/>
                  <a:pt x="f6" y="f11"/>
                </a:cubicBezTo>
                <a:lnTo>
                  <a:pt x="f12" y="f11"/>
                </a:lnTo>
                <a:cubicBezTo>
                  <a:pt x="f12" y="f13"/>
                  <a:pt x="f14" y="f7"/>
                  <a:pt x="f15" y="f7"/>
                </a:cubicBezTo>
                <a:lnTo>
                  <a:pt x="f16" y="f7"/>
                </a:lnTo>
                <a:lnTo>
                  <a:pt x="f17" y="f18"/>
                </a:lnTo>
                <a:cubicBezTo>
                  <a:pt x="f19" y="f20"/>
                  <a:pt x="f21" y="f22"/>
                  <a:pt x="f23" y="f24"/>
                </a:cubicBezTo>
                <a:lnTo>
                  <a:pt x="f5" y="f5"/>
                </a:lnTo>
                <a:close/>
              </a:path>
            </a:pathLst>
          </a:custGeom>
          <a:solidFill>
            <a:srgbClr val="00B0F0"/>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Forme libre : forme 18">
            <a:extLst>
              <a:ext uri="{FF2B5EF4-FFF2-40B4-BE49-F238E27FC236}">
                <a16:creationId xmlns:a16="http://schemas.microsoft.com/office/drawing/2014/main" xmlns="" id="{BAE0AEAD-7599-003E-E9DD-A56868E76AB3}"/>
              </a:ext>
            </a:extLst>
          </p:cNvPr>
          <p:cNvSpPr/>
          <p:nvPr/>
        </p:nvSpPr>
        <p:spPr>
          <a:xfrm>
            <a:off x="6613132" y="4119938"/>
            <a:ext cx="1121292" cy="616451"/>
          </a:xfrm>
          <a:custGeom>
            <a:avLst/>
            <a:gdLst>
              <a:gd name="f0" fmla="val 10800000"/>
              <a:gd name="f1" fmla="val 5400000"/>
              <a:gd name="f2" fmla="val 180"/>
              <a:gd name="f3" fmla="val w"/>
              <a:gd name="f4" fmla="val h"/>
              <a:gd name="f5" fmla="val 0"/>
              <a:gd name="f6" fmla="val 1121290"/>
              <a:gd name="f7" fmla="val 616449"/>
              <a:gd name="f8" fmla="val 308225"/>
              <a:gd name="f9" fmla="val 1053300"/>
              <a:gd name="f10" fmla="val 137315"/>
              <a:gd name="f11" fmla="val 970817"/>
              <a:gd name="f12" fmla="val 285041"/>
              <a:gd name="f13" fmla="val 866955"/>
              <a:gd name="f14" fmla="val 419827"/>
              <a:gd name="f15" fmla="val 745754"/>
              <a:gd name="f16" fmla="val 537745"/>
              <a:gd name="f17" fmla="val 656747"/>
              <a:gd name="f18" fmla="val 159276"/>
              <a:gd name="f19" fmla="val 35003"/>
              <a:gd name="f20" fmla="val 510795"/>
              <a:gd name="f21" fmla="val 6262"/>
              <a:gd name="f22" fmla="val 370342"/>
              <a:gd name="f23" fmla="val 246107"/>
              <a:gd name="f24" fmla="val 105654"/>
              <a:gd name="f25" fmla="+- 0 0 -90"/>
              <a:gd name="f26" fmla="*/ f3 1 1121290"/>
              <a:gd name="f27" fmla="*/ f4 1 616449"/>
              <a:gd name="f28" fmla="+- f7 0 f5"/>
              <a:gd name="f29" fmla="+- f6 0 f5"/>
              <a:gd name="f30" fmla="*/ f25 f0 1"/>
              <a:gd name="f31" fmla="*/ f29 1 1121290"/>
              <a:gd name="f32" fmla="*/ f28 1 616449"/>
              <a:gd name="f33" fmla="*/ 308225 f29 1"/>
              <a:gd name="f34" fmla="*/ 0 f28 1"/>
              <a:gd name="f35" fmla="*/ 1121290 f29 1"/>
              <a:gd name="f36" fmla="*/ 1053300 f29 1"/>
              <a:gd name="f37" fmla="*/ 137315 f28 1"/>
              <a:gd name="f38" fmla="*/ 745754 f29 1"/>
              <a:gd name="f39" fmla="*/ 537745 f28 1"/>
              <a:gd name="f40" fmla="*/ 656747 f29 1"/>
              <a:gd name="f41" fmla="*/ 616449 f28 1"/>
              <a:gd name="f42" fmla="*/ 6262 f29 1"/>
              <a:gd name="f43" fmla="*/ 370342 f28 1"/>
              <a:gd name="f44" fmla="*/ 0 f29 1"/>
              <a:gd name="f45" fmla="*/ 308225 f28 1"/>
              <a:gd name="f46" fmla="*/ 246107 f28 1"/>
              <a:gd name="f47" fmla="*/ f30 1 f2"/>
              <a:gd name="f48" fmla="*/ f33 1 1121290"/>
              <a:gd name="f49" fmla="*/ f34 1 616449"/>
              <a:gd name="f50" fmla="*/ f35 1 1121290"/>
              <a:gd name="f51" fmla="*/ f36 1 1121290"/>
              <a:gd name="f52" fmla="*/ f37 1 616449"/>
              <a:gd name="f53" fmla="*/ f38 1 1121290"/>
              <a:gd name="f54" fmla="*/ f39 1 616449"/>
              <a:gd name="f55" fmla="*/ f40 1 1121290"/>
              <a:gd name="f56" fmla="*/ f41 1 616449"/>
              <a:gd name="f57" fmla="*/ f42 1 1121290"/>
              <a:gd name="f58" fmla="*/ f43 1 616449"/>
              <a:gd name="f59" fmla="*/ f44 1 1121290"/>
              <a:gd name="f60" fmla="*/ f45 1 616449"/>
              <a:gd name="f61" fmla="*/ f46 1 616449"/>
              <a:gd name="f62" fmla="*/ f5 1 f31"/>
              <a:gd name="f63" fmla="*/ f6 1 f31"/>
              <a:gd name="f64" fmla="*/ f5 1 f32"/>
              <a:gd name="f65" fmla="*/ f7 1 f32"/>
              <a:gd name="f66" fmla="+- f47 0 f1"/>
              <a:gd name="f67" fmla="*/ f48 1 f31"/>
              <a:gd name="f68" fmla="*/ f49 1 f32"/>
              <a:gd name="f69" fmla="*/ f50 1 f31"/>
              <a:gd name="f70" fmla="*/ f51 1 f31"/>
              <a:gd name="f71" fmla="*/ f52 1 f32"/>
              <a:gd name="f72" fmla="*/ f53 1 f31"/>
              <a:gd name="f73" fmla="*/ f54 1 f32"/>
              <a:gd name="f74" fmla="*/ f55 1 f31"/>
              <a:gd name="f75" fmla="*/ f56 1 f32"/>
              <a:gd name="f76" fmla="*/ f57 1 f31"/>
              <a:gd name="f77" fmla="*/ f58 1 f32"/>
              <a:gd name="f78" fmla="*/ f59 1 f31"/>
              <a:gd name="f79" fmla="*/ f60 1 f32"/>
              <a:gd name="f80" fmla="*/ f61 1 f32"/>
              <a:gd name="f81" fmla="*/ f62 f26 1"/>
              <a:gd name="f82" fmla="*/ f63 f26 1"/>
              <a:gd name="f83" fmla="*/ f65 f27 1"/>
              <a:gd name="f84" fmla="*/ f64 f27 1"/>
              <a:gd name="f85" fmla="*/ f67 f26 1"/>
              <a:gd name="f86" fmla="*/ f68 f27 1"/>
              <a:gd name="f87" fmla="*/ f69 f26 1"/>
              <a:gd name="f88" fmla="*/ f70 f26 1"/>
              <a:gd name="f89" fmla="*/ f71 f27 1"/>
              <a:gd name="f90" fmla="*/ f72 f26 1"/>
              <a:gd name="f91" fmla="*/ f73 f27 1"/>
              <a:gd name="f92" fmla="*/ f74 f26 1"/>
              <a:gd name="f93" fmla="*/ f75 f27 1"/>
              <a:gd name="f94" fmla="*/ f76 f26 1"/>
              <a:gd name="f95" fmla="*/ f77 f27 1"/>
              <a:gd name="f96" fmla="*/ f78 f26 1"/>
              <a:gd name="f97" fmla="*/ f79 f27 1"/>
              <a:gd name="f98" fmla="*/ f80 f27 1"/>
            </a:gdLst>
            <a:ahLst/>
            <a:cxnLst>
              <a:cxn ang="3cd4">
                <a:pos x="hc" y="t"/>
              </a:cxn>
              <a:cxn ang="0">
                <a:pos x="r" y="vc"/>
              </a:cxn>
              <a:cxn ang="cd4">
                <a:pos x="hc" y="b"/>
              </a:cxn>
              <a:cxn ang="cd2">
                <a:pos x="l" y="vc"/>
              </a:cxn>
              <a:cxn ang="f66">
                <a:pos x="f85" y="f86"/>
              </a:cxn>
              <a:cxn ang="f66">
                <a:pos x="f87" y="f86"/>
              </a:cxn>
              <a:cxn ang="f66">
                <a:pos x="f88" y="f89"/>
              </a:cxn>
              <a:cxn ang="f66">
                <a:pos x="f90" y="f91"/>
              </a:cxn>
              <a:cxn ang="f66">
                <a:pos x="f92" y="f93"/>
              </a:cxn>
              <a:cxn ang="f66">
                <a:pos x="f85" y="f93"/>
              </a:cxn>
              <a:cxn ang="f66">
                <a:pos x="f94" y="f95"/>
              </a:cxn>
              <a:cxn ang="f66">
                <a:pos x="f96" y="f97"/>
              </a:cxn>
              <a:cxn ang="f66">
                <a:pos x="f94" y="f98"/>
              </a:cxn>
              <a:cxn ang="f66">
                <a:pos x="f85" y="f86"/>
              </a:cxn>
            </a:cxnLst>
            <a:rect l="f81" t="f84" r="f82" b="f83"/>
            <a:pathLst>
              <a:path w="1121290" h="616449">
                <a:moveTo>
                  <a:pt x="f8" y="f5"/>
                </a:moveTo>
                <a:lnTo>
                  <a:pt x="f6" y="f5"/>
                </a:lnTo>
                <a:lnTo>
                  <a:pt x="f9" y="f10"/>
                </a:lnTo>
                <a:cubicBezTo>
                  <a:pt x="f11" y="f12"/>
                  <a:pt x="f13" y="f14"/>
                  <a:pt x="f15" y="f16"/>
                </a:cubicBezTo>
                <a:lnTo>
                  <a:pt x="f17" y="f7"/>
                </a:lnTo>
                <a:lnTo>
                  <a:pt x="f8" y="f7"/>
                </a:lnTo>
                <a:cubicBezTo>
                  <a:pt x="f18" y="f7"/>
                  <a:pt x="f19" y="f20"/>
                  <a:pt x="f21" y="f22"/>
                </a:cubicBezTo>
                <a:lnTo>
                  <a:pt x="f5" y="f8"/>
                </a:lnTo>
                <a:lnTo>
                  <a:pt x="f21" y="f23"/>
                </a:lnTo>
                <a:cubicBezTo>
                  <a:pt x="f19" y="f24"/>
                  <a:pt x="f18" y="f5"/>
                  <a:pt x="f8" y="f5"/>
                </a:cubicBezTo>
                <a:close/>
              </a:path>
            </a:pathLst>
          </a:custGeom>
          <a:solidFill>
            <a:srgbClr val="00B0F0"/>
          </a:solidFill>
          <a:ln w="12701" cap="flat">
            <a:solidFill>
              <a:srgbClr val="172C51"/>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8" name="Forme libre : forme 16">
            <a:extLst>
              <a:ext uri="{FF2B5EF4-FFF2-40B4-BE49-F238E27FC236}">
                <a16:creationId xmlns:a16="http://schemas.microsoft.com/office/drawing/2014/main" xmlns="" id="{5891C16E-BC51-B264-9F53-4C561638059B}"/>
              </a:ext>
            </a:extLst>
          </p:cNvPr>
          <p:cNvSpPr/>
          <p:nvPr/>
        </p:nvSpPr>
        <p:spPr>
          <a:xfrm>
            <a:off x="7190942" y="2058259"/>
            <a:ext cx="4706105" cy="616451"/>
          </a:xfrm>
          <a:custGeom>
            <a:avLst/>
            <a:gdLst>
              <a:gd name="f0" fmla="val 10800000"/>
              <a:gd name="f1" fmla="val 5400000"/>
              <a:gd name="f2" fmla="val 180"/>
              <a:gd name="f3" fmla="val w"/>
              <a:gd name="f4" fmla="val h"/>
              <a:gd name="f5" fmla="val 0"/>
              <a:gd name="f6" fmla="val 2278410"/>
              <a:gd name="f7" fmla="val 616450"/>
              <a:gd name="f8" fmla="val 1970185"/>
              <a:gd name="f9" fmla="val 2140413"/>
              <a:gd name="f10" fmla="val 137997"/>
              <a:gd name="f11" fmla="val 308225"/>
              <a:gd name="f12" fmla="val 2278409"/>
              <a:gd name="f13" fmla="val 478453"/>
              <a:gd name="f14" fmla="val 2140412"/>
              <a:gd name="f15" fmla="val 1970184"/>
              <a:gd name="f16" fmla="val 512111"/>
              <a:gd name="f17" fmla="val 616449"/>
              <a:gd name="f18" fmla="val 475492"/>
              <a:gd name="f19" fmla="val 542492"/>
              <a:gd name="f20" fmla="val 365514"/>
              <a:gd name="f21" fmla="val 345525"/>
              <a:gd name="f22" fmla="val 217531"/>
              <a:gd name="f23" fmla="val 171560"/>
              <a:gd name="f24" fmla="val 41116"/>
              <a:gd name="f25" fmla="val 29913"/>
              <a:gd name="f26" fmla="+- 0 0 -90"/>
              <a:gd name="f27" fmla="*/ f3 1 2278410"/>
              <a:gd name="f28" fmla="*/ f4 1 616450"/>
              <a:gd name="f29" fmla="+- f7 0 f5"/>
              <a:gd name="f30" fmla="+- f6 0 f5"/>
              <a:gd name="f31" fmla="*/ f26 f0 1"/>
              <a:gd name="f32" fmla="*/ f30 1 2278410"/>
              <a:gd name="f33" fmla="*/ f29 1 616450"/>
              <a:gd name="f34" fmla="*/ 0 f30 1"/>
              <a:gd name="f35" fmla="*/ 0 f29 1"/>
              <a:gd name="f36" fmla="*/ 1970185 f30 1"/>
              <a:gd name="f37" fmla="*/ 2278410 f30 1"/>
              <a:gd name="f38" fmla="*/ 308225 f29 1"/>
              <a:gd name="f39" fmla="*/ 2278409 f30 1"/>
              <a:gd name="f40" fmla="*/ 1970184 f30 1"/>
              <a:gd name="f41" fmla="*/ 616450 f29 1"/>
              <a:gd name="f42" fmla="*/ 512111 f30 1"/>
              <a:gd name="f43" fmla="*/ 616449 f29 1"/>
              <a:gd name="f44" fmla="*/ 475492 f30 1"/>
              <a:gd name="f45" fmla="*/ 542492 f29 1"/>
              <a:gd name="f46" fmla="*/ 41116 f30 1"/>
              <a:gd name="f47" fmla="*/ 29913 f29 1"/>
              <a:gd name="f48" fmla="*/ f31 1 f2"/>
              <a:gd name="f49" fmla="*/ f34 1 2278410"/>
              <a:gd name="f50" fmla="*/ f35 1 616450"/>
              <a:gd name="f51" fmla="*/ f36 1 2278410"/>
              <a:gd name="f52" fmla="*/ f37 1 2278410"/>
              <a:gd name="f53" fmla="*/ f38 1 616450"/>
              <a:gd name="f54" fmla="*/ f39 1 2278410"/>
              <a:gd name="f55" fmla="*/ f40 1 2278410"/>
              <a:gd name="f56" fmla="*/ f41 1 616450"/>
              <a:gd name="f57" fmla="*/ f42 1 2278410"/>
              <a:gd name="f58" fmla="*/ f43 1 616450"/>
              <a:gd name="f59" fmla="*/ f44 1 2278410"/>
              <a:gd name="f60" fmla="*/ f45 1 616450"/>
              <a:gd name="f61" fmla="*/ f46 1 2278410"/>
              <a:gd name="f62" fmla="*/ f47 1 616450"/>
              <a:gd name="f63" fmla="*/ f5 1 f32"/>
              <a:gd name="f64" fmla="*/ f6 1 f32"/>
              <a:gd name="f65" fmla="*/ f5 1 f33"/>
              <a:gd name="f66" fmla="*/ f7 1 f33"/>
              <a:gd name="f67" fmla="+- f48 0 f1"/>
              <a:gd name="f68" fmla="*/ f49 1 f32"/>
              <a:gd name="f69" fmla="*/ f50 1 f33"/>
              <a:gd name="f70" fmla="*/ f51 1 f32"/>
              <a:gd name="f71" fmla="*/ f52 1 f32"/>
              <a:gd name="f72" fmla="*/ f53 1 f33"/>
              <a:gd name="f73" fmla="*/ f54 1 f32"/>
              <a:gd name="f74" fmla="*/ f55 1 f32"/>
              <a:gd name="f75" fmla="*/ f56 1 f33"/>
              <a:gd name="f76" fmla="*/ f57 1 f32"/>
              <a:gd name="f77" fmla="*/ f58 1 f33"/>
              <a:gd name="f78" fmla="*/ f59 1 f32"/>
              <a:gd name="f79" fmla="*/ f60 1 f33"/>
              <a:gd name="f80" fmla="*/ f61 1 f32"/>
              <a:gd name="f81" fmla="*/ f62 1 f33"/>
              <a:gd name="f82" fmla="*/ f63 f27 1"/>
              <a:gd name="f83" fmla="*/ f64 f27 1"/>
              <a:gd name="f84" fmla="*/ f66 f28 1"/>
              <a:gd name="f85" fmla="*/ f65 f28 1"/>
              <a:gd name="f86" fmla="*/ f68 f27 1"/>
              <a:gd name="f87" fmla="*/ f69 f28 1"/>
              <a:gd name="f88" fmla="*/ f70 f27 1"/>
              <a:gd name="f89" fmla="*/ f71 f27 1"/>
              <a:gd name="f90" fmla="*/ f72 f28 1"/>
              <a:gd name="f91" fmla="*/ f73 f27 1"/>
              <a:gd name="f92" fmla="*/ f74 f27 1"/>
              <a:gd name="f93" fmla="*/ f75 f28 1"/>
              <a:gd name="f94" fmla="*/ f76 f27 1"/>
              <a:gd name="f95" fmla="*/ f77 f28 1"/>
              <a:gd name="f96" fmla="*/ f78 f27 1"/>
              <a:gd name="f97" fmla="*/ f79 f28 1"/>
              <a:gd name="f98" fmla="*/ f80 f27 1"/>
              <a:gd name="f99" fmla="*/ f81 f28 1"/>
            </a:gdLst>
            <a:ahLst/>
            <a:cxnLst>
              <a:cxn ang="3cd4">
                <a:pos x="hc" y="t"/>
              </a:cxn>
              <a:cxn ang="0">
                <a:pos x="r" y="vc"/>
              </a:cxn>
              <a:cxn ang="cd4">
                <a:pos x="hc" y="b"/>
              </a:cxn>
              <a:cxn ang="cd2">
                <a:pos x="l" y="vc"/>
              </a:cxn>
              <a:cxn ang="f67">
                <a:pos x="f86" y="f87"/>
              </a:cxn>
              <a:cxn ang="f67">
                <a:pos x="f88" y="f87"/>
              </a:cxn>
              <a:cxn ang="f67">
                <a:pos x="f89" y="f90"/>
              </a:cxn>
              <a:cxn ang="f67">
                <a:pos x="f91" y="f90"/>
              </a:cxn>
              <a:cxn ang="f67">
                <a:pos x="f92" y="f93"/>
              </a:cxn>
              <a:cxn ang="f67">
                <a:pos x="f94" y="f95"/>
              </a:cxn>
              <a:cxn ang="f67">
                <a:pos x="f96" y="f97"/>
              </a:cxn>
              <a:cxn ang="f67">
                <a:pos x="f98" y="f99"/>
              </a:cxn>
              <a:cxn ang="f67">
                <a:pos x="f86" y="f87"/>
              </a:cxn>
            </a:cxnLst>
            <a:rect l="f82" t="f85" r="f83" b="f84"/>
            <a:pathLst>
              <a:path w="2278410" h="616450">
                <a:moveTo>
                  <a:pt x="f5" y="f5"/>
                </a:moveTo>
                <a:lnTo>
                  <a:pt x="f8" y="f5"/>
                </a:lnTo>
                <a:cubicBezTo>
                  <a:pt x="f9" y="f5"/>
                  <a:pt x="f6" y="f10"/>
                  <a:pt x="f6" y="f11"/>
                </a:cubicBezTo>
                <a:lnTo>
                  <a:pt x="f12" y="f11"/>
                </a:lnTo>
                <a:cubicBezTo>
                  <a:pt x="f12" y="f13"/>
                  <a:pt x="f14" y="f7"/>
                  <a:pt x="f15" y="f7"/>
                </a:cubicBezTo>
                <a:lnTo>
                  <a:pt x="f16" y="f17"/>
                </a:lnTo>
                <a:lnTo>
                  <a:pt x="f18" y="f19"/>
                </a:lnTo>
                <a:cubicBezTo>
                  <a:pt x="f20" y="f21"/>
                  <a:pt x="f22" y="f23"/>
                  <a:pt x="f24" y="f25"/>
                </a:cubicBezTo>
                <a:lnTo>
                  <a:pt x="f5" y="f5"/>
                </a:lnTo>
                <a:close/>
              </a:path>
            </a:pathLst>
          </a:custGeom>
          <a:gradFill>
            <a:gsLst>
              <a:gs pos="0">
                <a:srgbClr val="FFFFFF"/>
              </a:gs>
              <a:gs pos="100000">
                <a:srgbClr val="FFFFFF"/>
              </a:gs>
            </a:gsLst>
            <a:lin ang="2700000"/>
          </a:gra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9" name="Forme libre : forme 15">
            <a:extLst>
              <a:ext uri="{FF2B5EF4-FFF2-40B4-BE49-F238E27FC236}">
                <a16:creationId xmlns:a16="http://schemas.microsoft.com/office/drawing/2014/main" xmlns="" id="{00DBED5D-8880-EF16-B87D-4D44DD1DA660}"/>
              </a:ext>
            </a:extLst>
          </p:cNvPr>
          <p:cNvSpPr/>
          <p:nvPr/>
        </p:nvSpPr>
        <p:spPr>
          <a:xfrm>
            <a:off x="294948" y="2077946"/>
            <a:ext cx="4679039" cy="596755"/>
          </a:xfrm>
          <a:custGeom>
            <a:avLst/>
            <a:gdLst>
              <a:gd name="f0" fmla="val 10800000"/>
              <a:gd name="f1" fmla="val 5400000"/>
              <a:gd name="f2" fmla="val 180"/>
              <a:gd name="f3" fmla="val w"/>
              <a:gd name="f4" fmla="val h"/>
              <a:gd name="f5" fmla="val 0"/>
              <a:gd name="f6" fmla="val 2251342"/>
              <a:gd name="f7" fmla="val 616450"/>
              <a:gd name="f8" fmla="val 308225"/>
              <a:gd name="f9" fmla="val 2237292"/>
              <a:gd name="f10" fmla="val 10222"/>
              <a:gd name="f11" fmla="val 2060877"/>
              <a:gd name="f12" fmla="val 151869"/>
              <a:gd name="f13" fmla="val 1912894"/>
              <a:gd name="f14" fmla="val 325834"/>
              <a:gd name="f15" fmla="val 1802916"/>
              <a:gd name="f16" fmla="val 522801"/>
              <a:gd name="f17" fmla="val 1756547"/>
              <a:gd name="f18" fmla="val 616449"/>
              <a:gd name="f19" fmla="val 159275"/>
              <a:gd name="f20" fmla="val 35003"/>
              <a:gd name="f21" fmla="val 510795"/>
              <a:gd name="f22" fmla="val 6262"/>
              <a:gd name="f23" fmla="val 370342"/>
              <a:gd name="f24" fmla="val 246107"/>
              <a:gd name="f25" fmla="val 105654"/>
              <a:gd name="f26" fmla="+- 0 0 -90"/>
              <a:gd name="f27" fmla="*/ f3 1 2251342"/>
              <a:gd name="f28" fmla="*/ f4 1 616450"/>
              <a:gd name="f29" fmla="+- f7 0 f5"/>
              <a:gd name="f30" fmla="+- f6 0 f5"/>
              <a:gd name="f31" fmla="*/ f26 f0 1"/>
              <a:gd name="f32" fmla="*/ f30 1 2251342"/>
              <a:gd name="f33" fmla="*/ f29 1 616450"/>
              <a:gd name="f34" fmla="*/ 308225 f30 1"/>
              <a:gd name="f35" fmla="*/ 0 f29 1"/>
              <a:gd name="f36" fmla="*/ 2251342 f30 1"/>
              <a:gd name="f37" fmla="*/ 2237292 f30 1"/>
              <a:gd name="f38" fmla="*/ 10222 f29 1"/>
              <a:gd name="f39" fmla="*/ 1802916 f30 1"/>
              <a:gd name="f40" fmla="*/ 522801 f29 1"/>
              <a:gd name="f41" fmla="*/ 1756547 f30 1"/>
              <a:gd name="f42" fmla="*/ 616450 f29 1"/>
              <a:gd name="f43" fmla="*/ 616449 f29 1"/>
              <a:gd name="f44" fmla="*/ 6262 f30 1"/>
              <a:gd name="f45" fmla="*/ 370342 f29 1"/>
              <a:gd name="f46" fmla="*/ 0 f30 1"/>
              <a:gd name="f47" fmla="*/ 308225 f29 1"/>
              <a:gd name="f48" fmla="*/ 246107 f29 1"/>
              <a:gd name="f49" fmla="*/ f31 1 f2"/>
              <a:gd name="f50" fmla="*/ f34 1 2251342"/>
              <a:gd name="f51" fmla="*/ f35 1 616450"/>
              <a:gd name="f52" fmla="*/ f36 1 2251342"/>
              <a:gd name="f53" fmla="*/ f37 1 2251342"/>
              <a:gd name="f54" fmla="*/ f38 1 616450"/>
              <a:gd name="f55" fmla="*/ f39 1 2251342"/>
              <a:gd name="f56" fmla="*/ f40 1 616450"/>
              <a:gd name="f57" fmla="*/ f41 1 2251342"/>
              <a:gd name="f58" fmla="*/ f42 1 616450"/>
              <a:gd name="f59" fmla="*/ f43 1 616450"/>
              <a:gd name="f60" fmla="*/ f44 1 2251342"/>
              <a:gd name="f61" fmla="*/ f45 1 616450"/>
              <a:gd name="f62" fmla="*/ f46 1 2251342"/>
              <a:gd name="f63" fmla="*/ f47 1 616450"/>
              <a:gd name="f64" fmla="*/ f48 1 616450"/>
              <a:gd name="f65" fmla="*/ f5 1 f32"/>
              <a:gd name="f66" fmla="*/ f6 1 f32"/>
              <a:gd name="f67" fmla="*/ f5 1 f33"/>
              <a:gd name="f68" fmla="*/ f7 1 f33"/>
              <a:gd name="f69" fmla="+- f49 0 f1"/>
              <a:gd name="f70" fmla="*/ f50 1 f32"/>
              <a:gd name="f71" fmla="*/ f51 1 f33"/>
              <a:gd name="f72" fmla="*/ f52 1 f32"/>
              <a:gd name="f73" fmla="*/ f53 1 f32"/>
              <a:gd name="f74" fmla="*/ f54 1 f33"/>
              <a:gd name="f75" fmla="*/ f55 1 f32"/>
              <a:gd name="f76" fmla="*/ f56 1 f33"/>
              <a:gd name="f77" fmla="*/ f57 1 f32"/>
              <a:gd name="f78" fmla="*/ f58 1 f33"/>
              <a:gd name="f79" fmla="*/ f59 1 f33"/>
              <a:gd name="f80" fmla="*/ f60 1 f32"/>
              <a:gd name="f81" fmla="*/ f61 1 f33"/>
              <a:gd name="f82" fmla="*/ f62 1 f32"/>
              <a:gd name="f83" fmla="*/ f63 1 f33"/>
              <a:gd name="f84" fmla="*/ f64 1 f33"/>
              <a:gd name="f85" fmla="*/ f65 f27 1"/>
              <a:gd name="f86" fmla="*/ f66 f27 1"/>
              <a:gd name="f87" fmla="*/ f68 f28 1"/>
              <a:gd name="f88" fmla="*/ f67 f28 1"/>
              <a:gd name="f89" fmla="*/ f70 f27 1"/>
              <a:gd name="f90" fmla="*/ f71 f28 1"/>
              <a:gd name="f91" fmla="*/ f72 f27 1"/>
              <a:gd name="f92" fmla="*/ f73 f27 1"/>
              <a:gd name="f93" fmla="*/ f74 f28 1"/>
              <a:gd name="f94" fmla="*/ f75 f27 1"/>
              <a:gd name="f95" fmla="*/ f76 f28 1"/>
              <a:gd name="f96" fmla="*/ f77 f27 1"/>
              <a:gd name="f97" fmla="*/ f78 f28 1"/>
              <a:gd name="f98" fmla="*/ f79 f28 1"/>
              <a:gd name="f99" fmla="*/ f80 f27 1"/>
              <a:gd name="f100" fmla="*/ f81 f28 1"/>
              <a:gd name="f101" fmla="*/ f82 f27 1"/>
              <a:gd name="f102" fmla="*/ f83 f28 1"/>
              <a:gd name="f103" fmla="*/ f84 f28 1"/>
            </a:gdLst>
            <a:ahLst/>
            <a:cxnLst>
              <a:cxn ang="3cd4">
                <a:pos x="hc" y="t"/>
              </a:cxn>
              <a:cxn ang="0">
                <a:pos x="r" y="vc"/>
              </a:cxn>
              <a:cxn ang="cd4">
                <a:pos x="hc" y="b"/>
              </a:cxn>
              <a:cxn ang="cd2">
                <a:pos x="l" y="vc"/>
              </a:cxn>
              <a:cxn ang="f69">
                <a:pos x="f89" y="f90"/>
              </a:cxn>
              <a:cxn ang="f69">
                <a:pos x="f91" y="f90"/>
              </a:cxn>
              <a:cxn ang="f69">
                <a:pos x="f92" y="f93"/>
              </a:cxn>
              <a:cxn ang="f69">
                <a:pos x="f94" y="f95"/>
              </a:cxn>
              <a:cxn ang="f69">
                <a:pos x="f96" y="f97"/>
              </a:cxn>
              <a:cxn ang="f69">
                <a:pos x="f89" y="f98"/>
              </a:cxn>
              <a:cxn ang="f69">
                <a:pos x="f99" y="f100"/>
              </a:cxn>
              <a:cxn ang="f69">
                <a:pos x="f101" y="f102"/>
              </a:cxn>
              <a:cxn ang="f69">
                <a:pos x="f99" y="f103"/>
              </a:cxn>
              <a:cxn ang="f69">
                <a:pos x="f89" y="f90"/>
              </a:cxn>
            </a:cxnLst>
            <a:rect l="f85" t="f88" r="f86" b="f87"/>
            <a:pathLst>
              <a:path w="2251342" h="616450">
                <a:moveTo>
                  <a:pt x="f8" y="f5"/>
                </a:moveTo>
                <a:lnTo>
                  <a:pt x="f6" y="f5"/>
                </a:lnTo>
                <a:lnTo>
                  <a:pt x="f9" y="f10"/>
                </a:lnTo>
                <a:cubicBezTo>
                  <a:pt x="f11" y="f12"/>
                  <a:pt x="f13" y="f14"/>
                  <a:pt x="f15" y="f16"/>
                </a:cubicBezTo>
                <a:lnTo>
                  <a:pt x="f17" y="f7"/>
                </a:lnTo>
                <a:lnTo>
                  <a:pt x="f8" y="f18"/>
                </a:lnTo>
                <a:cubicBezTo>
                  <a:pt x="f19" y="f18"/>
                  <a:pt x="f20" y="f21"/>
                  <a:pt x="f22" y="f23"/>
                </a:cubicBezTo>
                <a:lnTo>
                  <a:pt x="f5" y="f8"/>
                </a:lnTo>
                <a:lnTo>
                  <a:pt x="f22" y="f24"/>
                </a:lnTo>
                <a:cubicBezTo>
                  <a:pt x="f20" y="f25"/>
                  <a:pt x="f19" y="f5"/>
                  <a:pt x="f8" y="f5"/>
                </a:cubicBezTo>
                <a:close/>
              </a:path>
            </a:pathLst>
          </a:custGeom>
          <a:gradFill>
            <a:gsLst>
              <a:gs pos="0">
                <a:srgbClr val="FFFFFF"/>
              </a:gs>
              <a:gs pos="100000">
                <a:srgbClr val="FFFFFF"/>
              </a:gs>
            </a:gsLst>
            <a:lin ang="2700000"/>
          </a:gra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10" name="Forme libre : forme 14">
            <a:extLst>
              <a:ext uri="{FF2B5EF4-FFF2-40B4-BE49-F238E27FC236}">
                <a16:creationId xmlns:a16="http://schemas.microsoft.com/office/drawing/2014/main" xmlns="" id="{72FF1F21-C6B2-3FA0-CAFB-7926671D7A4B}"/>
              </a:ext>
            </a:extLst>
          </p:cNvPr>
          <p:cNvSpPr/>
          <p:nvPr/>
        </p:nvSpPr>
        <p:spPr>
          <a:xfrm>
            <a:off x="289444" y="3080961"/>
            <a:ext cx="4056516" cy="616451"/>
          </a:xfrm>
          <a:custGeom>
            <a:avLst/>
            <a:gdLst>
              <a:gd name="f0" fmla="val 10800000"/>
              <a:gd name="f1" fmla="val 5400000"/>
              <a:gd name="f2" fmla="val 180"/>
              <a:gd name="f3" fmla="val w"/>
              <a:gd name="f4" fmla="val h"/>
              <a:gd name="f5" fmla="val 0"/>
              <a:gd name="f6" fmla="val 2176397"/>
              <a:gd name="f7" fmla="val 616450"/>
              <a:gd name="f8" fmla="val 308225"/>
              <a:gd name="f9" fmla="val 2149671"/>
              <a:gd name="f10" fmla="val 170377"/>
              <a:gd name="f11" fmla="val 2143573"/>
              <a:gd name="f12" fmla="val 228791"/>
              <a:gd name="f13" fmla="val 2140450"/>
              <a:gd name="f14" fmla="val 288059"/>
              <a:gd name="f15" fmla="val 348038"/>
              <a:gd name="f16" fmla="val 408017"/>
              <a:gd name="f17" fmla="val 467286"/>
              <a:gd name="f18" fmla="val 525699"/>
              <a:gd name="f19" fmla="val 2163907"/>
              <a:gd name="f20" fmla="val 616449"/>
              <a:gd name="f21" fmla="val 159275"/>
              <a:gd name="f22" fmla="val 35003"/>
              <a:gd name="f23" fmla="val 510795"/>
              <a:gd name="f24" fmla="val 6262"/>
              <a:gd name="f25" fmla="val 370342"/>
              <a:gd name="f26" fmla="val 246107"/>
              <a:gd name="f27" fmla="val 105654"/>
              <a:gd name="f28" fmla="+- 0 0 -90"/>
              <a:gd name="f29" fmla="*/ f3 1 2176397"/>
              <a:gd name="f30" fmla="*/ f4 1 616450"/>
              <a:gd name="f31" fmla="+- f7 0 f5"/>
              <a:gd name="f32" fmla="+- f6 0 f5"/>
              <a:gd name="f33" fmla="*/ f28 f0 1"/>
              <a:gd name="f34" fmla="*/ f32 1 2176397"/>
              <a:gd name="f35" fmla="*/ f31 1 616450"/>
              <a:gd name="f36" fmla="*/ 308225 f32 1"/>
              <a:gd name="f37" fmla="*/ 0 f31 1"/>
              <a:gd name="f38" fmla="*/ 2176397 f32 1"/>
              <a:gd name="f39" fmla="*/ 2149671 f32 1"/>
              <a:gd name="f40" fmla="*/ 170377 f31 1"/>
              <a:gd name="f41" fmla="*/ 2140450 f32 1"/>
              <a:gd name="f42" fmla="*/ 348038 f31 1"/>
              <a:gd name="f43" fmla="*/ 525699 f31 1"/>
              <a:gd name="f44" fmla="*/ 2163907 f32 1"/>
              <a:gd name="f45" fmla="*/ 616450 f31 1"/>
              <a:gd name="f46" fmla="*/ 616449 f31 1"/>
              <a:gd name="f47" fmla="*/ 6262 f32 1"/>
              <a:gd name="f48" fmla="*/ 370342 f31 1"/>
              <a:gd name="f49" fmla="*/ 0 f32 1"/>
              <a:gd name="f50" fmla="*/ 308225 f31 1"/>
              <a:gd name="f51" fmla="*/ 246107 f31 1"/>
              <a:gd name="f52" fmla="*/ f33 1 f2"/>
              <a:gd name="f53" fmla="*/ f36 1 2176397"/>
              <a:gd name="f54" fmla="*/ f37 1 616450"/>
              <a:gd name="f55" fmla="*/ f38 1 2176397"/>
              <a:gd name="f56" fmla="*/ f39 1 2176397"/>
              <a:gd name="f57" fmla="*/ f40 1 616450"/>
              <a:gd name="f58" fmla="*/ f41 1 2176397"/>
              <a:gd name="f59" fmla="*/ f42 1 616450"/>
              <a:gd name="f60" fmla="*/ f43 1 616450"/>
              <a:gd name="f61" fmla="*/ f44 1 2176397"/>
              <a:gd name="f62" fmla="*/ f45 1 616450"/>
              <a:gd name="f63" fmla="*/ f46 1 616450"/>
              <a:gd name="f64" fmla="*/ f47 1 2176397"/>
              <a:gd name="f65" fmla="*/ f48 1 616450"/>
              <a:gd name="f66" fmla="*/ f49 1 2176397"/>
              <a:gd name="f67" fmla="*/ f50 1 616450"/>
              <a:gd name="f68" fmla="*/ f51 1 616450"/>
              <a:gd name="f69" fmla="*/ f5 1 f34"/>
              <a:gd name="f70" fmla="*/ f6 1 f34"/>
              <a:gd name="f71" fmla="*/ f5 1 f35"/>
              <a:gd name="f72" fmla="*/ f7 1 f35"/>
              <a:gd name="f73" fmla="+- f52 0 f1"/>
              <a:gd name="f74" fmla="*/ f53 1 f34"/>
              <a:gd name="f75" fmla="*/ f54 1 f35"/>
              <a:gd name="f76" fmla="*/ f55 1 f34"/>
              <a:gd name="f77" fmla="*/ f56 1 f34"/>
              <a:gd name="f78" fmla="*/ f57 1 f35"/>
              <a:gd name="f79" fmla="*/ f58 1 f34"/>
              <a:gd name="f80" fmla="*/ f59 1 f35"/>
              <a:gd name="f81" fmla="*/ f60 1 f35"/>
              <a:gd name="f82" fmla="*/ f61 1 f34"/>
              <a:gd name="f83" fmla="*/ f62 1 f35"/>
              <a:gd name="f84" fmla="*/ f63 1 f35"/>
              <a:gd name="f85" fmla="*/ f64 1 f34"/>
              <a:gd name="f86" fmla="*/ f65 1 f35"/>
              <a:gd name="f87" fmla="*/ f66 1 f34"/>
              <a:gd name="f88" fmla="*/ f67 1 f35"/>
              <a:gd name="f89" fmla="*/ f68 1 f35"/>
              <a:gd name="f90" fmla="*/ f69 f29 1"/>
              <a:gd name="f91" fmla="*/ f70 f29 1"/>
              <a:gd name="f92" fmla="*/ f72 f30 1"/>
              <a:gd name="f93" fmla="*/ f71 f30 1"/>
              <a:gd name="f94" fmla="*/ f74 f29 1"/>
              <a:gd name="f95" fmla="*/ f75 f30 1"/>
              <a:gd name="f96" fmla="*/ f76 f29 1"/>
              <a:gd name="f97" fmla="*/ f77 f29 1"/>
              <a:gd name="f98" fmla="*/ f78 f30 1"/>
              <a:gd name="f99" fmla="*/ f79 f29 1"/>
              <a:gd name="f100" fmla="*/ f80 f30 1"/>
              <a:gd name="f101" fmla="*/ f81 f30 1"/>
              <a:gd name="f102" fmla="*/ f82 f29 1"/>
              <a:gd name="f103" fmla="*/ f83 f30 1"/>
              <a:gd name="f104" fmla="*/ f84 f30 1"/>
              <a:gd name="f105" fmla="*/ f85 f29 1"/>
              <a:gd name="f106" fmla="*/ f86 f30 1"/>
              <a:gd name="f107" fmla="*/ f87 f29 1"/>
              <a:gd name="f108" fmla="*/ f88 f30 1"/>
              <a:gd name="f109" fmla="*/ f89 f30 1"/>
            </a:gdLst>
            <a:ahLst/>
            <a:cxnLst>
              <a:cxn ang="3cd4">
                <a:pos x="hc" y="t"/>
              </a:cxn>
              <a:cxn ang="0">
                <a:pos x="r" y="vc"/>
              </a:cxn>
              <a:cxn ang="cd4">
                <a:pos x="hc" y="b"/>
              </a:cxn>
              <a:cxn ang="cd2">
                <a:pos x="l" y="vc"/>
              </a:cxn>
              <a:cxn ang="f73">
                <a:pos x="f94" y="f95"/>
              </a:cxn>
              <a:cxn ang="f73">
                <a:pos x="f96" y="f95"/>
              </a:cxn>
              <a:cxn ang="f73">
                <a:pos x="f97" y="f98"/>
              </a:cxn>
              <a:cxn ang="f73">
                <a:pos x="f99" y="f100"/>
              </a:cxn>
              <a:cxn ang="f73">
                <a:pos x="f97" y="f101"/>
              </a:cxn>
              <a:cxn ang="f73">
                <a:pos x="f102" y="f103"/>
              </a:cxn>
              <a:cxn ang="f73">
                <a:pos x="f94" y="f104"/>
              </a:cxn>
              <a:cxn ang="f73">
                <a:pos x="f105" y="f106"/>
              </a:cxn>
              <a:cxn ang="f73">
                <a:pos x="f107" y="f108"/>
              </a:cxn>
              <a:cxn ang="f73">
                <a:pos x="f105" y="f109"/>
              </a:cxn>
              <a:cxn ang="f73">
                <a:pos x="f94" y="f95"/>
              </a:cxn>
            </a:cxnLst>
            <a:rect l="f90" t="f93" r="f91" b="f92"/>
            <a:pathLst>
              <a:path w="2176397" h="616450">
                <a:moveTo>
                  <a:pt x="f8" y="f5"/>
                </a:moveTo>
                <a:lnTo>
                  <a:pt x="f6" y="f5"/>
                </a:lnTo>
                <a:lnTo>
                  <a:pt x="f9" y="f10"/>
                </a:lnTo>
                <a:cubicBezTo>
                  <a:pt x="f11" y="f12"/>
                  <a:pt x="f13" y="f14"/>
                  <a:pt x="f13" y="f15"/>
                </a:cubicBezTo>
                <a:cubicBezTo>
                  <a:pt x="f13" y="f16"/>
                  <a:pt x="f11" y="f17"/>
                  <a:pt x="f9" y="f18"/>
                </a:cubicBezTo>
                <a:lnTo>
                  <a:pt x="f19" y="f7"/>
                </a:lnTo>
                <a:lnTo>
                  <a:pt x="f8" y="f20"/>
                </a:lnTo>
                <a:cubicBezTo>
                  <a:pt x="f21" y="f20"/>
                  <a:pt x="f22" y="f23"/>
                  <a:pt x="f24" y="f25"/>
                </a:cubicBezTo>
                <a:lnTo>
                  <a:pt x="f5" y="f8"/>
                </a:lnTo>
                <a:lnTo>
                  <a:pt x="f24" y="f26"/>
                </a:lnTo>
                <a:cubicBezTo>
                  <a:pt x="f22" y="f27"/>
                  <a:pt x="f21" y="f5"/>
                  <a:pt x="f8" y="f5"/>
                </a:cubicBezTo>
                <a:close/>
              </a:path>
            </a:pathLst>
          </a:custGeom>
          <a:gradFill>
            <a:gsLst>
              <a:gs pos="0">
                <a:srgbClr val="FFFFFF"/>
              </a:gs>
              <a:gs pos="100000">
                <a:srgbClr val="FFFFFF"/>
              </a:gs>
            </a:gsLst>
            <a:lin ang="2700000"/>
          </a:gra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11" name="Forme libre : forme 13">
            <a:extLst>
              <a:ext uri="{FF2B5EF4-FFF2-40B4-BE49-F238E27FC236}">
                <a16:creationId xmlns:a16="http://schemas.microsoft.com/office/drawing/2014/main" xmlns="" id="{D34CF17C-3B74-6D12-1A09-606C1A54C739}"/>
              </a:ext>
            </a:extLst>
          </p:cNvPr>
          <p:cNvSpPr/>
          <p:nvPr/>
        </p:nvSpPr>
        <p:spPr>
          <a:xfrm>
            <a:off x="7846173" y="3081820"/>
            <a:ext cx="4050874" cy="616451"/>
          </a:xfrm>
          <a:custGeom>
            <a:avLst/>
            <a:gdLst>
              <a:gd name="f0" fmla="val 10800000"/>
              <a:gd name="f1" fmla="val 5400000"/>
              <a:gd name="f2" fmla="val 180"/>
              <a:gd name="f3" fmla="val w"/>
              <a:gd name="f4" fmla="val h"/>
              <a:gd name="f5" fmla="val 0"/>
              <a:gd name="f6" fmla="val 2176264"/>
              <a:gd name="f7" fmla="val 616450"/>
              <a:gd name="f8" fmla="val 1868039"/>
              <a:gd name="f9" fmla="val 2038267"/>
              <a:gd name="f10" fmla="val 137997"/>
              <a:gd name="f11" fmla="val 308225"/>
              <a:gd name="f12" fmla="val 2176263"/>
              <a:gd name="f13" fmla="val 478453"/>
              <a:gd name="f14" fmla="val 2038266"/>
              <a:gd name="f15" fmla="val 1868038"/>
              <a:gd name="f16" fmla="val 12222"/>
              <a:gd name="f17" fmla="val 616449"/>
              <a:gd name="f18" fmla="val 26592"/>
              <a:gd name="f19" fmla="val 524842"/>
              <a:gd name="f20" fmla="val 32690"/>
              <a:gd name="f21" fmla="val 466429"/>
              <a:gd name="f22" fmla="val 35813"/>
              <a:gd name="f23" fmla="val 407160"/>
              <a:gd name="f24" fmla="val 347181"/>
              <a:gd name="f25" fmla="val 287202"/>
              <a:gd name="f26" fmla="val 227934"/>
              <a:gd name="f27" fmla="val 169520"/>
              <a:gd name="f28" fmla="+- 0 0 -90"/>
              <a:gd name="f29" fmla="*/ f3 1 2176264"/>
              <a:gd name="f30" fmla="*/ f4 1 616450"/>
              <a:gd name="f31" fmla="+- f7 0 f5"/>
              <a:gd name="f32" fmla="+- f6 0 f5"/>
              <a:gd name="f33" fmla="*/ f28 f0 1"/>
              <a:gd name="f34" fmla="*/ f32 1 2176264"/>
              <a:gd name="f35" fmla="*/ f31 1 616450"/>
              <a:gd name="f36" fmla="*/ 0 f32 1"/>
              <a:gd name="f37" fmla="*/ 0 f31 1"/>
              <a:gd name="f38" fmla="*/ 1868039 f32 1"/>
              <a:gd name="f39" fmla="*/ 2176264 f32 1"/>
              <a:gd name="f40" fmla="*/ 308225 f31 1"/>
              <a:gd name="f41" fmla="*/ 2176263 f32 1"/>
              <a:gd name="f42" fmla="*/ 1868038 f32 1"/>
              <a:gd name="f43" fmla="*/ 616450 f31 1"/>
              <a:gd name="f44" fmla="*/ 12222 f32 1"/>
              <a:gd name="f45" fmla="*/ 616449 f31 1"/>
              <a:gd name="f46" fmla="*/ 26592 f32 1"/>
              <a:gd name="f47" fmla="*/ 524842 f31 1"/>
              <a:gd name="f48" fmla="*/ 35813 f32 1"/>
              <a:gd name="f49" fmla="*/ 347181 f31 1"/>
              <a:gd name="f50" fmla="*/ 169520 f31 1"/>
              <a:gd name="f51" fmla="*/ f33 1 f2"/>
              <a:gd name="f52" fmla="*/ f36 1 2176264"/>
              <a:gd name="f53" fmla="*/ f37 1 616450"/>
              <a:gd name="f54" fmla="*/ f38 1 2176264"/>
              <a:gd name="f55" fmla="*/ f39 1 2176264"/>
              <a:gd name="f56" fmla="*/ f40 1 616450"/>
              <a:gd name="f57" fmla="*/ f41 1 2176264"/>
              <a:gd name="f58" fmla="*/ f42 1 2176264"/>
              <a:gd name="f59" fmla="*/ f43 1 616450"/>
              <a:gd name="f60" fmla="*/ f44 1 2176264"/>
              <a:gd name="f61" fmla="*/ f45 1 616450"/>
              <a:gd name="f62" fmla="*/ f46 1 2176264"/>
              <a:gd name="f63" fmla="*/ f47 1 616450"/>
              <a:gd name="f64" fmla="*/ f48 1 2176264"/>
              <a:gd name="f65" fmla="*/ f49 1 616450"/>
              <a:gd name="f66" fmla="*/ f50 1 616450"/>
              <a:gd name="f67" fmla="*/ f5 1 f34"/>
              <a:gd name="f68" fmla="*/ f6 1 f34"/>
              <a:gd name="f69" fmla="*/ f5 1 f35"/>
              <a:gd name="f70" fmla="*/ f7 1 f35"/>
              <a:gd name="f71" fmla="+- f51 0 f1"/>
              <a:gd name="f72" fmla="*/ f52 1 f34"/>
              <a:gd name="f73" fmla="*/ f53 1 f35"/>
              <a:gd name="f74" fmla="*/ f54 1 f34"/>
              <a:gd name="f75" fmla="*/ f55 1 f34"/>
              <a:gd name="f76" fmla="*/ f56 1 f35"/>
              <a:gd name="f77" fmla="*/ f57 1 f34"/>
              <a:gd name="f78" fmla="*/ f58 1 f34"/>
              <a:gd name="f79" fmla="*/ f59 1 f35"/>
              <a:gd name="f80" fmla="*/ f60 1 f34"/>
              <a:gd name="f81" fmla="*/ f61 1 f35"/>
              <a:gd name="f82" fmla="*/ f62 1 f34"/>
              <a:gd name="f83" fmla="*/ f63 1 f35"/>
              <a:gd name="f84" fmla="*/ f64 1 f34"/>
              <a:gd name="f85" fmla="*/ f65 1 f35"/>
              <a:gd name="f86" fmla="*/ f66 1 f35"/>
              <a:gd name="f87" fmla="*/ f67 f29 1"/>
              <a:gd name="f88" fmla="*/ f68 f29 1"/>
              <a:gd name="f89" fmla="*/ f70 f30 1"/>
              <a:gd name="f90" fmla="*/ f69 f30 1"/>
              <a:gd name="f91" fmla="*/ f72 f29 1"/>
              <a:gd name="f92" fmla="*/ f73 f30 1"/>
              <a:gd name="f93" fmla="*/ f74 f29 1"/>
              <a:gd name="f94" fmla="*/ f75 f29 1"/>
              <a:gd name="f95" fmla="*/ f76 f30 1"/>
              <a:gd name="f96" fmla="*/ f77 f29 1"/>
              <a:gd name="f97" fmla="*/ f78 f29 1"/>
              <a:gd name="f98" fmla="*/ f79 f30 1"/>
              <a:gd name="f99" fmla="*/ f80 f29 1"/>
              <a:gd name="f100" fmla="*/ f81 f30 1"/>
              <a:gd name="f101" fmla="*/ f82 f29 1"/>
              <a:gd name="f102" fmla="*/ f83 f30 1"/>
              <a:gd name="f103" fmla="*/ f84 f29 1"/>
              <a:gd name="f104" fmla="*/ f85 f30 1"/>
              <a:gd name="f105" fmla="*/ f86 f30 1"/>
            </a:gdLst>
            <a:ahLst/>
            <a:cxnLst>
              <a:cxn ang="3cd4">
                <a:pos x="hc" y="t"/>
              </a:cxn>
              <a:cxn ang="0">
                <a:pos x="r" y="vc"/>
              </a:cxn>
              <a:cxn ang="cd4">
                <a:pos x="hc" y="b"/>
              </a:cxn>
              <a:cxn ang="cd2">
                <a:pos x="l" y="vc"/>
              </a:cxn>
              <a:cxn ang="f71">
                <a:pos x="f91" y="f92"/>
              </a:cxn>
              <a:cxn ang="f71">
                <a:pos x="f93" y="f92"/>
              </a:cxn>
              <a:cxn ang="f71">
                <a:pos x="f94" y="f95"/>
              </a:cxn>
              <a:cxn ang="f71">
                <a:pos x="f96" y="f95"/>
              </a:cxn>
              <a:cxn ang="f71">
                <a:pos x="f97" y="f98"/>
              </a:cxn>
              <a:cxn ang="f71">
                <a:pos x="f99" y="f100"/>
              </a:cxn>
              <a:cxn ang="f71">
                <a:pos x="f101" y="f102"/>
              </a:cxn>
              <a:cxn ang="f71">
                <a:pos x="f103" y="f104"/>
              </a:cxn>
              <a:cxn ang="f71">
                <a:pos x="f101" y="f105"/>
              </a:cxn>
              <a:cxn ang="f71">
                <a:pos x="f91" y="f92"/>
              </a:cxn>
            </a:cxnLst>
            <a:rect l="f87" t="f90" r="f88" b="f89"/>
            <a:pathLst>
              <a:path w="2176264" h="616450">
                <a:moveTo>
                  <a:pt x="f5" y="f5"/>
                </a:moveTo>
                <a:lnTo>
                  <a:pt x="f8" y="f5"/>
                </a:lnTo>
                <a:cubicBezTo>
                  <a:pt x="f9" y="f5"/>
                  <a:pt x="f6" y="f10"/>
                  <a:pt x="f6" y="f11"/>
                </a:cubicBezTo>
                <a:lnTo>
                  <a:pt x="f12" y="f11"/>
                </a:lnTo>
                <a:cubicBezTo>
                  <a:pt x="f12" y="f13"/>
                  <a:pt x="f14" y="f7"/>
                  <a:pt x="f15" y="f7"/>
                </a:cubicBezTo>
                <a:lnTo>
                  <a:pt x="f16" y="f17"/>
                </a:lnTo>
                <a:lnTo>
                  <a:pt x="f18" y="f19"/>
                </a:lnTo>
                <a:cubicBezTo>
                  <a:pt x="f20" y="f21"/>
                  <a:pt x="f22" y="f23"/>
                  <a:pt x="f22" y="f24"/>
                </a:cubicBezTo>
                <a:cubicBezTo>
                  <a:pt x="f22" y="f25"/>
                  <a:pt x="f20" y="f26"/>
                  <a:pt x="f18" y="f27"/>
                </a:cubicBezTo>
                <a:lnTo>
                  <a:pt x="f5" y="f5"/>
                </a:lnTo>
                <a:close/>
              </a:path>
            </a:pathLst>
          </a:custGeom>
          <a:gradFill>
            <a:gsLst>
              <a:gs pos="0">
                <a:srgbClr val="FFFFFF"/>
              </a:gs>
              <a:gs pos="100000">
                <a:srgbClr val="FFFFFF"/>
              </a:gs>
            </a:gsLst>
            <a:lin ang="2700000"/>
          </a:gra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12" name="Forme libre : forme 12">
            <a:extLst>
              <a:ext uri="{FF2B5EF4-FFF2-40B4-BE49-F238E27FC236}">
                <a16:creationId xmlns:a16="http://schemas.microsoft.com/office/drawing/2014/main" xmlns="" id="{D7D0AEC1-F8B6-4439-4A4B-EAFB9B77469E}"/>
              </a:ext>
            </a:extLst>
          </p:cNvPr>
          <p:cNvSpPr/>
          <p:nvPr/>
        </p:nvSpPr>
        <p:spPr>
          <a:xfrm>
            <a:off x="289444" y="4083975"/>
            <a:ext cx="4592007" cy="616451"/>
          </a:xfrm>
          <a:custGeom>
            <a:avLst/>
            <a:gdLst>
              <a:gd name="f0" fmla="val 10800000"/>
              <a:gd name="f1" fmla="val 5400000"/>
              <a:gd name="f2" fmla="val 180"/>
              <a:gd name="f3" fmla="val w"/>
              <a:gd name="f4" fmla="val h"/>
              <a:gd name="f5" fmla="val 0"/>
              <a:gd name="f6" fmla="val 2158802"/>
              <a:gd name="f7" fmla="val 616450"/>
              <a:gd name="f8" fmla="val 308225"/>
              <a:gd name="f9" fmla="val 1719665"/>
              <a:gd name="f10" fmla="val 1727709"/>
              <a:gd name="f11" fmla="val 21383"/>
              <a:gd name="f12" fmla="val 1818085"/>
              <a:gd name="f13" fmla="val 229269"/>
              <a:gd name="f14" fmla="val 1948861"/>
              <a:gd name="f15" fmla="val 416481"/>
              <a:gd name="f16" fmla="val 2110462"/>
              <a:gd name="f17" fmla="val 573705"/>
              <a:gd name="f18" fmla="val 616449"/>
              <a:gd name="f19" fmla="val 159275"/>
              <a:gd name="f20" fmla="val 35003"/>
              <a:gd name="f21" fmla="val 510795"/>
              <a:gd name="f22" fmla="val 6262"/>
              <a:gd name="f23" fmla="val 370342"/>
              <a:gd name="f24" fmla="val 246107"/>
              <a:gd name="f25" fmla="val 105654"/>
              <a:gd name="f26" fmla="+- 0 0 -90"/>
              <a:gd name="f27" fmla="*/ f3 1 2158802"/>
              <a:gd name="f28" fmla="*/ f4 1 616450"/>
              <a:gd name="f29" fmla="+- f7 0 f5"/>
              <a:gd name="f30" fmla="+- f6 0 f5"/>
              <a:gd name="f31" fmla="*/ f26 f0 1"/>
              <a:gd name="f32" fmla="*/ f30 1 2158802"/>
              <a:gd name="f33" fmla="*/ f29 1 616450"/>
              <a:gd name="f34" fmla="*/ 308225 f30 1"/>
              <a:gd name="f35" fmla="*/ 0 f29 1"/>
              <a:gd name="f36" fmla="*/ 1719665 f30 1"/>
              <a:gd name="f37" fmla="*/ 1727709 f30 1"/>
              <a:gd name="f38" fmla="*/ 21383 f29 1"/>
              <a:gd name="f39" fmla="*/ 2110462 f30 1"/>
              <a:gd name="f40" fmla="*/ 573705 f29 1"/>
              <a:gd name="f41" fmla="*/ 2158802 f30 1"/>
              <a:gd name="f42" fmla="*/ 616450 f29 1"/>
              <a:gd name="f43" fmla="*/ 616449 f29 1"/>
              <a:gd name="f44" fmla="*/ 6262 f30 1"/>
              <a:gd name="f45" fmla="*/ 370342 f29 1"/>
              <a:gd name="f46" fmla="*/ 0 f30 1"/>
              <a:gd name="f47" fmla="*/ 308225 f29 1"/>
              <a:gd name="f48" fmla="*/ 246107 f29 1"/>
              <a:gd name="f49" fmla="*/ f31 1 f2"/>
              <a:gd name="f50" fmla="*/ f34 1 2158802"/>
              <a:gd name="f51" fmla="*/ f35 1 616450"/>
              <a:gd name="f52" fmla="*/ f36 1 2158802"/>
              <a:gd name="f53" fmla="*/ f37 1 2158802"/>
              <a:gd name="f54" fmla="*/ f38 1 616450"/>
              <a:gd name="f55" fmla="*/ f39 1 2158802"/>
              <a:gd name="f56" fmla="*/ f40 1 616450"/>
              <a:gd name="f57" fmla="*/ f41 1 2158802"/>
              <a:gd name="f58" fmla="*/ f42 1 616450"/>
              <a:gd name="f59" fmla="*/ f43 1 616450"/>
              <a:gd name="f60" fmla="*/ f44 1 2158802"/>
              <a:gd name="f61" fmla="*/ f45 1 616450"/>
              <a:gd name="f62" fmla="*/ f46 1 2158802"/>
              <a:gd name="f63" fmla="*/ f47 1 616450"/>
              <a:gd name="f64" fmla="*/ f48 1 616450"/>
              <a:gd name="f65" fmla="*/ f5 1 f32"/>
              <a:gd name="f66" fmla="*/ f6 1 f32"/>
              <a:gd name="f67" fmla="*/ f5 1 f33"/>
              <a:gd name="f68" fmla="*/ f7 1 f33"/>
              <a:gd name="f69" fmla="+- f49 0 f1"/>
              <a:gd name="f70" fmla="*/ f50 1 f32"/>
              <a:gd name="f71" fmla="*/ f51 1 f33"/>
              <a:gd name="f72" fmla="*/ f52 1 f32"/>
              <a:gd name="f73" fmla="*/ f53 1 f32"/>
              <a:gd name="f74" fmla="*/ f54 1 f33"/>
              <a:gd name="f75" fmla="*/ f55 1 f32"/>
              <a:gd name="f76" fmla="*/ f56 1 f33"/>
              <a:gd name="f77" fmla="*/ f57 1 f32"/>
              <a:gd name="f78" fmla="*/ f58 1 f33"/>
              <a:gd name="f79" fmla="*/ f59 1 f33"/>
              <a:gd name="f80" fmla="*/ f60 1 f32"/>
              <a:gd name="f81" fmla="*/ f61 1 f33"/>
              <a:gd name="f82" fmla="*/ f62 1 f32"/>
              <a:gd name="f83" fmla="*/ f63 1 f33"/>
              <a:gd name="f84" fmla="*/ f64 1 f33"/>
              <a:gd name="f85" fmla="*/ f65 f27 1"/>
              <a:gd name="f86" fmla="*/ f66 f27 1"/>
              <a:gd name="f87" fmla="*/ f68 f28 1"/>
              <a:gd name="f88" fmla="*/ f67 f28 1"/>
              <a:gd name="f89" fmla="*/ f70 f27 1"/>
              <a:gd name="f90" fmla="*/ f71 f28 1"/>
              <a:gd name="f91" fmla="*/ f72 f27 1"/>
              <a:gd name="f92" fmla="*/ f73 f27 1"/>
              <a:gd name="f93" fmla="*/ f74 f28 1"/>
              <a:gd name="f94" fmla="*/ f75 f27 1"/>
              <a:gd name="f95" fmla="*/ f76 f28 1"/>
              <a:gd name="f96" fmla="*/ f77 f27 1"/>
              <a:gd name="f97" fmla="*/ f78 f28 1"/>
              <a:gd name="f98" fmla="*/ f79 f28 1"/>
              <a:gd name="f99" fmla="*/ f80 f27 1"/>
              <a:gd name="f100" fmla="*/ f81 f28 1"/>
              <a:gd name="f101" fmla="*/ f82 f27 1"/>
              <a:gd name="f102" fmla="*/ f83 f28 1"/>
              <a:gd name="f103" fmla="*/ f84 f28 1"/>
            </a:gdLst>
            <a:ahLst/>
            <a:cxnLst>
              <a:cxn ang="3cd4">
                <a:pos x="hc" y="t"/>
              </a:cxn>
              <a:cxn ang="0">
                <a:pos x="r" y="vc"/>
              </a:cxn>
              <a:cxn ang="cd4">
                <a:pos x="hc" y="b"/>
              </a:cxn>
              <a:cxn ang="cd2">
                <a:pos x="l" y="vc"/>
              </a:cxn>
              <a:cxn ang="f69">
                <a:pos x="f89" y="f90"/>
              </a:cxn>
              <a:cxn ang="f69">
                <a:pos x="f91" y="f90"/>
              </a:cxn>
              <a:cxn ang="f69">
                <a:pos x="f92" y="f93"/>
              </a:cxn>
              <a:cxn ang="f69">
                <a:pos x="f94" y="f95"/>
              </a:cxn>
              <a:cxn ang="f69">
                <a:pos x="f96" y="f97"/>
              </a:cxn>
              <a:cxn ang="f69">
                <a:pos x="f89" y="f98"/>
              </a:cxn>
              <a:cxn ang="f69">
                <a:pos x="f99" y="f100"/>
              </a:cxn>
              <a:cxn ang="f69">
                <a:pos x="f101" y="f102"/>
              </a:cxn>
              <a:cxn ang="f69">
                <a:pos x="f99" y="f103"/>
              </a:cxn>
              <a:cxn ang="f69">
                <a:pos x="f89" y="f90"/>
              </a:cxn>
            </a:cxnLst>
            <a:rect l="f85" t="f88" r="f86" b="f87"/>
            <a:pathLst>
              <a:path w="2158802" h="616450">
                <a:moveTo>
                  <a:pt x="f8" y="f5"/>
                </a:moveTo>
                <a:lnTo>
                  <a:pt x="f9" y="f5"/>
                </a:lnTo>
                <a:lnTo>
                  <a:pt x="f10" y="f11"/>
                </a:lnTo>
                <a:cubicBezTo>
                  <a:pt x="f12" y="f13"/>
                  <a:pt x="f14" y="f15"/>
                  <a:pt x="f16" y="f17"/>
                </a:cubicBezTo>
                <a:lnTo>
                  <a:pt x="f6" y="f7"/>
                </a:lnTo>
                <a:lnTo>
                  <a:pt x="f8" y="f18"/>
                </a:lnTo>
                <a:cubicBezTo>
                  <a:pt x="f19" y="f18"/>
                  <a:pt x="f20" y="f21"/>
                  <a:pt x="f22" y="f23"/>
                </a:cubicBezTo>
                <a:lnTo>
                  <a:pt x="f5" y="f8"/>
                </a:lnTo>
                <a:lnTo>
                  <a:pt x="f22" y="f24"/>
                </a:lnTo>
                <a:cubicBezTo>
                  <a:pt x="f20" y="f25"/>
                  <a:pt x="f19" y="f5"/>
                  <a:pt x="f8" y="f5"/>
                </a:cubicBezTo>
                <a:close/>
              </a:path>
            </a:pathLst>
          </a:custGeom>
          <a:gradFill>
            <a:gsLst>
              <a:gs pos="0">
                <a:srgbClr val="FFFFFF"/>
              </a:gs>
              <a:gs pos="100000">
                <a:srgbClr val="FFFFFF"/>
              </a:gs>
            </a:gsLst>
            <a:lin ang="2700000"/>
          </a:gra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13" name="Forme libre : forme 11">
            <a:extLst>
              <a:ext uri="{FF2B5EF4-FFF2-40B4-BE49-F238E27FC236}">
                <a16:creationId xmlns:a16="http://schemas.microsoft.com/office/drawing/2014/main" xmlns="" id="{B902309E-9D3C-ECAC-BAA1-1CC2632B596F}"/>
              </a:ext>
            </a:extLst>
          </p:cNvPr>
          <p:cNvSpPr/>
          <p:nvPr/>
        </p:nvSpPr>
        <p:spPr>
          <a:xfrm>
            <a:off x="7269882" y="4119938"/>
            <a:ext cx="4627165" cy="616451"/>
          </a:xfrm>
          <a:custGeom>
            <a:avLst/>
            <a:gdLst>
              <a:gd name="f0" fmla="val 10800000"/>
              <a:gd name="f1" fmla="val 5400000"/>
              <a:gd name="f2" fmla="val 180"/>
              <a:gd name="f3" fmla="val w"/>
              <a:gd name="f4" fmla="val h"/>
              <a:gd name="f5" fmla="val 0"/>
              <a:gd name="f6" fmla="val 2199470"/>
              <a:gd name="f7" fmla="val 616450"/>
              <a:gd name="f8" fmla="val 464543"/>
              <a:gd name="f9" fmla="val 1891245"/>
              <a:gd name="f10" fmla="val 2061473"/>
              <a:gd name="f11" fmla="val 137997"/>
              <a:gd name="f12" fmla="val 308225"/>
              <a:gd name="f13" fmla="val 2199469"/>
              <a:gd name="f14" fmla="val 478453"/>
              <a:gd name="f15" fmla="val 2061472"/>
              <a:gd name="f16" fmla="val 1891244"/>
              <a:gd name="f17" fmla="val 616449"/>
              <a:gd name="f18" fmla="val 89007"/>
              <a:gd name="f19" fmla="val 537745"/>
              <a:gd name="f20" fmla="val 210208"/>
              <a:gd name="f21" fmla="val 419827"/>
              <a:gd name="f22" fmla="val 314070"/>
              <a:gd name="f23" fmla="val 285041"/>
              <a:gd name="f24" fmla="val 396553"/>
              <a:gd name="f25" fmla="val 137315"/>
              <a:gd name="f26" fmla="+- 0 0 -90"/>
              <a:gd name="f27" fmla="*/ f3 1 2199470"/>
              <a:gd name="f28" fmla="*/ f4 1 616450"/>
              <a:gd name="f29" fmla="+- f7 0 f5"/>
              <a:gd name="f30" fmla="+- f6 0 f5"/>
              <a:gd name="f31" fmla="*/ f26 f0 1"/>
              <a:gd name="f32" fmla="*/ f30 1 2199470"/>
              <a:gd name="f33" fmla="*/ f29 1 616450"/>
              <a:gd name="f34" fmla="*/ 464543 f30 1"/>
              <a:gd name="f35" fmla="*/ 0 f29 1"/>
              <a:gd name="f36" fmla="*/ 1891245 f30 1"/>
              <a:gd name="f37" fmla="*/ 2199470 f30 1"/>
              <a:gd name="f38" fmla="*/ 308225 f29 1"/>
              <a:gd name="f39" fmla="*/ 2199469 f30 1"/>
              <a:gd name="f40" fmla="*/ 1891244 f30 1"/>
              <a:gd name="f41" fmla="*/ 616450 f29 1"/>
              <a:gd name="f42" fmla="*/ 0 f30 1"/>
              <a:gd name="f43" fmla="*/ 616449 f29 1"/>
              <a:gd name="f44" fmla="*/ 89007 f30 1"/>
              <a:gd name="f45" fmla="*/ 537745 f29 1"/>
              <a:gd name="f46" fmla="*/ 396553 f30 1"/>
              <a:gd name="f47" fmla="*/ 137315 f29 1"/>
              <a:gd name="f48" fmla="*/ f31 1 f2"/>
              <a:gd name="f49" fmla="*/ f34 1 2199470"/>
              <a:gd name="f50" fmla="*/ f35 1 616450"/>
              <a:gd name="f51" fmla="*/ f36 1 2199470"/>
              <a:gd name="f52" fmla="*/ f37 1 2199470"/>
              <a:gd name="f53" fmla="*/ f38 1 616450"/>
              <a:gd name="f54" fmla="*/ f39 1 2199470"/>
              <a:gd name="f55" fmla="*/ f40 1 2199470"/>
              <a:gd name="f56" fmla="*/ f41 1 616450"/>
              <a:gd name="f57" fmla="*/ f42 1 2199470"/>
              <a:gd name="f58" fmla="*/ f43 1 616450"/>
              <a:gd name="f59" fmla="*/ f44 1 2199470"/>
              <a:gd name="f60" fmla="*/ f45 1 616450"/>
              <a:gd name="f61" fmla="*/ f46 1 2199470"/>
              <a:gd name="f62" fmla="*/ f47 1 616450"/>
              <a:gd name="f63" fmla="*/ f5 1 f32"/>
              <a:gd name="f64" fmla="*/ f6 1 f32"/>
              <a:gd name="f65" fmla="*/ f5 1 f33"/>
              <a:gd name="f66" fmla="*/ f7 1 f33"/>
              <a:gd name="f67" fmla="+- f48 0 f1"/>
              <a:gd name="f68" fmla="*/ f49 1 f32"/>
              <a:gd name="f69" fmla="*/ f50 1 f33"/>
              <a:gd name="f70" fmla="*/ f51 1 f32"/>
              <a:gd name="f71" fmla="*/ f52 1 f32"/>
              <a:gd name="f72" fmla="*/ f53 1 f33"/>
              <a:gd name="f73" fmla="*/ f54 1 f32"/>
              <a:gd name="f74" fmla="*/ f55 1 f32"/>
              <a:gd name="f75" fmla="*/ f56 1 f33"/>
              <a:gd name="f76" fmla="*/ f57 1 f32"/>
              <a:gd name="f77" fmla="*/ f58 1 f33"/>
              <a:gd name="f78" fmla="*/ f59 1 f32"/>
              <a:gd name="f79" fmla="*/ f60 1 f33"/>
              <a:gd name="f80" fmla="*/ f61 1 f32"/>
              <a:gd name="f81" fmla="*/ f62 1 f33"/>
              <a:gd name="f82" fmla="*/ f63 f27 1"/>
              <a:gd name="f83" fmla="*/ f64 f27 1"/>
              <a:gd name="f84" fmla="*/ f66 f28 1"/>
              <a:gd name="f85" fmla="*/ f65 f28 1"/>
              <a:gd name="f86" fmla="*/ f68 f27 1"/>
              <a:gd name="f87" fmla="*/ f69 f28 1"/>
              <a:gd name="f88" fmla="*/ f70 f27 1"/>
              <a:gd name="f89" fmla="*/ f71 f27 1"/>
              <a:gd name="f90" fmla="*/ f72 f28 1"/>
              <a:gd name="f91" fmla="*/ f73 f27 1"/>
              <a:gd name="f92" fmla="*/ f74 f27 1"/>
              <a:gd name="f93" fmla="*/ f75 f28 1"/>
              <a:gd name="f94" fmla="*/ f76 f27 1"/>
              <a:gd name="f95" fmla="*/ f77 f28 1"/>
              <a:gd name="f96" fmla="*/ f78 f27 1"/>
              <a:gd name="f97" fmla="*/ f79 f28 1"/>
              <a:gd name="f98" fmla="*/ f80 f27 1"/>
              <a:gd name="f99" fmla="*/ f81 f28 1"/>
            </a:gdLst>
            <a:ahLst/>
            <a:cxnLst>
              <a:cxn ang="3cd4">
                <a:pos x="hc" y="t"/>
              </a:cxn>
              <a:cxn ang="0">
                <a:pos x="r" y="vc"/>
              </a:cxn>
              <a:cxn ang="cd4">
                <a:pos x="hc" y="b"/>
              </a:cxn>
              <a:cxn ang="cd2">
                <a:pos x="l" y="vc"/>
              </a:cxn>
              <a:cxn ang="f67">
                <a:pos x="f86" y="f87"/>
              </a:cxn>
              <a:cxn ang="f67">
                <a:pos x="f88" y="f87"/>
              </a:cxn>
              <a:cxn ang="f67">
                <a:pos x="f89" y="f90"/>
              </a:cxn>
              <a:cxn ang="f67">
                <a:pos x="f91" y="f90"/>
              </a:cxn>
              <a:cxn ang="f67">
                <a:pos x="f92" y="f93"/>
              </a:cxn>
              <a:cxn ang="f67">
                <a:pos x="f94" y="f95"/>
              </a:cxn>
              <a:cxn ang="f67">
                <a:pos x="f96" y="f97"/>
              </a:cxn>
              <a:cxn ang="f67">
                <a:pos x="f98" y="f99"/>
              </a:cxn>
              <a:cxn ang="f67">
                <a:pos x="f86" y="f87"/>
              </a:cxn>
            </a:cxnLst>
            <a:rect l="f82" t="f85" r="f83" b="f84"/>
            <a:pathLst>
              <a:path w="2199470" h="616450">
                <a:moveTo>
                  <a:pt x="f8" y="f5"/>
                </a:moveTo>
                <a:lnTo>
                  <a:pt x="f9" y="f5"/>
                </a:lnTo>
                <a:cubicBezTo>
                  <a:pt x="f10" y="f5"/>
                  <a:pt x="f6" y="f11"/>
                  <a:pt x="f6" y="f12"/>
                </a:cubicBezTo>
                <a:lnTo>
                  <a:pt x="f13" y="f12"/>
                </a:lnTo>
                <a:cubicBezTo>
                  <a:pt x="f13" y="f14"/>
                  <a:pt x="f15" y="f7"/>
                  <a:pt x="f16" y="f7"/>
                </a:cubicBezTo>
                <a:lnTo>
                  <a:pt x="f5" y="f17"/>
                </a:lnTo>
                <a:lnTo>
                  <a:pt x="f18" y="f19"/>
                </a:lnTo>
                <a:cubicBezTo>
                  <a:pt x="f20" y="f21"/>
                  <a:pt x="f22" y="f23"/>
                  <a:pt x="f24" y="f25"/>
                </a:cubicBezTo>
                <a:lnTo>
                  <a:pt x="f8" y="f5"/>
                </a:lnTo>
                <a:close/>
              </a:path>
            </a:pathLst>
          </a:custGeom>
          <a:gradFill>
            <a:gsLst>
              <a:gs pos="0">
                <a:srgbClr val="FFFFFF"/>
              </a:gs>
              <a:gs pos="100000">
                <a:srgbClr val="FFFFFF"/>
              </a:gs>
            </a:gsLst>
            <a:lin ang="2700000"/>
          </a:gradFill>
          <a:ln w="12701" cap="flat">
            <a:solidFill>
              <a:srgbClr val="FFFFFF"/>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14" name="ZoneTexte 24">
            <a:extLst>
              <a:ext uri="{FF2B5EF4-FFF2-40B4-BE49-F238E27FC236}">
                <a16:creationId xmlns:a16="http://schemas.microsoft.com/office/drawing/2014/main" xmlns="" id="{202B1598-E804-091C-A152-BD155F065B04}"/>
              </a:ext>
            </a:extLst>
          </p:cNvPr>
          <p:cNvSpPr txBox="1"/>
          <p:nvPr/>
        </p:nvSpPr>
        <p:spPr>
          <a:xfrm>
            <a:off x="4973997" y="2147943"/>
            <a:ext cx="357887"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Script MT Bold" pitchFamily="66"/>
              </a:rPr>
              <a:t>1</a:t>
            </a:r>
          </a:p>
        </p:txBody>
      </p:sp>
      <p:sp>
        <p:nvSpPr>
          <p:cNvPr id="15" name="ZoneTexte 25">
            <a:extLst>
              <a:ext uri="{FF2B5EF4-FFF2-40B4-BE49-F238E27FC236}">
                <a16:creationId xmlns:a16="http://schemas.microsoft.com/office/drawing/2014/main" xmlns="" id="{AAD695DE-38A6-6A42-D5A0-09E9D5A913B9}"/>
              </a:ext>
            </a:extLst>
          </p:cNvPr>
          <p:cNvSpPr txBox="1"/>
          <p:nvPr/>
        </p:nvSpPr>
        <p:spPr>
          <a:xfrm>
            <a:off x="6915479" y="2093564"/>
            <a:ext cx="357887"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Script MT Bold" pitchFamily="66"/>
              </a:rPr>
              <a:t>6</a:t>
            </a:r>
          </a:p>
        </p:txBody>
      </p:sp>
      <p:sp>
        <p:nvSpPr>
          <p:cNvPr id="16" name="ZoneTexte 26">
            <a:extLst>
              <a:ext uri="{FF2B5EF4-FFF2-40B4-BE49-F238E27FC236}">
                <a16:creationId xmlns:a16="http://schemas.microsoft.com/office/drawing/2014/main" xmlns="" id="{444305CD-B96E-7C67-DA9D-D9150E203077}"/>
              </a:ext>
            </a:extLst>
          </p:cNvPr>
          <p:cNvSpPr txBox="1"/>
          <p:nvPr/>
        </p:nvSpPr>
        <p:spPr>
          <a:xfrm>
            <a:off x="7376537" y="3084390"/>
            <a:ext cx="357887"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Script MT Bold" pitchFamily="66"/>
              </a:rPr>
              <a:t>5</a:t>
            </a:r>
          </a:p>
        </p:txBody>
      </p:sp>
      <p:sp>
        <p:nvSpPr>
          <p:cNvPr id="17" name="ZoneTexte 27">
            <a:extLst>
              <a:ext uri="{FF2B5EF4-FFF2-40B4-BE49-F238E27FC236}">
                <a16:creationId xmlns:a16="http://schemas.microsoft.com/office/drawing/2014/main" xmlns="" id="{7D8E7D76-40B0-5517-DE1C-9DFE9A095631}"/>
              </a:ext>
            </a:extLst>
          </p:cNvPr>
          <p:cNvSpPr txBox="1"/>
          <p:nvPr/>
        </p:nvSpPr>
        <p:spPr>
          <a:xfrm>
            <a:off x="6994830" y="4151613"/>
            <a:ext cx="357887"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Script MT Bold" pitchFamily="66"/>
              </a:rPr>
              <a:t>4</a:t>
            </a:r>
          </a:p>
        </p:txBody>
      </p:sp>
      <p:sp>
        <p:nvSpPr>
          <p:cNvPr id="18" name="ZoneTexte 28">
            <a:extLst>
              <a:ext uri="{FF2B5EF4-FFF2-40B4-BE49-F238E27FC236}">
                <a16:creationId xmlns:a16="http://schemas.microsoft.com/office/drawing/2014/main" xmlns="" id="{2DF3CD36-B77F-FFA6-2BAD-55C36D7DE419}"/>
              </a:ext>
            </a:extLst>
          </p:cNvPr>
          <p:cNvSpPr txBox="1"/>
          <p:nvPr/>
        </p:nvSpPr>
        <p:spPr>
          <a:xfrm>
            <a:off x="4920907" y="4151613"/>
            <a:ext cx="357887"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Script MT Bold" pitchFamily="66"/>
              </a:rPr>
              <a:t>3</a:t>
            </a:r>
          </a:p>
        </p:txBody>
      </p:sp>
      <p:sp>
        <p:nvSpPr>
          <p:cNvPr id="19" name="ZoneTexte 29">
            <a:extLst>
              <a:ext uri="{FF2B5EF4-FFF2-40B4-BE49-F238E27FC236}">
                <a16:creationId xmlns:a16="http://schemas.microsoft.com/office/drawing/2014/main" xmlns="" id="{ED45420E-B93B-959B-4804-80DF7BFB9277}"/>
              </a:ext>
            </a:extLst>
          </p:cNvPr>
          <p:cNvSpPr txBox="1"/>
          <p:nvPr/>
        </p:nvSpPr>
        <p:spPr>
          <a:xfrm>
            <a:off x="4479197" y="3136611"/>
            <a:ext cx="357887" cy="5847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200" b="0" i="0" u="none" strike="noStrike" kern="1200" cap="none" spc="0" baseline="0">
                <a:solidFill>
                  <a:srgbClr val="000000"/>
                </a:solidFill>
                <a:uFillTx/>
                <a:latin typeface="Script MT Bold" pitchFamily="66"/>
              </a:rPr>
              <a:t>2</a:t>
            </a:r>
          </a:p>
        </p:txBody>
      </p:sp>
      <p:sp>
        <p:nvSpPr>
          <p:cNvPr id="21" name="ZoneTexte 32">
            <a:extLst>
              <a:ext uri="{FF2B5EF4-FFF2-40B4-BE49-F238E27FC236}">
                <a16:creationId xmlns:a16="http://schemas.microsoft.com/office/drawing/2014/main" xmlns="" id="{FAFD2D4E-91A8-99E3-DC17-C41C341B1D10}"/>
              </a:ext>
            </a:extLst>
          </p:cNvPr>
          <p:cNvSpPr txBox="1"/>
          <p:nvPr/>
        </p:nvSpPr>
        <p:spPr>
          <a:xfrm>
            <a:off x="8124516" y="3106642"/>
            <a:ext cx="2753477" cy="461665"/>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fr-FR" sz="2400" dirty="0">
                <a:latin typeface="Script MT Bold" panose="03040602040607080904" pitchFamily="66" charset="0"/>
              </a:rPr>
              <a:t>Conclusion </a:t>
            </a:r>
            <a:endParaRPr lang="fr-FR" sz="3200" b="1" i="0" u="none" strike="noStrike" kern="1200" cap="none" spc="0" baseline="0" dirty="0">
              <a:solidFill>
                <a:srgbClr val="000000"/>
              </a:solidFill>
              <a:uFillTx/>
              <a:latin typeface="Script MT Bold" panose="03040602040607080904" pitchFamily="66" charset="0"/>
            </a:endParaRPr>
          </a:p>
        </p:txBody>
      </p:sp>
      <p:sp>
        <p:nvSpPr>
          <p:cNvPr id="22" name="ZoneTexte 33">
            <a:extLst>
              <a:ext uri="{FF2B5EF4-FFF2-40B4-BE49-F238E27FC236}">
                <a16:creationId xmlns:a16="http://schemas.microsoft.com/office/drawing/2014/main" xmlns="" id="{FEE7C6D4-3651-DD42-3B18-D50C069E78AC}"/>
              </a:ext>
            </a:extLst>
          </p:cNvPr>
          <p:cNvSpPr txBox="1"/>
          <p:nvPr/>
        </p:nvSpPr>
        <p:spPr>
          <a:xfrm>
            <a:off x="7969532" y="4182340"/>
            <a:ext cx="4241480" cy="461665"/>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fr-FR" sz="2400" dirty="0">
                <a:latin typeface="Script MT Bold" panose="03040602040607080904" pitchFamily="66" charset="0"/>
              </a:rPr>
              <a:t>Résultats et évaluation</a:t>
            </a:r>
            <a:endParaRPr lang="fr-FR" sz="3200" b="1" i="0" u="none" strike="noStrike" kern="1200" cap="none" spc="0" baseline="0" dirty="0">
              <a:solidFill>
                <a:srgbClr val="000000"/>
              </a:solidFill>
              <a:uFillTx/>
              <a:latin typeface="Script MT Bold" panose="03040602040607080904" pitchFamily="66" charset="0"/>
            </a:endParaRPr>
          </a:p>
        </p:txBody>
      </p:sp>
      <p:sp>
        <p:nvSpPr>
          <p:cNvPr id="23" name="ZoneTexte 34">
            <a:extLst>
              <a:ext uri="{FF2B5EF4-FFF2-40B4-BE49-F238E27FC236}">
                <a16:creationId xmlns:a16="http://schemas.microsoft.com/office/drawing/2014/main" xmlns="" id="{C7922212-9CE3-183F-9353-9E59BA69867C}"/>
              </a:ext>
            </a:extLst>
          </p:cNvPr>
          <p:cNvSpPr txBox="1"/>
          <p:nvPr/>
        </p:nvSpPr>
        <p:spPr>
          <a:xfrm>
            <a:off x="1033985" y="4119993"/>
            <a:ext cx="3755779" cy="461665"/>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fr-FR" sz="2400" dirty="0">
                <a:latin typeface="Script MT Bold" panose="03040602040607080904" pitchFamily="66" charset="0"/>
              </a:rPr>
              <a:t>Méthodologie</a:t>
            </a:r>
            <a:endParaRPr lang="fr-FR" sz="3200" b="1" i="0" u="none" strike="noStrike" kern="1200" cap="none" spc="0" baseline="0" dirty="0">
              <a:solidFill>
                <a:srgbClr val="000000"/>
              </a:solidFill>
              <a:uFillTx/>
              <a:latin typeface="Script MT Bold" panose="03040602040607080904" pitchFamily="66" charset="0"/>
            </a:endParaRPr>
          </a:p>
        </p:txBody>
      </p:sp>
      <p:sp>
        <p:nvSpPr>
          <p:cNvPr id="24" name="ZoneTexte 35">
            <a:extLst>
              <a:ext uri="{FF2B5EF4-FFF2-40B4-BE49-F238E27FC236}">
                <a16:creationId xmlns:a16="http://schemas.microsoft.com/office/drawing/2014/main" xmlns="" id="{A41B8006-12ED-DAB5-B97A-515ED135D613}"/>
              </a:ext>
            </a:extLst>
          </p:cNvPr>
          <p:cNvSpPr txBox="1"/>
          <p:nvPr/>
        </p:nvSpPr>
        <p:spPr>
          <a:xfrm>
            <a:off x="1033061" y="3121066"/>
            <a:ext cx="3561533" cy="461665"/>
          </a:xfrm>
          <a:prstGeom prst="rect">
            <a:avLst/>
          </a:prstGeom>
          <a:noFill/>
          <a:ln cap="flat">
            <a:noFill/>
          </a:ln>
        </p:spPr>
        <p:txBody>
          <a:bodyPr vert="horz" wrap="square" lIns="91440" tIns="45720" rIns="91440" bIns="45720" anchor="t" anchorCtr="0" compatLnSpc="1">
            <a:spAutoFit/>
          </a:bodyPr>
          <a:lstStyle/>
          <a:p>
            <a:pPr lvl="0">
              <a:defRPr sz="1800" b="0" i="0" u="none" strike="noStrike" kern="0" cap="none" spc="0" baseline="0">
                <a:solidFill>
                  <a:srgbClr val="000000"/>
                </a:solidFill>
                <a:uFillTx/>
              </a:defRPr>
            </a:pPr>
            <a:r>
              <a:rPr lang="fr-FR" sz="2400" dirty="0">
                <a:latin typeface="Script MT Bold" panose="03040602040607080904" pitchFamily="66" charset="0"/>
              </a:rPr>
              <a:t>Exploration des données</a:t>
            </a:r>
            <a:endParaRPr lang="fr-FR" sz="3200" b="1" i="0" u="none" strike="noStrike" kern="1200" cap="none" spc="0" baseline="0" dirty="0">
              <a:solidFill>
                <a:srgbClr val="000000"/>
              </a:solidFill>
              <a:uFillTx/>
              <a:latin typeface="Script MT Bold" panose="03040602040607080904" pitchFamily="66" charset="0"/>
            </a:endParaRPr>
          </a:p>
        </p:txBody>
      </p:sp>
      <p:sp>
        <p:nvSpPr>
          <p:cNvPr id="25" name="ZoneTexte 36">
            <a:extLst>
              <a:ext uri="{FF2B5EF4-FFF2-40B4-BE49-F238E27FC236}">
                <a16:creationId xmlns:a16="http://schemas.microsoft.com/office/drawing/2014/main" xmlns="" id="{BFF46B57-8261-BD00-080B-49DE9FFB9BBB}"/>
              </a:ext>
            </a:extLst>
          </p:cNvPr>
          <p:cNvSpPr txBox="1"/>
          <p:nvPr/>
        </p:nvSpPr>
        <p:spPr>
          <a:xfrm>
            <a:off x="1036957" y="2135645"/>
            <a:ext cx="2753477" cy="46166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2400" b="0" i="0" u="none" strike="noStrike" kern="1200" cap="none" spc="0" baseline="0" dirty="0">
                <a:solidFill>
                  <a:srgbClr val="000000"/>
                </a:solidFill>
                <a:uFillTx/>
                <a:latin typeface="Script MT Bold" pitchFamily="66"/>
              </a:rPr>
              <a:t>Introduction</a:t>
            </a:r>
          </a:p>
        </p:txBody>
      </p:sp>
      <p:sp>
        <p:nvSpPr>
          <p:cNvPr id="27" name="Rectangle 4">
            <a:extLst>
              <a:ext uri="{FF2B5EF4-FFF2-40B4-BE49-F238E27FC236}">
                <a16:creationId xmlns:a16="http://schemas.microsoft.com/office/drawing/2014/main" xmlns="" id="{9F1D69B9-05CF-CEA8-7DBC-D32536FAAC49}"/>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8" name="Rectangle 5">
            <a:extLst>
              <a:ext uri="{FF2B5EF4-FFF2-40B4-BE49-F238E27FC236}">
                <a16:creationId xmlns:a16="http://schemas.microsoft.com/office/drawing/2014/main" xmlns="" id="{895132E6-48DC-2E26-FE1B-E7A371636629}"/>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9" name="Espace réservé du numéro de diapositive 6">
            <a:extLst>
              <a:ext uri="{FF2B5EF4-FFF2-40B4-BE49-F238E27FC236}">
                <a16:creationId xmlns:a16="http://schemas.microsoft.com/office/drawing/2014/main" xmlns="" id="{6127A679-1B5E-8074-19D7-9D4A9E90F2C2}"/>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19F7291-99B5-4C28-8676-27B593773271}" type="slidenum">
              <a:rPr lang="fr-FR" sz="1200" b="0" i="0" u="none" strike="noStrike" kern="1200" cap="none" spc="0" baseline="0">
                <a:solidFill>
                  <a:srgbClr val="898989"/>
                </a:solidFill>
                <a:uFillTx/>
                <a:latin typeface="Calibri"/>
              </a:rPr>
              <a:t>2</a:t>
            </a:fld>
            <a:endParaRPr lang="fr-FR" sz="1200" b="0" i="0" u="none" strike="noStrike" kern="1200" cap="none" spc="0" baseline="0">
              <a:solidFill>
                <a:srgbClr val="898989"/>
              </a:solidFill>
              <a:uFillTx/>
              <a:latin typeface="Calibri"/>
            </a:endParaRPr>
          </a:p>
        </p:txBody>
      </p:sp>
      <p:sp>
        <p:nvSpPr>
          <p:cNvPr id="30" name="ZoneTexte 2">
            <a:extLst>
              <a:ext uri="{FF2B5EF4-FFF2-40B4-BE49-F238E27FC236}">
                <a16:creationId xmlns:a16="http://schemas.microsoft.com/office/drawing/2014/main" xmlns="" id="{CBD1B9D7-21F9-470D-FFB7-4213AD7F72FA}"/>
              </a:ext>
            </a:extLst>
          </p:cNvPr>
          <p:cNvSpPr txBox="1"/>
          <p:nvPr/>
        </p:nvSpPr>
        <p:spPr>
          <a:xfrm>
            <a:off x="5445645" y="-48179"/>
            <a:ext cx="553667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000000"/>
                </a:solidFill>
                <a:uFillTx/>
                <a:latin typeface="Script MT Bold" pitchFamily="66"/>
              </a:rPr>
              <a:t>Plan</a:t>
            </a:r>
          </a:p>
        </p:txBody>
      </p:sp>
      <p:sp>
        <p:nvSpPr>
          <p:cNvPr id="20" name="ZoneTexte 32">
            <a:extLst>
              <a:ext uri="{FF2B5EF4-FFF2-40B4-BE49-F238E27FC236}">
                <a16:creationId xmlns:a16="http://schemas.microsoft.com/office/drawing/2014/main" xmlns="" id="{281968C1-D71D-17BD-8402-BADCF31E0667}"/>
              </a:ext>
            </a:extLst>
          </p:cNvPr>
          <p:cNvSpPr txBox="1"/>
          <p:nvPr/>
        </p:nvSpPr>
        <p:spPr>
          <a:xfrm>
            <a:off x="8206725" y="2065829"/>
            <a:ext cx="2753477" cy="461665"/>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2400" b="1" dirty="0">
                <a:solidFill>
                  <a:srgbClr val="000000"/>
                </a:solidFill>
                <a:latin typeface="Script MT Bold" pitchFamily="66"/>
              </a:rPr>
              <a:t>Références</a:t>
            </a:r>
            <a:r>
              <a:rPr lang="fr-FR" sz="2400" dirty="0">
                <a:latin typeface="Script MT Bold" panose="03040602040607080904" pitchFamily="66" charset="0"/>
              </a:rPr>
              <a:t> </a:t>
            </a:r>
            <a:endParaRPr lang="fr-FR" sz="3200" b="1" i="0" u="none" strike="noStrike" kern="1200" cap="none" spc="0" baseline="0" dirty="0">
              <a:solidFill>
                <a:srgbClr val="000000"/>
              </a:solidFill>
              <a:uFillTx/>
              <a:latin typeface="Script MT Bold" panose="030406020406070809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1000"/>
                                        <p:tgtEl>
                                          <p:spTgt spid="25"/>
                                        </p:tgtEl>
                                      </p:cBhvr>
                                    </p:animEffect>
                                    <p:anim calcmode="lin" valueType="num">
                                      <p:cBhvr>
                                        <p:cTn id="13" dur="1000" fill="hold"/>
                                        <p:tgtEl>
                                          <p:spTgt spid="25"/>
                                        </p:tgtEl>
                                        <p:attrNameLst>
                                          <p:attrName>ppt_x</p:attrName>
                                        </p:attrNameLst>
                                      </p:cBhvr>
                                      <p:tavLst>
                                        <p:tav tm="0">
                                          <p:val>
                                            <p:strVal val="#ppt_x"/>
                                          </p:val>
                                        </p:tav>
                                        <p:tav tm="100000">
                                          <p:val>
                                            <p:strVal val="#ppt_x"/>
                                          </p:val>
                                        </p:tav>
                                      </p:tavLst>
                                    </p:anim>
                                    <p:anim calcmode="lin" valueType="num">
                                      <p:cBhvr>
                                        <p:cTn id="14" dur="1000" fill="hold"/>
                                        <p:tgtEl>
                                          <p:spTgt spid="25"/>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anim calcmode="lin" valueType="num">
                                      <p:cBhvr>
                                        <p:cTn id="30" dur="1000" fill="hold"/>
                                        <p:tgtEl>
                                          <p:spTgt spid="10"/>
                                        </p:tgtEl>
                                        <p:attrNameLst>
                                          <p:attrName>ppt_x</p:attrName>
                                        </p:attrNameLst>
                                      </p:cBhvr>
                                      <p:tavLst>
                                        <p:tav tm="0">
                                          <p:val>
                                            <p:strVal val="#ppt_x"/>
                                          </p:val>
                                        </p:tav>
                                        <p:tav tm="100000">
                                          <p:val>
                                            <p:strVal val="#ppt_x"/>
                                          </p:val>
                                        </p:tav>
                                      </p:tavLst>
                                    </p:anim>
                                    <p:anim calcmode="lin" valueType="num">
                                      <p:cBhvr>
                                        <p:cTn id="31" dur="1000" fill="hold"/>
                                        <p:tgtEl>
                                          <p:spTgt spid="10"/>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fade">
                                      <p:cBhvr>
                                        <p:cTn id="34" dur="1000"/>
                                        <p:tgtEl>
                                          <p:spTgt spid="24"/>
                                        </p:tgtEl>
                                      </p:cBhvr>
                                    </p:animEffect>
                                    <p:anim calcmode="lin" valueType="num">
                                      <p:cBhvr>
                                        <p:cTn id="35" dur="1000" fill="hold"/>
                                        <p:tgtEl>
                                          <p:spTgt spid="24"/>
                                        </p:tgtEl>
                                        <p:attrNameLst>
                                          <p:attrName>ppt_x</p:attrName>
                                        </p:attrNameLst>
                                      </p:cBhvr>
                                      <p:tavLst>
                                        <p:tav tm="0">
                                          <p:val>
                                            <p:strVal val="#ppt_x"/>
                                          </p:val>
                                        </p:tav>
                                        <p:tav tm="100000">
                                          <p:val>
                                            <p:strVal val="#ppt_x"/>
                                          </p:val>
                                        </p:tav>
                                      </p:tavLst>
                                    </p:anim>
                                    <p:anim calcmode="lin" valueType="num">
                                      <p:cBhvr>
                                        <p:cTn id="36" dur="1000" fill="hold"/>
                                        <p:tgtEl>
                                          <p:spTgt spid="24"/>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1000"/>
                                        <p:tgtEl>
                                          <p:spTgt spid="19"/>
                                        </p:tgtEl>
                                      </p:cBhvr>
                                    </p:animEffect>
                                    <p:anim calcmode="lin" valueType="num">
                                      <p:cBhvr>
                                        <p:cTn id="40" dur="1000" fill="hold"/>
                                        <p:tgtEl>
                                          <p:spTgt spid="19"/>
                                        </p:tgtEl>
                                        <p:attrNameLst>
                                          <p:attrName>ppt_x</p:attrName>
                                        </p:attrNameLst>
                                      </p:cBhvr>
                                      <p:tavLst>
                                        <p:tav tm="0">
                                          <p:val>
                                            <p:strVal val="#ppt_x"/>
                                          </p:val>
                                        </p:tav>
                                        <p:tav tm="100000">
                                          <p:val>
                                            <p:strVal val="#ppt_x"/>
                                          </p:val>
                                        </p:tav>
                                      </p:tavLst>
                                    </p:anim>
                                    <p:anim calcmode="lin" valueType="num">
                                      <p:cBhvr>
                                        <p:cTn id="41" dur="1000" fill="hold"/>
                                        <p:tgtEl>
                                          <p:spTgt spid="19"/>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1000"/>
                                        <p:tgtEl>
                                          <p:spTgt spid="4"/>
                                        </p:tgtEl>
                                      </p:cBhvr>
                                    </p:animEffect>
                                    <p:anim calcmode="lin" valueType="num">
                                      <p:cBhvr>
                                        <p:cTn id="45" dur="1000" fill="hold"/>
                                        <p:tgtEl>
                                          <p:spTgt spid="4"/>
                                        </p:tgtEl>
                                        <p:attrNameLst>
                                          <p:attrName>ppt_x</p:attrName>
                                        </p:attrNameLst>
                                      </p:cBhvr>
                                      <p:tavLst>
                                        <p:tav tm="0">
                                          <p:val>
                                            <p:strVal val="#ppt_x"/>
                                          </p:val>
                                        </p:tav>
                                        <p:tav tm="100000">
                                          <p:val>
                                            <p:strVal val="#ppt_x"/>
                                          </p:val>
                                        </p:tav>
                                      </p:tavLst>
                                    </p:anim>
                                    <p:anim calcmode="lin" valueType="num">
                                      <p:cBhvr>
                                        <p:cTn id="4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fade">
                                      <p:cBhvr>
                                        <p:cTn id="51" dur="1000"/>
                                        <p:tgtEl>
                                          <p:spTgt spid="23"/>
                                        </p:tgtEl>
                                      </p:cBhvr>
                                    </p:animEffect>
                                    <p:anim calcmode="lin" valueType="num">
                                      <p:cBhvr>
                                        <p:cTn id="52" dur="1000" fill="hold"/>
                                        <p:tgtEl>
                                          <p:spTgt spid="23"/>
                                        </p:tgtEl>
                                        <p:attrNameLst>
                                          <p:attrName>ppt_x</p:attrName>
                                        </p:attrNameLst>
                                      </p:cBhvr>
                                      <p:tavLst>
                                        <p:tav tm="0">
                                          <p:val>
                                            <p:strVal val="#ppt_x"/>
                                          </p:val>
                                        </p:tav>
                                        <p:tav tm="100000">
                                          <p:val>
                                            <p:strVal val="#ppt_x"/>
                                          </p:val>
                                        </p:tav>
                                      </p:tavLst>
                                    </p:anim>
                                    <p:anim calcmode="lin" valueType="num">
                                      <p:cBhvr>
                                        <p:cTn id="53" dur="1000" fill="hold"/>
                                        <p:tgtEl>
                                          <p:spTgt spid="23"/>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par>
                                <p:cTn id="59" presetID="42" presetClass="entr" presetSubtype="0" fill="hold" grpId="0" nodeType="with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fade">
                                      <p:cBhvr>
                                        <p:cTn id="61" dur="1000"/>
                                        <p:tgtEl>
                                          <p:spTgt spid="6"/>
                                        </p:tgtEl>
                                      </p:cBhvr>
                                    </p:animEffect>
                                    <p:anim calcmode="lin" valueType="num">
                                      <p:cBhvr>
                                        <p:cTn id="62" dur="1000" fill="hold"/>
                                        <p:tgtEl>
                                          <p:spTgt spid="6"/>
                                        </p:tgtEl>
                                        <p:attrNameLst>
                                          <p:attrName>ppt_x</p:attrName>
                                        </p:attrNameLst>
                                      </p:cBhvr>
                                      <p:tavLst>
                                        <p:tav tm="0">
                                          <p:val>
                                            <p:strVal val="#ppt_x"/>
                                          </p:val>
                                        </p:tav>
                                        <p:tav tm="100000">
                                          <p:val>
                                            <p:strVal val="#ppt_x"/>
                                          </p:val>
                                        </p:tav>
                                      </p:tavLst>
                                    </p:anim>
                                    <p:anim calcmode="lin" valueType="num">
                                      <p:cBhvr>
                                        <p:cTn id="63" dur="1000" fill="hold"/>
                                        <p:tgtEl>
                                          <p:spTgt spid="6"/>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18"/>
                                        </p:tgtEl>
                                        <p:attrNameLst>
                                          <p:attrName>style.visibility</p:attrName>
                                        </p:attrNameLst>
                                      </p:cBhvr>
                                      <p:to>
                                        <p:strVal val="visible"/>
                                      </p:to>
                                    </p:set>
                                    <p:animEffect transition="in" filter="fade">
                                      <p:cBhvr>
                                        <p:cTn id="66" dur="1000"/>
                                        <p:tgtEl>
                                          <p:spTgt spid="18"/>
                                        </p:tgtEl>
                                      </p:cBhvr>
                                    </p:animEffect>
                                    <p:anim calcmode="lin" valueType="num">
                                      <p:cBhvr>
                                        <p:cTn id="67" dur="1000" fill="hold"/>
                                        <p:tgtEl>
                                          <p:spTgt spid="18"/>
                                        </p:tgtEl>
                                        <p:attrNameLst>
                                          <p:attrName>ppt_x</p:attrName>
                                        </p:attrNameLst>
                                      </p:cBhvr>
                                      <p:tavLst>
                                        <p:tav tm="0">
                                          <p:val>
                                            <p:strVal val="#ppt_x"/>
                                          </p:val>
                                        </p:tav>
                                        <p:tav tm="100000">
                                          <p:val>
                                            <p:strVal val="#ppt_x"/>
                                          </p:val>
                                        </p:tav>
                                      </p:tavLst>
                                    </p:anim>
                                    <p:anim calcmode="lin" valueType="num">
                                      <p:cBhvr>
                                        <p:cTn id="6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grpId="0" nodeType="click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7"/>
                                        </p:tgtEl>
                                        <p:attrNameLst>
                                          <p:attrName>style.visibility</p:attrName>
                                        </p:attrNameLst>
                                      </p:cBhvr>
                                      <p:to>
                                        <p:strVal val="visible"/>
                                      </p:to>
                                    </p:set>
                                    <p:animEffect transition="in" filter="fade">
                                      <p:cBhvr>
                                        <p:cTn id="78" dur="1000"/>
                                        <p:tgtEl>
                                          <p:spTgt spid="7"/>
                                        </p:tgtEl>
                                      </p:cBhvr>
                                    </p:animEffect>
                                    <p:anim calcmode="lin" valueType="num">
                                      <p:cBhvr>
                                        <p:cTn id="79" dur="1000" fill="hold"/>
                                        <p:tgtEl>
                                          <p:spTgt spid="7"/>
                                        </p:tgtEl>
                                        <p:attrNameLst>
                                          <p:attrName>ppt_x</p:attrName>
                                        </p:attrNameLst>
                                      </p:cBhvr>
                                      <p:tavLst>
                                        <p:tav tm="0">
                                          <p:val>
                                            <p:strVal val="#ppt_x"/>
                                          </p:val>
                                        </p:tav>
                                        <p:tav tm="100000">
                                          <p:val>
                                            <p:strVal val="#ppt_x"/>
                                          </p:val>
                                        </p:tav>
                                      </p:tavLst>
                                    </p:anim>
                                    <p:anim calcmode="lin" valueType="num">
                                      <p:cBhvr>
                                        <p:cTn id="80" dur="1000" fill="hold"/>
                                        <p:tgtEl>
                                          <p:spTgt spid="7"/>
                                        </p:tgtEl>
                                        <p:attrNameLst>
                                          <p:attrName>ppt_y</p:attrName>
                                        </p:attrNameLst>
                                      </p:cBhvr>
                                      <p:tavLst>
                                        <p:tav tm="0">
                                          <p:val>
                                            <p:strVal val="#ppt_y+.1"/>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22"/>
                                        </p:tgtEl>
                                        <p:attrNameLst>
                                          <p:attrName>style.visibility</p:attrName>
                                        </p:attrNameLst>
                                      </p:cBhvr>
                                      <p:to>
                                        <p:strVal val="visible"/>
                                      </p:to>
                                    </p:set>
                                    <p:animEffect transition="in" filter="fade">
                                      <p:cBhvr>
                                        <p:cTn id="83" dur="1000"/>
                                        <p:tgtEl>
                                          <p:spTgt spid="22"/>
                                        </p:tgtEl>
                                      </p:cBhvr>
                                    </p:animEffect>
                                    <p:anim calcmode="lin" valueType="num">
                                      <p:cBhvr>
                                        <p:cTn id="84" dur="1000" fill="hold"/>
                                        <p:tgtEl>
                                          <p:spTgt spid="22"/>
                                        </p:tgtEl>
                                        <p:attrNameLst>
                                          <p:attrName>ppt_x</p:attrName>
                                        </p:attrNameLst>
                                      </p:cBhvr>
                                      <p:tavLst>
                                        <p:tav tm="0">
                                          <p:val>
                                            <p:strVal val="#ppt_x"/>
                                          </p:val>
                                        </p:tav>
                                        <p:tav tm="100000">
                                          <p:val>
                                            <p:strVal val="#ppt_x"/>
                                          </p:val>
                                        </p:tav>
                                      </p:tavLst>
                                    </p:anim>
                                    <p:anim calcmode="lin" valueType="num">
                                      <p:cBhvr>
                                        <p:cTn id="85" dur="1000" fill="hold"/>
                                        <p:tgtEl>
                                          <p:spTgt spid="22"/>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0"/>
                                  </p:stCondLst>
                                  <p:childTnLst>
                                    <p:set>
                                      <p:cBhvr>
                                        <p:cTn id="87" dur="1" fill="hold">
                                          <p:stCondLst>
                                            <p:cond delay="0"/>
                                          </p:stCondLst>
                                        </p:cTn>
                                        <p:tgtEl>
                                          <p:spTgt spid="13"/>
                                        </p:tgtEl>
                                        <p:attrNameLst>
                                          <p:attrName>style.visibility</p:attrName>
                                        </p:attrNameLst>
                                      </p:cBhvr>
                                      <p:to>
                                        <p:strVal val="visible"/>
                                      </p:to>
                                    </p:set>
                                    <p:animEffect transition="in" filter="fade">
                                      <p:cBhvr>
                                        <p:cTn id="88" dur="1000"/>
                                        <p:tgtEl>
                                          <p:spTgt spid="13"/>
                                        </p:tgtEl>
                                      </p:cBhvr>
                                    </p:animEffect>
                                    <p:anim calcmode="lin" valueType="num">
                                      <p:cBhvr>
                                        <p:cTn id="89" dur="1000" fill="hold"/>
                                        <p:tgtEl>
                                          <p:spTgt spid="13"/>
                                        </p:tgtEl>
                                        <p:attrNameLst>
                                          <p:attrName>ppt_x</p:attrName>
                                        </p:attrNameLst>
                                      </p:cBhvr>
                                      <p:tavLst>
                                        <p:tav tm="0">
                                          <p:val>
                                            <p:strVal val="#ppt_x"/>
                                          </p:val>
                                        </p:tav>
                                        <p:tav tm="100000">
                                          <p:val>
                                            <p:strVal val="#ppt_x"/>
                                          </p:val>
                                        </p:tav>
                                      </p:tavLst>
                                    </p:anim>
                                    <p:anim calcmode="lin" valueType="num">
                                      <p:cBhvr>
                                        <p:cTn id="9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42" presetClass="entr" presetSubtype="0" fill="hold" grpId="0" nodeType="clickEffect">
                                  <p:stCondLst>
                                    <p:cond delay="0"/>
                                  </p:stCondLst>
                                  <p:childTnLst>
                                    <p:set>
                                      <p:cBhvr>
                                        <p:cTn id="94" dur="1" fill="hold">
                                          <p:stCondLst>
                                            <p:cond delay="0"/>
                                          </p:stCondLst>
                                        </p:cTn>
                                        <p:tgtEl>
                                          <p:spTgt spid="16"/>
                                        </p:tgtEl>
                                        <p:attrNameLst>
                                          <p:attrName>style.visibility</p:attrName>
                                        </p:attrNameLst>
                                      </p:cBhvr>
                                      <p:to>
                                        <p:strVal val="visible"/>
                                      </p:to>
                                    </p:set>
                                    <p:animEffect transition="in" filter="fade">
                                      <p:cBhvr>
                                        <p:cTn id="95" dur="1000"/>
                                        <p:tgtEl>
                                          <p:spTgt spid="16"/>
                                        </p:tgtEl>
                                      </p:cBhvr>
                                    </p:animEffect>
                                    <p:anim calcmode="lin" valueType="num">
                                      <p:cBhvr>
                                        <p:cTn id="96" dur="1000" fill="hold"/>
                                        <p:tgtEl>
                                          <p:spTgt spid="16"/>
                                        </p:tgtEl>
                                        <p:attrNameLst>
                                          <p:attrName>ppt_x</p:attrName>
                                        </p:attrNameLst>
                                      </p:cBhvr>
                                      <p:tavLst>
                                        <p:tav tm="0">
                                          <p:val>
                                            <p:strVal val="#ppt_x"/>
                                          </p:val>
                                        </p:tav>
                                        <p:tav tm="100000">
                                          <p:val>
                                            <p:strVal val="#ppt_x"/>
                                          </p:val>
                                        </p:tav>
                                      </p:tavLst>
                                    </p:anim>
                                    <p:anim calcmode="lin" valueType="num">
                                      <p:cBhvr>
                                        <p:cTn id="97" dur="1000" fill="hold"/>
                                        <p:tgtEl>
                                          <p:spTgt spid="16"/>
                                        </p:tgtEl>
                                        <p:attrNameLst>
                                          <p:attrName>ppt_y</p:attrName>
                                        </p:attrNameLst>
                                      </p:cBhvr>
                                      <p:tavLst>
                                        <p:tav tm="0">
                                          <p:val>
                                            <p:strVal val="#ppt_y+.1"/>
                                          </p:val>
                                        </p:tav>
                                        <p:tav tm="100000">
                                          <p:val>
                                            <p:strVal val="#ppt_y"/>
                                          </p:val>
                                        </p:tav>
                                      </p:tavLst>
                                    </p:anim>
                                  </p:childTnLst>
                                </p:cTn>
                              </p:par>
                              <p:par>
                                <p:cTn id="98" presetID="42" presetClass="entr" presetSubtype="0" fill="hold" grpId="0" nodeType="withEffect">
                                  <p:stCondLst>
                                    <p:cond delay="0"/>
                                  </p:stCondLst>
                                  <p:childTnLst>
                                    <p:set>
                                      <p:cBhvr>
                                        <p:cTn id="99" dur="1" fill="hold">
                                          <p:stCondLst>
                                            <p:cond delay="0"/>
                                          </p:stCondLst>
                                        </p:cTn>
                                        <p:tgtEl>
                                          <p:spTgt spid="5"/>
                                        </p:tgtEl>
                                        <p:attrNameLst>
                                          <p:attrName>style.visibility</p:attrName>
                                        </p:attrNameLst>
                                      </p:cBhvr>
                                      <p:to>
                                        <p:strVal val="visible"/>
                                      </p:to>
                                    </p:set>
                                    <p:animEffect transition="in" filter="fade">
                                      <p:cBhvr>
                                        <p:cTn id="100" dur="1000"/>
                                        <p:tgtEl>
                                          <p:spTgt spid="5"/>
                                        </p:tgtEl>
                                      </p:cBhvr>
                                    </p:animEffect>
                                    <p:anim calcmode="lin" valueType="num">
                                      <p:cBhvr>
                                        <p:cTn id="101" dur="1000" fill="hold"/>
                                        <p:tgtEl>
                                          <p:spTgt spid="5"/>
                                        </p:tgtEl>
                                        <p:attrNameLst>
                                          <p:attrName>ppt_x</p:attrName>
                                        </p:attrNameLst>
                                      </p:cBhvr>
                                      <p:tavLst>
                                        <p:tav tm="0">
                                          <p:val>
                                            <p:strVal val="#ppt_x"/>
                                          </p:val>
                                        </p:tav>
                                        <p:tav tm="100000">
                                          <p:val>
                                            <p:strVal val="#ppt_x"/>
                                          </p:val>
                                        </p:tav>
                                      </p:tavLst>
                                    </p:anim>
                                    <p:anim calcmode="lin" valueType="num">
                                      <p:cBhvr>
                                        <p:cTn id="102" dur="1000" fill="hold"/>
                                        <p:tgtEl>
                                          <p:spTgt spid="5"/>
                                        </p:tgtEl>
                                        <p:attrNameLst>
                                          <p:attrName>ppt_y</p:attrName>
                                        </p:attrNameLst>
                                      </p:cBhvr>
                                      <p:tavLst>
                                        <p:tav tm="0">
                                          <p:val>
                                            <p:strVal val="#ppt_y+.1"/>
                                          </p:val>
                                        </p:tav>
                                        <p:tav tm="100000">
                                          <p:val>
                                            <p:strVal val="#ppt_y"/>
                                          </p:val>
                                        </p:tav>
                                      </p:tavLst>
                                    </p:anim>
                                  </p:childTnLst>
                                </p:cTn>
                              </p:par>
                              <p:par>
                                <p:cTn id="103" presetID="42" presetClass="entr" presetSubtype="0"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animEffect transition="in" filter="fade">
                                      <p:cBhvr>
                                        <p:cTn id="105" dur="1000"/>
                                        <p:tgtEl>
                                          <p:spTgt spid="21"/>
                                        </p:tgtEl>
                                      </p:cBhvr>
                                    </p:animEffect>
                                    <p:anim calcmode="lin" valueType="num">
                                      <p:cBhvr>
                                        <p:cTn id="106" dur="1000" fill="hold"/>
                                        <p:tgtEl>
                                          <p:spTgt spid="21"/>
                                        </p:tgtEl>
                                        <p:attrNameLst>
                                          <p:attrName>ppt_x</p:attrName>
                                        </p:attrNameLst>
                                      </p:cBhvr>
                                      <p:tavLst>
                                        <p:tav tm="0">
                                          <p:val>
                                            <p:strVal val="#ppt_x"/>
                                          </p:val>
                                        </p:tav>
                                        <p:tav tm="100000">
                                          <p:val>
                                            <p:strVal val="#ppt_x"/>
                                          </p:val>
                                        </p:tav>
                                      </p:tavLst>
                                    </p:anim>
                                    <p:anim calcmode="lin" valueType="num">
                                      <p:cBhvr>
                                        <p:cTn id="107" dur="1000" fill="hold"/>
                                        <p:tgtEl>
                                          <p:spTgt spid="21"/>
                                        </p:tgtEl>
                                        <p:attrNameLst>
                                          <p:attrName>ppt_y</p:attrName>
                                        </p:attrNameLst>
                                      </p:cBhvr>
                                      <p:tavLst>
                                        <p:tav tm="0">
                                          <p:val>
                                            <p:strVal val="#ppt_y+.1"/>
                                          </p:val>
                                        </p:tav>
                                        <p:tav tm="100000">
                                          <p:val>
                                            <p:strVal val="#ppt_y"/>
                                          </p:val>
                                        </p:tav>
                                      </p:tavLst>
                                    </p:anim>
                                  </p:childTnLst>
                                </p:cTn>
                              </p:par>
                              <p:par>
                                <p:cTn id="108" presetID="42" presetClass="entr" presetSubtype="0" fill="hold" grpId="0" nodeType="withEffect">
                                  <p:stCondLst>
                                    <p:cond delay="0"/>
                                  </p:stCondLst>
                                  <p:childTnLst>
                                    <p:set>
                                      <p:cBhvr>
                                        <p:cTn id="109" dur="1" fill="hold">
                                          <p:stCondLst>
                                            <p:cond delay="0"/>
                                          </p:stCondLst>
                                        </p:cTn>
                                        <p:tgtEl>
                                          <p:spTgt spid="11"/>
                                        </p:tgtEl>
                                        <p:attrNameLst>
                                          <p:attrName>style.visibility</p:attrName>
                                        </p:attrNameLst>
                                      </p:cBhvr>
                                      <p:to>
                                        <p:strVal val="visible"/>
                                      </p:to>
                                    </p:set>
                                    <p:animEffect transition="in" filter="fade">
                                      <p:cBhvr>
                                        <p:cTn id="110" dur="1000"/>
                                        <p:tgtEl>
                                          <p:spTgt spid="11"/>
                                        </p:tgtEl>
                                      </p:cBhvr>
                                    </p:animEffect>
                                    <p:anim calcmode="lin" valueType="num">
                                      <p:cBhvr>
                                        <p:cTn id="111" dur="1000" fill="hold"/>
                                        <p:tgtEl>
                                          <p:spTgt spid="11"/>
                                        </p:tgtEl>
                                        <p:attrNameLst>
                                          <p:attrName>ppt_x</p:attrName>
                                        </p:attrNameLst>
                                      </p:cBhvr>
                                      <p:tavLst>
                                        <p:tav tm="0">
                                          <p:val>
                                            <p:strVal val="#ppt_x"/>
                                          </p:val>
                                        </p:tav>
                                        <p:tav tm="100000">
                                          <p:val>
                                            <p:strVal val="#ppt_x"/>
                                          </p:val>
                                        </p:tav>
                                      </p:tavLst>
                                    </p:anim>
                                    <p:anim calcmode="lin" valueType="num">
                                      <p:cBhvr>
                                        <p:cTn id="11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42" presetClass="entr" presetSubtype="0" fill="hold" grpId="0" nodeType="clickEffect">
                                  <p:stCondLst>
                                    <p:cond delay="0"/>
                                  </p:stCondLst>
                                  <p:childTnLst>
                                    <p:set>
                                      <p:cBhvr>
                                        <p:cTn id="116" dur="1" fill="hold">
                                          <p:stCondLst>
                                            <p:cond delay="0"/>
                                          </p:stCondLst>
                                        </p:cTn>
                                        <p:tgtEl>
                                          <p:spTgt spid="15"/>
                                        </p:tgtEl>
                                        <p:attrNameLst>
                                          <p:attrName>style.visibility</p:attrName>
                                        </p:attrNameLst>
                                      </p:cBhvr>
                                      <p:to>
                                        <p:strVal val="visible"/>
                                      </p:to>
                                    </p:set>
                                    <p:animEffect transition="in" filter="fade">
                                      <p:cBhvr>
                                        <p:cTn id="117" dur="1000"/>
                                        <p:tgtEl>
                                          <p:spTgt spid="15"/>
                                        </p:tgtEl>
                                      </p:cBhvr>
                                    </p:animEffect>
                                    <p:anim calcmode="lin" valueType="num">
                                      <p:cBhvr>
                                        <p:cTn id="118" dur="1000" fill="hold"/>
                                        <p:tgtEl>
                                          <p:spTgt spid="15"/>
                                        </p:tgtEl>
                                        <p:attrNameLst>
                                          <p:attrName>ppt_x</p:attrName>
                                        </p:attrNameLst>
                                      </p:cBhvr>
                                      <p:tavLst>
                                        <p:tav tm="0">
                                          <p:val>
                                            <p:strVal val="#ppt_x"/>
                                          </p:val>
                                        </p:tav>
                                        <p:tav tm="100000">
                                          <p:val>
                                            <p:strVal val="#ppt_x"/>
                                          </p:val>
                                        </p:tav>
                                      </p:tavLst>
                                    </p:anim>
                                    <p:anim calcmode="lin" valueType="num">
                                      <p:cBhvr>
                                        <p:cTn id="119" dur="1000" fill="hold"/>
                                        <p:tgtEl>
                                          <p:spTgt spid="15"/>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0"/>
                                  </p:stCondLst>
                                  <p:childTnLst>
                                    <p:set>
                                      <p:cBhvr>
                                        <p:cTn id="121" dur="1" fill="hold">
                                          <p:stCondLst>
                                            <p:cond delay="0"/>
                                          </p:stCondLst>
                                        </p:cTn>
                                        <p:tgtEl>
                                          <p:spTgt spid="2"/>
                                        </p:tgtEl>
                                        <p:attrNameLst>
                                          <p:attrName>style.visibility</p:attrName>
                                        </p:attrNameLst>
                                      </p:cBhvr>
                                      <p:to>
                                        <p:strVal val="visible"/>
                                      </p:to>
                                    </p:set>
                                    <p:animEffect transition="in" filter="fade">
                                      <p:cBhvr>
                                        <p:cTn id="122" dur="1000"/>
                                        <p:tgtEl>
                                          <p:spTgt spid="2"/>
                                        </p:tgtEl>
                                      </p:cBhvr>
                                    </p:animEffect>
                                    <p:anim calcmode="lin" valueType="num">
                                      <p:cBhvr>
                                        <p:cTn id="123" dur="1000" fill="hold"/>
                                        <p:tgtEl>
                                          <p:spTgt spid="2"/>
                                        </p:tgtEl>
                                        <p:attrNameLst>
                                          <p:attrName>ppt_x</p:attrName>
                                        </p:attrNameLst>
                                      </p:cBhvr>
                                      <p:tavLst>
                                        <p:tav tm="0">
                                          <p:val>
                                            <p:strVal val="#ppt_x"/>
                                          </p:val>
                                        </p:tav>
                                        <p:tav tm="100000">
                                          <p:val>
                                            <p:strVal val="#ppt_x"/>
                                          </p:val>
                                        </p:tav>
                                      </p:tavLst>
                                    </p:anim>
                                    <p:anim calcmode="lin" valueType="num">
                                      <p:cBhvr>
                                        <p:cTn id="124" dur="1000" fill="hold"/>
                                        <p:tgtEl>
                                          <p:spTgt spid="2"/>
                                        </p:tgtEl>
                                        <p:attrNameLst>
                                          <p:attrName>ppt_y</p:attrName>
                                        </p:attrNameLst>
                                      </p:cBhvr>
                                      <p:tavLst>
                                        <p:tav tm="0">
                                          <p:val>
                                            <p:strVal val="#ppt_y+.1"/>
                                          </p:val>
                                        </p:tav>
                                        <p:tav tm="100000">
                                          <p:val>
                                            <p:strVal val="#ppt_y"/>
                                          </p:val>
                                        </p:tav>
                                      </p:tavLst>
                                    </p:anim>
                                  </p:childTnLst>
                                </p:cTn>
                              </p:par>
                              <p:par>
                                <p:cTn id="125" presetID="42" presetClass="entr" presetSubtype="0" fill="hold" grpId="0" nodeType="withEffect">
                                  <p:stCondLst>
                                    <p:cond delay="0"/>
                                  </p:stCondLst>
                                  <p:childTnLst>
                                    <p:set>
                                      <p:cBhvr>
                                        <p:cTn id="126" dur="1" fill="hold">
                                          <p:stCondLst>
                                            <p:cond delay="0"/>
                                          </p:stCondLst>
                                        </p:cTn>
                                        <p:tgtEl>
                                          <p:spTgt spid="8"/>
                                        </p:tgtEl>
                                        <p:attrNameLst>
                                          <p:attrName>style.visibility</p:attrName>
                                        </p:attrNameLst>
                                      </p:cBhvr>
                                      <p:to>
                                        <p:strVal val="visible"/>
                                      </p:to>
                                    </p:set>
                                    <p:animEffect transition="in" filter="fade">
                                      <p:cBhvr>
                                        <p:cTn id="127" dur="1000"/>
                                        <p:tgtEl>
                                          <p:spTgt spid="8"/>
                                        </p:tgtEl>
                                      </p:cBhvr>
                                    </p:animEffect>
                                    <p:anim calcmode="lin" valueType="num">
                                      <p:cBhvr>
                                        <p:cTn id="128" dur="1000" fill="hold"/>
                                        <p:tgtEl>
                                          <p:spTgt spid="8"/>
                                        </p:tgtEl>
                                        <p:attrNameLst>
                                          <p:attrName>ppt_x</p:attrName>
                                        </p:attrNameLst>
                                      </p:cBhvr>
                                      <p:tavLst>
                                        <p:tav tm="0">
                                          <p:val>
                                            <p:strVal val="#ppt_x"/>
                                          </p:val>
                                        </p:tav>
                                        <p:tav tm="100000">
                                          <p:val>
                                            <p:strVal val="#ppt_x"/>
                                          </p:val>
                                        </p:tav>
                                      </p:tavLst>
                                    </p:anim>
                                    <p:anim calcmode="lin" valueType="num">
                                      <p:cBhvr>
                                        <p:cTn id="129" dur="1000" fill="hold"/>
                                        <p:tgtEl>
                                          <p:spTgt spid="8"/>
                                        </p:tgtEl>
                                        <p:attrNameLst>
                                          <p:attrName>ppt_y</p:attrName>
                                        </p:attrNameLst>
                                      </p:cBhvr>
                                      <p:tavLst>
                                        <p:tav tm="0">
                                          <p:val>
                                            <p:strVal val="#ppt_y+.1"/>
                                          </p:val>
                                        </p:tav>
                                        <p:tav tm="100000">
                                          <p:val>
                                            <p:strVal val="#ppt_y"/>
                                          </p:val>
                                        </p:tav>
                                      </p:tavLst>
                                    </p:anim>
                                  </p:childTnLst>
                                </p:cTn>
                              </p:par>
                              <p:par>
                                <p:cTn id="130" presetID="42" presetClass="entr" presetSubtype="0" fill="hold" grpId="0" nodeType="withEffect">
                                  <p:stCondLst>
                                    <p:cond delay="0"/>
                                  </p:stCondLst>
                                  <p:childTnLst>
                                    <p:set>
                                      <p:cBhvr>
                                        <p:cTn id="131" dur="1" fill="hold">
                                          <p:stCondLst>
                                            <p:cond delay="0"/>
                                          </p:stCondLst>
                                        </p:cTn>
                                        <p:tgtEl>
                                          <p:spTgt spid="20"/>
                                        </p:tgtEl>
                                        <p:attrNameLst>
                                          <p:attrName>style.visibility</p:attrName>
                                        </p:attrNameLst>
                                      </p:cBhvr>
                                      <p:to>
                                        <p:strVal val="visible"/>
                                      </p:to>
                                    </p:set>
                                    <p:animEffect transition="in" filter="fade">
                                      <p:cBhvr>
                                        <p:cTn id="132" dur="1000"/>
                                        <p:tgtEl>
                                          <p:spTgt spid="20"/>
                                        </p:tgtEl>
                                      </p:cBhvr>
                                    </p:animEffect>
                                    <p:anim calcmode="lin" valueType="num">
                                      <p:cBhvr>
                                        <p:cTn id="133" dur="1000" fill="hold"/>
                                        <p:tgtEl>
                                          <p:spTgt spid="20"/>
                                        </p:tgtEl>
                                        <p:attrNameLst>
                                          <p:attrName>ppt_x</p:attrName>
                                        </p:attrNameLst>
                                      </p:cBhvr>
                                      <p:tavLst>
                                        <p:tav tm="0">
                                          <p:val>
                                            <p:strVal val="#ppt_x"/>
                                          </p:val>
                                        </p:tav>
                                        <p:tav tm="100000">
                                          <p:val>
                                            <p:strVal val="#ppt_x"/>
                                          </p:val>
                                        </p:tav>
                                      </p:tavLst>
                                    </p:anim>
                                    <p:anim calcmode="lin" valueType="num">
                                      <p:cBhvr>
                                        <p:cTn id="13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8" grpId="0"/>
      <p:bldP spid="19" grpId="0"/>
      <p:bldP spid="21" grpId="0"/>
      <p:bldP spid="22" grpId="0"/>
      <p:bldP spid="23" grpId="0"/>
      <p:bldP spid="24" grpId="0"/>
      <p:bldP spid="25" grpId="0"/>
      <p:bldP spid="2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xmlns="" id="{D3731270-E4E8-22B4-C2B5-70E671781BDD}"/>
              </a:ext>
            </a:extLst>
          </p:cNvPr>
          <p:cNvSpPr/>
          <p:nvPr/>
        </p:nvSpPr>
        <p:spPr>
          <a:xfrm>
            <a:off x="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3" name="Rectangle 6">
            <a:extLst>
              <a:ext uri="{FF2B5EF4-FFF2-40B4-BE49-F238E27FC236}">
                <a16:creationId xmlns:a16="http://schemas.microsoft.com/office/drawing/2014/main" xmlns="" id="{46C2325C-DBFF-E8E0-80CF-81B30DFF2091}"/>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ZoneTexte 1">
            <a:extLst>
              <a:ext uri="{FF2B5EF4-FFF2-40B4-BE49-F238E27FC236}">
                <a16:creationId xmlns:a16="http://schemas.microsoft.com/office/drawing/2014/main" xmlns="" id="{9E05E325-FF19-C1E2-0906-4EE73BD2BE4A}"/>
              </a:ext>
            </a:extLst>
          </p:cNvPr>
          <p:cNvSpPr txBox="1"/>
          <p:nvPr/>
        </p:nvSpPr>
        <p:spPr>
          <a:xfrm>
            <a:off x="4724787" y="0"/>
            <a:ext cx="3997976" cy="2308320"/>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1" i="0" u="none" strike="noStrike" kern="1200" cap="none" spc="0" baseline="0" dirty="0">
                <a:solidFill>
                  <a:srgbClr val="000000"/>
                </a:solidFill>
                <a:uFillTx/>
                <a:latin typeface="Script MT Bold" pitchFamily="66"/>
              </a:rPr>
              <a:t>Références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4800" b="1" i="0" u="none" strike="noStrike" kern="1200" cap="none" spc="0" baseline="0" dirty="0">
              <a:solidFill>
                <a:srgbClr val="000000"/>
              </a:solidFill>
              <a:uFillTx/>
              <a:latin typeface="Script MT Bold"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4800" b="1" i="0" u="none" strike="noStrike" kern="1200" cap="none" spc="0" baseline="0" dirty="0">
              <a:solidFill>
                <a:srgbClr val="000000"/>
              </a:solidFill>
              <a:uFillTx/>
              <a:latin typeface="Script MT Bold" pitchFamily="66"/>
            </a:endParaRPr>
          </a:p>
        </p:txBody>
      </p:sp>
      <p:sp>
        <p:nvSpPr>
          <p:cNvPr id="6" name="ZoneTexte 2">
            <a:extLst>
              <a:ext uri="{FF2B5EF4-FFF2-40B4-BE49-F238E27FC236}">
                <a16:creationId xmlns:a16="http://schemas.microsoft.com/office/drawing/2014/main" xmlns="" id="{83ECB10F-5620-5D0D-31F2-15D0DEA0E91E}"/>
              </a:ext>
            </a:extLst>
          </p:cNvPr>
          <p:cNvSpPr txBox="1"/>
          <p:nvPr/>
        </p:nvSpPr>
        <p:spPr>
          <a:xfrm>
            <a:off x="852504" y="2371944"/>
            <a:ext cx="10481483" cy="3046988"/>
          </a:xfrm>
          <a:prstGeom prst="rect">
            <a:avLst/>
          </a:prstGeom>
          <a:noFill/>
          <a:ln cap="flat">
            <a:noFill/>
          </a:ln>
        </p:spPr>
        <p:txBody>
          <a:bodyPr vert="horz" wrap="square" lIns="91440" tIns="45720" rIns="91440" bIns="45720" anchor="t" anchorCtr="0" compatLnSpc="1">
            <a:spAutoFit/>
          </a:bodyPr>
          <a:lstStyle/>
          <a:p>
            <a:pPr marL="342900" lvl="0" indent="-342900" algn="just">
              <a:buSzPct val="100000"/>
              <a:buFont typeface="Arial" pitchFamily="34"/>
              <a:buChar char="•"/>
              <a:defRPr sz="1800" b="0" i="0" u="none" strike="noStrike" kern="0" cap="none" spc="0" baseline="0">
                <a:solidFill>
                  <a:srgbClr val="000000"/>
                </a:solidFill>
                <a:uFillTx/>
              </a:defRPr>
            </a:pPr>
            <a:r>
              <a:rPr lang="fr-FR" sz="2400" dirty="0">
                <a:solidFill>
                  <a:srgbClr val="000000"/>
                </a:solidFill>
                <a:latin typeface="Arial" pitchFamily="34"/>
                <a:cs typeface="Arial" pitchFamily="34"/>
                <a:hlinkClick r:id="rId2"/>
              </a:rPr>
              <a:t>https://www.kaggle.com/competitions</a:t>
            </a:r>
            <a:endParaRPr lang="fr-FR" sz="2400" dirty="0">
              <a:solidFill>
                <a:srgbClr val="000000"/>
              </a:solidFill>
              <a:latin typeface="Arial" pitchFamily="34"/>
              <a:cs typeface="Arial" pitchFamily="34"/>
            </a:endParaRPr>
          </a:p>
          <a:p>
            <a:pPr lvl="0" algn="just">
              <a:buSzPct val="100000"/>
              <a:defRPr sz="1800" b="0" i="0" u="none" strike="noStrike" kern="0" cap="none" spc="0" baseline="0">
                <a:solidFill>
                  <a:srgbClr val="000000"/>
                </a:solidFill>
                <a:uFillTx/>
              </a:defRPr>
            </a:pPr>
            <a:endParaRPr lang="fr-FR" sz="2400" b="0" i="0" u="none" strike="noStrike" kern="1200" cap="none" spc="0" baseline="0" dirty="0">
              <a:solidFill>
                <a:srgbClr val="000000"/>
              </a:solidFill>
              <a:uFillTx/>
              <a:latin typeface="Arial" pitchFamily="34"/>
              <a:cs typeface="Arial" pitchFamily="34"/>
            </a:endParaRPr>
          </a:p>
          <a:p>
            <a:pPr marL="342900" lvl="0" indent="-342900" algn="just">
              <a:buSzPct val="100000"/>
              <a:buFont typeface="Arial" pitchFamily="34"/>
              <a:buChar char="•"/>
              <a:defRPr sz="1800" b="0" i="0" u="none" strike="noStrike" kern="0" cap="none" spc="0" baseline="0">
                <a:solidFill>
                  <a:srgbClr val="000000"/>
                </a:solidFill>
                <a:uFillTx/>
              </a:defRPr>
            </a:pPr>
            <a:r>
              <a:rPr lang="fr-FR" sz="2400" dirty="0">
                <a:solidFill>
                  <a:srgbClr val="000000"/>
                </a:solidFill>
                <a:latin typeface="Arial" pitchFamily="34"/>
                <a:cs typeface="Arial" pitchFamily="34"/>
                <a:hlinkClick r:id="rId3"/>
              </a:rPr>
              <a:t>https://scikit-learn.org/stable/</a:t>
            </a:r>
            <a:endParaRPr lang="fr-FR" sz="2400" dirty="0">
              <a:solidFill>
                <a:srgbClr val="000000"/>
              </a:solidFill>
              <a:latin typeface="Arial" pitchFamily="34"/>
              <a:cs typeface="Arial" pitchFamily="34"/>
            </a:endParaRPr>
          </a:p>
          <a:p>
            <a:pPr lvl="0" algn="just">
              <a:buSzPct val="100000"/>
              <a:defRPr sz="1800" b="0" i="0" u="none" strike="noStrike" kern="0" cap="none" spc="0" baseline="0">
                <a:solidFill>
                  <a:srgbClr val="000000"/>
                </a:solidFill>
                <a:uFillTx/>
              </a:defRPr>
            </a:pPr>
            <a:endParaRPr lang="fr-FR" sz="2400" b="0" i="0" u="none" strike="noStrike" kern="1200" cap="none" spc="0" baseline="0" dirty="0">
              <a:solidFill>
                <a:srgbClr val="000000"/>
              </a:solidFill>
              <a:uFillTx/>
              <a:latin typeface="Arial" pitchFamily="34"/>
              <a:cs typeface="Arial" pitchFamily="34"/>
            </a:endParaRPr>
          </a:p>
          <a:p>
            <a:pPr marL="342900" lvl="0" indent="-342900" algn="just">
              <a:buSzPct val="100000"/>
              <a:buFont typeface="Arial" pitchFamily="34"/>
              <a:buChar char="•"/>
              <a:defRPr sz="1800" b="0" i="0" u="none" strike="noStrike" kern="0" cap="none" spc="0" baseline="0">
                <a:solidFill>
                  <a:srgbClr val="000000"/>
                </a:solidFill>
                <a:uFillTx/>
              </a:defRPr>
            </a:pPr>
            <a:r>
              <a:rPr lang="fr-FR" sz="2400" dirty="0">
                <a:solidFill>
                  <a:srgbClr val="000000"/>
                </a:solidFill>
                <a:latin typeface="Arial" pitchFamily="34"/>
                <a:cs typeface="Arial" pitchFamily="34"/>
                <a:hlinkClick r:id="rId4"/>
              </a:rPr>
              <a:t>https://imbalanced-learn.org/stable/</a:t>
            </a:r>
            <a:endParaRPr lang="fr-FR" sz="2400" dirty="0">
              <a:solidFill>
                <a:srgbClr val="000000"/>
              </a:solidFill>
              <a:latin typeface="Arial" pitchFamily="34"/>
              <a:cs typeface="Arial" pitchFamily="34"/>
            </a:endParaRPr>
          </a:p>
          <a:p>
            <a:pPr marL="342900" lvl="0" indent="-342900" algn="just">
              <a:buSzPct val="100000"/>
              <a:buFont typeface="Arial" pitchFamily="34"/>
              <a:buChar char="•"/>
              <a:defRPr sz="1800" b="0" i="0" u="none" strike="noStrike" kern="0" cap="none" spc="0" baseline="0">
                <a:solidFill>
                  <a:srgbClr val="000000"/>
                </a:solidFill>
                <a:uFillTx/>
              </a:defRPr>
            </a:pPr>
            <a:endParaRPr lang="fr-FR" sz="2400" b="0" i="0" u="none" strike="noStrike" kern="1200" cap="none" spc="0" baseline="0" dirty="0">
              <a:solidFill>
                <a:srgbClr val="000000"/>
              </a:solidFill>
              <a:uFillTx/>
              <a:latin typeface="Arial" pitchFamily="34"/>
              <a:cs typeface="Arial" pitchFamily="34"/>
            </a:endParaRPr>
          </a:p>
          <a:p>
            <a:pPr marL="342900" lvl="0" indent="-342900" algn="just">
              <a:buSzPct val="100000"/>
              <a:buFont typeface="Arial" pitchFamily="34"/>
              <a:buChar char="•"/>
              <a:defRPr sz="1800" b="0" i="0" u="none" strike="noStrike" kern="0" cap="none" spc="0" baseline="0">
                <a:solidFill>
                  <a:srgbClr val="000000"/>
                </a:solidFill>
                <a:uFillTx/>
              </a:defRPr>
            </a:pPr>
            <a:r>
              <a:rPr lang="fr-FR" sz="2400" dirty="0">
                <a:solidFill>
                  <a:srgbClr val="000000"/>
                </a:solidFill>
                <a:latin typeface="Arial" pitchFamily="34"/>
                <a:cs typeface="Arial" pitchFamily="34"/>
                <a:hlinkClick r:id="rId5"/>
              </a:rPr>
              <a:t>https://machinelearningmastery.com/</a:t>
            </a:r>
            <a:endParaRPr lang="fr-FR" sz="2400" dirty="0">
              <a:solidFill>
                <a:srgbClr val="000000"/>
              </a:solidFill>
              <a:latin typeface="Arial" pitchFamily="34"/>
              <a:cs typeface="Arial" pitchFamily="34"/>
            </a:endParaRPr>
          </a:p>
          <a:p>
            <a:pPr lvl="0" algn="just">
              <a:buSzPct val="100000"/>
              <a:defRPr sz="1800" b="0" i="0" u="none" strike="noStrike" kern="0" cap="none" spc="0" baseline="0">
                <a:solidFill>
                  <a:srgbClr val="000000"/>
                </a:solidFill>
                <a:uFillTx/>
              </a:defRPr>
            </a:pPr>
            <a:endParaRPr lang="fr-FR" sz="2400" b="0" i="0" u="none" strike="noStrike" kern="1200" cap="none" spc="0" baseline="0" dirty="0">
              <a:solidFill>
                <a:srgbClr val="000000"/>
              </a:solidFill>
              <a:uFillTx/>
              <a:latin typeface="Arial" pitchFamily="34"/>
              <a:cs typeface="Arial" pitchFamily="34"/>
            </a:endParaRPr>
          </a:p>
        </p:txBody>
      </p:sp>
      <p:sp>
        <p:nvSpPr>
          <p:cNvPr id="7" name="Espace réservé du numéro de diapositive 3">
            <a:extLst>
              <a:ext uri="{FF2B5EF4-FFF2-40B4-BE49-F238E27FC236}">
                <a16:creationId xmlns:a16="http://schemas.microsoft.com/office/drawing/2014/main" xmlns="" id="{EC581ADE-9A0E-FEF3-F8F5-8A3D8179DBE0}"/>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0FF16ADC-8A6D-4471-907B-6777786A3363}" type="slidenum">
              <a:rPr lang="fr-FR" sz="1200" b="0" i="0" u="none" strike="noStrike" kern="1200" cap="none" spc="0" baseline="0">
                <a:solidFill>
                  <a:srgbClr val="898989"/>
                </a:solidFill>
                <a:uFillTx/>
                <a:latin typeface="Calibri"/>
              </a:rPr>
              <a:t>20</a:t>
            </a:fld>
            <a:endParaRPr lang="fr-FR" sz="1200" b="0" i="0" u="none" strike="noStrike" kern="1200" cap="none" spc="0" baseline="0">
              <a:solidFill>
                <a:srgbClr val="898989"/>
              </a:solidFill>
              <a:uFillTx/>
              <a:latin typeface="Calibri"/>
            </a:endParaRPr>
          </a:p>
        </p:txBody>
      </p:sp>
      <p:sp>
        <p:nvSpPr>
          <p:cNvPr id="8" name="Rectangle : coins arrondis 3">
            <a:extLst>
              <a:ext uri="{FF2B5EF4-FFF2-40B4-BE49-F238E27FC236}">
                <a16:creationId xmlns:a16="http://schemas.microsoft.com/office/drawing/2014/main" xmlns="" id="{1EF9E25F-DCD9-B470-03DA-85958D2911A3}"/>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5215BA15-2DD2-D909-67D6-3DC82AE1DA37}"/>
              </a:ext>
            </a:extLst>
          </p:cNvPr>
          <p:cNvSpPr/>
          <p:nvPr/>
        </p:nvSpPr>
        <p:spPr>
          <a:xfrm>
            <a:off x="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3" name="Rectangle 6">
            <a:extLst>
              <a:ext uri="{FF2B5EF4-FFF2-40B4-BE49-F238E27FC236}">
                <a16:creationId xmlns:a16="http://schemas.microsoft.com/office/drawing/2014/main" xmlns="" id="{F1D39ECB-4BAE-6AC5-AE41-2D30608AE588}"/>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4" name="ZoneTexte 7">
            <a:extLst>
              <a:ext uri="{FF2B5EF4-FFF2-40B4-BE49-F238E27FC236}">
                <a16:creationId xmlns:a16="http://schemas.microsoft.com/office/drawing/2014/main" xmlns="" id="{34F0100F-7DDF-3109-BC80-40E3FA223050}"/>
              </a:ext>
            </a:extLst>
          </p:cNvPr>
          <p:cNvSpPr txBox="1"/>
          <p:nvPr/>
        </p:nvSpPr>
        <p:spPr>
          <a:xfrm>
            <a:off x="2756367" y="1166838"/>
            <a:ext cx="6673757" cy="45243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9600" b="1" i="0" u="none" strike="noStrike" kern="1200" cap="none" spc="0" baseline="0">
                <a:solidFill>
                  <a:srgbClr val="000000"/>
                </a:solidFill>
                <a:uFillTx/>
                <a:latin typeface="Andalus" pitchFamily="18"/>
                <a:cs typeface="Andalus" pitchFamily="18"/>
              </a:rPr>
              <a:t>Merci pour votre attention !</a:t>
            </a:r>
            <a:endParaRPr lang="fr-FR" sz="9600" b="0" i="0" u="none" strike="noStrike" kern="1200" cap="none" spc="0" baseline="0">
              <a:solidFill>
                <a:srgbClr val="000000"/>
              </a:solidFill>
              <a:uFillTx/>
              <a:latin typeface="Andalus" pitchFamily="18"/>
              <a:cs typeface="Andalus" pitchFamily="18"/>
            </a:endParaRPr>
          </a:p>
        </p:txBody>
      </p:sp>
      <p:sp>
        <p:nvSpPr>
          <p:cNvPr id="5" name="Espace réservé du numéro de diapositive 8">
            <a:extLst>
              <a:ext uri="{FF2B5EF4-FFF2-40B4-BE49-F238E27FC236}">
                <a16:creationId xmlns:a16="http://schemas.microsoft.com/office/drawing/2014/main" xmlns="" id="{8174E099-F7F3-0FCE-012B-188CA1D85F30}"/>
              </a:ext>
            </a:extLst>
          </p:cNvPr>
          <p:cNvSpPr txBox="1"/>
          <p:nvPr/>
        </p:nvSpPr>
        <p:spPr>
          <a:xfrm>
            <a:off x="8610603" y="6356351"/>
            <a:ext cx="2743200" cy="365129"/>
          </a:xfrm>
          <a:prstGeom prst="rect">
            <a:avLst/>
          </a:prstGeom>
          <a:noFill/>
          <a:ln cap="flat">
            <a:noFill/>
          </a:ln>
        </p:spPr>
        <p:txBody>
          <a:bodyPr vert="horz" wrap="square" lIns="91440" tIns="45720" rIns="91440" bIns="45720" anchor="ctr" anchorCtr="0" compatLnSpc="1">
            <a:noAutofit/>
          </a:bodyPr>
          <a:lstStyle/>
          <a:p>
            <a:pPr marL="0" marR="0" lvl="0" indent="0" algn="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AF27896-B7F7-4D0B-B80F-2538A6948C36}" type="slidenum">
              <a:rPr lang="fr-FR" sz="1200" b="0" i="0" u="none" strike="noStrike" kern="1200" cap="none" spc="0" baseline="0">
                <a:solidFill>
                  <a:srgbClr val="898989"/>
                </a:solidFill>
                <a:uFillTx/>
                <a:latin typeface="Calibri"/>
              </a:rPr>
              <a:t>21</a:t>
            </a:fld>
            <a:endParaRPr lang="fr-FR" sz="1200" b="0" i="0" u="none" strike="noStrike" kern="1200" cap="none" spc="0" baseline="0">
              <a:solidFill>
                <a:srgbClr val="898989"/>
              </a:solidFill>
              <a:uFillTx/>
              <a:latin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xmlns="" id="{53A4F1B4-54E7-58D4-5E51-6D41824DA13D}"/>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ABA7D969-9618-C6F6-264C-85D325E05D0D}"/>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0AB8FE67-3A68-74B3-AF94-796C883C76DB}"/>
              </a:ext>
            </a:extLst>
          </p:cNvPr>
          <p:cNvSpPr txBox="1"/>
          <p:nvPr/>
        </p:nvSpPr>
        <p:spPr>
          <a:xfrm>
            <a:off x="4459326" y="-48181"/>
            <a:ext cx="553667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000000"/>
                </a:solidFill>
                <a:uFillTx/>
                <a:latin typeface="Script MT Bold" pitchFamily="66"/>
              </a:rPr>
              <a:t>Introduction</a:t>
            </a:r>
          </a:p>
        </p:txBody>
      </p:sp>
      <p:sp>
        <p:nvSpPr>
          <p:cNvPr id="2" name="Rectangle : coins arrondis 3">
            <a:extLst>
              <a:ext uri="{FF2B5EF4-FFF2-40B4-BE49-F238E27FC236}">
                <a16:creationId xmlns:a16="http://schemas.microsoft.com/office/drawing/2014/main" xmlns="" id="{6A2D0BEE-490C-7647-6F2C-7274BDBFA9D3}"/>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3" name="ZoneTexte 2">
            <a:extLst>
              <a:ext uri="{FF2B5EF4-FFF2-40B4-BE49-F238E27FC236}">
                <a16:creationId xmlns:a16="http://schemas.microsoft.com/office/drawing/2014/main" xmlns="" id="{7FF140BC-5943-FFA9-C4E6-B1579A2139C8}"/>
              </a:ext>
            </a:extLst>
          </p:cNvPr>
          <p:cNvSpPr txBox="1"/>
          <p:nvPr/>
        </p:nvSpPr>
        <p:spPr>
          <a:xfrm>
            <a:off x="821933" y="1982909"/>
            <a:ext cx="10866174" cy="2862322"/>
          </a:xfrm>
          <a:prstGeom prst="rect">
            <a:avLst/>
          </a:prstGeom>
          <a:noFill/>
        </p:spPr>
        <p:txBody>
          <a:bodyPr wrap="square" rtlCol="0">
            <a:spAutoFit/>
          </a:bodyPr>
          <a:lstStyle/>
          <a:p>
            <a:pPr algn="just"/>
            <a:r>
              <a:rPr lang="fr-MA" sz="2000" b="0" i="0" dirty="0">
                <a:effectLst/>
                <a:latin typeface="Arial" panose="020B0604020202020204" pitchFamily="34" charset="0"/>
                <a:cs typeface="Arial" panose="020B0604020202020204" pitchFamily="34" charset="0"/>
              </a:rPr>
              <a:t>	Les accidents routiers sont l'une des principales causes de mortalité et de blessures graves dans le monde, avec des millions de victimes chaque année. Ces accidents entraînent non seulement des souffrances humaines, mais aussi des coûts économiques et sociaux considérables. </a:t>
            </a:r>
          </a:p>
          <a:p>
            <a:endParaRPr lang="fr-MA" sz="2000" dirty="0">
              <a:latin typeface="Arial" panose="020B0604020202020204" pitchFamily="34" charset="0"/>
              <a:cs typeface="Arial" panose="020B0604020202020204" pitchFamily="34" charset="0"/>
            </a:endParaRPr>
          </a:p>
          <a:p>
            <a:pPr algn="just"/>
            <a:r>
              <a:rPr lang="fr-MA" sz="2000" b="0" i="0" dirty="0">
                <a:effectLst/>
                <a:latin typeface="Arial" panose="020B0604020202020204" pitchFamily="34" charset="0"/>
                <a:cs typeface="Arial" panose="020B0604020202020204" pitchFamily="34" charset="0"/>
              </a:rPr>
              <a:t>	Prédire la gravité des accidents permet de mieux comprendre les facteurs de risque (comme les conditions météorologiques, le type de route ou le comportement des conducteurs) et de mettre en place des mesures ciblées pour prévenir les accidents graves et sauver des vies.</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47109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BE75A0C-147B-CF04-7298-988C6FA93D40}"/>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457FC6FA-FF54-E8AC-3CC7-AFB6C87EE9DD}"/>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0AF92DD7-4E9F-5636-1E75-749F75687BAC}"/>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5DCB3C60-2B5E-8EF1-A316-4E6862C64528}"/>
              </a:ext>
            </a:extLst>
          </p:cNvPr>
          <p:cNvSpPr txBox="1"/>
          <p:nvPr/>
        </p:nvSpPr>
        <p:spPr>
          <a:xfrm>
            <a:off x="4459326" y="-48181"/>
            <a:ext cx="5536673" cy="83099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4800" b="0" i="0" u="none" strike="noStrike" kern="1200" cap="none" spc="0" baseline="0" dirty="0">
                <a:solidFill>
                  <a:srgbClr val="000000"/>
                </a:solidFill>
                <a:uFillTx/>
                <a:latin typeface="Script MT Bold" pitchFamily="66"/>
              </a:rPr>
              <a:t>Introduction</a:t>
            </a:r>
          </a:p>
        </p:txBody>
      </p:sp>
      <p:sp>
        <p:nvSpPr>
          <p:cNvPr id="2" name="Rectangle : coins arrondis 3">
            <a:extLst>
              <a:ext uri="{FF2B5EF4-FFF2-40B4-BE49-F238E27FC236}">
                <a16:creationId xmlns:a16="http://schemas.microsoft.com/office/drawing/2014/main" xmlns="" id="{3E07944C-13B9-13A2-EB17-1DD95FBE68D9}"/>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3" name="ZoneTexte 2">
            <a:extLst>
              <a:ext uri="{FF2B5EF4-FFF2-40B4-BE49-F238E27FC236}">
                <a16:creationId xmlns:a16="http://schemas.microsoft.com/office/drawing/2014/main" xmlns="" id="{86122EE0-A6D8-5805-6AFB-A7F807FC73C3}"/>
              </a:ext>
            </a:extLst>
          </p:cNvPr>
          <p:cNvSpPr txBox="1"/>
          <p:nvPr/>
        </p:nvSpPr>
        <p:spPr>
          <a:xfrm>
            <a:off x="791110" y="2282562"/>
            <a:ext cx="10866174" cy="1015663"/>
          </a:xfrm>
          <a:prstGeom prst="rect">
            <a:avLst/>
          </a:prstGeom>
          <a:noFill/>
        </p:spPr>
        <p:txBody>
          <a:bodyPr wrap="square" rtlCol="0">
            <a:spAutoFit/>
          </a:bodyPr>
          <a:lstStyle/>
          <a:p>
            <a:pPr algn="just"/>
            <a:r>
              <a:rPr lang="fr-MA" sz="2000" b="0" i="0" dirty="0">
                <a:effectLst/>
                <a:latin typeface="Arial" panose="020B0604020202020204" pitchFamily="34" charset="0"/>
                <a:cs typeface="Arial" panose="020B0604020202020204" pitchFamily="34" charset="0"/>
              </a:rPr>
              <a:t>	Notre projet vise à répondre à la question : </a:t>
            </a:r>
            <a:r>
              <a:rPr lang="fr-MA" sz="2000" b="1" i="0" dirty="0">
                <a:effectLst/>
                <a:latin typeface="Arial" panose="020B0604020202020204" pitchFamily="34" charset="0"/>
                <a:cs typeface="Arial" panose="020B0604020202020204" pitchFamily="34" charset="0"/>
              </a:rPr>
              <a:t>Comment exploiter les données pour prédire la gravité des accidents et améliorer la sécurité routière ?</a:t>
            </a:r>
            <a:r>
              <a:rPr lang="fr-MA" sz="2000" b="0" i="0" dirty="0">
                <a:effectLst/>
                <a:latin typeface="Arial" panose="020B0604020202020204" pitchFamily="34" charset="0"/>
                <a:cs typeface="Arial" panose="020B0604020202020204" pitchFamily="34" charset="0"/>
              </a:rPr>
              <a:t> L'objectif est de transformer les données en outils prédictifs pour anticiper les accidents graves.</a:t>
            </a:r>
            <a:endParaRPr lang="fr-FR" sz="2000" dirty="0">
              <a:latin typeface="Arial" panose="020B0604020202020204" pitchFamily="34" charset="0"/>
              <a:cs typeface="Arial" panose="020B0604020202020204" pitchFamily="34" charset="0"/>
            </a:endParaRPr>
          </a:p>
        </p:txBody>
      </p:sp>
      <p:sp>
        <p:nvSpPr>
          <p:cNvPr id="6" name="ZoneTexte 5">
            <a:extLst>
              <a:ext uri="{FF2B5EF4-FFF2-40B4-BE49-F238E27FC236}">
                <a16:creationId xmlns:a16="http://schemas.microsoft.com/office/drawing/2014/main" xmlns="" id="{569E3EAF-CD72-D893-46CF-94DCC2E4B51B}"/>
              </a:ext>
            </a:extLst>
          </p:cNvPr>
          <p:cNvSpPr txBox="1"/>
          <p:nvPr/>
        </p:nvSpPr>
        <p:spPr>
          <a:xfrm>
            <a:off x="698643" y="1397284"/>
            <a:ext cx="3575406" cy="400110"/>
          </a:xfrm>
          <a:prstGeom prst="rect">
            <a:avLst/>
          </a:prstGeom>
          <a:noFill/>
        </p:spPr>
        <p:txBody>
          <a:bodyPr wrap="square" rtlCol="0">
            <a:spAutoFit/>
          </a:bodyPr>
          <a:lstStyle/>
          <a:p>
            <a:pPr marL="457200" indent="-457200">
              <a:buFont typeface="+mj-lt"/>
              <a:buAutoNum type="arabicPeriod"/>
            </a:pPr>
            <a:r>
              <a:rPr lang="fr-FR" sz="2000" b="1" i="0" dirty="0">
                <a:solidFill>
                  <a:srgbClr val="00B0F0"/>
                </a:solidFill>
                <a:effectLst/>
                <a:latin typeface="Arial" panose="020B0604020202020204" pitchFamily="34" charset="0"/>
                <a:cs typeface="Arial" panose="020B0604020202020204" pitchFamily="34" charset="0"/>
              </a:rPr>
              <a:t>Problématique :</a:t>
            </a:r>
            <a:endParaRPr lang="fr-FR" sz="2000" b="1" dirty="0">
              <a:solidFill>
                <a:srgbClr val="00B0F0"/>
              </a:solidFill>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xmlns="" id="{7634E27E-27E9-5CB9-8519-7551E20EA433}"/>
              </a:ext>
            </a:extLst>
          </p:cNvPr>
          <p:cNvSpPr txBox="1"/>
          <p:nvPr/>
        </p:nvSpPr>
        <p:spPr>
          <a:xfrm>
            <a:off x="698643" y="3792049"/>
            <a:ext cx="3575406" cy="400110"/>
          </a:xfrm>
          <a:prstGeom prst="rect">
            <a:avLst/>
          </a:prstGeom>
          <a:noFill/>
        </p:spPr>
        <p:txBody>
          <a:bodyPr wrap="square" rtlCol="0">
            <a:spAutoFit/>
          </a:bodyPr>
          <a:lstStyle/>
          <a:p>
            <a:pPr marL="457200" indent="-457200">
              <a:buFont typeface="+mj-lt"/>
              <a:buAutoNum type="arabicPeriod" startAt="2"/>
            </a:pPr>
            <a:r>
              <a:rPr lang="fr-FR" sz="2000" b="1" i="0" dirty="0">
                <a:solidFill>
                  <a:srgbClr val="00B0F0"/>
                </a:solidFill>
                <a:effectLst/>
                <a:latin typeface="Arial" panose="020B0604020202020204" pitchFamily="34" charset="0"/>
                <a:cs typeface="Arial" panose="020B0604020202020204" pitchFamily="34" charset="0"/>
              </a:rPr>
              <a:t>Objectifs :</a:t>
            </a:r>
            <a:endParaRPr lang="fr-FR" sz="2000" b="1" dirty="0">
              <a:solidFill>
                <a:srgbClr val="00B0F0"/>
              </a:solidFill>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xmlns="" id="{E45ECF56-5D7A-CC0C-C0BA-1E1199FBC504}"/>
              </a:ext>
            </a:extLst>
          </p:cNvPr>
          <p:cNvSpPr txBox="1"/>
          <p:nvPr/>
        </p:nvSpPr>
        <p:spPr>
          <a:xfrm>
            <a:off x="791110" y="4654075"/>
            <a:ext cx="10866174" cy="1323439"/>
          </a:xfrm>
          <a:prstGeom prst="rect">
            <a:avLst/>
          </a:prstGeom>
          <a:noFill/>
        </p:spPr>
        <p:txBody>
          <a:bodyPr wrap="square" rtlCol="0">
            <a:spAutoFit/>
          </a:bodyPr>
          <a:lstStyle/>
          <a:p>
            <a:pPr algn="just"/>
            <a:r>
              <a:rPr lang="fr-MA" sz="2000" b="0" i="0" dirty="0">
                <a:effectLst/>
                <a:latin typeface="Arial" panose="020B0604020202020204" pitchFamily="34" charset="0"/>
                <a:cs typeface="Arial" panose="020B0604020202020204" pitchFamily="34" charset="0"/>
              </a:rPr>
              <a:t>	Notre projet se concentre sur trois étapes clés : explorer les données pour identifier les facteurs influents, développer des modèles prédictifs performants, et évaluer leur précision pour classer la gravité des accidents. Ces résultats permettront de renforcer la sécurité routière en fournissant des outils pour anticiper et prévenir les accidents graves.</a:t>
            </a:r>
            <a:endParaRPr lang="fr-FR"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2666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EB372FE-19B7-C7F9-AA5A-9CCF41C46C36}"/>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91B7780C-D300-E49F-B517-DE88F57B2E67}"/>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A17AC5C6-7273-2518-943A-0E1AF081127D}"/>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5CAE731B-B10D-CEB6-335F-FD79A593C313}"/>
              </a:ext>
            </a:extLst>
          </p:cNvPr>
          <p:cNvSpPr txBox="1"/>
          <p:nvPr/>
        </p:nvSpPr>
        <p:spPr>
          <a:xfrm>
            <a:off x="3103137" y="-89277"/>
            <a:ext cx="6729231" cy="156966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Exploration des données</a:t>
            </a:r>
            <a:endParaRPr lang="fr-FR" sz="6000" b="1" i="0" u="none" strike="noStrike" kern="1200" cap="none" spc="0" baseline="0" dirty="0">
              <a:solidFill>
                <a:srgbClr val="000000"/>
              </a:solidFill>
              <a:uFillTx/>
              <a:latin typeface="Script MT Bold" panose="03040602040607080904" pitchFamily="66"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4800" b="0" i="0" u="none" strike="noStrike" kern="1200" cap="none" spc="0" baseline="0" dirty="0">
              <a:solidFill>
                <a:srgbClr val="000000"/>
              </a:solidFill>
              <a:uFillTx/>
              <a:latin typeface="Script MT Bold" pitchFamily="66"/>
            </a:endParaRPr>
          </a:p>
        </p:txBody>
      </p:sp>
      <p:sp>
        <p:nvSpPr>
          <p:cNvPr id="2" name="Rectangle : coins arrondis 3">
            <a:extLst>
              <a:ext uri="{FF2B5EF4-FFF2-40B4-BE49-F238E27FC236}">
                <a16:creationId xmlns:a16="http://schemas.microsoft.com/office/drawing/2014/main" xmlns="" id="{D6C47049-6BA2-9992-47DB-05A02020208D}"/>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3" name="ZoneTexte 2">
            <a:extLst>
              <a:ext uri="{FF2B5EF4-FFF2-40B4-BE49-F238E27FC236}">
                <a16:creationId xmlns:a16="http://schemas.microsoft.com/office/drawing/2014/main" xmlns="" id="{D03A9848-F700-B0E5-E2EB-F78F95278AFC}"/>
              </a:ext>
            </a:extLst>
          </p:cNvPr>
          <p:cNvSpPr txBox="1"/>
          <p:nvPr/>
        </p:nvSpPr>
        <p:spPr>
          <a:xfrm>
            <a:off x="770562" y="1192711"/>
            <a:ext cx="10917545" cy="1015663"/>
          </a:xfrm>
          <a:prstGeom prst="rect">
            <a:avLst/>
          </a:prstGeom>
          <a:noFill/>
        </p:spPr>
        <p:txBody>
          <a:bodyPr wrap="square" rtlCol="0">
            <a:spAutoFit/>
          </a:bodyPr>
          <a:lstStyle/>
          <a:p>
            <a:pPr algn="just"/>
            <a:r>
              <a:rPr lang="fr-FR" sz="2000" kern="150" dirty="0">
                <a:effectLst/>
                <a:latin typeface="Arial" panose="020B0604020202020204" pitchFamily="34" charset="0"/>
                <a:ea typeface="Calibri" panose="020F0502020204030204" pitchFamily="34" charset="0"/>
                <a:cs typeface="Arial" panose="020B0604020202020204" pitchFamily="34" charset="0"/>
              </a:rPr>
              <a:t>	Dans cette partie, nous allons explorer le </a:t>
            </a:r>
            <a:r>
              <a:rPr lang="fr-FR" sz="2000" kern="150" dirty="0" err="1">
                <a:effectLst/>
                <a:latin typeface="Arial" panose="020B0604020202020204" pitchFamily="34" charset="0"/>
                <a:ea typeface="Calibri" panose="020F0502020204030204" pitchFamily="34" charset="0"/>
                <a:cs typeface="Arial" panose="020B0604020202020204" pitchFamily="34" charset="0"/>
              </a:rPr>
              <a:t>dataset</a:t>
            </a:r>
            <a:r>
              <a:rPr lang="fr-FR" sz="2000" kern="150" dirty="0">
                <a:effectLst/>
                <a:latin typeface="Arial" panose="020B0604020202020204" pitchFamily="34" charset="0"/>
                <a:ea typeface="Calibri" panose="020F0502020204030204" pitchFamily="34" charset="0"/>
                <a:cs typeface="Arial" panose="020B0604020202020204" pitchFamily="34" charset="0"/>
              </a:rPr>
              <a:t>, expliquer les étapes de nettoyage et de préparation des données, et présenter les insights clés tirés de l'analyse exploratoire des données (EDA).</a:t>
            </a:r>
          </a:p>
        </p:txBody>
      </p:sp>
      <p:sp>
        <p:nvSpPr>
          <p:cNvPr id="6" name="ZoneTexte 5">
            <a:extLst>
              <a:ext uri="{FF2B5EF4-FFF2-40B4-BE49-F238E27FC236}">
                <a16:creationId xmlns:a16="http://schemas.microsoft.com/office/drawing/2014/main" xmlns="" id="{12E8486F-971F-1572-C510-9A6CC90D1A2F}"/>
              </a:ext>
            </a:extLst>
          </p:cNvPr>
          <p:cNvSpPr txBox="1"/>
          <p:nvPr/>
        </p:nvSpPr>
        <p:spPr>
          <a:xfrm>
            <a:off x="698642" y="2260311"/>
            <a:ext cx="5075433" cy="400110"/>
          </a:xfrm>
          <a:prstGeom prst="rect">
            <a:avLst/>
          </a:prstGeom>
          <a:noFill/>
        </p:spPr>
        <p:txBody>
          <a:bodyPr wrap="square" rtlCol="0">
            <a:spAutoFit/>
          </a:bodyPr>
          <a:lstStyle/>
          <a:p>
            <a:pPr marL="457200" indent="-457200">
              <a:buFont typeface="+mj-lt"/>
              <a:buAutoNum type="arabicPeriod"/>
            </a:pPr>
            <a:r>
              <a:rPr lang="fr-FR" sz="2000" b="1" dirty="0">
                <a:solidFill>
                  <a:srgbClr val="00B0F0"/>
                </a:solidFill>
                <a:effectLst/>
                <a:latin typeface="Arial" panose="020B0604020202020204" pitchFamily="34" charset="0"/>
                <a:ea typeface="Calibri" panose="020F0502020204030204" pitchFamily="34" charset="0"/>
                <a:cs typeface="Arial" panose="020B0604020202020204" pitchFamily="34" charset="0"/>
              </a:rPr>
              <a:t>Description du </a:t>
            </a:r>
            <a:r>
              <a:rPr lang="fr-FR" sz="2000" b="1" dirty="0" err="1">
                <a:solidFill>
                  <a:srgbClr val="00B0F0"/>
                </a:solidFill>
                <a:effectLst/>
                <a:latin typeface="Arial" panose="020B0604020202020204" pitchFamily="34" charset="0"/>
                <a:ea typeface="Calibri" panose="020F0502020204030204" pitchFamily="34" charset="0"/>
                <a:cs typeface="Arial" panose="020B0604020202020204" pitchFamily="34" charset="0"/>
              </a:rPr>
              <a:t>dataset</a:t>
            </a:r>
            <a:r>
              <a:rPr lang="fr-FR" sz="2000" b="1" dirty="0">
                <a:solidFill>
                  <a:srgbClr val="00B0F0"/>
                </a:solidFill>
                <a:effectLst/>
                <a:latin typeface="Arial" panose="020B0604020202020204" pitchFamily="34" charset="0"/>
                <a:ea typeface="Calibri" panose="020F0502020204030204" pitchFamily="34" charset="0"/>
                <a:cs typeface="Arial" panose="020B0604020202020204" pitchFamily="34" charset="0"/>
              </a:rPr>
              <a:t> </a:t>
            </a:r>
            <a:r>
              <a:rPr lang="fr-FR" sz="2000" b="1" i="0" dirty="0">
                <a:solidFill>
                  <a:srgbClr val="00B0F0"/>
                </a:solidFill>
                <a:effectLst/>
                <a:latin typeface="Arial" panose="020B0604020202020204" pitchFamily="34" charset="0"/>
                <a:cs typeface="Arial" panose="020B0604020202020204" pitchFamily="34" charset="0"/>
              </a:rPr>
              <a:t> :</a:t>
            </a:r>
            <a:endParaRPr lang="fr-FR" sz="2000" b="1" dirty="0">
              <a:solidFill>
                <a:srgbClr val="00B0F0"/>
              </a:solidFill>
              <a:latin typeface="Arial" panose="020B0604020202020204" pitchFamily="34" charset="0"/>
              <a:cs typeface="Arial" panose="020B0604020202020204" pitchFamily="34" charset="0"/>
            </a:endParaRPr>
          </a:p>
        </p:txBody>
      </p:sp>
      <p:sp>
        <p:nvSpPr>
          <p:cNvPr id="9" name="ZoneTexte 8">
            <a:extLst>
              <a:ext uri="{FF2B5EF4-FFF2-40B4-BE49-F238E27FC236}">
                <a16:creationId xmlns:a16="http://schemas.microsoft.com/office/drawing/2014/main" xmlns="" id="{DA7345A8-BAF4-E9F0-CF46-80E6A2E76577}"/>
              </a:ext>
            </a:extLst>
          </p:cNvPr>
          <p:cNvSpPr txBox="1"/>
          <p:nvPr/>
        </p:nvSpPr>
        <p:spPr>
          <a:xfrm>
            <a:off x="1171254" y="2660421"/>
            <a:ext cx="10428269" cy="1477328"/>
          </a:xfrm>
          <a:prstGeom prst="rect">
            <a:avLst/>
          </a:prstGeom>
          <a:noFill/>
        </p:spPr>
        <p:txBody>
          <a:bodyPr wrap="square">
            <a:spAutoFit/>
          </a:bodyPr>
          <a:lstStyle/>
          <a:p>
            <a:pPr algn="l">
              <a:spcBef>
                <a:spcPts val="300"/>
              </a:spcBef>
              <a:spcAft>
                <a:spcPts val="300"/>
              </a:spcAft>
              <a:buFont typeface="Arial" panose="020B0604020202020204" pitchFamily="34" charset="0"/>
              <a:buChar char="•"/>
            </a:pPr>
            <a:r>
              <a:rPr lang="fr-MA" sz="2000" b="1" i="0" dirty="0">
                <a:effectLst/>
                <a:latin typeface="Arial" panose="020B0604020202020204" pitchFamily="34" charset="0"/>
                <a:cs typeface="Arial" panose="020B0604020202020204" pitchFamily="34" charset="0"/>
              </a:rPr>
              <a:t>Taille du </a:t>
            </a:r>
            <a:r>
              <a:rPr lang="fr-MA" sz="2000" b="1" i="0" dirty="0" err="1">
                <a:effectLst/>
                <a:latin typeface="Arial" panose="020B0604020202020204" pitchFamily="34" charset="0"/>
                <a:cs typeface="Arial" panose="020B0604020202020204" pitchFamily="34" charset="0"/>
              </a:rPr>
              <a:t>dataset</a:t>
            </a:r>
            <a:r>
              <a:rPr lang="fr-MA" sz="2000" b="0" i="0" dirty="0">
                <a:effectLst/>
                <a:latin typeface="Arial" panose="020B0604020202020204" pitchFamily="34" charset="0"/>
                <a:cs typeface="Arial" panose="020B0604020202020204" pitchFamily="34" charset="0"/>
              </a:rPr>
              <a:t> :</a:t>
            </a:r>
            <a:endParaRPr lang="fr-MA" sz="2000" dirty="0">
              <a:latin typeface="Arial" panose="020B0604020202020204" pitchFamily="34" charset="0"/>
              <a:cs typeface="Arial" panose="020B0604020202020204" pitchFamily="34" charset="0"/>
            </a:endParaRPr>
          </a:p>
          <a:p>
            <a:pPr marL="742950" lvl="1" indent="-285750" algn="l">
              <a:spcBef>
                <a:spcPts val="300"/>
              </a:spcBef>
              <a:buFont typeface="Arial" panose="020B0604020202020204" pitchFamily="34" charset="0"/>
              <a:buChar char="•"/>
            </a:pPr>
            <a:r>
              <a:rPr lang="fr-MA" sz="2000" b="0" i="0" dirty="0">
                <a:effectLst/>
                <a:latin typeface="Arial" panose="020B0604020202020204" pitchFamily="34" charset="0"/>
                <a:cs typeface="Arial" panose="020B0604020202020204" pitchFamily="34" charset="0"/>
              </a:rPr>
              <a:t>Le </a:t>
            </a:r>
            <a:r>
              <a:rPr lang="fr-MA" sz="2000" b="0" i="0" dirty="0" err="1">
                <a:effectLst/>
                <a:latin typeface="Arial" panose="020B0604020202020204" pitchFamily="34" charset="0"/>
                <a:cs typeface="Arial" panose="020B0604020202020204" pitchFamily="34" charset="0"/>
              </a:rPr>
              <a:t>dataset</a:t>
            </a:r>
            <a:r>
              <a:rPr lang="fr-MA" sz="2000" b="0" i="0" dirty="0">
                <a:effectLst/>
                <a:latin typeface="Arial" panose="020B0604020202020204" pitchFamily="34" charset="0"/>
                <a:cs typeface="Arial" panose="020B0604020202020204" pitchFamily="34" charset="0"/>
              </a:rPr>
              <a:t> contient </a:t>
            </a:r>
            <a:r>
              <a:rPr lang="fr-MA" sz="2000" dirty="0">
                <a:latin typeface="Arial" panose="020B0604020202020204" pitchFamily="34" charset="0"/>
                <a:cs typeface="Arial" panose="020B0604020202020204" pitchFamily="34" charset="0"/>
              </a:rPr>
              <a:t>300 000</a:t>
            </a:r>
            <a:r>
              <a:rPr lang="fr-MA" sz="2000" b="0" i="0" dirty="0">
                <a:effectLst/>
                <a:latin typeface="Arial" panose="020B0604020202020204" pitchFamily="34" charset="0"/>
                <a:cs typeface="Arial" panose="020B0604020202020204" pitchFamily="34" charset="0"/>
              </a:rPr>
              <a:t> lignes et 20 colonnes.</a:t>
            </a:r>
          </a:p>
          <a:p>
            <a:pPr marL="742950" lvl="1" indent="-285750" algn="l">
              <a:spcBef>
                <a:spcPts val="300"/>
              </a:spcBef>
              <a:buFont typeface="Arial" panose="020B0604020202020204" pitchFamily="34" charset="0"/>
              <a:buChar char="•"/>
            </a:pPr>
            <a:r>
              <a:rPr lang="fr-MA" sz="2000" b="0" i="0" dirty="0">
                <a:effectLst/>
                <a:latin typeface="Arial" panose="020B0604020202020204" pitchFamily="34" charset="0"/>
                <a:cs typeface="Arial" panose="020B0604020202020204" pitchFamily="34" charset="0"/>
              </a:rPr>
              <a:t>Chaque ligne représente un accident routier avec des informations détaillées.</a:t>
            </a:r>
          </a:p>
          <a:p>
            <a:pPr>
              <a:spcBef>
                <a:spcPts val="300"/>
              </a:spcBef>
              <a:spcAft>
                <a:spcPts val="300"/>
              </a:spcAft>
              <a:buFont typeface="Arial" panose="020B0604020202020204" pitchFamily="34" charset="0"/>
              <a:buChar char="•"/>
            </a:pPr>
            <a:r>
              <a:rPr lang="fr-FR" sz="2000" b="1" i="0" dirty="0">
                <a:effectLst/>
                <a:latin typeface="Arial" panose="020B0604020202020204" pitchFamily="34" charset="0"/>
                <a:cs typeface="Arial" panose="020B0604020202020204" pitchFamily="34" charset="0"/>
              </a:rPr>
              <a:t>Aperçu des données</a:t>
            </a:r>
            <a:r>
              <a:rPr lang="fr-FR" sz="2000" b="0" i="0" dirty="0">
                <a:effectLst/>
                <a:latin typeface="Arial" panose="020B0604020202020204" pitchFamily="34" charset="0"/>
                <a:cs typeface="Arial" panose="020B0604020202020204" pitchFamily="34" charset="0"/>
              </a:rPr>
              <a:t> :</a:t>
            </a:r>
            <a:endParaRPr lang="fr-MA" sz="2000" b="0" i="0" dirty="0">
              <a:effectLst/>
              <a:latin typeface="Arial" panose="020B0604020202020204" pitchFamily="34" charset="0"/>
              <a:cs typeface="Arial" panose="020B0604020202020204" pitchFamily="34" charset="0"/>
            </a:endParaRPr>
          </a:p>
        </p:txBody>
      </p:sp>
      <p:pic>
        <p:nvPicPr>
          <p:cNvPr id="10" name="Image 9">
            <a:extLst>
              <a:ext uri="{FF2B5EF4-FFF2-40B4-BE49-F238E27FC236}">
                <a16:creationId xmlns:a16="http://schemas.microsoft.com/office/drawing/2014/main" xmlns="" id="{D4E680DF-985B-EDC6-388F-3A126DE6F6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9343" y="4137749"/>
            <a:ext cx="9055565" cy="2616334"/>
          </a:xfrm>
          <a:prstGeom prst="rect">
            <a:avLst/>
          </a:prstGeom>
        </p:spPr>
      </p:pic>
    </p:spTree>
    <p:extLst>
      <p:ext uri="{BB962C8B-B14F-4D97-AF65-F5344CB8AC3E}">
        <p14:creationId xmlns:p14="http://schemas.microsoft.com/office/powerpoint/2010/main" val="1933373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anim calcmode="lin" valueType="num">
                                      <p:cBhvr>
                                        <p:cTn id="25" dur="1000" fill="hold"/>
                                        <p:tgtEl>
                                          <p:spTgt spid="9"/>
                                        </p:tgtEl>
                                        <p:attrNameLst>
                                          <p:attrName>ppt_x</p:attrName>
                                        </p:attrNameLst>
                                      </p:cBhvr>
                                      <p:tavLst>
                                        <p:tav tm="0">
                                          <p:val>
                                            <p:strVal val="#ppt_x"/>
                                          </p:val>
                                        </p:tav>
                                        <p:tav tm="100000">
                                          <p:val>
                                            <p:strVal val="#ppt_x"/>
                                          </p:val>
                                        </p:tav>
                                      </p:tavLst>
                                    </p:anim>
                                    <p:anim calcmode="lin" valueType="num">
                                      <p:cBhvr>
                                        <p:cTn id="2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anim calcmode="lin" valueType="num">
                                      <p:cBhvr>
                                        <p:cTn id="32" dur="1000" fill="hold"/>
                                        <p:tgtEl>
                                          <p:spTgt spid="10"/>
                                        </p:tgtEl>
                                        <p:attrNameLst>
                                          <p:attrName>ppt_x</p:attrName>
                                        </p:attrNameLst>
                                      </p:cBhvr>
                                      <p:tavLst>
                                        <p:tav tm="0">
                                          <p:val>
                                            <p:strVal val="#ppt_x"/>
                                          </p:val>
                                        </p:tav>
                                        <p:tav tm="100000">
                                          <p:val>
                                            <p:strVal val="#ppt_x"/>
                                          </p:val>
                                        </p:tav>
                                      </p:tavLst>
                                    </p:anim>
                                    <p:anim calcmode="lin" valueType="num">
                                      <p:cBhvr>
                                        <p:cTn id="3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6"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CDCCE23-38BA-E807-1299-335D026BDB1B}"/>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D1981697-E936-2471-FCBD-0B4535999DEB}"/>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D0BF5C89-4690-BDD2-8809-FA605F60B34E}"/>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2B4C679B-9A16-99FF-923B-84FADA46FE58}"/>
              </a:ext>
            </a:extLst>
          </p:cNvPr>
          <p:cNvSpPr txBox="1"/>
          <p:nvPr/>
        </p:nvSpPr>
        <p:spPr>
          <a:xfrm>
            <a:off x="3103137" y="-89277"/>
            <a:ext cx="6729231" cy="156966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Exploration des données</a:t>
            </a:r>
            <a:endParaRPr lang="fr-FR" sz="6000" b="1" i="0" u="none" strike="noStrike" kern="1200" cap="none" spc="0" baseline="0" dirty="0">
              <a:solidFill>
                <a:srgbClr val="000000"/>
              </a:solidFill>
              <a:uFillTx/>
              <a:latin typeface="Script MT Bold" panose="03040602040607080904" pitchFamily="66"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4800" b="0" i="0" u="none" strike="noStrike" kern="1200" cap="none" spc="0" baseline="0" dirty="0">
              <a:solidFill>
                <a:srgbClr val="000000"/>
              </a:solidFill>
              <a:uFillTx/>
              <a:latin typeface="Script MT Bold" pitchFamily="66"/>
            </a:endParaRPr>
          </a:p>
        </p:txBody>
      </p:sp>
      <p:sp>
        <p:nvSpPr>
          <p:cNvPr id="2" name="Rectangle : coins arrondis 3">
            <a:extLst>
              <a:ext uri="{FF2B5EF4-FFF2-40B4-BE49-F238E27FC236}">
                <a16:creationId xmlns:a16="http://schemas.microsoft.com/office/drawing/2014/main" xmlns="" id="{79FCFCE5-43D7-3198-7C4F-DBC0BAD5C0C6}"/>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6" name="ZoneTexte 5">
            <a:extLst>
              <a:ext uri="{FF2B5EF4-FFF2-40B4-BE49-F238E27FC236}">
                <a16:creationId xmlns:a16="http://schemas.microsoft.com/office/drawing/2014/main" xmlns="" id="{B36A6861-144E-5F27-F28B-C1B76A979762}"/>
              </a:ext>
            </a:extLst>
          </p:cNvPr>
          <p:cNvSpPr txBox="1"/>
          <p:nvPr/>
        </p:nvSpPr>
        <p:spPr>
          <a:xfrm>
            <a:off x="698642" y="955497"/>
            <a:ext cx="5075433" cy="400110"/>
          </a:xfrm>
          <a:prstGeom prst="rect">
            <a:avLst/>
          </a:prstGeom>
          <a:noFill/>
        </p:spPr>
        <p:txBody>
          <a:bodyPr wrap="square" rtlCol="0">
            <a:spAutoFit/>
          </a:bodyPr>
          <a:lstStyle/>
          <a:p>
            <a:pPr marL="457200" indent="-457200" algn="l">
              <a:spcAft>
                <a:spcPts val="300"/>
              </a:spcAft>
              <a:buFont typeface="+mj-lt"/>
              <a:buAutoNum type="arabicPeriod" startAt="2"/>
            </a:pPr>
            <a:r>
              <a:rPr lang="fr-FR" sz="2000" b="1" i="0" dirty="0">
                <a:solidFill>
                  <a:srgbClr val="00B0F0"/>
                </a:solidFill>
                <a:effectLst/>
                <a:latin typeface="Arial" panose="020B0604020202020204" pitchFamily="34" charset="0"/>
                <a:cs typeface="Arial" panose="020B0604020202020204" pitchFamily="34" charset="0"/>
              </a:rPr>
              <a:t>Nettoyage des données :</a:t>
            </a:r>
            <a:endParaRPr lang="fr-FR" sz="2000" b="0" i="0" dirty="0">
              <a:solidFill>
                <a:srgbClr val="00B0F0"/>
              </a:solidFill>
              <a:effectLst/>
              <a:latin typeface="Arial" panose="020B0604020202020204" pitchFamily="34" charset="0"/>
              <a:cs typeface="Arial" panose="020B0604020202020204" pitchFamily="34" charset="0"/>
            </a:endParaRPr>
          </a:p>
        </p:txBody>
      </p:sp>
      <p:sp>
        <p:nvSpPr>
          <p:cNvPr id="9" name="ZoneTexte 8">
            <a:extLst>
              <a:ext uri="{FF2B5EF4-FFF2-40B4-BE49-F238E27FC236}">
                <a16:creationId xmlns:a16="http://schemas.microsoft.com/office/drawing/2014/main" xmlns="" id="{0868CF7D-1787-88C8-8993-4AE6B345F491}"/>
              </a:ext>
            </a:extLst>
          </p:cNvPr>
          <p:cNvSpPr txBox="1"/>
          <p:nvPr/>
        </p:nvSpPr>
        <p:spPr>
          <a:xfrm>
            <a:off x="1171254" y="1355606"/>
            <a:ext cx="10428269" cy="400110"/>
          </a:xfrm>
          <a:prstGeom prst="rect">
            <a:avLst/>
          </a:prstGeom>
          <a:noFill/>
        </p:spPr>
        <p:txBody>
          <a:bodyPr wrap="square">
            <a:spAutoFit/>
          </a:bodyPr>
          <a:lstStyle/>
          <a:p>
            <a:pPr algn="l">
              <a:spcBef>
                <a:spcPts val="300"/>
              </a:spcBef>
              <a:spcAft>
                <a:spcPts val="300"/>
              </a:spcAft>
              <a:buFont typeface="Arial" panose="020B0604020202020204" pitchFamily="34" charset="0"/>
              <a:buChar char="•"/>
            </a:pPr>
            <a:r>
              <a:rPr lang="fr-FR" sz="2000" b="1" dirty="0">
                <a:effectLst/>
                <a:latin typeface="Arial" panose="020B0604020202020204" pitchFamily="34" charset="0"/>
                <a:ea typeface="Calibri" panose="020F0502020204030204" pitchFamily="34" charset="0"/>
                <a:cs typeface="Arial" panose="020B0604020202020204" pitchFamily="34" charset="0"/>
              </a:rPr>
              <a:t>Gestion des valeurs manquantes </a:t>
            </a:r>
            <a:r>
              <a:rPr lang="fr-MA" sz="2000" b="1" i="0" dirty="0">
                <a:effectLst/>
                <a:latin typeface="Arial" panose="020B0604020202020204" pitchFamily="34" charset="0"/>
                <a:cs typeface="Arial" panose="020B0604020202020204" pitchFamily="34" charset="0"/>
              </a:rPr>
              <a:t>:</a:t>
            </a:r>
            <a:endParaRPr lang="fr-MA" sz="2000" b="1" dirty="0">
              <a:latin typeface="Arial" panose="020B0604020202020204" pitchFamily="34" charset="0"/>
              <a:cs typeface="Arial" panose="020B0604020202020204" pitchFamily="34" charset="0"/>
            </a:endParaRPr>
          </a:p>
        </p:txBody>
      </p:sp>
      <p:sp>
        <p:nvSpPr>
          <p:cNvPr id="10" name="ZoneTexte 9">
            <a:extLst>
              <a:ext uri="{FF2B5EF4-FFF2-40B4-BE49-F238E27FC236}">
                <a16:creationId xmlns:a16="http://schemas.microsoft.com/office/drawing/2014/main" xmlns="" id="{96C969DD-1D33-A82C-195E-B984FBC98237}"/>
              </a:ext>
            </a:extLst>
          </p:cNvPr>
          <p:cNvSpPr txBox="1"/>
          <p:nvPr/>
        </p:nvSpPr>
        <p:spPr>
          <a:xfrm>
            <a:off x="889968" y="4124496"/>
            <a:ext cx="10798139" cy="2088457"/>
          </a:xfrm>
          <a:prstGeom prst="rect">
            <a:avLst/>
          </a:prstGeom>
          <a:noFill/>
        </p:spPr>
        <p:txBody>
          <a:bodyPr wrap="square" rtlCol="0">
            <a:spAutoFit/>
          </a:bodyPr>
          <a:lstStyle/>
          <a:p>
            <a:pPr marL="0" marR="0">
              <a:lnSpc>
                <a:spcPct val="115000"/>
              </a:lnSpc>
              <a:spcAft>
                <a:spcPts val="1000"/>
              </a:spcAft>
            </a:pPr>
            <a:r>
              <a:rPr lang="fr-FR" sz="2000" kern="150" dirty="0">
                <a:effectLst/>
                <a:latin typeface="Arial" panose="020B0604020202020204" pitchFamily="34" charset="0"/>
                <a:ea typeface="Calibri" panose="020F0502020204030204" pitchFamily="34" charset="0"/>
                <a:cs typeface="Arial" panose="020B0604020202020204" pitchFamily="34" charset="0"/>
              </a:rPr>
              <a:t>Nous avons supprimé la colonne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Carriageway_Hazards</a:t>
            </a:r>
            <a:r>
              <a:rPr lang="fr-FR" sz="2000" kern="150" dirty="0">
                <a:effectLst/>
                <a:latin typeface="Arial" panose="020B0604020202020204" pitchFamily="34" charset="0"/>
                <a:ea typeface="Calibri" panose="020F0502020204030204" pitchFamily="34" charset="0"/>
                <a:cs typeface="Arial" panose="020B0604020202020204" pitchFamily="34" charset="0"/>
              </a:rPr>
              <a:t>, car elle contenait une majorité de valeurs manquantes, ce qui la rendait peu utile pour l'analyse.</a:t>
            </a:r>
          </a:p>
          <a:p>
            <a:pPr marL="0" marR="0">
              <a:lnSpc>
                <a:spcPct val="115000"/>
              </a:lnSpc>
              <a:spcAft>
                <a:spcPts val="1000"/>
              </a:spcAft>
            </a:pPr>
            <a:r>
              <a:rPr lang="fr-FR" sz="2000" kern="150" dirty="0">
                <a:effectLst/>
                <a:latin typeface="Arial" panose="020B0604020202020204" pitchFamily="34" charset="0"/>
                <a:ea typeface="Calibri" panose="020F0502020204030204" pitchFamily="34" charset="0"/>
                <a:cs typeface="Arial" panose="020B0604020202020204" pitchFamily="34" charset="0"/>
              </a:rPr>
              <a:t>Nous avons également supprimé les lignes contenant des valeurs manquantes , car elles représentaient moins de 5% des données. </a:t>
            </a:r>
          </a:p>
          <a:p>
            <a:pPr marL="0" marR="0">
              <a:lnSpc>
                <a:spcPct val="115000"/>
              </a:lnSpc>
              <a:spcAft>
                <a:spcPts val="1000"/>
              </a:spcAft>
            </a:pPr>
            <a:r>
              <a:rPr lang="fr-FR" sz="2000" kern="150" dirty="0">
                <a:effectLst/>
                <a:latin typeface="Arial" panose="020B0604020202020204" pitchFamily="34" charset="0"/>
                <a:ea typeface="Calibri" panose="020F0502020204030204" pitchFamily="34" charset="0"/>
                <a:cs typeface="Arial" panose="020B0604020202020204" pitchFamily="34" charset="0"/>
              </a:rPr>
              <a:t>Cela nous a permis de conserver la majorité des données tout en garantissant leur qualité.</a:t>
            </a:r>
          </a:p>
        </p:txBody>
      </p:sp>
      <p:pic>
        <p:nvPicPr>
          <p:cNvPr id="8" name="Image 7">
            <a:extLst>
              <a:ext uri="{FF2B5EF4-FFF2-40B4-BE49-F238E27FC236}">
                <a16:creationId xmlns:a16="http://schemas.microsoft.com/office/drawing/2014/main" xmlns="" id="{9E28FB66-DEFF-A38B-1759-DB610FBAEF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49030" y="1052187"/>
            <a:ext cx="5955591" cy="2991754"/>
          </a:xfrm>
          <a:prstGeom prst="rect">
            <a:avLst/>
          </a:prstGeom>
        </p:spPr>
      </p:pic>
    </p:spTree>
    <p:extLst>
      <p:ext uri="{BB962C8B-B14F-4D97-AF65-F5344CB8AC3E}">
        <p14:creationId xmlns:p14="http://schemas.microsoft.com/office/powerpoint/2010/main" val="2519886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fade">
                                      <p:cBhvr>
                                        <p:cTn id="24" dur="1000"/>
                                        <p:tgtEl>
                                          <p:spTgt spid="10"/>
                                        </p:tgtEl>
                                      </p:cBhvr>
                                    </p:animEffect>
                                    <p:anim calcmode="lin" valueType="num">
                                      <p:cBhvr>
                                        <p:cTn id="25" dur="1000" fill="hold"/>
                                        <p:tgtEl>
                                          <p:spTgt spid="10"/>
                                        </p:tgtEl>
                                        <p:attrNameLst>
                                          <p:attrName>ppt_x</p:attrName>
                                        </p:attrNameLst>
                                      </p:cBhvr>
                                      <p:tavLst>
                                        <p:tav tm="0">
                                          <p:val>
                                            <p:strVal val="#ppt_x"/>
                                          </p:val>
                                        </p:tav>
                                        <p:tav tm="100000">
                                          <p:val>
                                            <p:strVal val="#ppt_x"/>
                                          </p:val>
                                        </p:tav>
                                      </p:tavLst>
                                    </p:anim>
                                    <p:anim calcmode="lin" valueType="num">
                                      <p:cBhvr>
                                        <p:cTn id="2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8EB3693-6435-92CA-BAF6-6CD8330D4917}"/>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6B5A8662-BF5F-AADB-6915-491C451F3138}"/>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08F69C9C-3C7D-9564-CBEF-B67236F62E9E}"/>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728EECFC-EEB5-FA25-7300-08CD757EA06B}"/>
              </a:ext>
            </a:extLst>
          </p:cNvPr>
          <p:cNvSpPr txBox="1"/>
          <p:nvPr/>
        </p:nvSpPr>
        <p:spPr>
          <a:xfrm>
            <a:off x="3103137" y="-89277"/>
            <a:ext cx="6729231" cy="1569660"/>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Exploration des données</a:t>
            </a:r>
            <a:endParaRPr lang="fr-FR" sz="6000" b="1" i="0" u="none" strike="noStrike" kern="1200" cap="none" spc="0" baseline="0" dirty="0">
              <a:solidFill>
                <a:srgbClr val="000000"/>
              </a:solidFill>
              <a:uFillTx/>
              <a:latin typeface="Script MT Bold" panose="03040602040607080904" pitchFamily="66" charset="0"/>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4800" b="0" i="0" u="none" strike="noStrike" kern="1200" cap="none" spc="0" baseline="0" dirty="0">
              <a:solidFill>
                <a:srgbClr val="000000"/>
              </a:solidFill>
              <a:uFillTx/>
              <a:latin typeface="Script MT Bold" pitchFamily="66"/>
            </a:endParaRPr>
          </a:p>
        </p:txBody>
      </p:sp>
      <p:sp>
        <p:nvSpPr>
          <p:cNvPr id="2" name="Rectangle : coins arrondis 3">
            <a:extLst>
              <a:ext uri="{FF2B5EF4-FFF2-40B4-BE49-F238E27FC236}">
                <a16:creationId xmlns:a16="http://schemas.microsoft.com/office/drawing/2014/main" xmlns="" id="{205234DC-0479-EA2D-04A2-97E8E3338043}"/>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6" name="ZoneTexte 5">
            <a:extLst>
              <a:ext uri="{FF2B5EF4-FFF2-40B4-BE49-F238E27FC236}">
                <a16:creationId xmlns:a16="http://schemas.microsoft.com/office/drawing/2014/main" xmlns="" id="{6493A26A-D5AC-A853-25D9-81B3B1B38BA1}"/>
              </a:ext>
            </a:extLst>
          </p:cNvPr>
          <p:cNvSpPr txBox="1"/>
          <p:nvPr/>
        </p:nvSpPr>
        <p:spPr>
          <a:xfrm>
            <a:off x="698642" y="955497"/>
            <a:ext cx="6041205" cy="400110"/>
          </a:xfrm>
          <a:prstGeom prst="rect">
            <a:avLst/>
          </a:prstGeom>
          <a:noFill/>
        </p:spPr>
        <p:txBody>
          <a:bodyPr wrap="square" rtlCol="0">
            <a:spAutoFit/>
          </a:bodyPr>
          <a:lstStyle/>
          <a:p>
            <a:pPr marL="457200" indent="-457200" algn="l">
              <a:spcAft>
                <a:spcPts val="300"/>
              </a:spcAft>
              <a:buFont typeface="+mj-lt"/>
              <a:buAutoNum type="arabicPeriod" startAt="3"/>
            </a:pPr>
            <a:r>
              <a:rPr lang="fr-MA" sz="2000" b="1" i="0" dirty="0">
                <a:solidFill>
                  <a:srgbClr val="00B0F0"/>
                </a:solidFill>
                <a:effectLst/>
                <a:latin typeface="Arial" panose="020B0604020202020204" pitchFamily="34" charset="0"/>
                <a:cs typeface="Arial" panose="020B0604020202020204" pitchFamily="34" charset="0"/>
              </a:rPr>
              <a:t>Analyse exploratoire des données (EDA) :</a:t>
            </a:r>
            <a:endParaRPr lang="fr-FR" sz="2000" b="0" i="0" dirty="0">
              <a:solidFill>
                <a:srgbClr val="00B0F0"/>
              </a:solidFill>
              <a:effectLst/>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xmlns="" id="{B750C421-302B-B1CF-F6F7-FD3E430BDC79}"/>
              </a:ext>
            </a:extLst>
          </p:cNvPr>
          <p:cNvSpPr txBox="1"/>
          <p:nvPr/>
        </p:nvSpPr>
        <p:spPr>
          <a:xfrm>
            <a:off x="904127" y="4932067"/>
            <a:ext cx="10783980" cy="1323439"/>
          </a:xfrm>
          <a:prstGeom prst="rect">
            <a:avLst/>
          </a:prstGeom>
          <a:noFill/>
        </p:spPr>
        <p:txBody>
          <a:bodyPr wrap="square">
            <a:spAutoFit/>
          </a:bodyPr>
          <a:lstStyle/>
          <a:p>
            <a:pPr algn="just"/>
            <a:r>
              <a:rPr lang="fr-MA" sz="2000" b="0" i="0" dirty="0">
                <a:effectLst/>
                <a:latin typeface="Arial" panose="020B0604020202020204" pitchFamily="34" charset="0"/>
                <a:cs typeface="Arial" panose="020B0604020202020204" pitchFamily="34" charset="0"/>
              </a:rPr>
              <a:t>L'analyse de la distribution des classes (</a:t>
            </a:r>
            <a:r>
              <a:rPr lang="fr-MA" sz="2000" b="1" i="0" dirty="0" err="1">
                <a:effectLst/>
                <a:latin typeface="Arial" panose="020B0604020202020204" pitchFamily="34" charset="0"/>
                <a:cs typeface="Arial" panose="020B0604020202020204" pitchFamily="34" charset="0"/>
              </a:rPr>
              <a:t>Accident_Severity</a:t>
            </a:r>
            <a:r>
              <a:rPr lang="fr-MA" sz="2000" b="0" i="0" dirty="0">
                <a:effectLst/>
                <a:latin typeface="Arial" panose="020B0604020202020204" pitchFamily="34" charset="0"/>
                <a:cs typeface="Arial" panose="020B0604020202020204" pitchFamily="34" charset="0"/>
              </a:rPr>
              <a:t>) révèle une forte surreprésentation des accidents </a:t>
            </a:r>
            <a:r>
              <a:rPr lang="fr-MA" sz="2000" b="1" i="0" dirty="0" err="1">
                <a:effectLst/>
                <a:latin typeface="Arial" panose="020B0604020202020204" pitchFamily="34" charset="0"/>
                <a:cs typeface="Arial" panose="020B0604020202020204" pitchFamily="34" charset="0"/>
              </a:rPr>
              <a:t>Slight</a:t>
            </a:r>
            <a:r>
              <a:rPr lang="fr-MA" sz="2000" b="0" i="0" dirty="0">
                <a:effectLst/>
                <a:latin typeface="Arial" panose="020B0604020202020204" pitchFamily="34" charset="0"/>
                <a:cs typeface="Arial" panose="020B0604020202020204" pitchFamily="34" charset="0"/>
              </a:rPr>
              <a:t>,  Ce déséquilibre pourrait affecter la précision du modèle. Une étape de rééquilibrage sera donc essentielle pour mieux prédire les accidents graves et mortels."</a:t>
            </a:r>
            <a:endParaRPr lang="fr-FR" sz="2000" dirty="0">
              <a:latin typeface="Arial" panose="020B0604020202020204" pitchFamily="34" charset="0"/>
              <a:cs typeface="Arial" panose="020B0604020202020204" pitchFamily="34" charset="0"/>
            </a:endParaRPr>
          </a:p>
        </p:txBody>
      </p:sp>
      <p:pic>
        <p:nvPicPr>
          <p:cNvPr id="9" name="Image 8">
            <a:extLst>
              <a:ext uri="{FF2B5EF4-FFF2-40B4-BE49-F238E27FC236}">
                <a16:creationId xmlns:a16="http://schemas.microsoft.com/office/drawing/2014/main" xmlns="" id="{01FEC117-E6EE-CC28-8E13-5329B50EFE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7184" y="1403703"/>
            <a:ext cx="7298405" cy="3315918"/>
          </a:xfrm>
          <a:prstGeom prst="rect">
            <a:avLst/>
          </a:prstGeom>
        </p:spPr>
      </p:pic>
    </p:spTree>
    <p:extLst>
      <p:ext uri="{BB962C8B-B14F-4D97-AF65-F5344CB8AC3E}">
        <p14:creationId xmlns:p14="http://schemas.microsoft.com/office/powerpoint/2010/main" val="3018804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9ADC5CB-7182-F6C9-CC3A-DE3C5FC7C379}"/>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12B5E724-25BE-8514-E07D-E957DCD5BE6F}"/>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1E9F655E-6056-0C3D-B75A-B5D956D61BE5}"/>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2E0186C8-2EB2-EECA-3E5D-D0F1A71C8D41}"/>
              </a:ext>
            </a:extLst>
          </p:cNvPr>
          <p:cNvSpPr txBox="1"/>
          <p:nvPr/>
        </p:nvSpPr>
        <p:spPr>
          <a:xfrm>
            <a:off x="4134854" y="-48181"/>
            <a:ext cx="5536673"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Méthodologie</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B3490173-618E-37F6-9A54-18DAD602A773}"/>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3" name="ZoneTexte 2">
            <a:extLst>
              <a:ext uri="{FF2B5EF4-FFF2-40B4-BE49-F238E27FC236}">
                <a16:creationId xmlns:a16="http://schemas.microsoft.com/office/drawing/2014/main" xmlns="" id="{5BAF1787-6F98-E7B6-942F-E898D3FE9A35}"/>
              </a:ext>
            </a:extLst>
          </p:cNvPr>
          <p:cNvSpPr txBox="1"/>
          <p:nvPr/>
        </p:nvSpPr>
        <p:spPr>
          <a:xfrm>
            <a:off x="698642" y="955497"/>
            <a:ext cx="6041205" cy="400110"/>
          </a:xfrm>
          <a:prstGeom prst="rect">
            <a:avLst/>
          </a:prstGeom>
          <a:noFill/>
        </p:spPr>
        <p:txBody>
          <a:bodyPr wrap="square" rtlCol="0">
            <a:spAutoFit/>
          </a:bodyPr>
          <a:lstStyle/>
          <a:p>
            <a:pPr marL="457200" indent="-457200">
              <a:spcAft>
                <a:spcPts val="300"/>
              </a:spcAft>
              <a:buFont typeface="+mj-lt"/>
              <a:buAutoNum type="arabicPeriod"/>
            </a:pPr>
            <a:r>
              <a:rPr lang="fr-FR" sz="2000" b="1" i="0" dirty="0">
                <a:solidFill>
                  <a:srgbClr val="00B0F0"/>
                </a:solidFill>
                <a:effectLst/>
                <a:latin typeface="Arial" panose="020B0604020202020204" pitchFamily="34" charset="0"/>
                <a:cs typeface="Arial" panose="020B0604020202020204" pitchFamily="34" charset="0"/>
              </a:rPr>
              <a:t>Prétraitement des données :</a:t>
            </a:r>
          </a:p>
        </p:txBody>
      </p:sp>
      <p:sp>
        <p:nvSpPr>
          <p:cNvPr id="8" name="ZoneTexte 7">
            <a:extLst>
              <a:ext uri="{FF2B5EF4-FFF2-40B4-BE49-F238E27FC236}">
                <a16:creationId xmlns:a16="http://schemas.microsoft.com/office/drawing/2014/main" xmlns="" id="{58922ADD-39F1-EBA2-3A6E-C397567870E0}"/>
              </a:ext>
            </a:extLst>
          </p:cNvPr>
          <p:cNvSpPr txBox="1"/>
          <p:nvPr/>
        </p:nvSpPr>
        <p:spPr>
          <a:xfrm>
            <a:off x="803121" y="1355607"/>
            <a:ext cx="10981337" cy="4725076"/>
          </a:xfrm>
          <a:prstGeom prst="rect">
            <a:avLst/>
          </a:prstGeom>
          <a:noFill/>
        </p:spPr>
        <p:txBody>
          <a:bodyPr wrap="square">
            <a:spAutoFit/>
          </a:bodyPr>
          <a:lstStyle/>
          <a:p>
            <a:pPr marL="0" marR="0" algn="just">
              <a:lnSpc>
                <a:spcPct val="115000"/>
              </a:lnSpc>
              <a:spcAft>
                <a:spcPts val="1000"/>
              </a:spcAft>
            </a:pPr>
            <a:r>
              <a:rPr lang="fr-FR" sz="2000" kern="150" dirty="0">
                <a:effectLst/>
                <a:latin typeface="Arial" panose="020B0604020202020204" pitchFamily="34" charset="0"/>
                <a:ea typeface="Calibri" panose="020F0502020204030204" pitchFamily="34" charset="0"/>
                <a:cs typeface="Arial" panose="020B0604020202020204" pitchFamily="34" charset="0"/>
              </a:rPr>
              <a:t>Pour préparer les données à la modélisation, nous avons suivi plusieurs étapes :  </a:t>
            </a:r>
          </a:p>
          <a:p>
            <a:pPr marL="342900" marR="0" indent="-342900" algn="just">
              <a:lnSpc>
                <a:spcPct val="115000"/>
              </a:lnSpc>
              <a:spcAft>
                <a:spcPts val="1000"/>
              </a:spcAft>
              <a:buFont typeface="Arial" panose="020B0604020202020204" pitchFamily="34" charset="0"/>
              <a:buChar char="•"/>
            </a:pPr>
            <a:r>
              <a:rPr lang="fr-FR" sz="2000" b="1" kern="150" dirty="0">
                <a:effectLst/>
                <a:latin typeface="Arial" panose="020B0604020202020204" pitchFamily="34" charset="0"/>
                <a:ea typeface="Calibri" panose="020F0502020204030204" pitchFamily="34" charset="0"/>
                <a:cs typeface="Arial" panose="020B0604020202020204" pitchFamily="34" charset="0"/>
              </a:rPr>
              <a:t>Encodage des variables catégoriques:  </a:t>
            </a:r>
          </a:p>
          <a:p>
            <a:pPr marL="0" marR="0" algn="just">
              <a:lnSpc>
                <a:spcPct val="115000"/>
              </a:lnSpc>
              <a:spcAft>
                <a:spcPts val="1000"/>
              </a:spcAft>
            </a:pPr>
            <a:r>
              <a:rPr lang="fr-FR" sz="2000" kern="150" dirty="0">
                <a:effectLst/>
                <a:latin typeface="Arial" panose="020B0604020202020204" pitchFamily="34" charset="0"/>
                <a:ea typeface="Calibri" panose="020F0502020204030204" pitchFamily="34" charset="0"/>
                <a:cs typeface="Arial" panose="020B0604020202020204" pitchFamily="34" charset="0"/>
              </a:rPr>
              <a:t> 	Les variables comme </a:t>
            </a:r>
            <a:r>
              <a:rPr lang="fr-FR" sz="2000" kern="150" dirty="0">
                <a:latin typeface="Arial" panose="020B0604020202020204" pitchFamily="34" charset="0"/>
                <a:ea typeface="Calibri" panose="020F0502020204030204" pitchFamily="34" charset="0"/>
                <a:cs typeface="Arial" panose="020B0604020202020204" pitchFamily="34" charset="0"/>
              </a:rPr>
              <a:t>«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Weather_Conditions</a:t>
            </a:r>
            <a:r>
              <a:rPr lang="fr-FR" sz="2000" b="1" kern="150" dirty="0">
                <a:latin typeface="Arial" panose="020B0604020202020204" pitchFamily="34" charset="0"/>
                <a:ea typeface="Calibri" panose="020F0502020204030204" pitchFamily="34" charset="0"/>
                <a:cs typeface="Arial" panose="020B0604020202020204" pitchFamily="34" charset="0"/>
              </a:rPr>
              <a:t> »</a:t>
            </a:r>
            <a:r>
              <a:rPr lang="fr-FR" sz="2000" kern="150" dirty="0">
                <a:effectLst/>
                <a:latin typeface="Arial" panose="020B0604020202020204" pitchFamily="34" charset="0"/>
                <a:ea typeface="Calibri" panose="020F0502020204030204" pitchFamily="34" charset="0"/>
                <a:cs typeface="Arial" panose="020B0604020202020204" pitchFamily="34" charset="0"/>
              </a:rPr>
              <a:t>, </a:t>
            </a:r>
            <a:r>
              <a:rPr lang="fr-FR" sz="2000" kern="150" dirty="0">
                <a:latin typeface="Arial" panose="020B0604020202020204" pitchFamily="34" charset="0"/>
                <a:ea typeface="Calibri" panose="020F0502020204030204" pitchFamily="34" charset="0"/>
                <a:cs typeface="Arial" panose="020B0604020202020204" pitchFamily="34" charset="0"/>
              </a:rPr>
              <a:t>«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Road_Type</a:t>
            </a:r>
            <a:r>
              <a:rPr lang="fr-FR" sz="2000" b="1" kern="150" dirty="0">
                <a:effectLst/>
                <a:latin typeface="Arial" panose="020B0604020202020204" pitchFamily="34" charset="0"/>
                <a:ea typeface="Calibri" panose="020F0502020204030204" pitchFamily="34" charset="0"/>
                <a:cs typeface="Arial" panose="020B0604020202020204" pitchFamily="34" charset="0"/>
              </a:rPr>
              <a:t> »</a:t>
            </a:r>
            <a:r>
              <a:rPr lang="fr-FR" sz="2000" kern="150" dirty="0">
                <a:effectLst/>
                <a:latin typeface="Arial" panose="020B0604020202020204" pitchFamily="34" charset="0"/>
                <a:ea typeface="Calibri" panose="020F0502020204030204" pitchFamily="34" charset="0"/>
                <a:cs typeface="Arial" panose="020B0604020202020204" pitchFamily="34" charset="0"/>
              </a:rPr>
              <a:t> et «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Vehicle_Type</a:t>
            </a:r>
            <a:r>
              <a:rPr lang="fr-FR" sz="2000" b="1" kern="150" dirty="0">
                <a:latin typeface="Arial" panose="020B0604020202020204" pitchFamily="34" charset="0"/>
                <a:ea typeface="Calibri" panose="020F0502020204030204" pitchFamily="34" charset="0"/>
                <a:cs typeface="Arial" panose="020B0604020202020204" pitchFamily="34" charset="0"/>
              </a:rPr>
              <a:t> »</a:t>
            </a:r>
            <a:r>
              <a:rPr lang="fr-FR" sz="2000" kern="150" dirty="0">
                <a:effectLst/>
                <a:latin typeface="Arial" panose="020B0604020202020204" pitchFamily="34" charset="0"/>
                <a:ea typeface="Calibri" panose="020F0502020204030204" pitchFamily="34" charset="0"/>
                <a:cs typeface="Arial" panose="020B0604020202020204" pitchFamily="34" charset="0"/>
              </a:rPr>
              <a:t> ont été encodées à l'aide de «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OneHotEncoder</a:t>
            </a:r>
            <a:r>
              <a:rPr lang="fr-FR" sz="2000" b="1" kern="150" dirty="0">
                <a:latin typeface="Arial" panose="020B0604020202020204" pitchFamily="34" charset="0"/>
                <a:ea typeface="Calibri" panose="020F0502020204030204" pitchFamily="34" charset="0"/>
                <a:cs typeface="Arial" panose="020B0604020202020204" pitchFamily="34" charset="0"/>
              </a:rPr>
              <a:t> »</a:t>
            </a:r>
            <a:r>
              <a:rPr lang="fr-FR" sz="2000" kern="150" dirty="0">
                <a:effectLst/>
                <a:latin typeface="Arial" panose="020B0604020202020204" pitchFamily="34" charset="0"/>
                <a:ea typeface="Calibri" panose="020F0502020204030204" pitchFamily="34" charset="0"/>
                <a:cs typeface="Arial" panose="020B0604020202020204" pitchFamily="34" charset="0"/>
              </a:rPr>
              <a:t>. Cela permet de les transformer en format numérique utilisable par les modèles.  </a:t>
            </a:r>
          </a:p>
          <a:p>
            <a:pPr marL="342900" marR="0" indent="-342900" algn="just">
              <a:lnSpc>
                <a:spcPct val="115000"/>
              </a:lnSpc>
              <a:spcAft>
                <a:spcPts val="1000"/>
              </a:spcAft>
              <a:buFont typeface="Arial" panose="020B0604020202020204" pitchFamily="34" charset="0"/>
              <a:buChar char="•"/>
            </a:pPr>
            <a:r>
              <a:rPr lang="fr-FR" sz="2000" b="1" kern="150" dirty="0">
                <a:effectLst/>
                <a:latin typeface="Arial" panose="020B0604020202020204" pitchFamily="34" charset="0"/>
                <a:ea typeface="Calibri" panose="020F0502020204030204" pitchFamily="34" charset="0"/>
                <a:cs typeface="Arial" panose="020B0604020202020204" pitchFamily="34" charset="0"/>
              </a:rPr>
              <a:t>Normalisation des variables numériques :  </a:t>
            </a:r>
          </a:p>
          <a:p>
            <a:pPr marL="0" marR="0" algn="just">
              <a:lnSpc>
                <a:spcPct val="115000"/>
              </a:lnSpc>
              <a:spcAft>
                <a:spcPts val="1000"/>
              </a:spcAft>
            </a:pPr>
            <a:r>
              <a:rPr lang="fr-FR" sz="2000" kern="150" dirty="0">
                <a:latin typeface="Arial" panose="020B0604020202020204" pitchFamily="34" charset="0"/>
                <a:ea typeface="Calibri" panose="020F0502020204030204" pitchFamily="34" charset="0"/>
                <a:cs typeface="Arial" panose="020B0604020202020204" pitchFamily="34" charset="0"/>
              </a:rPr>
              <a:t>	</a:t>
            </a:r>
            <a:r>
              <a:rPr lang="fr-FR" sz="2000" kern="150" dirty="0">
                <a:effectLst/>
                <a:latin typeface="Arial" panose="020B0604020202020204" pitchFamily="34" charset="0"/>
                <a:ea typeface="Calibri" panose="020F0502020204030204" pitchFamily="34" charset="0"/>
                <a:cs typeface="Arial" panose="020B0604020202020204" pitchFamily="34" charset="0"/>
              </a:rPr>
              <a:t> Les variables numériques, telles que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Speed_limit</a:t>
            </a:r>
            <a:r>
              <a:rPr lang="fr-FR" sz="2000" kern="150" dirty="0">
                <a:effectLst/>
                <a:latin typeface="Arial" panose="020B0604020202020204" pitchFamily="34" charset="0"/>
                <a:ea typeface="Calibri" panose="020F0502020204030204" pitchFamily="34" charset="0"/>
                <a:cs typeface="Arial" panose="020B0604020202020204" pitchFamily="34" charset="0"/>
              </a:rPr>
              <a:t>`,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Number_of_Casualties</a:t>
            </a:r>
            <a:r>
              <a:rPr lang="fr-FR" sz="2000" kern="150" dirty="0">
                <a:effectLst/>
                <a:latin typeface="Arial" panose="020B0604020202020204" pitchFamily="34" charset="0"/>
                <a:ea typeface="Calibri" panose="020F0502020204030204" pitchFamily="34" charset="0"/>
                <a:cs typeface="Arial" panose="020B0604020202020204" pitchFamily="34" charset="0"/>
              </a:rPr>
              <a:t>` et </a:t>
            </a:r>
            <a:r>
              <a:rPr lang="fr-FR" sz="2000" b="1" kern="150" dirty="0">
                <a:effectLst/>
                <a:latin typeface="Arial" panose="020B0604020202020204" pitchFamily="34" charset="0"/>
                <a:ea typeface="Calibri" panose="020F0502020204030204" pitchFamily="34" charset="0"/>
                <a:cs typeface="Arial" panose="020B0604020202020204" pitchFamily="34" charset="0"/>
              </a:rPr>
              <a:t>`</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Number_of_Vehicles</a:t>
            </a:r>
            <a:r>
              <a:rPr lang="fr-FR" sz="2000" kern="150" dirty="0">
                <a:effectLst/>
                <a:latin typeface="Arial" panose="020B0604020202020204" pitchFamily="34" charset="0"/>
                <a:ea typeface="Calibri" panose="020F0502020204030204" pitchFamily="34" charset="0"/>
                <a:cs typeface="Arial" panose="020B0604020202020204" pitchFamily="34" charset="0"/>
              </a:rPr>
              <a:t>`, ont été normalisées avec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StandardScaler</a:t>
            </a:r>
            <a:r>
              <a:rPr lang="fr-FR" sz="2000" kern="150" dirty="0">
                <a:effectLst/>
                <a:latin typeface="Arial" panose="020B0604020202020204" pitchFamily="34" charset="0"/>
                <a:ea typeface="Calibri" panose="020F0502020204030204" pitchFamily="34" charset="0"/>
                <a:cs typeface="Arial" panose="020B0604020202020204" pitchFamily="34" charset="0"/>
              </a:rPr>
              <a:t>`. Cela garantit que toutes les variables ont la même échelle, ce qui est essentiel pour la performance des modèles.  </a:t>
            </a:r>
          </a:p>
          <a:p>
            <a:pPr marL="0" marR="0" algn="just">
              <a:lnSpc>
                <a:spcPct val="115000"/>
              </a:lnSpc>
              <a:spcAft>
                <a:spcPts val="1000"/>
              </a:spcAft>
            </a:pPr>
            <a:r>
              <a:rPr lang="fr-FR" sz="2000" kern="150" dirty="0">
                <a:effectLst/>
                <a:latin typeface="Arial" panose="020B0604020202020204" pitchFamily="34" charset="0"/>
                <a:ea typeface="Calibri" panose="020F0502020204030204" pitchFamily="34" charset="0"/>
                <a:cs typeface="Arial" panose="020B0604020202020204" pitchFamily="34" charset="0"/>
              </a:rPr>
              <a:t> </a:t>
            </a:r>
          </a:p>
          <a:p>
            <a:pPr marL="0" marR="0" algn="just">
              <a:lnSpc>
                <a:spcPct val="115000"/>
              </a:lnSpc>
              <a:spcAft>
                <a:spcPts val="1000"/>
              </a:spcAft>
            </a:pPr>
            <a:r>
              <a:rPr lang="fr-FR" sz="2000" kern="150" dirty="0">
                <a:effectLst/>
                <a:latin typeface="Arial" panose="020B0604020202020204" pitchFamily="34" charset="0"/>
                <a:ea typeface="Calibri" panose="020F0502020204030204" pitchFamily="34" charset="0"/>
                <a:cs typeface="Arial" panose="020B0604020202020204" pitchFamily="34" charset="0"/>
              </a:rPr>
              <a:t>Ces étapes assurent que les données sont prêtes pour l'entraînement des modèles.</a:t>
            </a:r>
          </a:p>
        </p:txBody>
      </p:sp>
    </p:spTree>
    <p:extLst>
      <p:ext uri="{BB962C8B-B14F-4D97-AF65-F5344CB8AC3E}">
        <p14:creationId xmlns:p14="http://schemas.microsoft.com/office/powerpoint/2010/main" val="1840432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animEffect transition="in" filter="fade">
                                      <p:cBhvr>
                                        <p:cTn id="28" dur="1000"/>
                                        <p:tgtEl>
                                          <p:spTgt spid="8">
                                            <p:txEl>
                                              <p:pRg st="1" end="1"/>
                                            </p:txEl>
                                          </p:spTgt>
                                        </p:tgtEl>
                                      </p:cBhvr>
                                    </p:animEffect>
                                    <p:anim calcmode="lin" valueType="num">
                                      <p:cBhvr>
                                        <p:cTn id="29"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1" end="1"/>
                                            </p:txEl>
                                          </p:spTgt>
                                        </p:tgtEl>
                                        <p:attrNameLst>
                                          <p:attrName>ppt_y</p:attrName>
                                        </p:attrNameLst>
                                      </p:cBhvr>
                                      <p:tavLst>
                                        <p:tav tm="0">
                                          <p:val>
                                            <p:strVal val="#ppt_y+.1"/>
                                          </p:val>
                                        </p:tav>
                                        <p:tav tm="100000">
                                          <p:val>
                                            <p:strVal val="#ppt_y"/>
                                          </p:val>
                                        </p:tav>
                                      </p:tavLst>
                                    </p:anim>
                                  </p:childTnLst>
                                </p:cTn>
                              </p:par>
                              <p:par>
                                <p:cTn id="31" presetID="42" presetClass="entr" presetSubtype="0" fill="hold" nodeType="withEffect">
                                  <p:stCondLst>
                                    <p:cond delay="0"/>
                                  </p:stCondLst>
                                  <p:childTnLst>
                                    <p:set>
                                      <p:cBhvr>
                                        <p:cTn id="32" dur="1" fill="hold">
                                          <p:stCondLst>
                                            <p:cond delay="0"/>
                                          </p:stCondLst>
                                        </p:cTn>
                                        <p:tgtEl>
                                          <p:spTgt spid="8">
                                            <p:txEl>
                                              <p:pRg st="2" end="2"/>
                                            </p:txEl>
                                          </p:spTgt>
                                        </p:tgtEl>
                                        <p:attrNameLst>
                                          <p:attrName>style.visibility</p:attrName>
                                        </p:attrNameLst>
                                      </p:cBhvr>
                                      <p:to>
                                        <p:strVal val="visible"/>
                                      </p:to>
                                    </p:set>
                                    <p:animEffect transition="in" filter="fade">
                                      <p:cBhvr>
                                        <p:cTn id="33" dur="1000"/>
                                        <p:tgtEl>
                                          <p:spTgt spid="8">
                                            <p:txEl>
                                              <p:pRg st="2" end="2"/>
                                            </p:txEl>
                                          </p:spTgt>
                                        </p:tgtEl>
                                      </p:cBhvr>
                                    </p:animEffect>
                                    <p:anim calcmode="lin" valueType="num">
                                      <p:cBhvr>
                                        <p:cTn id="34"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8">
                                            <p:txEl>
                                              <p:pRg st="3" end="3"/>
                                            </p:txEl>
                                          </p:spTgt>
                                        </p:tgtEl>
                                        <p:attrNameLst>
                                          <p:attrName>style.visibility</p:attrName>
                                        </p:attrNameLst>
                                      </p:cBhvr>
                                      <p:to>
                                        <p:strVal val="visible"/>
                                      </p:to>
                                    </p:set>
                                    <p:animEffect transition="in" filter="fade">
                                      <p:cBhvr>
                                        <p:cTn id="40" dur="1000"/>
                                        <p:tgtEl>
                                          <p:spTgt spid="8">
                                            <p:txEl>
                                              <p:pRg st="3" end="3"/>
                                            </p:txEl>
                                          </p:spTgt>
                                        </p:tgtEl>
                                      </p:cBhvr>
                                    </p:animEffect>
                                    <p:anim calcmode="lin" valueType="num">
                                      <p:cBhvr>
                                        <p:cTn id="41"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42" dur="1000" fill="hold"/>
                                        <p:tgtEl>
                                          <p:spTgt spid="8">
                                            <p:txEl>
                                              <p:pRg st="3" end="3"/>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8">
                                            <p:txEl>
                                              <p:pRg st="4" end="4"/>
                                            </p:txEl>
                                          </p:spTgt>
                                        </p:tgtEl>
                                        <p:attrNameLst>
                                          <p:attrName>style.visibility</p:attrName>
                                        </p:attrNameLst>
                                      </p:cBhvr>
                                      <p:to>
                                        <p:strVal val="visible"/>
                                      </p:to>
                                    </p:set>
                                    <p:animEffect transition="in" filter="fade">
                                      <p:cBhvr>
                                        <p:cTn id="45" dur="1000"/>
                                        <p:tgtEl>
                                          <p:spTgt spid="8">
                                            <p:txEl>
                                              <p:pRg st="4" end="4"/>
                                            </p:txEl>
                                          </p:spTgt>
                                        </p:tgtEl>
                                      </p:cBhvr>
                                    </p:animEffect>
                                    <p:anim calcmode="lin" valueType="num">
                                      <p:cBhvr>
                                        <p:cTn id="46"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7" dur="1000" fill="hold"/>
                                        <p:tgtEl>
                                          <p:spTgt spid="8">
                                            <p:txEl>
                                              <p:pRg st="4" end="4"/>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8">
                                            <p:txEl>
                                              <p:pRg st="5" end="5"/>
                                            </p:txEl>
                                          </p:spTgt>
                                        </p:tgtEl>
                                        <p:attrNameLst>
                                          <p:attrName>style.visibility</p:attrName>
                                        </p:attrNameLst>
                                      </p:cBhvr>
                                      <p:to>
                                        <p:strVal val="visible"/>
                                      </p:to>
                                    </p:set>
                                    <p:animEffect transition="in" filter="fade">
                                      <p:cBhvr>
                                        <p:cTn id="50" dur="1000"/>
                                        <p:tgtEl>
                                          <p:spTgt spid="8">
                                            <p:txEl>
                                              <p:pRg st="5" end="5"/>
                                            </p:txEl>
                                          </p:spTgt>
                                        </p:tgtEl>
                                      </p:cBhvr>
                                    </p:animEffect>
                                    <p:anim calcmode="lin" valueType="num">
                                      <p:cBhvr>
                                        <p:cTn id="51"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52" dur="1000" fill="hold"/>
                                        <p:tgtEl>
                                          <p:spTgt spid="8">
                                            <p:txEl>
                                              <p:pRg st="5" end="5"/>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8">
                                            <p:txEl>
                                              <p:pRg st="6" end="6"/>
                                            </p:txEl>
                                          </p:spTgt>
                                        </p:tgtEl>
                                        <p:attrNameLst>
                                          <p:attrName>style.visibility</p:attrName>
                                        </p:attrNameLst>
                                      </p:cBhvr>
                                      <p:to>
                                        <p:strVal val="visible"/>
                                      </p:to>
                                    </p:set>
                                    <p:animEffect transition="in" filter="fade">
                                      <p:cBhvr>
                                        <p:cTn id="55" dur="1000"/>
                                        <p:tgtEl>
                                          <p:spTgt spid="8">
                                            <p:txEl>
                                              <p:pRg st="6" end="6"/>
                                            </p:txEl>
                                          </p:spTgt>
                                        </p:tgtEl>
                                      </p:cBhvr>
                                    </p:animEffect>
                                    <p:anim calcmode="lin" valueType="num">
                                      <p:cBhvr>
                                        <p:cTn id="56"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57" dur="1000" fill="hold"/>
                                        <p:tgtEl>
                                          <p:spTgt spid="8">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6C1D47F-C0D1-532F-9C08-9ED9ACAFC885}"/>
            </a:ext>
          </a:extLst>
        </p:cNvPr>
        <p:cNvGrpSpPr/>
        <p:nvPr/>
      </p:nvGrpSpPr>
      <p:grpSpPr>
        <a:xfrm>
          <a:off x="0" y="0"/>
          <a:ext cx="0" cy="0"/>
          <a:chOff x="0" y="0"/>
          <a:chExt cx="0" cy="0"/>
        </a:xfrm>
      </p:grpSpPr>
      <p:sp>
        <p:nvSpPr>
          <p:cNvPr id="4" name="Rectangle 4">
            <a:extLst>
              <a:ext uri="{FF2B5EF4-FFF2-40B4-BE49-F238E27FC236}">
                <a16:creationId xmlns:a16="http://schemas.microsoft.com/office/drawing/2014/main" xmlns="" id="{225FC0A5-DC95-F652-A170-41E8E062D183}"/>
              </a:ext>
            </a:extLst>
          </p:cNvPr>
          <p:cNvSpPr/>
          <p:nvPr/>
        </p:nvSpPr>
        <p:spPr>
          <a:xfrm>
            <a:off x="-52240" y="0"/>
            <a:ext cx="104479" cy="6858000"/>
          </a:xfrm>
          <a:prstGeom prst="rect">
            <a:avLst/>
          </a:prstGeom>
          <a:solidFill>
            <a:srgbClr val="00B0F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5" name="Rectangle 5">
            <a:extLst>
              <a:ext uri="{FF2B5EF4-FFF2-40B4-BE49-F238E27FC236}">
                <a16:creationId xmlns:a16="http://schemas.microsoft.com/office/drawing/2014/main" xmlns="" id="{55BB63D4-AD7A-197D-D4DB-9E1B4CE3E004}"/>
              </a:ext>
            </a:extLst>
          </p:cNvPr>
          <p:cNvSpPr/>
          <p:nvPr/>
        </p:nvSpPr>
        <p:spPr>
          <a:xfrm>
            <a:off x="12082012" y="0"/>
            <a:ext cx="104479" cy="6858000"/>
          </a:xfrm>
          <a:prstGeom prst="rect">
            <a:avLst/>
          </a:prstGeom>
          <a:solidFill>
            <a:srgbClr val="FFC000"/>
          </a:solidFill>
          <a:ln w="12701" cap="flat">
            <a:solidFill>
              <a:srgbClr val="00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7" name="ZoneTexte 2">
            <a:extLst>
              <a:ext uri="{FF2B5EF4-FFF2-40B4-BE49-F238E27FC236}">
                <a16:creationId xmlns:a16="http://schemas.microsoft.com/office/drawing/2014/main" xmlns="" id="{3D1FE3E3-5BBB-FDDD-E7E1-1C0B797A32AE}"/>
              </a:ext>
            </a:extLst>
          </p:cNvPr>
          <p:cNvSpPr txBox="1"/>
          <p:nvPr/>
        </p:nvSpPr>
        <p:spPr>
          <a:xfrm>
            <a:off x="4134854" y="-48181"/>
            <a:ext cx="5536673" cy="830997"/>
          </a:xfrm>
          <a:prstGeom prst="rect">
            <a:avLst/>
          </a:prstGeom>
          <a:noFill/>
          <a:ln cap="flat">
            <a:noFill/>
          </a:ln>
        </p:spPr>
        <p:txBody>
          <a:bodyPr vert="horz" wrap="square" lIns="91440" tIns="45720" rIns="91440" bIns="45720" anchor="t" anchorCtr="0" compatLnSpc="1">
            <a:spAutoFit/>
          </a:bodyPr>
          <a:lstStyle/>
          <a:p>
            <a:pPr>
              <a:defRPr sz="1800" b="0" i="0" u="none" strike="noStrike" kern="0" cap="none" spc="0" baseline="0">
                <a:solidFill>
                  <a:srgbClr val="000000"/>
                </a:solidFill>
                <a:uFillTx/>
              </a:defRPr>
            </a:pPr>
            <a:r>
              <a:rPr lang="fr-FR" sz="4800" dirty="0">
                <a:latin typeface="Script MT Bold" panose="03040602040607080904" pitchFamily="66" charset="0"/>
              </a:rPr>
              <a:t>Méthodologie</a:t>
            </a:r>
            <a:endParaRPr lang="fr-FR" sz="6000" b="1" i="0" u="none" strike="noStrike" kern="1200" cap="none" spc="0" baseline="0" dirty="0">
              <a:solidFill>
                <a:srgbClr val="000000"/>
              </a:solidFill>
              <a:uFillTx/>
              <a:latin typeface="Script MT Bold" panose="03040602040607080904" pitchFamily="66" charset="0"/>
            </a:endParaRPr>
          </a:p>
        </p:txBody>
      </p:sp>
      <p:sp>
        <p:nvSpPr>
          <p:cNvPr id="2" name="Rectangle : coins arrondis 3">
            <a:extLst>
              <a:ext uri="{FF2B5EF4-FFF2-40B4-BE49-F238E27FC236}">
                <a16:creationId xmlns:a16="http://schemas.microsoft.com/office/drawing/2014/main" xmlns="" id="{B61053F1-E35A-8AFF-4169-B9D182AB352D}"/>
              </a:ext>
            </a:extLst>
          </p:cNvPr>
          <p:cNvSpPr/>
          <p:nvPr/>
        </p:nvSpPr>
        <p:spPr>
          <a:xfrm>
            <a:off x="503889" y="63623"/>
            <a:ext cx="11184218" cy="719193"/>
          </a:xfrm>
          <a:custGeom>
            <a:avLst/>
            <a:gdLst>
              <a:gd name="f0" fmla="val 10800000"/>
              <a:gd name="f1" fmla="val 5400000"/>
              <a:gd name="f2" fmla="val 16200000"/>
              <a:gd name="f3" fmla="val w"/>
              <a:gd name="f4" fmla="val h"/>
              <a:gd name="f5" fmla="val ss"/>
              <a:gd name="f6" fmla="val 0"/>
              <a:gd name="f7" fmla="*/ 5419351 1 1725033"/>
              <a:gd name="f8" fmla="val 45"/>
              <a:gd name="f9" fmla="val 10800"/>
              <a:gd name="f10" fmla="abs f3"/>
              <a:gd name="f11" fmla="abs f4"/>
              <a:gd name="f12" fmla="abs f5"/>
              <a:gd name="f13" fmla="*/ f7 1 180"/>
              <a:gd name="f14" fmla="+- 0 0 f1"/>
              <a:gd name="f15" fmla="+- f6 f9 0"/>
              <a:gd name="f16" fmla="?: f10 f3 1"/>
              <a:gd name="f17" fmla="?: f11 f4 1"/>
              <a:gd name="f18" fmla="?: f12 f5 1"/>
              <a:gd name="f19" fmla="*/ f8 f13 1"/>
              <a:gd name="f20" fmla="+- f6 0 f15"/>
              <a:gd name="f21" fmla="+- f15 0 f6"/>
              <a:gd name="f22" fmla="*/ f16 1 21600"/>
              <a:gd name="f23" fmla="*/ f17 1 21600"/>
              <a:gd name="f24" fmla="*/ 21600 f16 1"/>
              <a:gd name="f25" fmla="*/ 21600 f17 1"/>
              <a:gd name="f26" fmla="+- 0 0 f19"/>
              <a:gd name="f27" fmla="abs f20"/>
              <a:gd name="f28" fmla="abs f21"/>
              <a:gd name="f29" fmla="?: f20 f14 f1"/>
              <a:gd name="f30" fmla="?: f20 f1 f14"/>
              <a:gd name="f31" fmla="?: f20 f2 f1"/>
              <a:gd name="f32" fmla="?: f20 f1 f2"/>
              <a:gd name="f33" fmla="?: f21 f14 f1"/>
              <a:gd name="f34" fmla="?: f21 f1 f14"/>
              <a:gd name="f35" fmla="?: f20 0 f0"/>
              <a:gd name="f36" fmla="?: f20 f0 0"/>
              <a:gd name="f37" fmla="min f23 f22"/>
              <a:gd name="f38" fmla="*/ f24 1 f18"/>
              <a:gd name="f39" fmla="*/ f25 1 f18"/>
              <a:gd name="f40" fmla="*/ f26 f0 1"/>
              <a:gd name="f41" fmla="?: f20 f32 f31"/>
              <a:gd name="f42" fmla="?: f20 f31 f32"/>
              <a:gd name="f43" fmla="?: f21 f30 f29"/>
              <a:gd name="f44" fmla="val f38"/>
              <a:gd name="f45" fmla="val f39"/>
              <a:gd name="f46" fmla="*/ f40 1 f7"/>
              <a:gd name="f47" fmla="?: f21 f42 f41"/>
              <a:gd name="f48" fmla="*/ f15 f37 1"/>
              <a:gd name="f49" fmla="*/ f6 f37 1"/>
              <a:gd name="f50" fmla="*/ f27 f37 1"/>
              <a:gd name="f51" fmla="*/ f28 f37 1"/>
              <a:gd name="f52" fmla="+- f45 0 f9"/>
              <a:gd name="f53" fmla="+- f44 0 f9"/>
              <a:gd name="f54" fmla="+- f46 0 f1"/>
              <a:gd name="f55" fmla="*/ f45 f37 1"/>
              <a:gd name="f56" fmla="*/ f44 f37 1"/>
              <a:gd name="f57" fmla="+- f45 0 f52"/>
              <a:gd name="f58" fmla="+- f44 0 f53"/>
              <a:gd name="f59" fmla="+- f52 0 f45"/>
              <a:gd name="f60" fmla="+- f53 0 f44"/>
              <a:gd name="f61" fmla="+- f54 f1 0"/>
              <a:gd name="f62" fmla="*/ f52 f37 1"/>
              <a:gd name="f63" fmla="*/ f53 f37 1"/>
              <a:gd name="f64" fmla="abs f57"/>
              <a:gd name="f65" fmla="?: f57 0 f0"/>
              <a:gd name="f66" fmla="?: f57 f0 0"/>
              <a:gd name="f67" fmla="?: f57 f33 f34"/>
              <a:gd name="f68" fmla="abs f58"/>
              <a:gd name="f69" fmla="abs f59"/>
              <a:gd name="f70" fmla="?: f58 f14 f1"/>
              <a:gd name="f71" fmla="?: f58 f1 f14"/>
              <a:gd name="f72" fmla="?: f58 f2 f1"/>
              <a:gd name="f73" fmla="?: f58 f1 f2"/>
              <a:gd name="f74" fmla="abs f60"/>
              <a:gd name="f75" fmla="?: f60 f14 f1"/>
              <a:gd name="f76" fmla="?: f60 f1 f14"/>
              <a:gd name="f77" fmla="?: f60 f36 f35"/>
              <a:gd name="f78" fmla="?: f60 f35 f36"/>
              <a:gd name="f79" fmla="*/ f61 f7 1"/>
              <a:gd name="f80" fmla="?: f21 f66 f65"/>
              <a:gd name="f81" fmla="?: f21 f65 f66"/>
              <a:gd name="f82" fmla="?: f58 f73 f72"/>
              <a:gd name="f83" fmla="?: f58 f72 f73"/>
              <a:gd name="f84" fmla="?: f59 f71 f70"/>
              <a:gd name="f85" fmla="?: f20 f77 f78"/>
              <a:gd name="f86" fmla="?: f20 f75 f76"/>
              <a:gd name="f87" fmla="*/ f79 1 f0"/>
              <a:gd name="f88" fmla="*/ f64 f37 1"/>
              <a:gd name="f89" fmla="*/ f68 f37 1"/>
              <a:gd name="f90" fmla="*/ f69 f37 1"/>
              <a:gd name="f91" fmla="*/ f74 f37 1"/>
              <a:gd name="f92" fmla="?: f57 f80 f81"/>
              <a:gd name="f93" fmla="?: f59 f83 f82"/>
              <a:gd name="f94" fmla="+- 0 0 f87"/>
              <a:gd name="f95" fmla="+- 0 0 f94"/>
              <a:gd name="f96" fmla="*/ f95 f0 1"/>
              <a:gd name="f97" fmla="*/ f96 1 f7"/>
              <a:gd name="f98" fmla="+- f97 0 f1"/>
              <a:gd name="f99" fmla="cos 1 f98"/>
              <a:gd name="f100" fmla="+- 0 0 f99"/>
              <a:gd name="f101" fmla="+- 0 0 f100"/>
              <a:gd name="f102" fmla="val f101"/>
              <a:gd name="f103" fmla="+- 0 0 f102"/>
              <a:gd name="f104" fmla="*/ f9 f103 1"/>
              <a:gd name="f105" fmla="*/ f104 3163 1"/>
              <a:gd name="f106" fmla="*/ f105 1 7636"/>
              <a:gd name="f107" fmla="+- f6 f106 0"/>
              <a:gd name="f108" fmla="+- f44 0 f106"/>
              <a:gd name="f109" fmla="+- f45 0 f106"/>
              <a:gd name="f110" fmla="*/ f107 f37 1"/>
              <a:gd name="f111" fmla="*/ f108 f37 1"/>
              <a:gd name="f112" fmla="*/ f109 f37 1"/>
            </a:gdLst>
            <a:ahLst/>
            <a:cxnLst>
              <a:cxn ang="3cd4">
                <a:pos x="hc" y="t"/>
              </a:cxn>
              <a:cxn ang="0">
                <a:pos x="r" y="vc"/>
              </a:cxn>
              <a:cxn ang="cd4">
                <a:pos x="hc" y="b"/>
              </a:cxn>
              <a:cxn ang="cd2">
                <a:pos x="l" y="vc"/>
              </a:cxn>
            </a:cxnLst>
            <a:rect l="f110" t="f110" r="f111" b="f112"/>
            <a:pathLst>
              <a:path>
                <a:moveTo>
                  <a:pt x="f48" y="f49"/>
                </a:moveTo>
                <a:arcTo wR="f50" hR="f51" stAng="f47" swAng="f43"/>
                <a:lnTo>
                  <a:pt x="f49" y="f62"/>
                </a:lnTo>
                <a:arcTo wR="f51" hR="f88" stAng="f92" swAng="f67"/>
                <a:lnTo>
                  <a:pt x="f63" y="f55"/>
                </a:lnTo>
                <a:arcTo wR="f89" hR="f90" stAng="f93" swAng="f84"/>
                <a:lnTo>
                  <a:pt x="f56" y="f48"/>
                </a:lnTo>
                <a:arcTo wR="f91" hR="f50" stAng="f85" swAng="f86"/>
                <a:close/>
              </a:path>
            </a:pathLst>
          </a:custGeom>
          <a:solidFill>
            <a:srgbClr val="4472C4">
              <a:alpha val="34000"/>
            </a:srgbClr>
          </a:solidFill>
          <a:ln cap="flat">
            <a:no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3" name="ZoneTexte 2">
            <a:extLst>
              <a:ext uri="{FF2B5EF4-FFF2-40B4-BE49-F238E27FC236}">
                <a16:creationId xmlns:a16="http://schemas.microsoft.com/office/drawing/2014/main" xmlns="" id="{BB01FA5E-D709-78D0-C1CE-C048E1F9786C}"/>
              </a:ext>
            </a:extLst>
          </p:cNvPr>
          <p:cNvSpPr txBox="1"/>
          <p:nvPr/>
        </p:nvSpPr>
        <p:spPr>
          <a:xfrm>
            <a:off x="698642" y="955497"/>
            <a:ext cx="6041205" cy="400110"/>
          </a:xfrm>
          <a:prstGeom prst="rect">
            <a:avLst/>
          </a:prstGeom>
          <a:noFill/>
        </p:spPr>
        <p:txBody>
          <a:bodyPr wrap="square" rtlCol="0">
            <a:spAutoFit/>
          </a:bodyPr>
          <a:lstStyle/>
          <a:p>
            <a:pPr marL="457200" indent="-457200">
              <a:spcAft>
                <a:spcPts val="300"/>
              </a:spcAft>
              <a:buFont typeface="+mj-lt"/>
              <a:buAutoNum type="arabicPeriod" startAt="2"/>
            </a:pPr>
            <a:r>
              <a:rPr lang="fr-FR" sz="2000" b="1" dirty="0">
                <a:solidFill>
                  <a:srgbClr val="00B0F0"/>
                </a:solidFill>
                <a:effectLst/>
                <a:latin typeface="Arial" panose="020B0604020202020204" pitchFamily="34" charset="0"/>
                <a:ea typeface="Calibri" panose="020F0502020204030204" pitchFamily="34" charset="0"/>
                <a:cs typeface="Arial" panose="020B0604020202020204" pitchFamily="34" charset="0"/>
              </a:rPr>
              <a:t> Rééquilibrage des classes : </a:t>
            </a:r>
            <a:endParaRPr lang="fr-FR" sz="2400" b="1" i="0" dirty="0">
              <a:solidFill>
                <a:srgbClr val="00B0F0"/>
              </a:solidFill>
              <a:effectLst/>
              <a:latin typeface="Arial" panose="020B0604020202020204" pitchFamily="34" charset="0"/>
              <a:cs typeface="Arial" panose="020B0604020202020204" pitchFamily="34" charset="0"/>
            </a:endParaRPr>
          </a:p>
        </p:txBody>
      </p:sp>
      <p:sp>
        <p:nvSpPr>
          <p:cNvPr id="8" name="ZoneTexte 7">
            <a:extLst>
              <a:ext uri="{FF2B5EF4-FFF2-40B4-BE49-F238E27FC236}">
                <a16:creationId xmlns:a16="http://schemas.microsoft.com/office/drawing/2014/main" xmlns="" id="{6A9A6D40-B207-B297-F1B1-A01CD1E1E6F2}"/>
              </a:ext>
            </a:extLst>
          </p:cNvPr>
          <p:cNvSpPr txBox="1"/>
          <p:nvPr/>
        </p:nvSpPr>
        <p:spPr>
          <a:xfrm>
            <a:off x="803121" y="1355607"/>
            <a:ext cx="10981337" cy="4981557"/>
          </a:xfrm>
          <a:prstGeom prst="rect">
            <a:avLst/>
          </a:prstGeom>
          <a:noFill/>
        </p:spPr>
        <p:txBody>
          <a:bodyPr wrap="square">
            <a:spAutoFit/>
          </a:bodyPr>
          <a:lstStyle/>
          <a:p>
            <a:pPr marL="0" marR="0" algn="just">
              <a:lnSpc>
                <a:spcPct val="115000"/>
              </a:lnSpc>
              <a:spcAft>
                <a:spcPts val="1000"/>
              </a:spcAft>
            </a:pPr>
            <a:r>
              <a:rPr lang="fr-FR" sz="2000" kern="150" dirty="0">
                <a:effectLst/>
                <a:latin typeface="Arial" panose="020B0604020202020204" pitchFamily="34" charset="0"/>
                <a:ea typeface="Calibri" panose="020F0502020204030204" pitchFamily="34" charset="0"/>
                <a:cs typeface="Arial" panose="020B0604020202020204" pitchFamily="34" charset="0"/>
              </a:rPr>
              <a:t>Notre </a:t>
            </a:r>
            <a:r>
              <a:rPr lang="fr-FR" sz="2000" kern="150" dirty="0" err="1">
                <a:effectLst/>
                <a:latin typeface="Arial" panose="020B0604020202020204" pitchFamily="34" charset="0"/>
                <a:ea typeface="Calibri" panose="020F0502020204030204" pitchFamily="34" charset="0"/>
                <a:cs typeface="Arial" panose="020B0604020202020204" pitchFamily="34" charset="0"/>
              </a:rPr>
              <a:t>dataset</a:t>
            </a:r>
            <a:r>
              <a:rPr lang="fr-FR" sz="2000" kern="150" dirty="0">
                <a:effectLst/>
                <a:latin typeface="Arial" panose="020B0604020202020204" pitchFamily="34" charset="0"/>
                <a:ea typeface="Calibri" panose="020F0502020204030204" pitchFamily="34" charset="0"/>
                <a:cs typeface="Arial" panose="020B0604020202020204" pitchFamily="34" charset="0"/>
              </a:rPr>
              <a:t> présente un déséquilibre important entre les classes :  </a:t>
            </a:r>
          </a:p>
          <a:p>
            <a:pPr marL="342900" marR="0" indent="-342900" algn="just">
              <a:lnSpc>
                <a:spcPct val="115000"/>
              </a:lnSpc>
              <a:spcAft>
                <a:spcPts val="1000"/>
              </a:spcAft>
              <a:buFont typeface="Arial" panose="020B0604020202020204" pitchFamily="34" charset="0"/>
              <a:buChar char="•"/>
            </a:pPr>
            <a:r>
              <a:rPr lang="fr-FR" sz="2000" kern="150" dirty="0">
                <a:effectLst/>
                <a:latin typeface="Arial" panose="020B0604020202020204" pitchFamily="34" charset="0"/>
                <a:ea typeface="Calibri" panose="020F0502020204030204" pitchFamily="34" charset="0"/>
                <a:cs typeface="Arial" panose="020B0604020202020204" pitchFamily="34" charset="0"/>
              </a:rPr>
              <a:t>La classe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Slight</a:t>
            </a:r>
            <a:r>
              <a:rPr lang="fr-FR" sz="2000" kern="150" dirty="0">
                <a:effectLst/>
                <a:latin typeface="Arial" panose="020B0604020202020204" pitchFamily="34" charset="0"/>
                <a:ea typeface="Calibri" panose="020F0502020204030204" pitchFamily="34" charset="0"/>
                <a:cs typeface="Arial" panose="020B0604020202020204" pitchFamily="34" charset="0"/>
              </a:rPr>
              <a:t>` est surreprésentée.  </a:t>
            </a:r>
          </a:p>
          <a:p>
            <a:pPr marL="342900" marR="0" indent="-342900" algn="just">
              <a:lnSpc>
                <a:spcPct val="115000"/>
              </a:lnSpc>
              <a:spcAft>
                <a:spcPts val="1000"/>
              </a:spcAft>
              <a:buFont typeface="Arial" panose="020B0604020202020204" pitchFamily="34" charset="0"/>
              <a:buChar char="•"/>
            </a:pPr>
            <a:r>
              <a:rPr lang="fr-FR" sz="2000" kern="150" dirty="0">
                <a:effectLst/>
                <a:latin typeface="Arial" panose="020B0604020202020204" pitchFamily="34" charset="0"/>
                <a:ea typeface="Calibri" panose="020F0502020204030204" pitchFamily="34" charset="0"/>
                <a:cs typeface="Arial" panose="020B0604020202020204" pitchFamily="34" charset="0"/>
              </a:rPr>
              <a:t>Les classes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Serious</a:t>
            </a:r>
            <a:r>
              <a:rPr lang="fr-FR" sz="2000" kern="150" dirty="0">
                <a:effectLst/>
                <a:latin typeface="Arial" panose="020B0604020202020204" pitchFamily="34" charset="0"/>
                <a:ea typeface="Calibri" panose="020F0502020204030204" pitchFamily="34" charset="0"/>
                <a:cs typeface="Arial" panose="020B0604020202020204" pitchFamily="34" charset="0"/>
              </a:rPr>
              <a:t>`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Fatel</a:t>
            </a:r>
            <a:r>
              <a:rPr lang="fr-FR" sz="2000" kern="150" dirty="0">
                <a:effectLst/>
                <a:latin typeface="Arial" panose="020B0604020202020204" pitchFamily="34" charset="0"/>
                <a:ea typeface="Calibri" panose="020F0502020204030204" pitchFamily="34" charset="0"/>
                <a:cs typeface="Arial" panose="020B0604020202020204" pitchFamily="34" charset="0"/>
              </a:rPr>
              <a:t>` et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Fetal</a:t>
            </a:r>
            <a:r>
              <a:rPr lang="fr-FR" sz="2000" kern="150" dirty="0">
                <a:effectLst/>
                <a:latin typeface="Arial" panose="020B0604020202020204" pitchFamily="34" charset="0"/>
                <a:ea typeface="Calibri" panose="020F0502020204030204" pitchFamily="34" charset="0"/>
                <a:cs typeface="Arial" panose="020B0604020202020204" pitchFamily="34" charset="0"/>
              </a:rPr>
              <a:t>` sont sous-représentées.  </a:t>
            </a:r>
          </a:p>
          <a:p>
            <a:pPr marL="342900" marR="0" indent="-342900" algn="just">
              <a:lnSpc>
                <a:spcPct val="115000"/>
              </a:lnSpc>
              <a:spcAft>
                <a:spcPts val="1000"/>
              </a:spcAft>
              <a:buFont typeface="Arial" panose="020B0604020202020204" pitchFamily="34" charset="0"/>
              <a:buChar char="•"/>
            </a:pPr>
            <a:endParaRPr lang="fr-FR" sz="2000" kern="15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15000"/>
              </a:lnSpc>
              <a:spcAft>
                <a:spcPts val="1000"/>
              </a:spcAft>
            </a:pPr>
            <a:r>
              <a:rPr lang="fr-FR" sz="2000" kern="150" dirty="0">
                <a:effectLst/>
                <a:latin typeface="Arial" panose="020B0604020202020204" pitchFamily="34" charset="0"/>
                <a:ea typeface="Calibri" panose="020F0502020204030204" pitchFamily="34" charset="0"/>
                <a:cs typeface="Arial" panose="020B0604020202020204" pitchFamily="34" charset="0"/>
              </a:rPr>
              <a:t>Pour résoudre ce problème, nous avons utilisé </a:t>
            </a:r>
            <a:r>
              <a:rPr lang="fr-FR" sz="2000" b="1" kern="150" dirty="0">
                <a:effectLst/>
                <a:latin typeface="Arial" panose="020B0604020202020204" pitchFamily="34" charset="0"/>
                <a:ea typeface="Calibri" panose="020F0502020204030204" pitchFamily="34" charset="0"/>
                <a:cs typeface="Arial" panose="020B0604020202020204" pitchFamily="34" charset="0"/>
              </a:rPr>
              <a:t>SMOTE</a:t>
            </a:r>
            <a:r>
              <a:rPr lang="fr-FR" sz="2000" b="1" kern="150" dirty="0">
                <a:latin typeface="Arial" panose="020B0604020202020204" pitchFamily="34" charset="0"/>
                <a:ea typeface="Calibri" panose="020F0502020204030204" pitchFamily="34" charset="0"/>
                <a:cs typeface="Arial" panose="020B0604020202020204" pitchFamily="34" charset="0"/>
              </a:rPr>
              <a:t> . </a:t>
            </a:r>
            <a:r>
              <a:rPr lang="fr-FR" sz="2000" kern="150" dirty="0">
                <a:effectLst/>
                <a:latin typeface="Arial" panose="020B0604020202020204" pitchFamily="34" charset="0"/>
                <a:ea typeface="Calibri" panose="020F0502020204030204" pitchFamily="34" charset="0"/>
                <a:cs typeface="Arial" panose="020B0604020202020204" pitchFamily="34" charset="0"/>
              </a:rPr>
              <a:t>Cette méthode génère des échantillons synthétiques pour les classes minoritaires, équilibrant ainsi la distribution des classes. Voici un aperçu de la distribution avant et après l'application de SMOTE :  </a:t>
            </a:r>
          </a:p>
          <a:p>
            <a:pPr marL="342900" marR="0" indent="-342900" algn="just">
              <a:lnSpc>
                <a:spcPct val="115000"/>
              </a:lnSpc>
              <a:spcAft>
                <a:spcPts val="1000"/>
              </a:spcAft>
              <a:buFont typeface="Wingdings" panose="05000000000000000000" pitchFamily="2" charset="2"/>
              <a:buChar char="§"/>
            </a:pPr>
            <a:r>
              <a:rPr lang="fr-FR" sz="2000" b="1" kern="150" dirty="0">
                <a:effectLst/>
                <a:latin typeface="Arial" panose="020B0604020202020204" pitchFamily="34" charset="0"/>
                <a:ea typeface="Calibri" panose="020F0502020204030204" pitchFamily="34" charset="0"/>
                <a:cs typeface="Arial" panose="020B0604020202020204" pitchFamily="34" charset="0"/>
              </a:rPr>
              <a:t>Avant SMOTE</a:t>
            </a:r>
            <a:r>
              <a:rPr lang="fr-FR" sz="2000" kern="150" dirty="0">
                <a:effectLst/>
                <a:latin typeface="Arial" panose="020B0604020202020204" pitchFamily="34" charset="0"/>
                <a:ea typeface="Calibri" panose="020F0502020204030204" pitchFamily="34" charset="0"/>
                <a:cs typeface="Arial" panose="020B0604020202020204" pitchFamily="34" charset="0"/>
              </a:rPr>
              <a:t> :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Slight</a:t>
            </a:r>
            <a:r>
              <a:rPr lang="fr-FR" sz="2000" kern="150" dirty="0">
                <a:effectLst/>
                <a:latin typeface="Arial" panose="020B0604020202020204" pitchFamily="34" charset="0"/>
                <a:ea typeface="Calibri" panose="020F0502020204030204" pitchFamily="34" charset="0"/>
                <a:cs typeface="Arial" panose="020B0604020202020204" pitchFamily="34" charset="0"/>
              </a:rPr>
              <a:t>` = 80%,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Serious</a:t>
            </a:r>
            <a:r>
              <a:rPr lang="fr-FR" sz="2000" kern="150" dirty="0">
                <a:effectLst/>
                <a:latin typeface="Arial" panose="020B0604020202020204" pitchFamily="34" charset="0"/>
                <a:ea typeface="Calibri" panose="020F0502020204030204" pitchFamily="34" charset="0"/>
                <a:cs typeface="Arial" panose="020B0604020202020204" pitchFamily="34" charset="0"/>
              </a:rPr>
              <a:t>` = 15%, `</a:t>
            </a:r>
            <a:r>
              <a:rPr lang="fr-FR" sz="2000" b="1" kern="150" dirty="0">
                <a:effectLst/>
                <a:latin typeface="Arial" panose="020B0604020202020204" pitchFamily="34" charset="0"/>
                <a:ea typeface="Calibri" panose="020F0502020204030204" pitchFamily="34" charset="0"/>
                <a:cs typeface="Arial" panose="020B0604020202020204" pitchFamily="34" charset="0"/>
              </a:rPr>
              <a:t>Fatal</a:t>
            </a:r>
            <a:r>
              <a:rPr lang="fr-FR" sz="2000" kern="150" dirty="0">
                <a:effectLst/>
                <a:latin typeface="Arial" panose="020B0604020202020204" pitchFamily="34" charset="0"/>
                <a:ea typeface="Calibri" panose="020F0502020204030204" pitchFamily="34" charset="0"/>
                <a:cs typeface="Arial" panose="020B0604020202020204" pitchFamily="34" charset="0"/>
              </a:rPr>
              <a:t>` = 4% </a:t>
            </a:r>
            <a:r>
              <a:rPr lang="fr-FR" sz="2000" b="1" kern="150" dirty="0" err="1">
                <a:latin typeface="Arial" panose="020B0604020202020204" pitchFamily="34" charset="0"/>
                <a:ea typeface="Calibri" panose="020F0502020204030204" pitchFamily="34" charset="0"/>
                <a:cs typeface="Arial" panose="020B0604020202020204" pitchFamily="34" charset="0"/>
              </a:rPr>
              <a:t>Fetal</a:t>
            </a:r>
            <a:r>
              <a:rPr lang="fr-FR" sz="2000" kern="150" dirty="0">
                <a:latin typeface="Arial" panose="020B0604020202020204" pitchFamily="34" charset="0"/>
                <a:ea typeface="Calibri" panose="020F0502020204030204" pitchFamily="34" charset="0"/>
                <a:cs typeface="Arial" panose="020B0604020202020204" pitchFamily="34" charset="0"/>
              </a:rPr>
              <a:t>` = 1% </a:t>
            </a:r>
            <a:r>
              <a:rPr lang="fr-FR" sz="2000" kern="150" dirty="0">
                <a:effectLst/>
                <a:latin typeface="Arial" panose="020B0604020202020204" pitchFamily="34" charset="0"/>
                <a:ea typeface="Calibri" panose="020F0502020204030204" pitchFamily="34" charset="0"/>
                <a:cs typeface="Arial" panose="020B0604020202020204" pitchFamily="34" charset="0"/>
              </a:rPr>
              <a:t>.  </a:t>
            </a:r>
          </a:p>
          <a:p>
            <a:pPr marL="342900" marR="0" indent="-342900" algn="just">
              <a:lnSpc>
                <a:spcPct val="115000"/>
              </a:lnSpc>
              <a:spcAft>
                <a:spcPts val="1000"/>
              </a:spcAft>
              <a:buFont typeface="Wingdings" panose="05000000000000000000" pitchFamily="2" charset="2"/>
              <a:buChar char="§"/>
            </a:pPr>
            <a:r>
              <a:rPr lang="fr-FR" sz="2000" b="1" kern="150" dirty="0">
                <a:effectLst/>
                <a:latin typeface="Arial" panose="020B0604020202020204" pitchFamily="34" charset="0"/>
                <a:ea typeface="Calibri" panose="020F0502020204030204" pitchFamily="34" charset="0"/>
                <a:cs typeface="Arial" panose="020B0604020202020204" pitchFamily="34" charset="0"/>
              </a:rPr>
              <a:t>Après SMOTE</a:t>
            </a:r>
            <a:r>
              <a:rPr lang="fr-FR" sz="2000" kern="150" dirty="0">
                <a:effectLst/>
                <a:latin typeface="Arial" panose="020B0604020202020204" pitchFamily="34" charset="0"/>
                <a:ea typeface="Calibri" panose="020F0502020204030204" pitchFamily="34" charset="0"/>
                <a:cs typeface="Arial" panose="020B0604020202020204" pitchFamily="34" charset="0"/>
              </a:rPr>
              <a:t>: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Slight</a:t>
            </a:r>
            <a:r>
              <a:rPr lang="fr-FR" sz="2000" kern="150" dirty="0">
                <a:effectLst/>
                <a:latin typeface="Arial" panose="020B0604020202020204" pitchFamily="34" charset="0"/>
                <a:ea typeface="Calibri" panose="020F0502020204030204" pitchFamily="34" charset="0"/>
                <a:cs typeface="Arial" panose="020B0604020202020204" pitchFamily="34" charset="0"/>
              </a:rPr>
              <a:t>` = </a:t>
            </a:r>
            <a:r>
              <a:rPr lang="fr-FR" sz="2000" kern="150" dirty="0">
                <a:latin typeface="Arial" panose="020B0604020202020204" pitchFamily="34" charset="0"/>
                <a:ea typeface="Calibri" panose="020F0502020204030204" pitchFamily="34" charset="0"/>
                <a:cs typeface="Arial" panose="020B0604020202020204" pitchFamily="34" charset="0"/>
              </a:rPr>
              <a:t>25</a:t>
            </a:r>
            <a:r>
              <a:rPr lang="fr-FR" sz="2000" kern="150" dirty="0">
                <a:effectLst/>
                <a:latin typeface="Arial" panose="020B0604020202020204" pitchFamily="34" charset="0"/>
                <a:ea typeface="Calibri" panose="020F0502020204030204" pitchFamily="34" charset="0"/>
                <a:cs typeface="Arial" panose="020B0604020202020204" pitchFamily="34" charset="0"/>
              </a:rPr>
              <a:t>%, `</a:t>
            </a:r>
            <a:r>
              <a:rPr lang="fr-FR" sz="2000" b="1" kern="150" dirty="0" err="1">
                <a:effectLst/>
                <a:latin typeface="Arial" panose="020B0604020202020204" pitchFamily="34" charset="0"/>
                <a:ea typeface="Calibri" panose="020F0502020204030204" pitchFamily="34" charset="0"/>
                <a:cs typeface="Arial" panose="020B0604020202020204" pitchFamily="34" charset="0"/>
              </a:rPr>
              <a:t>Serious</a:t>
            </a:r>
            <a:r>
              <a:rPr lang="fr-FR" sz="2000" kern="150" dirty="0">
                <a:effectLst/>
                <a:latin typeface="Arial" panose="020B0604020202020204" pitchFamily="34" charset="0"/>
                <a:ea typeface="Calibri" panose="020F0502020204030204" pitchFamily="34" charset="0"/>
                <a:cs typeface="Arial" panose="020B0604020202020204" pitchFamily="34" charset="0"/>
              </a:rPr>
              <a:t>` = </a:t>
            </a:r>
            <a:r>
              <a:rPr lang="fr-FR" sz="2000" kern="150" dirty="0">
                <a:latin typeface="Arial" panose="020B0604020202020204" pitchFamily="34" charset="0"/>
                <a:ea typeface="Calibri" panose="020F0502020204030204" pitchFamily="34" charset="0"/>
                <a:cs typeface="Arial" panose="020B0604020202020204" pitchFamily="34" charset="0"/>
              </a:rPr>
              <a:t>25</a:t>
            </a:r>
            <a:r>
              <a:rPr lang="fr-FR" sz="2000" kern="150" dirty="0">
                <a:effectLst/>
                <a:latin typeface="Arial" panose="020B0604020202020204" pitchFamily="34" charset="0"/>
                <a:ea typeface="Calibri" panose="020F0502020204030204" pitchFamily="34" charset="0"/>
                <a:cs typeface="Arial" panose="020B0604020202020204" pitchFamily="34" charset="0"/>
              </a:rPr>
              <a:t>%, `</a:t>
            </a:r>
            <a:r>
              <a:rPr lang="fr-FR" sz="2000" b="1" kern="150" dirty="0">
                <a:effectLst/>
                <a:latin typeface="Arial" panose="020B0604020202020204" pitchFamily="34" charset="0"/>
                <a:ea typeface="Calibri" panose="020F0502020204030204" pitchFamily="34" charset="0"/>
                <a:cs typeface="Arial" panose="020B0604020202020204" pitchFamily="34" charset="0"/>
              </a:rPr>
              <a:t>Fatal</a:t>
            </a:r>
            <a:r>
              <a:rPr lang="fr-FR" sz="2000" kern="150" dirty="0">
                <a:effectLst/>
                <a:latin typeface="Arial" panose="020B0604020202020204" pitchFamily="34" charset="0"/>
                <a:ea typeface="Calibri" panose="020F0502020204030204" pitchFamily="34" charset="0"/>
                <a:cs typeface="Arial" panose="020B0604020202020204" pitchFamily="34" charset="0"/>
              </a:rPr>
              <a:t>` = </a:t>
            </a:r>
            <a:r>
              <a:rPr lang="fr-FR" sz="2000" kern="150" dirty="0">
                <a:latin typeface="Arial" panose="020B0604020202020204" pitchFamily="34" charset="0"/>
                <a:ea typeface="Calibri" panose="020F0502020204030204" pitchFamily="34" charset="0"/>
                <a:cs typeface="Arial" panose="020B0604020202020204" pitchFamily="34" charset="0"/>
              </a:rPr>
              <a:t>25</a:t>
            </a:r>
            <a:r>
              <a:rPr lang="fr-FR" sz="2000" kern="150" dirty="0">
                <a:effectLst/>
                <a:latin typeface="Arial" panose="020B0604020202020204" pitchFamily="34" charset="0"/>
                <a:ea typeface="Calibri" panose="020F0502020204030204" pitchFamily="34" charset="0"/>
                <a:cs typeface="Arial" panose="020B0604020202020204" pitchFamily="34" charset="0"/>
              </a:rPr>
              <a:t>%</a:t>
            </a:r>
            <a:r>
              <a:rPr lang="fr-FR" sz="2000" kern="150" dirty="0">
                <a:latin typeface="Arial" panose="020B0604020202020204" pitchFamily="34" charset="0"/>
                <a:ea typeface="Calibri" panose="020F0502020204030204" pitchFamily="34" charset="0"/>
                <a:cs typeface="Arial" panose="020B0604020202020204" pitchFamily="34" charset="0"/>
              </a:rPr>
              <a:t> `</a:t>
            </a:r>
            <a:r>
              <a:rPr lang="fr-FR" sz="2000" b="1" kern="150" dirty="0" err="1">
                <a:latin typeface="Arial" panose="020B0604020202020204" pitchFamily="34" charset="0"/>
                <a:ea typeface="Calibri" panose="020F0502020204030204" pitchFamily="34" charset="0"/>
                <a:cs typeface="Arial" panose="020B0604020202020204" pitchFamily="34" charset="0"/>
              </a:rPr>
              <a:t>Fetal</a:t>
            </a:r>
            <a:r>
              <a:rPr lang="fr-FR" sz="2000" kern="150" dirty="0">
                <a:latin typeface="Arial" panose="020B0604020202020204" pitchFamily="34" charset="0"/>
                <a:ea typeface="Calibri" panose="020F0502020204030204" pitchFamily="34" charset="0"/>
                <a:cs typeface="Arial" panose="020B0604020202020204" pitchFamily="34" charset="0"/>
              </a:rPr>
              <a:t>` = 25% </a:t>
            </a:r>
            <a:r>
              <a:rPr lang="fr-FR" sz="2000" kern="150" dirty="0">
                <a:effectLst/>
                <a:latin typeface="Arial" panose="020B0604020202020204" pitchFamily="34" charset="0"/>
                <a:ea typeface="Calibri" panose="020F0502020204030204" pitchFamily="34" charset="0"/>
                <a:cs typeface="Arial" panose="020B0604020202020204" pitchFamily="34" charset="0"/>
              </a:rPr>
              <a:t>.  </a:t>
            </a:r>
          </a:p>
          <a:p>
            <a:pPr marL="342900" marR="0" indent="-342900" algn="just">
              <a:lnSpc>
                <a:spcPct val="115000"/>
              </a:lnSpc>
              <a:spcAft>
                <a:spcPts val="1000"/>
              </a:spcAft>
              <a:buFont typeface="Wingdings" panose="05000000000000000000" pitchFamily="2" charset="2"/>
              <a:buChar char="§"/>
            </a:pPr>
            <a:endParaRPr lang="fr-FR" sz="2000" kern="150" dirty="0">
              <a:effectLst/>
              <a:latin typeface="Arial" panose="020B0604020202020204" pitchFamily="34" charset="0"/>
              <a:ea typeface="Calibri" panose="020F0502020204030204" pitchFamily="34" charset="0"/>
              <a:cs typeface="Arial" panose="020B0604020202020204" pitchFamily="34" charset="0"/>
            </a:endParaRPr>
          </a:p>
          <a:p>
            <a:pPr marL="0" marR="0" algn="just">
              <a:lnSpc>
                <a:spcPct val="115000"/>
              </a:lnSpc>
              <a:spcAft>
                <a:spcPts val="1000"/>
              </a:spcAft>
            </a:pPr>
            <a:r>
              <a:rPr lang="fr-FR" sz="2000" kern="150" dirty="0">
                <a:effectLst/>
                <a:latin typeface="Arial" panose="020B0604020202020204" pitchFamily="34" charset="0"/>
                <a:ea typeface="Calibri" panose="020F0502020204030204" pitchFamily="34" charset="0"/>
                <a:cs typeface="Arial" panose="020B0604020202020204" pitchFamily="34" charset="0"/>
              </a:rPr>
              <a:t>Cela permet au modèle de mieux apprendre les caractéristiques des classes minoritaires.</a:t>
            </a:r>
          </a:p>
        </p:txBody>
      </p:sp>
    </p:spTree>
    <p:extLst>
      <p:ext uri="{BB962C8B-B14F-4D97-AF65-F5344CB8AC3E}">
        <p14:creationId xmlns:p14="http://schemas.microsoft.com/office/powerpoint/2010/main" val="277532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1000"/>
                                        <p:tgtEl>
                                          <p:spTgt spid="8">
                                            <p:txEl>
                                              <p:pRg st="0" end="0"/>
                                            </p:txEl>
                                          </p:spTgt>
                                        </p:tgtEl>
                                      </p:cBhvr>
                                    </p:animEffect>
                                    <p:anim calcmode="lin" valueType="num">
                                      <p:cBhvr>
                                        <p:cTn id="8"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1000"/>
                                        <p:tgtEl>
                                          <p:spTgt spid="8">
                                            <p:txEl>
                                              <p:pRg st="1" end="1"/>
                                            </p:txEl>
                                          </p:spTgt>
                                        </p:tgtEl>
                                      </p:cBhvr>
                                    </p:animEffect>
                                    <p:anim calcmode="lin" valueType="num">
                                      <p:cBhvr>
                                        <p:cTn id="13" dur="1000" fill="hold"/>
                                        <p:tgtEl>
                                          <p:spTgt spid="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8">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fade">
                                      <p:cBhvr>
                                        <p:cTn id="17" dur="1000"/>
                                        <p:tgtEl>
                                          <p:spTgt spid="8">
                                            <p:txEl>
                                              <p:pRg st="2" end="2"/>
                                            </p:txEl>
                                          </p:spTgt>
                                        </p:tgtEl>
                                      </p:cBhvr>
                                    </p:animEffect>
                                    <p:anim calcmode="lin" valueType="num">
                                      <p:cBhvr>
                                        <p:cTn id="18"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fade">
                                      <p:cBhvr>
                                        <p:cTn id="24" dur="1000"/>
                                        <p:tgtEl>
                                          <p:spTgt spid="8">
                                            <p:txEl>
                                              <p:pRg st="4" end="4"/>
                                            </p:txEl>
                                          </p:spTgt>
                                        </p:tgtEl>
                                      </p:cBhvr>
                                    </p:animEffect>
                                    <p:anim calcmode="lin" valueType="num">
                                      <p:cBhvr>
                                        <p:cTn id="25"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8">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fade">
                                      <p:cBhvr>
                                        <p:cTn id="29" dur="1000"/>
                                        <p:tgtEl>
                                          <p:spTgt spid="8">
                                            <p:txEl>
                                              <p:pRg st="5" end="5"/>
                                            </p:txEl>
                                          </p:spTgt>
                                        </p:tgtEl>
                                      </p:cBhvr>
                                    </p:animEffect>
                                    <p:anim calcmode="lin" valueType="num">
                                      <p:cBhvr>
                                        <p:cTn id="30" dur="1000" fill="hold"/>
                                        <p:tgtEl>
                                          <p:spTgt spid="8">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8">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8">
                                            <p:txEl>
                                              <p:pRg st="6" end="6"/>
                                            </p:txEl>
                                          </p:spTgt>
                                        </p:tgtEl>
                                        <p:attrNameLst>
                                          <p:attrName>style.visibility</p:attrName>
                                        </p:attrNameLst>
                                      </p:cBhvr>
                                      <p:to>
                                        <p:strVal val="visible"/>
                                      </p:to>
                                    </p:set>
                                    <p:animEffect transition="in" filter="fade">
                                      <p:cBhvr>
                                        <p:cTn id="34" dur="1000"/>
                                        <p:tgtEl>
                                          <p:spTgt spid="8">
                                            <p:txEl>
                                              <p:pRg st="6" end="6"/>
                                            </p:txEl>
                                          </p:spTgt>
                                        </p:tgtEl>
                                      </p:cBhvr>
                                    </p:animEffect>
                                    <p:anim calcmode="lin" valueType="num">
                                      <p:cBhvr>
                                        <p:cTn id="35" dur="1000" fill="hold"/>
                                        <p:tgtEl>
                                          <p:spTgt spid="8">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8">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8">
                                            <p:txEl>
                                              <p:pRg st="8" end="8"/>
                                            </p:txEl>
                                          </p:spTgt>
                                        </p:tgtEl>
                                        <p:attrNameLst>
                                          <p:attrName>style.visibility</p:attrName>
                                        </p:attrNameLst>
                                      </p:cBhvr>
                                      <p:to>
                                        <p:strVal val="visible"/>
                                      </p:to>
                                    </p:set>
                                    <p:animEffect transition="in" filter="fade">
                                      <p:cBhvr>
                                        <p:cTn id="39" dur="1000"/>
                                        <p:tgtEl>
                                          <p:spTgt spid="8">
                                            <p:txEl>
                                              <p:pRg st="8" end="8"/>
                                            </p:txEl>
                                          </p:spTgt>
                                        </p:tgtEl>
                                      </p:cBhvr>
                                    </p:animEffect>
                                    <p:anim calcmode="lin" valueType="num">
                                      <p:cBhvr>
                                        <p:cTn id="40" dur="1000" fill="hold"/>
                                        <p:tgtEl>
                                          <p:spTgt spid="8">
                                            <p:txEl>
                                              <p:pRg st="8" end="8"/>
                                            </p:txEl>
                                          </p:spTgt>
                                        </p:tgtEl>
                                        <p:attrNameLst>
                                          <p:attrName>ppt_x</p:attrName>
                                        </p:attrNameLst>
                                      </p:cBhvr>
                                      <p:tavLst>
                                        <p:tav tm="0">
                                          <p:val>
                                            <p:strVal val="#ppt_x"/>
                                          </p:val>
                                        </p:tav>
                                        <p:tav tm="100000">
                                          <p:val>
                                            <p:strVal val="#ppt_x"/>
                                          </p:val>
                                        </p:tav>
                                      </p:tavLst>
                                    </p:anim>
                                    <p:anim calcmode="lin" valueType="num">
                                      <p:cBhvr>
                                        <p:cTn id="41" dur="1000" fill="hold"/>
                                        <p:tgtEl>
                                          <p:spTgt spid="8">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2683</TotalTime>
  <Words>743</Words>
  <Application>Microsoft Office PowerPoint</Application>
  <PresentationFormat>Grand écran</PresentationFormat>
  <Paragraphs>355</Paragraphs>
  <Slides>21</Slides>
  <Notes>2</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21</vt:i4>
      </vt:variant>
    </vt:vector>
  </HeadingPairs>
  <TitlesOfParts>
    <vt:vector size="31" baseType="lpstr">
      <vt:lpstr>Andalus</vt:lpstr>
      <vt:lpstr>Arial</vt:lpstr>
      <vt:lpstr>Calibri</vt:lpstr>
      <vt:lpstr>Calibri </vt:lpstr>
      <vt:lpstr>Calibri Light</vt:lpstr>
      <vt:lpstr>Inter</vt:lpstr>
      <vt:lpstr>Script MT Bold</vt:lpstr>
      <vt:lpstr>Times New Roman</vt:lpstr>
      <vt:lpstr>Wingdings</vt:lpstr>
      <vt:lpstr>Thème Office</vt:lpstr>
      <vt:lpstr>Module : Apprentissage statistique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 Apprentissage statistique </dc:title>
  <dc:creator>brahim bannany</dc:creator>
  <cp:lastModifiedBy>Compte Microsoft</cp:lastModifiedBy>
  <cp:revision>7</cp:revision>
  <dcterms:created xsi:type="dcterms:W3CDTF">2025-01-13T18:51:55Z</dcterms:created>
  <dcterms:modified xsi:type="dcterms:W3CDTF">2025-08-25T11:59:13Z</dcterms:modified>
</cp:coreProperties>
</file>