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64" r:id="rId6"/>
    <p:sldId id="259" r:id="rId7"/>
    <p:sldId id="265" r:id="rId8"/>
    <p:sldId id="260" r:id="rId9"/>
    <p:sldId id="266" r:id="rId10"/>
    <p:sldId id="267" r:id="rId11"/>
    <p:sldId id="268" r:id="rId12"/>
    <p:sldId id="263" r:id="rId13"/>
    <p:sldId id="261" r:id="rId14"/>
    <p:sldId id="262"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EL MABROUK" initials="MEM" lastIdx="23" clrIdx="0">
    <p:extLst>
      <p:ext uri="{19B8F6BF-5375-455C-9EA6-DF929625EA0E}">
        <p15:presenceInfo xmlns:p15="http://schemas.microsoft.com/office/powerpoint/2012/main" userId="S-1-5-21-2641511448-1834293367-622584595-18059" providerId="AD"/>
      </p:ext>
    </p:extLst>
  </p:cmAuthor>
  <p:cmAuthor id="2" name="LENOVO" initials="L"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91" autoAdjust="0"/>
    <p:restoredTop sz="94660"/>
  </p:normalViewPr>
  <p:slideViewPr>
    <p:cSldViewPr snapToGrid="0">
      <p:cViewPr varScale="1">
        <p:scale>
          <a:sx n="108" d="100"/>
          <a:sy n="108" d="100"/>
        </p:scale>
        <p:origin x="88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4-09T22:45:17.898" idx="6">
    <p:pos x="3093" y="558"/>
    <p:text>Beaucoup de développeur(se)s veulent tout simplement créer des sites qui fonctionnent. Pour s'en assurer, ils se contentent de cliquer un peu sur toutes les pages qu'ils viennent de créer afin de vérifier que toutes les interactions fonctionnent comme prévu. Si tout a l'air d'aller, ils se disent que c'est bon.</p:text>
  </p:cm>
  <p:cm authorId="2" dt="2019-04-09T22:46:17.194" idx="7">
    <p:pos x="3429" y="557"/>
    <p:text>Et bien parce que si vous faites tout à la main et au petit bonheur la chance au début, cela va devenir très vite compliqué quand vous ferez évoluer le site (en rajoutant des fonctionnalités par exemple). Imaginez que vous codiez une nouvelle fonctionnalité qui modifie légèrement une fonctionnalité cruciale de votre site, comme la possibilité de télécharger une photo de profil utilisateur. 👥  
Il ne suffit pas de pouvoir télécharger une photo tout simplement.
Comment confirmez-vous qu'une image d'une certaine taille ne fonctionnera pas ? Comment pouvez-vous être sûrs que la photo est associée au bon utilisateur ? Comment pouvez-vous savoir que, si vous changez les formats d'image acceptés, ce changement ne cassera pas toutes les photos de profil existantes ?
Vous pouvez perdre votre temps à tester ces choses manuellement en cliquant à droite à gauche partout sur votre site. Ceci dit, c'est n'est pas du tout une bonne stratégie à grande échelle, et vous risquez de rater des bugs importants !Et bien parce que si vous faites tout à la main et au petit bonheur la chance au début, cela va devenir très vite compliqué quand vous ferez évoluer le site (en rajoutant des fonctionnalités par exemple). Imaginez que vous codiez une nouvelle fonctionnalité qui modifie légèrement une fonctionnalité cruciale de votre site, comme la possibilité de télécharger une photo de profil utilisateur. 👥  
Il ne suffit pas de pouvoir télécharger une photo tout simplement.
Comment confirmez-vous qu'une image d'une certaine taille ne fonctionnera pas ? Comment pouvez-vous être sûrs que la photo est associée au bon utilisateur ? Comment pouvez-vous savoir que, si vous changez les formats d'image acceptés, ce changement ne cassera pas toutes les photos de profil existantes ?
Vous pouvez perdre votre temps à tester ces choses manuellement en cliquant à droite à gauche partout sur votre site. Ceci dit, c'est n'est pas du tout une bonne stratégie à grande échelle, et vous risquez de rater des bugs importants !</p:text>
  </p:cm>
  <p:cm authorId="2" dt="2019-04-09T22:46:56.065" idx="8">
    <p:pos x="3747" y="554"/>
    <p:text>Protégez votre code
Protégez votre code des changements qui peuvent le casser involontairement ! Par exemple, votre collègue peut introduire un bug qui touche votre code sans le savoir. Même vous, vous n'êtes pas à l'abris de casser votre propre code par inadvertence ou parce que vous avez modifié ou ajouté quelque chose.
Si vous écrivez des tests, vous pourrez exécuter les tests après avoir modifié votre code ; ce qui vous permet de voir instantanément si le code ne marche plus comme prévu. Si le test échoue, ou révèle une erreur, vous saurez que votre code ne fonctionne pas - ou alors que vous n'avez pas écrit le bon test. Dans tous les cas, vous saurez que vous avez besoin de réparer quelque chose.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12T17:32:29.362" idx="21">
    <p:pos x="3421" y="1158"/>
    <p:text>Les tests et le code sont écrits ensemble.
Si on suit cette optique, nous allons écrire 1 dizaine de test par jour, une centaine par mois et des milliers chaque année.</p:text>
    <p:extLst>
      <p:ext uri="{C676402C-5697-4E1C-873F-D02D1690AC5C}">
        <p15:threadingInfo xmlns:p15="http://schemas.microsoft.com/office/powerpoint/2012/main" timeZoneBias="-60"/>
      </p:ext>
    </p:extLst>
  </p:cm>
  <p:cm authorId="1" dt="2019-03-12T17:34:24.891" idx="22">
    <p:pos x="3880" y="1156"/>
    <p:text>Les tests vont couvrir la totalité du code</p:text>
    <p:extLst>
      <p:ext uri="{C676402C-5697-4E1C-873F-D02D1690AC5C}">
        <p15:threadingInfo xmlns:p15="http://schemas.microsoft.com/office/powerpoint/2012/main" timeZoneBias="-60"/>
      </p:ext>
    </p:extLst>
  </p:cm>
  <p:cm authorId="2" dt="2019-04-09T20:52:50.397" idx="2">
    <p:pos x="1728" y="2123"/>
    <p:text>Les tests doivent être rapides pour pouvoir les executés fréquement.
Ce qui va permettre de déterminer les problémes et les fixer au plutôt.
</p:text>
  </p:cm>
  <p:cm authorId="2" dt="2019-04-09T21:31:33.387" idx="3">
    <p:pos x="2200" y="2303"/>
    <p:text>Nous pouvons lancer un ou plusieurs tests d'un service ou d'un controlleur ... indépendemment des autres tests.</p:text>
  </p:cm>
  <p:cm authorId="2" dt="2019-04-09T22:27:08.570" idx="5">
    <p:pos x="2100" y="2803"/>
    <p:text>Les tests sont lancés par une simple commande.</p:text>
  </p:cm>
  <p:cm authorId="2" dt="2019-04-09T22:27:32.664" idx="4">
    <p:pos x="1896" y="2553"/>
    <p:text>Les tests sont executables sur n'importe quel environnement (dev, re7, prepord, prod), meme en local sans connection internet</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9-03-12T17:27:05.066" idx="15">
    <p:pos x="2875" y="467"/>
    <p:text>Respecter les standards du clean code (nom des tests significatifs, sépération des blocs ...)</p:text>
    <p:extLst>
      <p:ext uri="{C676402C-5697-4E1C-873F-D02D1690AC5C}">
        <p15:threadingInfo xmlns:p15="http://schemas.microsoft.com/office/powerpoint/2012/main" timeZoneBias="-60"/>
      </p:ext>
    </p:extLst>
  </p:cm>
  <p:cm authorId="1" dt="2019-03-12T17:28:08.818" idx="16">
    <p:pos x="3371" y="473"/>
    <p:text>Certians pensent qu'écrire des tests dirty qui fonctionnent est meilleur de ne pas écrire.</p:text>
    <p:extLst>
      <p:ext uri="{C676402C-5697-4E1C-873F-D02D1690AC5C}">
        <p15:threadingInfo xmlns:p15="http://schemas.microsoft.com/office/powerpoint/2012/main" timeZoneBias="-60"/>
      </p:ext>
    </p:extLst>
  </p:cm>
  <p:cm authorId="1" dt="2019-03-12T17:29:14.138" idx="17">
    <p:pos x="3819" y="473"/>
    <p:text>C'est pareil, parceque les tests vont changer avec le changement du code</p:text>
    <p:extLst>
      <p:ext uri="{C676402C-5697-4E1C-873F-D02D1690AC5C}">
        <p15:threadingInfo xmlns:p15="http://schemas.microsoft.com/office/powerpoint/2012/main" timeZoneBias="-60"/>
      </p:ext>
    </p:extLst>
  </p:cm>
  <p:cm authorId="1" dt="2019-03-12T17:29:51.210" idx="18">
    <p:pos x="4255" y="490"/>
    <p:text>Plus on n'écrit pas de bons tests, plus ça sera difficile de les changer</p:text>
    <p:extLst>
      <p:ext uri="{C676402C-5697-4E1C-873F-D02D1690AC5C}">
        <p15:threadingInfo xmlns:p15="http://schemas.microsoft.com/office/powerpoint/2012/main" timeZoneBias="-60"/>
      </p:ext>
    </p:extLst>
  </p:cm>
  <p:cm authorId="1" dt="2019-03-12T17:31:07.465" idx="19">
    <p:pos x="4749" y="482"/>
    <p:text>Sans les tests, les développeurs sont suscectible de faire des régressions sur le code existant</p:text>
    <p:extLst>
      <p:ext uri="{C676402C-5697-4E1C-873F-D02D1690AC5C}">
        <p15:threadingInfo xmlns:p15="http://schemas.microsoft.com/office/powerpoint/2012/main" timeZoneBias="-60"/>
      </p:ext>
    </p:extLst>
  </p:cm>
  <p:cm authorId="1" dt="2019-03-12T17:31:52.034" idx="20">
    <p:pos x="5181" y="469"/>
    <p:text>Le code de test a la même importance que le code de production</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3-12T17:35:52.409" idx="23">
    <p:pos x="2511" y="548"/>
    <p:text>Pour écrirer des tests rapide et facile à comprendre</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04-09T22:42:52.041" idx="1">
    <p:pos x="2364" y="540"/>
    <p:text>Fusionner plusieurs tests dans la même fonction demande au développeur de comprendre ce qui est testé dans chaque fonction</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1BFA4FCE-E2E2-417A-A99A-D3BA69BD63B5}" type="datetimeFigureOut">
              <a:rPr lang="fr-FR" smtClean="0"/>
              <a:pPr/>
              <a:t>04/02/2020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0764BF-625B-4BC9-B396-B5A80462DD44}" type="slidenum">
              <a:rPr lang="fr-FR" smtClean="0"/>
              <a:pPr/>
              <a:t>‹N°›</a:t>
            </a:fld>
            <a:endParaRPr lang="fr-FR"/>
          </a:p>
        </p:txBody>
      </p:sp>
    </p:spTree>
    <p:extLst>
      <p:ext uri="{BB962C8B-B14F-4D97-AF65-F5344CB8AC3E}">
        <p14:creationId xmlns:p14="http://schemas.microsoft.com/office/powerpoint/2010/main" val="3911846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1BFA4FCE-E2E2-417A-A99A-D3BA69BD63B5}" type="datetimeFigureOut">
              <a:rPr lang="fr-FR" smtClean="0"/>
              <a:pPr/>
              <a:t>04/02/2020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0764BF-625B-4BC9-B396-B5A80462DD44}" type="slidenum">
              <a:rPr lang="fr-FR" smtClean="0"/>
              <a:pPr/>
              <a:t>‹N°›</a:t>
            </a:fld>
            <a:endParaRPr lang="fr-FR"/>
          </a:p>
        </p:txBody>
      </p:sp>
    </p:spTree>
    <p:extLst>
      <p:ext uri="{BB962C8B-B14F-4D97-AF65-F5344CB8AC3E}">
        <p14:creationId xmlns:p14="http://schemas.microsoft.com/office/powerpoint/2010/main" val="231749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1BFA4FCE-E2E2-417A-A99A-D3BA69BD63B5}" type="datetimeFigureOut">
              <a:rPr lang="fr-FR" smtClean="0"/>
              <a:pPr/>
              <a:t>04/02/2020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0764BF-625B-4BC9-B396-B5A80462DD44}" type="slidenum">
              <a:rPr lang="fr-FR" smtClean="0"/>
              <a:pPr/>
              <a:t>‹N°›</a:t>
            </a:fld>
            <a:endParaRPr lang="fr-FR"/>
          </a:p>
        </p:txBody>
      </p:sp>
    </p:spTree>
    <p:extLst>
      <p:ext uri="{BB962C8B-B14F-4D97-AF65-F5344CB8AC3E}">
        <p14:creationId xmlns:p14="http://schemas.microsoft.com/office/powerpoint/2010/main" val="177560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1BFA4FCE-E2E2-417A-A99A-D3BA69BD63B5}" type="datetimeFigureOut">
              <a:rPr lang="fr-FR" smtClean="0"/>
              <a:pPr/>
              <a:t>04/02/2020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0764BF-625B-4BC9-B396-B5A80462DD44}" type="slidenum">
              <a:rPr lang="fr-FR" smtClean="0"/>
              <a:pPr/>
              <a:t>‹N°›</a:t>
            </a:fld>
            <a:endParaRPr lang="fr-FR"/>
          </a:p>
        </p:txBody>
      </p:sp>
    </p:spTree>
    <p:extLst>
      <p:ext uri="{BB962C8B-B14F-4D97-AF65-F5344CB8AC3E}">
        <p14:creationId xmlns:p14="http://schemas.microsoft.com/office/powerpoint/2010/main" val="3753867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1BFA4FCE-E2E2-417A-A99A-D3BA69BD63B5}" type="datetimeFigureOut">
              <a:rPr lang="fr-FR" smtClean="0"/>
              <a:pPr/>
              <a:t>04/02/2020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0764BF-625B-4BC9-B396-B5A80462DD44}" type="slidenum">
              <a:rPr lang="fr-FR" smtClean="0"/>
              <a:pPr/>
              <a:t>‹N°›</a:t>
            </a:fld>
            <a:endParaRPr lang="fr-FR"/>
          </a:p>
        </p:txBody>
      </p:sp>
    </p:spTree>
    <p:extLst>
      <p:ext uri="{BB962C8B-B14F-4D97-AF65-F5344CB8AC3E}">
        <p14:creationId xmlns:p14="http://schemas.microsoft.com/office/powerpoint/2010/main" val="43854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1BFA4FCE-E2E2-417A-A99A-D3BA69BD63B5}" type="datetimeFigureOut">
              <a:rPr lang="fr-FR" smtClean="0"/>
              <a:pPr/>
              <a:t>04/02/2020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E0764BF-625B-4BC9-B396-B5A80462DD44}" type="slidenum">
              <a:rPr lang="fr-FR" smtClean="0"/>
              <a:pPr/>
              <a:t>‹N°›</a:t>
            </a:fld>
            <a:endParaRPr lang="fr-FR"/>
          </a:p>
        </p:txBody>
      </p:sp>
    </p:spTree>
    <p:extLst>
      <p:ext uri="{BB962C8B-B14F-4D97-AF65-F5344CB8AC3E}">
        <p14:creationId xmlns:p14="http://schemas.microsoft.com/office/powerpoint/2010/main" val="105711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1BFA4FCE-E2E2-417A-A99A-D3BA69BD63B5}" type="datetimeFigureOut">
              <a:rPr lang="fr-FR" smtClean="0"/>
              <a:pPr/>
              <a:t>04/02/2020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E0764BF-625B-4BC9-B396-B5A80462DD44}" type="slidenum">
              <a:rPr lang="fr-FR" smtClean="0"/>
              <a:pPr/>
              <a:t>‹N°›</a:t>
            </a:fld>
            <a:endParaRPr lang="fr-FR"/>
          </a:p>
        </p:txBody>
      </p:sp>
    </p:spTree>
    <p:extLst>
      <p:ext uri="{BB962C8B-B14F-4D97-AF65-F5344CB8AC3E}">
        <p14:creationId xmlns:p14="http://schemas.microsoft.com/office/powerpoint/2010/main" val="1336699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1BFA4FCE-E2E2-417A-A99A-D3BA69BD63B5}" type="datetimeFigureOut">
              <a:rPr lang="fr-FR" smtClean="0"/>
              <a:pPr/>
              <a:t>04/02/2020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E0764BF-625B-4BC9-B396-B5A80462DD44}" type="slidenum">
              <a:rPr lang="fr-FR" smtClean="0"/>
              <a:pPr/>
              <a:t>‹N°›</a:t>
            </a:fld>
            <a:endParaRPr lang="fr-FR"/>
          </a:p>
        </p:txBody>
      </p:sp>
    </p:spTree>
    <p:extLst>
      <p:ext uri="{BB962C8B-B14F-4D97-AF65-F5344CB8AC3E}">
        <p14:creationId xmlns:p14="http://schemas.microsoft.com/office/powerpoint/2010/main" val="24161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BFA4FCE-E2E2-417A-A99A-D3BA69BD63B5}" type="datetimeFigureOut">
              <a:rPr lang="fr-FR" smtClean="0"/>
              <a:pPr/>
              <a:t>04/02/2020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E0764BF-625B-4BC9-B396-B5A80462DD44}" type="slidenum">
              <a:rPr lang="fr-FR" smtClean="0"/>
              <a:pPr/>
              <a:t>‹N°›</a:t>
            </a:fld>
            <a:endParaRPr lang="fr-FR"/>
          </a:p>
        </p:txBody>
      </p:sp>
    </p:spTree>
    <p:extLst>
      <p:ext uri="{BB962C8B-B14F-4D97-AF65-F5344CB8AC3E}">
        <p14:creationId xmlns:p14="http://schemas.microsoft.com/office/powerpoint/2010/main" val="42821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1BFA4FCE-E2E2-417A-A99A-D3BA69BD63B5}" type="datetimeFigureOut">
              <a:rPr lang="fr-FR" smtClean="0"/>
              <a:pPr/>
              <a:t>04/02/2020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E0764BF-625B-4BC9-B396-B5A80462DD44}" type="slidenum">
              <a:rPr lang="fr-FR" smtClean="0"/>
              <a:pPr/>
              <a:t>‹N°›</a:t>
            </a:fld>
            <a:endParaRPr lang="fr-FR"/>
          </a:p>
        </p:txBody>
      </p:sp>
    </p:spTree>
    <p:extLst>
      <p:ext uri="{BB962C8B-B14F-4D97-AF65-F5344CB8AC3E}">
        <p14:creationId xmlns:p14="http://schemas.microsoft.com/office/powerpoint/2010/main" val="605718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1BFA4FCE-E2E2-417A-A99A-D3BA69BD63B5}" type="datetimeFigureOut">
              <a:rPr lang="fr-FR" smtClean="0"/>
              <a:pPr/>
              <a:t>04/02/2020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E0764BF-625B-4BC9-B396-B5A80462DD44}" type="slidenum">
              <a:rPr lang="fr-FR" smtClean="0"/>
              <a:pPr/>
              <a:t>‹N°›</a:t>
            </a:fld>
            <a:endParaRPr lang="fr-FR"/>
          </a:p>
        </p:txBody>
      </p:sp>
    </p:spTree>
    <p:extLst>
      <p:ext uri="{BB962C8B-B14F-4D97-AF65-F5344CB8AC3E}">
        <p14:creationId xmlns:p14="http://schemas.microsoft.com/office/powerpoint/2010/main" val="205477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A4FCE-E2E2-417A-A99A-D3BA69BD63B5}" type="datetimeFigureOut">
              <a:rPr lang="fr-FR" smtClean="0"/>
              <a:pPr/>
              <a:t>04/02/2020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0764BF-625B-4BC9-B396-B5A80462DD44}" type="slidenum">
              <a:rPr lang="fr-FR" smtClean="0"/>
              <a:pPr/>
              <a:t>‹N°›</a:t>
            </a:fld>
            <a:endParaRPr lang="fr-FR"/>
          </a:p>
        </p:txBody>
      </p:sp>
    </p:spTree>
    <p:extLst>
      <p:ext uri="{BB962C8B-B14F-4D97-AF65-F5344CB8AC3E}">
        <p14:creationId xmlns:p14="http://schemas.microsoft.com/office/powerpoint/2010/main" val="801333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classrooms.com/fr/courses/3504461-testez-linterface-de-votre-site/4270561-pourquoi-ecrire-des-tests" TargetMode="External"/><Relationship Id="rId2" Type="http://schemas.openxmlformats.org/officeDocument/2006/relationships/hyperlink" Target="http://www.touilleur-express.fr/2008/10/07/tdd-inutile-ou-pa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TDD pour les applications Frontend</a:t>
            </a: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1591849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Clean Tests	</a:t>
            </a:r>
          </a:p>
        </p:txBody>
      </p:sp>
      <p:sp>
        <p:nvSpPr>
          <p:cNvPr id="3" name="Espace réservé du contenu 2"/>
          <p:cNvSpPr>
            <a:spLocks noGrp="1"/>
          </p:cNvSpPr>
          <p:nvPr>
            <p:ph idx="1"/>
          </p:nvPr>
        </p:nvSpPr>
        <p:spPr/>
        <p:txBody>
          <a:bodyPr/>
          <a:lstStyle/>
          <a:p>
            <a:r>
              <a:rPr lang="fr-FR" dirty="0"/>
              <a:t>Ecrire un assert par test</a:t>
            </a:r>
          </a:p>
          <a:p>
            <a:endParaRPr lang="fr-FR" dirty="0"/>
          </a:p>
        </p:txBody>
      </p:sp>
      <p:pic>
        <p:nvPicPr>
          <p:cNvPr id="5" name="Image 4"/>
          <p:cNvPicPr>
            <a:picLocks noChangeAspect="1"/>
          </p:cNvPicPr>
          <p:nvPr/>
        </p:nvPicPr>
        <p:blipFill>
          <a:blip r:embed="rId2"/>
          <a:stretch>
            <a:fillRect/>
          </a:stretch>
        </p:blipFill>
        <p:spPr>
          <a:xfrm>
            <a:off x="956930" y="2417276"/>
            <a:ext cx="10190041" cy="3598319"/>
          </a:xfrm>
          <a:prstGeom prst="rect">
            <a:avLst/>
          </a:prstGeom>
        </p:spPr>
      </p:pic>
    </p:spTree>
    <p:extLst>
      <p:ext uri="{BB962C8B-B14F-4D97-AF65-F5344CB8AC3E}">
        <p14:creationId xmlns:p14="http://schemas.microsoft.com/office/powerpoint/2010/main" val="1474483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Clean tests</a:t>
            </a:r>
          </a:p>
        </p:txBody>
      </p:sp>
      <p:sp>
        <p:nvSpPr>
          <p:cNvPr id="3" name="Espace réservé du contenu 2"/>
          <p:cNvSpPr>
            <a:spLocks noGrp="1"/>
          </p:cNvSpPr>
          <p:nvPr>
            <p:ph idx="1"/>
          </p:nvPr>
        </p:nvSpPr>
        <p:spPr/>
        <p:txBody>
          <a:bodyPr/>
          <a:lstStyle/>
          <a:p>
            <a:r>
              <a:rPr lang="fr-FR" dirty="0"/>
              <a:t>Un comportement unique par test</a:t>
            </a:r>
          </a:p>
          <a:p>
            <a:pPr marL="0" indent="0">
              <a:buNone/>
            </a:pPr>
            <a:endParaRPr lang="fr-FR" dirty="0"/>
          </a:p>
        </p:txBody>
      </p:sp>
      <p:pic>
        <p:nvPicPr>
          <p:cNvPr id="4" name="Image 3"/>
          <p:cNvPicPr>
            <a:picLocks noChangeAspect="1"/>
          </p:cNvPicPr>
          <p:nvPr/>
        </p:nvPicPr>
        <p:blipFill>
          <a:blip r:embed="rId2"/>
          <a:stretch>
            <a:fillRect/>
          </a:stretch>
        </p:blipFill>
        <p:spPr>
          <a:xfrm>
            <a:off x="1215656" y="2307264"/>
            <a:ext cx="8871469" cy="4550735"/>
          </a:xfrm>
          <a:prstGeom prst="rect">
            <a:avLst/>
          </a:prstGeom>
        </p:spPr>
      </p:pic>
    </p:spTree>
    <p:extLst>
      <p:ext uri="{BB962C8B-B14F-4D97-AF65-F5344CB8AC3E}">
        <p14:creationId xmlns:p14="http://schemas.microsoft.com/office/powerpoint/2010/main" val="1808940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Environnement Technique</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816" y="2670401"/>
            <a:ext cx="2907479" cy="2039575"/>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094" y="2684145"/>
            <a:ext cx="2878182" cy="2158637"/>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4854" y="2670402"/>
            <a:ext cx="3878946" cy="2039575"/>
          </a:xfrm>
          <a:prstGeom prst="rect">
            <a:avLst/>
          </a:prstGeom>
        </p:spPr>
      </p:pic>
    </p:spTree>
    <p:extLst>
      <p:ext uri="{BB962C8B-B14F-4D97-AF65-F5344CB8AC3E}">
        <p14:creationId xmlns:p14="http://schemas.microsoft.com/office/powerpoint/2010/main" val="2501967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TDD</a:t>
            </a:r>
          </a:p>
        </p:txBody>
      </p:sp>
      <p:sp>
        <p:nvSpPr>
          <p:cNvPr id="5" name="Espace réservé du contenu 4"/>
          <p:cNvSpPr>
            <a:spLocks noGrp="1"/>
          </p:cNvSpPr>
          <p:nvPr>
            <p:ph idx="1"/>
          </p:nvPr>
        </p:nvSpPr>
        <p:spPr/>
        <p:txBody>
          <a:bodyPr/>
          <a:lstStyle/>
          <a:p>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67" y="2099310"/>
            <a:ext cx="3224012" cy="3326130"/>
          </a:xfrm>
          <a:prstGeom prst="rect">
            <a:avLst/>
          </a:prstGeom>
        </p:spPr>
      </p:pic>
    </p:spTree>
    <p:extLst>
      <p:ext uri="{BB962C8B-B14F-4D97-AF65-F5344CB8AC3E}">
        <p14:creationId xmlns:p14="http://schemas.microsoft.com/office/powerpoint/2010/main" val="756998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Références</a:t>
            </a:r>
          </a:p>
        </p:txBody>
      </p:sp>
      <p:sp>
        <p:nvSpPr>
          <p:cNvPr id="3" name="Espace réservé du contenu 2"/>
          <p:cNvSpPr>
            <a:spLocks noGrp="1"/>
          </p:cNvSpPr>
          <p:nvPr>
            <p:ph idx="1"/>
          </p:nvPr>
        </p:nvSpPr>
        <p:spPr/>
        <p:txBody>
          <a:bodyPr/>
          <a:lstStyle/>
          <a:p>
            <a:r>
              <a:rPr lang="fr-FR" dirty="0"/>
              <a:t>Clean Code (A </a:t>
            </a:r>
            <a:r>
              <a:rPr lang="fr-FR" dirty="0" err="1"/>
              <a:t>Handbook</a:t>
            </a:r>
            <a:r>
              <a:rPr lang="fr-FR" dirty="0"/>
              <a:t> of Agile Software Craftmanship) (Robert </a:t>
            </a:r>
            <a:r>
              <a:rPr lang="fr-FR" dirty="0" err="1"/>
              <a:t>C.Martin</a:t>
            </a:r>
            <a:r>
              <a:rPr lang="fr-FR"/>
              <a:t>) </a:t>
            </a:r>
          </a:p>
          <a:p>
            <a:r>
              <a:rPr lang="fr-FR">
                <a:hlinkClick r:id="rId2"/>
              </a:rPr>
              <a:t>http</a:t>
            </a:r>
            <a:r>
              <a:rPr lang="fr-FR" dirty="0">
                <a:hlinkClick r:id="rId2"/>
              </a:rPr>
              <a:t>://www.touilleur-express.fr/2008/10/07/tdd-inutile-ou-pas/</a:t>
            </a:r>
            <a:endParaRPr lang="fr-FR" dirty="0"/>
          </a:p>
          <a:p>
            <a:r>
              <a:rPr lang="fr-FR" dirty="0">
                <a:hlinkClick r:id="rId3"/>
              </a:rPr>
              <a:t>https://openclassrooms.com/fr/courses/3504461-testez-linterface-de-votre-site/4270561-pourquoi-ecrire-des-tests</a:t>
            </a:r>
            <a:endParaRPr lang="fr-FR" dirty="0"/>
          </a:p>
        </p:txBody>
      </p:sp>
    </p:spTree>
    <p:extLst>
      <p:ext uri="{BB962C8B-B14F-4D97-AF65-F5344CB8AC3E}">
        <p14:creationId xmlns:p14="http://schemas.microsoft.com/office/powerpoint/2010/main" val="2594085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Pourquoi tester ?</a:t>
            </a:r>
          </a:p>
        </p:txBody>
      </p:sp>
      <p:pic>
        <p:nvPicPr>
          <p:cNvPr id="1026" name="Picture 2" descr="C:\Users\LENOVO\Desktop\bug.jpg"/>
          <p:cNvPicPr>
            <a:picLocks noGrp="1" noChangeAspect="1" noChangeArrowheads="1"/>
          </p:cNvPicPr>
          <p:nvPr>
            <p:ph idx="1"/>
          </p:nvPr>
        </p:nvPicPr>
        <p:blipFill>
          <a:blip r:embed="rId2"/>
          <a:srcRect/>
          <a:stretch>
            <a:fillRect/>
          </a:stretch>
        </p:blipFill>
        <p:spPr bwMode="auto">
          <a:xfrm>
            <a:off x="2921000" y="1880394"/>
            <a:ext cx="6001805" cy="4009206"/>
          </a:xfrm>
          <a:prstGeom prst="rect">
            <a:avLst/>
          </a:prstGeom>
          <a:noFill/>
        </p:spPr>
      </p:pic>
      <p:sp>
        <p:nvSpPr>
          <p:cNvPr id="6" name="ZoneTexte 5"/>
          <p:cNvSpPr txBox="1"/>
          <p:nvPr/>
        </p:nvSpPr>
        <p:spPr>
          <a:xfrm>
            <a:off x="4010400" y="6184800"/>
            <a:ext cx="4096800" cy="369332"/>
          </a:xfrm>
          <a:prstGeom prst="rect">
            <a:avLst/>
          </a:prstGeom>
          <a:noFill/>
        </p:spPr>
        <p:txBody>
          <a:bodyPr wrap="square" rtlCol="0">
            <a:spAutoFit/>
          </a:bodyPr>
          <a:lstStyle/>
          <a:p>
            <a:r>
              <a:rPr lang="fr-FR" dirty="0"/>
              <a:t>"Zut, il vient d'où ce bug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Méthode traditionnelle</a:t>
            </a:r>
            <a:br>
              <a:rPr lang="fr-FR" dirty="0"/>
            </a:br>
            <a:endParaRPr lang="fr-FR" dirty="0"/>
          </a:p>
        </p:txBody>
      </p:sp>
      <p:sp>
        <p:nvSpPr>
          <p:cNvPr id="3" name="Espace réservé du contenu 2"/>
          <p:cNvSpPr>
            <a:spLocks noGrp="1"/>
          </p:cNvSpPr>
          <p:nvPr>
            <p:ph idx="1"/>
          </p:nvPr>
        </p:nvSpPr>
        <p:spPr/>
        <p:txBody>
          <a:bodyPr/>
          <a:lstStyle/>
          <a:p>
            <a:pPr marL="0" indent="0">
              <a:buNone/>
            </a:pPr>
            <a:endParaRPr lang="fr-FR" dirty="0"/>
          </a:p>
        </p:txBody>
      </p:sp>
      <p:sp>
        <p:nvSpPr>
          <p:cNvPr id="4" name="Rectangle à coins arrondis 3"/>
          <p:cNvSpPr/>
          <p:nvPr/>
        </p:nvSpPr>
        <p:spPr>
          <a:xfrm>
            <a:off x="4544473" y="3999429"/>
            <a:ext cx="1878906" cy="1057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Ecrire le code</a:t>
            </a:r>
          </a:p>
        </p:txBody>
      </p:sp>
      <p:sp>
        <p:nvSpPr>
          <p:cNvPr id="6" name="Rectangle à coins arrondis 5"/>
          <p:cNvSpPr/>
          <p:nvPr/>
        </p:nvSpPr>
        <p:spPr>
          <a:xfrm>
            <a:off x="8369528" y="5057422"/>
            <a:ext cx="1941071" cy="1094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Ajouter le test qui teste le code</a:t>
            </a:r>
          </a:p>
        </p:txBody>
      </p:sp>
      <p:cxnSp>
        <p:nvCxnSpPr>
          <p:cNvPr id="10" name="Connecteur en angle 9"/>
          <p:cNvCxnSpPr/>
          <p:nvPr/>
        </p:nvCxnSpPr>
        <p:spPr>
          <a:xfrm>
            <a:off x="6549787" y="4617156"/>
            <a:ext cx="1736257" cy="9874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à coins arrondis 6"/>
          <p:cNvSpPr/>
          <p:nvPr/>
        </p:nvSpPr>
        <p:spPr>
          <a:xfrm>
            <a:off x="1038578" y="2901244"/>
            <a:ext cx="2198688" cy="10981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Conception (Analyse et prise de décision)</a:t>
            </a:r>
          </a:p>
        </p:txBody>
      </p:sp>
      <p:cxnSp>
        <p:nvCxnSpPr>
          <p:cNvPr id="8" name="Connecteur en angle 7"/>
          <p:cNvCxnSpPr>
            <a:endCxn id="4" idx="1"/>
          </p:cNvCxnSpPr>
          <p:nvPr/>
        </p:nvCxnSpPr>
        <p:spPr>
          <a:xfrm>
            <a:off x="3344939" y="3578578"/>
            <a:ext cx="1199534" cy="9498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07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L’approche TDD</a:t>
            </a:r>
          </a:p>
        </p:txBody>
      </p:sp>
      <p:sp>
        <p:nvSpPr>
          <p:cNvPr id="3" name="Espace réservé du contenu 2"/>
          <p:cNvSpPr>
            <a:spLocks noGrp="1"/>
          </p:cNvSpPr>
          <p:nvPr>
            <p:ph idx="1"/>
          </p:nvPr>
        </p:nvSpPr>
        <p:spPr/>
        <p:txBody>
          <a:bodyPr/>
          <a:lstStyle/>
          <a:p>
            <a:pPr marL="0" indent="0">
              <a:buNone/>
            </a:pPr>
            <a:endParaRPr lang="fr-FR" dirty="0"/>
          </a:p>
          <a:p>
            <a:pPr marL="0" indent="0">
              <a:buNone/>
            </a:pPr>
            <a:endParaRPr lang="fr-FR" dirty="0"/>
          </a:p>
        </p:txBody>
      </p:sp>
      <p:sp>
        <p:nvSpPr>
          <p:cNvPr id="4" name="Rectangle à coins arrondis 3"/>
          <p:cNvSpPr/>
          <p:nvPr/>
        </p:nvSpPr>
        <p:spPr>
          <a:xfrm>
            <a:off x="4544473" y="3999429"/>
            <a:ext cx="1878906" cy="1057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Ecrire le code de test</a:t>
            </a:r>
          </a:p>
        </p:txBody>
      </p:sp>
      <p:sp>
        <p:nvSpPr>
          <p:cNvPr id="6" name="Rectangle à coins arrondis 5"/>
          <p:cNvSpPr/>
          <p:nvPr/>
        </p:nvSpPr>
        <p:spPr>
          <a:xfrm>
            <a:off x="8369528" y="5057422"/>
            <a:ext cx="1941071" cy="1094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Ecrire le code qui respecte le test</a:t>
            </a:r>
          </a:p>
        </p:txBody>
      </p:sp>
      <p:cxnSp>
        <p:nvCxnSpPr>
          <p:cNvPr id="10" name="Connecteur en angle 9"/>
          <p:cNvCxnSpPr/>
          <p:nvPr/>
        </p:nvCxnSpPr>
        <p:spPr>
          <a:xfrm>
            <a:off x="6549787" y="4617156"/>
            <a:ext cx="1736257" cy="9874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à coins arrondis 6"/>
          <p:cNvSpPr/>
          <p:nvPr/>
        </p:nvSpPr>
        <p:spPr>
          <a:xfrm>
            <a:off x="1038578" y="2901244"/>
            <a:ext cx="2198688" cy="10981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Conception (Analyse et prise de décision)</a:t>
            </a:r>
          </a:p>
        </p:txBody>
      </p:sp>
      <p:cxnSp>
        <p:nvCxnSpPr>
          <p:cNvPr id="8" name="Connecteur en angle 7"/>
          <p:cNvCxnSpPr>
            <a:endCxn id="4" idx="1"/>
          </p:cNvCxnSpPr>
          <p:nvPr/>
        </p:nvCxnSpPr>
        <p:spPr>
          <a:xfrm>
            <a:off x="3344939" y="3578578"/>
            <a:ext cx="1199534" cy="9498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696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TDD c’est quoi ?</a:t>
            </a:r>
          </a:p>
        </p:txBody>
      </p:sp>
      <p:sp>
        <p:nvSpPr>
          <p:cNvPr id="3" name="Espace réservé du contenu 2"/>
          <p:cNvSpPr>
            <a:spLocks noGrp="1"/>
          </p:cNvSpPr>
          <p:nvPr>
            <p:ph idx="1"/>
          </p:nvPr>
        </p:nvSpPr>
        <p:spPr/>
        <p:txBody>
          <a:bodyPr/>
          <a:lstStyle/>
          <a:p>
            <a:r>
              <a:rPr lang="fr-FR" dirty="0"/>
              <a:t>Le développement piloté par les tests est une pratique qui préconise d’écrire les tests avant d’écrire le code.</a:t>
            </a:r>
          </a:p>
          <a:p>
            <a:pPr marL="0" indent="0">
              <a:buNone/>
            </a:pPr>
            <a:endParaRPr lang="fr-FR" dirty="0"/>
          </a:p>
          <a:p>
            <a:r>
              <a:rPr lang="fr-FR" dirty="0"/>
              <a:t>Le cycle préconisé comporte cinq étapes:</a:t>
            </a:r>
          </a:p>
          <a:p>
            <a:pPr lvl="1">
              <a:buFont typeface="Wingdings" panose="05000000000000000000" pitchFamily="2" charset="2"/>
              <a:buChar char="v"/>
            </a:pPr>
            <a:r>
              <a:rPr lang="fr-FR" dirty="0"/>
              <a:t>Ecrire un premier test</a:t>
            </a:r>
          </a:p>
          <a:p>
            <a:pPr lvl="1">
              <a:buFont typeface="Wingdings" panose="05000000000000000000" pitchFamily="2" charset="2"/>
              <a:buChar char="v"/>
            </a:pPr>
            <a:r>
              <a:rPr lang="fr-FR" dirty="0"/>
              <a:t>Vérifier qu’il échoue afin de vérifier que le test est valide</a:t>
            </a:r>
          </a:p>
          <a:p>
            <a:pPr lvl="1">
              <a:buFont typeface="Wingdings" panose="05000000000000000000" pitchFamily="2" charset="2"/>
              <a:buChar char="v"/>
            </a:pPr>
            <a:r>
              <a:rPr lang="fr-FR" dirty="0"/>
              <a:t>Ecrire juste le code suffisant pour passer le test</a:t>
            </a:r>
          </a:p>
          <a:p>
            <a:pPr lvl="1">
              <a:buFont typeface="Wingdings" panose="05000000000000000000" pitchFamily="2" charset="2"/>
              <a:buChar char="v"/>
            </a:pPr>
            <a:r>
              <a:rPr lang="fr-FR" dirty="0"/>
              <a:t>Vérifier que le test passe</a:t>
            </a:r>
          </a:p>
          <a:p>
            <a:pPr lvl="1">
              <a:buFont typeface="Wingdings" panose="05000000000000000000" pitchFamily="2" charset="2"/>
              <a:buChar char="v"/>
            </a:pPr>
            <a:r>
              <a:rPr lang="fr-FR" dirty="0"/>
              <a:t>Ré-factoriser le code</a:t>
            </a:r>
          </a:p>
        </p:txBody>
      </p:sp>
    </p:spTree>
    <p:extLst>
      <p:ext uri="{BB962C8B-B14F-4D97-AF65-F5344CB8AC3E}">
        <p14:creationId xmlns:p14="http://schemas.microsoft.com/office/powerpoint/2010/main" val="3284671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a:t>
            </a:r>
            <a:r>
              <a:rPr lang="fr-FR"/>
              <a:t>cycle Rouge-vert-</a:t>
            </a:r>
            <a:r>
              <a:rPr lang="fr-FR" dirty="0" err="1"/>
              <a:t>refactor</a:t>
            </a:r>
            <a:endParaRPr lang="fr-FR" dirty="0"/>
          </a:p>
        </p:txBody>
      </p:sp>
      <p:sp>
        <p:nvSpPr>
          <p:cNvPr id="3" name="Espace réservé du contenu 2"/>
          <p:cNvSpPr>
            <a:spLocks noGrp="1"/>
          </p:cNvSpPr>
          <p:nvPr>
            <p:ph idx="1"/>
          </p:nvPr>
        </p:nvSpPr>
        <p:spPr>
          <a:xfrm>
            <a:off x="715617" y="1825625"/>
            <a:ext cx="10638183" cy="5039816"/>
          </a:xfrm>
        </p:spPr>
        <p:txBody>
          <a:bodyPr/>
          <a:lstStyle/>
          <a:p>
            <a:pPr marL="0" indent="0">
              <a:buNone/>
            </a:pPr>
            <a:endParaRPr lang="fr-FR" dirty="0"/>
          </a:p>
        </p:txBody>
      </p:sp>
      <p:sp>
        <p:nvSpPr>
          <p:cNvPr id="7" name="Ellipse 6"/>
          <p:cNvSpPr/>
          <p:nvPr/>
        </p:nvSpPr>
        <p:spPr>
          <a:xfrm>
            <a:off x="1191098" y="4637646"/>
            <a:ext cx="2040765" cy="167425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fr-FR" dirty="0"/>
              <a:t>REFACTOR</a:t>
            </a:r>
          </a:p>
        </p:txBody>
      </p:sp>
      <p:sp>
        <p:nvSpPr>
          <p:cNvPr id="10" name="Ellipse 9"/>
          <p:cNvSpPr/>
          <p:nvPr/>
        </p:nvSpPr>
        <p:spPr>
          <a:xfrm>
            <a:off x="8154208" y="4637646"/>
            <a:ext cx="2040765" cy="16742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VERT</a:t>
            </a:r>
          </a:p>
        </p:txBody>
      </p:sp>
      <p:sp>
        <p:nvSpPr>
          <p:cNvPr id="11" name="Ellipse 10"/>
          <p:cNvSpPr/>
          <p:nvPr/>
        </p:nvSpPr>
        <p:spPr>
          <a:xfrm>
            <a:off x="4930462" y="4123408"/>
            <a:ext cx="2040765" cy="1674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TDD</a:t>
            </a:r>
          </a:p>
        </p:txBody>
      </p:sp>
      <p:sp>
        <p:nvSpPr>
          <p:cNvPr id="12" name="Ellipse 11"/>
          <p:cNvSpPr/>
          <p:nvPr/>
        </p:nvSpPr>
        <p:spPr>
          <a:xfrm>
            <a:off x="4918385" y="2069854"/>
            <a:ext cx="2040765" cy="167425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ROUGE</a:t>
            </a:r>
          </a:p>
        </p:txBody>
      </p:sp>
      <p:cxnSp>
        <p:nvCxnSpPr>
          <p:cNvPr id="18" name="Connecteur droit 17"/>
          <p:cNvCxnSpPr>
            <a:endCxn id="10" idx="0"/>
          </p:cNvCxnSpPr>
          <p:nvPr/>
        </p:nvCxnSpPr>
        <p:spPr>
          <a:xfrm>
            <a:off x="6971227" y="3101008"/>
            <a:ext cx="2203364" cy="1536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p:cNvCxnSpPr>
            <a:stCxn id="10" idx="3"/>
            <a:endCxn id="7" idx="5"/>
          </p:cNvCxnSpPr>
          <p:nvPr/>
        </p:nvCxnSpPr>
        <p:spPr>
          <a:xfrm flipH="1">
            <a:off x="2933000" y="6066710"/>
            <a:ext cx="55200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a:stCxn id="12" idx="2"/>
          </p:cNvCxnSpPr>
          <p:nvPr/>
        </p:nvCxnSpPr>
        <p:spPr>
          <a:xfrm flipH="1">
            <a:off x="2398643" y="2906981"/>
            <a:ext cx="2519742" cy="1730665"/>
          </a:xfrm>
          <a:prstGeom prst="line">
            <a:avLst/>
          </a:prstGeom>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1859859" y="3125982"/>
            <a:ext cx="2451652" cy="646331"/>
          </a:xfrm>
          <a:prstGeom prst="rect">
            <a:avLst/>
          </a:prstGeom>
          <a:noFill/>
        </p:spPr>
        <p:txBody>
          <a:bodyPr wrap="square" rtlCol="0">
            <a:spAutoFit/>
          </a:bodyPr>
          <a:lstStyle/>
          <a:p>
            <a:r>
              <a:rPr lang="fr-FR" dirty="0"/>
              <a:t>Ecrire un test qui échoue</a:t>
            </a:r>
          </a:p>
        </p:txBody>
      </p:sp>
      <p:sp>
        <p:nvSpPr>
          <p:cNvPr id="27" name="ZoneTexte 26"/>
          <p:cNvSpPr txBox="1"/>
          <p:nvPr/>
        </p:nvSpPr>
        <p:spPr>
          <a:xfrm>
            <a:off x="5446138" y="6142910"/>
            <a:ext cx="1854765" cy="646331"/>
          </a:xfrm>
          <a:prstGeom prst="rect">
            <a:avLst/>
          </a:prstGeom>
          <a:noFill/>
        </p:spPr>
        <p:txBody>
          <a:bodyPr wrap="square" rtlCol="0">
            <a:spAutoFit/>
          </a:bodyPr>
          <a:lstStyle/>
          <a:p>
            <a:r>
              <a:rPr lang="fr-FR" dirty="0"/>
              <a:t>Améliorer (Refactoring)</a:t>
            </a:r>
          </a:p>
        </p:txBody>
      </p:sp>
      <p:sp>
        <p:nvSpPr>
          <p:cNvPr id="28" name="ZoneTexte 27"/>
          <p:cNvSpPr txBox="1"/>
          <p:nvPr/>
        </p:nvSpPr>
        <p:spPr>
          <a:xfrm>
            <a:off x="7960842" y="3074235"/>
            <a:ext cx="2451652" cy="646331"/>
          </a:xfrm>
          <a:prstGeom prst="rect">
            <a:avLst/>
          </a:prstGeom>
          <a:noFill/>
        </p:spPr>
        <p:txBody>
          <a:bodyPr wrap="square" rtlCol="0">
            <a:spAutoFit/>
          </a:bodyPr>
          <a:lstStyle/>
          <a:p>
            <a:r>
              <a:rPr lang="fr-FR" dirty="0"/>
              <a:t>Implémenter le code pour que le test passe</a:t>
            </a:r>
          </a:p>
        </p:txBody>
      </p:sp>
    </p:spTree>
    <p:extLst>
      <p:ext uri="{BB962C8B-B14F-4D97-AF65-F5344CB8AC3E}">
        <p14:creationId xmlns:p14="http://schemas.microsoft.com/office/powerpoint/2010/main" val="2998539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Règles</a:t>
            </a:r>
          </a:p>
        </p:txBody>
      </p:sp>
      <p:sp>
        <p:nvSpPr>
          <p:cNvPr id="3" name="Espace réservé du contenu 2"/>
          <p:cNvSpPr>
            <a:spLocks noGrp="1"/>
          </p:cNvSpPr>
          <p:nvPr>
            <p:ph idx="1"/>
          </p:nvPr>
        </p:nvSpPr>
        <p:spPr/>
        <p:txBody>
          <a:bodyPr/>
          <a:lstStyle/>
          <a:p>
            <a:endParaRPr lang="fr-FR" dirty="0"/>
          </a:p>
          <a:p>
            <a:r>
              <a:rPr lang="fr-FR" dirty="0"/>
              <a:t>Ecrire un test qui échoue avant d’écrire le code en lui même</a:t>
            </a:r>
          </a:p>
          <a:p>
            <a:endParaRPr lang="fr-FR" dirty="0"/>
          </a:p>
          <a:p>
            <a:r>
              <a:rPr lang="fr-FR" dirty="0"/>
              <a:t>Ecrire seulement un test qui échoue</a:t>
            </a:r>
          </a:p>
          <a:p>
            <a:endParaRPr lang="fr-FR" dirty="0"/>
          </a:p>
          <a:p>
            <a:r>
              <a:rPr lang="fr-FR" dirty="0"/>
              <a:t>Ecrire seulement le code nécessaire pour faire passer un test qui échoue</a:t>
            </a:r>
          </a:p>
        </p:txBody>
      </p:sp>
    </p:spTree>
    <p:extLst>
      <p:ext uri="{BB962C8B-B14F-4D97-AF65-F5344CB8AC3E}">
        <p14:creationId xmlns:p14="http://schemas.microsoft.com/office/powerpoint/2010/main" val="120036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Avantages</a:t>
            </a:r>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a:t>Couverture totale du code</a:t>
            </a:r>
          </a:p>
          <a:p>
            <a:pPr marL="0" indent="0">
              <a:buNone/>
            </a:pPr>
            <a:endParaRPr lang="fr-FR" dirty="0"/>
          </a:p>
          <a:p>
            <a:pPr>
              <a:buFont typeface="Wingdings" panose="05000000000000000000" pitchFamily="2" charset="2"/>
              <a:buChar char="Ø"/>
            </a:pPr>
            <a:r>
              <a:rPr lang="fr-FR" dirty="0"/>
              <a:t>Vérification du code:</a:t>
            </a:r>
          </a:p>
          <a:p>
            <a:pPr lvl="1">
              <a:buFont typeface="Wingdings" panose="05000000000000000000" pitchFamily="2" charset="2"/>
              <a:buChar char="ü"/>
            </a:pPr>
            <a:r>
              <a:rPr lang="fr-FR" dirty="0"/>
              <a:t>Rapide</a:t>
            </a:r>
          </a:p>
          <a:p>
            <a:pPr lvl="1">
              <a:buFont typeface="Wingdings" panose="05000000000000000000" pitchFamily="2" charset="2"/>
              <a:buChar char="ü"/>
            </a:pPr>
            <a:r>
              <a:rPr lang="fr-FR" dirty="0"/>
              <a:t>Indépendante </a:t>
            </a:r>
          </a:p>
          <a:p>
            <a:pPr lvl="1">
              <a:buFont typeface="Wingdings" panose="05000000000000000000" pitchFamily="2" charset="2"/>
              <a:buChar char="ü"/>
            </a:pPr>
            <a:r>
              <a:rPr lang="fr-FR" dirty="0"/>
              <a:t>Répétable </a:t>
            </a:r>
          </a:p>
          <a:p>
            <a:pPr lvl="1">
              <a:buFont typeface="Wingdings" panose="05000000000000000000" pitchFamily="2" charset="2"/>
              <a:buChar char="ü"/>
            </a:pPr>
            <a:r>
              <a:rPr lang="fr-FR" dirty="0"/>
              <a:t>Automatisée</a:t>
            </a:r>
          </a:p>
          <a:p>
            <a:pPr marL="457200" lvl="1" indent="0">
              <a:buNone/>
            </a:pPr>
            <a:endParaRPr lang="fr-FR" dirty="0"/>
          </a:p>
          <a:p>
            <a:pPr>
              <a:buFont typeface="Wingdings" panose="05000000000000000000" pitchFamily="2" charset="2"/>
              <a:buChar char="Ø"/>
            </a:pPr>
            <a:r>
              <a:rPr lang="fr-FR" dirty="0"/>
              <a:t>Non présence de régression</a:t>
            </a:r>
          </a:p>
        </p:txBody>
      </p:sp>
    </p:spTree>
    <p:extLst>
      <p:ext uri="{BB962C8B-B14F-4D97-AF65-F5344CB8AC3E}">
        <p14:creationId xmlns:p14="http://schemas.microsoft.com/office/powerpoint/2010/main" val="192799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5200" y="532800"/>
            <a:ext cx="10518600" cy="1157888"/>
          </a:xfrm>
        </p:spPr>
        <p:txBody>
          <a:bodyPr/>
          <a:lstStyle/>
          <a:p>
            <a:r>
              <a:rPr lang="fr-FR" dirty="0"/>
              <a:t>Clean Tests</a:t>
            </a:r>
          </a:p>
        </p:txBody>
      </p:sp>
      <p:sp>
        <p:nvSpPr>
          <p:cNvPr id="3" name="Espace réservé du contenu 2"/>
          <p:cNvSpPr>
            <a:spLocks noGrp="1"/>
          </p:cNvSpPr>
          <p:nvPr>
            <p:ph idx="1"/>
          </p:nvPr>
        </p:nvSpPr>
        <p:spPr/>
        <p:txBody>
          <a:bodyPr/>
          <a:lstStyle/>
          <a:p>
            <a:r>
              <a:rPr lang="fr-FR" dirty="0"/>
              <a:t>Ecrire des tests lisibles (clarté, simplicité et expressivité)</a:t>
            </a:r>
          </a:p>
          <a:p>
            <a:pPr marL="0" indent="0">
              <a:buNone/>
            </a:pPr>
            <a:endParaRPr lang="fr-FR" dirty="0"/>
          </a:p>
          <a:p>
            <a:endParaRPr lang="fr-FR" dirty="0"/>
          </a:p>
        </p:txBody>
      </p:sp>
      <p:pic>
        <p:nvPicPr>
          <p:cNvPr id="4" name="Image 3"/>
          <p:cNvPicPr>
            <a:picLocks noChangeAspect="1"/>
          </p:cNvPicPr>
          <p:nvPr/>
        </p:nvPicPr>
        <p:blipFill>
          <a:blip r:embed="rId2"/>
          <a:stretch>
            <a:fillRect/>
          </a:stretch>
        </p:blipFill>
        <p:spPr>
          <a:xfrm>
            <a:off x="940526" y="2424223"/>
            <a:ext cx="10232166" cy="2827045"/>
          </a:xfrm>
          <a:prstGeom prst="rect">
            <a:avLst/>
          </a:prstGeom>
        </p:spPr>
      </p:pic>
    </p:spTree>
    <p:extLst>
      <p:ext uri="{BB962C8B-B14F-4D97-AF65-F5344CB8AC3E}">
        <p14:creationId xmlns:p14="http://schemas.microsoft.com/office/powerpoint/2010/main" val="371592154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TotalTime>
  <Words>267</Words>
  <Application>Microsoft Office PowerPoint</Application>
  <PresentationFormat>Grand écran</PresentationFormat>
  <Paragraphs>57</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Calibri Light</vt:lpstr>
      <vt:lpstr>Wingdings</vt:lpstr>
      <vt:lpstr>Thème Office</vt:lpstr>
      <vt:lpstr>TDD pour les applications Frontend</vt:lpstr>
      <vt:lpstr>Pourquoi tester ?</vt:lpstr>
      <vt:lpstr>Méthode traditionnelle </vt:lpstr>
      <vt:lpstr>L’approche TDD</vt:lpstr>
      <vt:lpstr>TDD c’est quoi ?</vt:lpstr>
      <vt:lpstr>Le cycle Rouge-vert-refactor</vt:lpstr>
      <vt:lpstr>Règles</vt:lpstr>
      <vt:lpstr>Avantages</vt:lpstr>
      <vt:lpstr>Clean Tests</vt:lpstr>
      <vt:lpstr>Clean Tests </vt:lpstr>
      <vt:lpstr>Clean tests</vt:lpstr>
      <vt:lpstr>Environnement Technique</vt:lpstr>
      <vt:lpstr>TDD</vt:lpstr>
      <vt:lpstr>Références</vt:lpstr>
    </vt:vector>
  </TitlesOfParts>
  <Company>Groupe onePoint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pour les applications Frontend</dc:title>
  <dc:creator>Mohamed EL MABROUK</dc:creator>
  <cp:lastModifiedBy>Mohamed EL MABROUK</cp:lastModifiedBy>
  <cp:revision>48</cp:revision>
  <dcterms:created xsi:type="dcterms:W3CDTF">2019-03-07T13:55:18Z</dcterms:created>
  <dcterms:modified xsi:type="dcterms:W3CDTF">2020-02-04T20:12:46Z</dcterms:modified>
</cp:coreProperties>
</file>