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78" r:id="rId23"/>
    <p:sldId id="279" r:id="rId24"/>
    <p:sldId id="280" r:id="rId25"/>
    <p:sldId id="281" r:id="rId26"/>
    <p:sldId id="282" r:id="rId27"/>
    <p:sldId id="283" r:id="rId28"/>
    <p:sldId id="284"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wiLYwIQOZGl3z+MxHCffWNMRR8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C66756-7973-416C-9ADA-993FCB336E09}">
  <a:tblStyle styleId="{22C66756-7973-416C-9ADA-993FCB336E09}"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c72bd79d78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1c72bd79d78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1c72bd79d78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c72bd79d78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1c72bd79d78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1c72bd79d78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c72bd79d78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g1c72bd79d78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1c72bd79d78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57816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c72bd79d78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1c72bd79d78_0_1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g1c72bd79d78_0_1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c72bd79d78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c72bd79d78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c72bd79d78_0_1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c72bd79d78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c72bd79d78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c72bd79d78_0_1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1960672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c72bd79d78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c72bd79d78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c72bd79d78_0_1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3224192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c72bd79d78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c72bd79d78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c72bd79d78_0_1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3166961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c72bd79d78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c72bd79d78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c72bd79d78_0_1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1771917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c72bd79d78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c72bd79d78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c72bd79d78_0_1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834851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c72bd79d78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c72bd79d78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c72bd79d78_0_1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154448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c72bd79d78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c72bd79d78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c72bd79d78_0_1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2535188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c72bd79d78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1c72bd79d78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1c72bd79d78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c72bd79d78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1c72bd79d78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g1c72bd79d78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c72bd79d78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1c72bd79d78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1c72bd79d78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a:spLocks noGrp="1"/>
          </p:cNvSpPr>
          <p:nvPr>
            <p:ph type="pic" idx="2"/>
          </p:nvPr>
        </p:nvSpPr>
        <p:spPr>
          <a:xfrm>
            <a:off x="5183188" y="987425"/>
            <a:ext cx="6172200" cy="4873625"/>
          </a:xfrm>
          <a:prstGeom prst="rect">
            <a:avLst/>
          </a:prstGeom>
          <a:noFill/>
          <a:ln>
            <a:noFill/>
          </a:ln>
        </p:spPr>
      </p:sp>
      <p:sp>
        <p:nvSpPr>
          <p:cNvPr id="68" name="Google Shape;6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1583360" y="3699848"/>
            <a:ext cx="9144000" cy="429049"/>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0"/>
              </a:spcBef>
              <a:spcAft>
                <a:spcPts val="0"/>
              </a:spcAft>
              <a:buClr>
                <a:schemeClr val="dk1"/>
              </a:buClr>
              <a:buSzPts val="600"/>
              <a:buNone/>
            </a:pPr>
            <a:r>
              <a:rPr lang="en-US" sz="11000"/>
              <a:t>                         EXTERNAL OWN PROJECT</a:t>
            </a:r>
            <a:endParaRPr sz="11000"/>
          </a:p>
          <a:p>
            <a:pPr marL="0" lvl="0" indent="0" algn="ctr" rtl="0">
              <a:lnSpc>
                <a:spcPct val="90000"/>
              </a:lnSpc>
              <a:spcBef>
                <a:spcPts val="1000"/>
              </a:spcBef>
              <a:spcAft>
                <a:spcPts val="0"/>
              </a:spcAft>
              <a:buClr>
                <a:schemeClr val="dk1"/>
              </a:buClr>
              <a:buSzPct val="100000"/>
              <a:buNone/>
            </a:pPr>
            <a:endParaRPr/>
          </a:p>
        </p:txBody>
      </p:sp>
      <p:pic>
        <p:nvPicPr>
          <p:cNvPr id="89" name="Google Shape;89;p1"/>
          <p:cNvPicPr preferRelativeResize="0"/>
          <p:nvPr/>
        </p:nvPicPr>
        <p:blipFill rotWithShape="1">
          <a:blip r:embed="rId3">
            <a:alphaModFix/>
          </a:blip>
          <a:srcRect/>
          <a:stretch/>
        </p:blipFill>
        <p:spPr>
          <a:xfrm>
            <a:off x="10011178" y="569928"/>
            <a:ext cx="1313644" cy="1109975"/>
          </a:xfrm>
          <a:prstGeom prst="rect">
            <a:avLst/>
          </a:prstGeom>
          <a:noFill/>
          <a:ln>
            <a:noFill/>
          </a:ln>
        </p:spPr>
      </p:pic>
      <p:sp>
        <p:nvSpPr>
          <p:cNvPr id="90" name="Google Shape;90;p1"/>
          <p:cNvSpPr txBox="1"/>
          <p:nvPr/>
        </p:nvSpPr>
        <p:spPr>
          <a:xfrm>
            <a:off x="955379" y="737330"/>
            <a:ext cx="870026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BANNARI AMMAN INSTITUTE OF TECHNOLOGY</a:t>
            </a:r>
            <a:endParaRPr sz="2800" b="1" i="0" u="none" strike="noStrike" cap="none">
              <a:solidFill>
                <a:schemeClr val="dk1"/>
              </a:solidFill>
              <a:latin typeface="Times New Roman"/>
              <a:ea typeface="Times New Roman"/>
              <a:cs typeface="Times New Roman"/>
              <a:sym typeface="Times New Roman"/>
            </a:endParaRPr>
          </a:p>
        </p:txBody>
      </p:sp>
      <p:cxnSp>
        <p:nvCxnSpPr>
          <p:cNvPr id="91" name="Google Shape;91;p1"/>
          <p:cNvCxnSpPr/>
          <p:nvPr/>
        </p:nvCxnSpPr>
        <p:spPr>
          <a:xfrm>
            <a:off x="1068946" y="1365161"/>
            <a:ext cx="8586700" cy="0"/>
          </a:xfrm>
          <a:prstGeom prst="straightConnector1">
            <a:avLst/>
          </a:prstGeom>
          <a:noFill/>
          <a:ln w="38100" cap="flat" cmpd="sng">
            <a:solidFill>
              <a:srgbClr val="FFC000"/>
            </a:solidFill>
            <a:prstDash val="solid"/>
            <a:miter lim="800000"/>
            <a:headEnd type="none" w="sm" len="sm"/>
            <a:tailEnd type="none" w="sm" len="sm"/>
          </a:ln>
        </p:spPr>
      </p:cxnSp>
      <p:sp>
        <p:nvSpPr>
          <p:cNvPr id="92" name="Google Shape;92;p1"/>
          <p:cNvSpPr txBox="1"/>
          <p:nvPr/>
        </p:nvSpPr>
        <p:spPr>
          <a:xfrm>
            <a:off x="2069205" y="2369543"/>
            <a:ext cx="7967730" cy="708337"/>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lnSpc>
                <a:spcPct val="90000"/>
              </a:lnSpc>
              <a:spcBef>
                <a:spcPts val="0"/>
              </a:spcBef>
              <a:spcAft>
                <a:spcPts val="0"/>
              </a:spcAft>
              <a:buClr>
                <a:schemeClr val="dk1"/>
              </a:buClr>
              <a:buSzPct val="100000"/>
              <a:buFont typeface="Calibri"/>
              <a:buNone/>
            </a:pPr>
            <a:r>
              <a:rPr lang="en-US" sz="3600" b="0" i="0" u="none" strike="noStrike" cap="none">
                <a:solidFill>
                  <a:schemeClr val="dk1"/>
                </a:solidFill>
                <a:latin typeface="Calibri"/>
                <a:ea typeface="Calibri"/>
                <a:cs typeface="Calibri"/>
                <a:sym typeface="Calibri"/>
              </a:rPr>
              <a:t>DESIGN FOR VISITOR AUTHENTICATION BASED ON FACE RECOGNITION TECHNOLOGY USING CCTV</a:t>
            </a:r>
            <a:endParaRPr sz="3600" b="0" i="0" u="none" strike="noStrike" cap="none">
              <a:solidFill>
                <a:schemeClr val="dk1"/>
              </a:solidFill>
              <a:latin typeface="Calibri"/>
              <a:ea typeface="Calibri"/>
              <a:cs typeface="Calibri"/>
              <a:sym typeface="Calibri"/>
            </a:endParaRPr>
          </a:p>
        </p:txBody>
      </p:sp>
      <p:sp>
        <p:nvSpPr>
          <p:cNvPr id="93" name="Google Shape;93;p1"/>
          <p:cNvSpPr txBox="1"/>
          <p:nvPr/>
        </p:nvSpPr>
        <p:spPr>
          <a:xfrm>
            <a:off x="8153400" y="4678550"/>
            <a:ext cx="3011400" cy="148440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ctr" rtl="0">
              <a:lnSpc>
                <a:spcPct val="90000"/>
              </a:lnSpc>
              <a:spcBef>
                <a:spcPts val="0"/>
              </a:spcBef>
              <a:spcAft>
                <a:spcPts val="0"/>
              </a:spcAft>
              <a:buClr>
                <a:schemeClr val="dk1"/>
              </a:buClr>
              <a:buSzPct val="42857"/>
              <a:buFont typeface="Arial"/>
              <a:buNone/>
            </a:pPr>
            <a:r>
              <a:rPr lang="en-US" sz="5600" b="0" i="0" u="none" strike="noStrike" cap="none">
                <a:solidFill>
                  <a:schemeClr val="dk1"/>
                </a:solidFill>
                <a:latin typeface="Times New Roman"/>
                <a:ea typeface="Times New Roman"/>
                <a:cs typeface="Times New Roman"/>
                <a:sym typeface="Times New Roman"/>
              </a:rPr>
              <a:t>Guide  details</a:t>
            </a:r>
            <a:endParaRPr sz="56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ct val="42857"/>
              <a:buFont typeface="Arial"/>
              <a:buNone/>
            </a:pPr>
            <a:r>
              <a:rPr lang="en-US" sz="5600" b="0" i="0" u="none" strike="noStrike" cap="none">
                <a:solidFill>
                  <a:schemeClr val="dk1"/>
                </a:solidFill>
                <a:latin typeface="Times New Roman"/>
                <a:ea typeface="Times New Roman"/>
                <a:cs typeface="Times New Roman"/>
                <a:sym typeface="Times New Roman"/>
              </a:rPr>
              <a:t>Name : STEPHEN SAGAYARAJ A</a:t>
            </a:r>
            <a:endParaRPr sz="56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ct val="42857"/>
              <a:buFont typeface="Arial"/>
              <a:buNone/>
            </a:pPr>
            <a:r>
              <a:rPr lang="en-US" sz="5600" b="0" i="0" u="none" strike="noStrike" cap="none">
                <a:solidFill>
                  <a:schemeClr val="dk1"/>
                </a:solidFill>
                <a:latin typeface="Times New Roman"/>
                <a:ea typeface="Times New Roman"/>
                <a:cs typeface="Times New Roman"/>
                <a:sym typeface="Times New Roman"/>
              </a:rPr>
              <a:t>Guide ID:EC10915</a:t>
            </a:r>
            <a:endParaRPr sz="56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ct val="42857"/>
              <a:buFont typeface="Arial"/>
              <a:buNone/>
            </a:pPr>
            <a:r>
              <a:rPr lang="en-US" sz="5600" b="0" i="0" u="none" strike="noStrike" cap="none">
                <a:solidFill>
                  <a:schemeClr val="dk1"/>
                </a:solidFill>
                <a:latin typeface="Times New Roman"/>
                <a:ea typeface="Times New Roman"/>
                <a:cs typeface="Times New Roman"/>
                <a:sym typeface="Times New Roman"/>
              </a:rPr>
              <a:t>Dept :ELECTRONICS AND COMMUNICATION ENGINEERING</a:t>
            </a:r>
            <a:endParaRPr sz="5600" b="0" i="0" u="none" strike="noStrike" cap="none">
              <a:solidFill>
                <a:schemeClr val="dk1"/>
              </a:solidFill>
              <a:latin typeface="Times New Roman"/>
              <a:ea typeface="Times New Roman"/>
              <a:cs typeface="Times New Roman"/>
              <a:sym typeface="Times New Roman"/>
            </a:endParaRPr>
          </a:p>
        </p:txBody>
      </p:sp>
      <p:sp>
        <p:nvSpPr>
          <p:cNvPr id="94" name="Google Shape;94;p1"/>
          <p:cNvSpPr txBox="1"/>
          <p:nvPr/>
        </p:nvSpPr>
        <p:spPr>
          <a:xfrm>
            <a:off x="639425" y="4368950"/>
            <a:ext cx="3011400" cy="1794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400"/>
              <a:buFont typeface="Arial"/>
              <a:buNone/>
            </a:pPr>
            <a:r>
              <a:rPr lang="en-US" sz="1200" b="0" i="0" u="none" strike="noStrike" cap="none">
                <a:solidFill>
                  <a:schemeClr val="dk1"/>
                </a:solidFill>
                <a:latin typeface="Times New Roman"/>
                <a:ea typeface="Times New Roman"/>
                <a:cs typeface="Times New Roman"/>
                <a:sym typeface="Times New Roman"/>
              </a:rPr>
              <a:t>Team details</a:t>
            </a: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400"/>
              <a:buFont typeface="Arial"/>
              <a:buNone/>
            </a:pPr>
            <a:r>
              <a:rPr lang="en-US" sz="1200" b="0" i="0" u="none" strike="noStrike" cap="none">
                <a:solidFill>
                  <a:schemeClr val="dk1"/>
                </a:solidFill>
                <a:latin typeface="Times New Roman"/>
                <a:ea typeface="Times New Roman"/>
                <a:cs typeface="Times New Roman"/>
                <a:sym typeface="Times New Roman"/>
              </a:rPr>
              <a:t>Name :VIKRAM M,VIJAY J,MOHAMED MOHAIDEEN A</a:t>
            </a: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400"/>
              <a:buFont typeface="Arial"/>
              <a:buNone/>
            </a:pPr>
            <a:r>
              <a:rPr lang="en-US" sz="1200" b="0" i="0" u="none" strike="noStrike" cap="none">
                <a:solidFill>
                  <a:schemeClr val="dk1"/>
                </a:solidFill>
                <a:latin typeface="Times New Roman"/>
                <a:ea typeface="Times New Roman"/>
                <a:cs typeface="Times New Roman"/>
                <a:sym typeface="Times New Roman"/>
              </a:rPr>
              <a:t>RegNo:191EC311,191EC310,191EC205</a:t>
            </a: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400"/>
              <a:buFont typeface="Arial"/>
              <a:buNone/>
            </a:pPr>
            <a:r>
              <a:rPr lang="en-US" sz="1200" b="0" i="0" u="none" strike="noStrike" cap="none">
                <a:solidFill>
                  <a:schemeClr val="dk1"/>
                </a:solidFill>
                <a:latin typeface="Times New Roman"/>
                <a:ea typeface="Times New Roman"/>
                <a:cs typeface="Times New Roman"/>
                <a:sym typeface="Times New Roman"/>
              </a:rPr>
              <a:t>Dept : ELECTRONICS AND COMMUNICATION ENGINEERING</a:t>
            </a: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400"/>
              <a:buFont typeface="Arial"/>
              <a:buNone/>
            </a:pPr>
            <a:r>
              <a:rPr lang="en-US" sz="1200" b="0" i="0" u="none" strike="noStrike" cap="none">
                <a:solidFill>
                  <a:schemeClr val="dk1"/>
                </a:solidFill>
                <a:latin typeface="Times New Roman"/>
                <a:ea typeface="Times New Roman"/>
                <a:cs typeface="Times New Roman"/>
                <a:sym typeface="Times New Roman"/>
              </a:rPr>
              <a:t>Batch ID:FP0X429</a:t>
            </a:r>
            <a:endParaRPr sz="1200" b="0" i="0" u="none" strike="noStrike" cap="none">
              <a:solidFill>
                <a:schemeClr val="dk1"/>
              </a:solidFill>
              <a:latin typeface="Times New Roman"/>
              <a:ea typeface="Times New Roman"/>
              <a:cs typeface="Times New Roman"/>
              <a:sym typeface="Times New Roman"/>
            </a:endParaRPr>
          </a:p>
        </p:txBody>
      </p:sp>
      <p:sp>
        <p:nvSpPr>
          <p:cNvPr id="95" name="Google Shape;95;p1"/>
          <p:cNvSpPr txBox="1"/>
          <p:nvPr/>
        </p:nvSpPr>
        <p:spPr>
          <a:xfrm>
            <a:off x="2043448" y="1489617"/>
            <a:ext cx="7967730" cy="708337"/>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ct val="100000"/>
              <a:buFont typeface="Calibri"/>
              <a:buNone/>
            </a:pPr>
            <a:r>
              <a:rPr lang="en-US" sz="3200" dirty="0">
                <a:solidFill>
                  <a:schemeClr val="dk1"/>
                </a:solidFill>
                <a:latin typeface="Calibri"/>
                <a:ea typeface="Calibri"/>
                <a:cs typeface="Calibri"/>
                <a:sym typeface="Calibri"/>
              </a:rPr>
              <a:t>S8 PROJECT WORK </a:t>
            </a:r>
            <a:r>
              <a:rPr lang="en-US" sz="3200" dirty="0" err="1">
                <a:solidFill>
                  <a:schemeClr val="dk1"/>
                </a:solidFill>
                <a:latin typeface="Calibri"/>
                <a:ea typeface="Calibri"/>
                <a:cs typeface="Calibri"/>
                <a:sym typeface="Calibri"/>
              </a:rPr>
              <a:t>ll</a:t>
            </a:r>
            <a:r>
              <a:rPr lang="en-US" sz="3200" dirty="0">
                <a:solidFill>
                  <a:schemeClr val="dk1"/>
                </a:solidFill>
                <a:latin typeface="Calibri"/>
                <a:ea typeface="Calibri"/>
                <a:cs typeface="Calibri"/>
                <a:sym typeface="Calibri"/>
              </a:rPr>
              <a:t> -VIVA VOCE(04.04.2023)</a:t>
            </a:r>
            <a:endParaRPr sz="3200" b="0" i="0" u="none" strike="noStrike" cap="none" dirty="0">
              <a:solidFill>
                <a:srgbClr val="FF0000"/>
              </a:solidFill>
              <a:latin typeface="Calibri"/>
              <a:ea typeface="Calibri"/>
              <a:cs typeface="Calibri"/>
              <a:sym typeface="Calibri"/>
            </a:endParaRPr>
          </a:p>
        </p:txBody>
      </p:sp>
      <p:cxnSp>
        <p:nvCxnSpPr>
          <p:cNvPr id="96" name="Google Shape;96;p1"/>
          <p:cNvCxnSpPr/>
          <p:nvPr/>
        </p:nvCxnSpPr>
        <p:spPr>
          <a:xfrm>
            <a:off x="309093" y="6671256"/>
            <a:ext cx="11487955" cy="0"/>
          </a:xfrm>
          <a:prstGeom prst="straightConnector1">
            <a:avLst/>
          </a:prstGeom>
          <a:noFill/>
          <a:ln w="9525" cap="flat" cmpd="sng">
            <a:solidFill>
              <a:srgbClr val="FFC000"/>
            </a:solidFill>
            <a:prstDash val="solid"/>
            <a:miter lim="800000"/>
            <a:headEnd type="none" w="sm" len="sm"/>
            <a:tailEnd type="none" w="sm" len="sm"/>
          </a:ln>
        </p:spPr>
      </p:cxnSp>
      <p:sp>
        <p:nvSpPr>
          <p:cNvPr id="97" name="Google Shape;97;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S8 PROJECT WORK II – VIVA VOCE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c72bd79d78_0_70"/>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178" name="Google Shape;178;g1c72bd79d78_0_7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2500" dirty="0">
                <a:latin typeface="Times New Roman"/>
                <a:ea typeface="Times New Roman"/>
                <a:cs typeface="Times New Roman"/>
                <a:sym typeface="Times New Roman"/>
              </a:rPr>
              <a:t>BLOCK DIAGRAM:</a:t>
            </a:r>
            <a:endParaRPr sz="2500"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500" dirty="0"/>
          </a:p>
          <a:p>
            <a:pPr marL="228600" lvl="0" indent="-50800" algn="l" rtl="0">
              <a:lnSpc>
                <a:spcPct val="90000"/>
              </a:lnSpc>
              <a:spcBef>
                <a:spcPts val="0"/>
              </a:spcBef>
              <a:spcAft>
                <a:spcPts val="0"/>
              </a:spcAft>
              <a:buClr>
                <a:schemeClr val="dk1"/>
              </a:buClr>
              <a:buSzPts val="2800"/>
              <a:buNone/>
            </a:pPr>
            <a:endParaRPr sz="2500" dirty="0"/>
          </a:p>
          <a:p>
            <a:pPr marL="228600" lvl="0" indent="-50800" algn="l" rtl="0">
              <a:lnSpc>
                <a:spcPct val="90000"/>
              </a:lnSpc>
              <a:spcBef>
                <a:spcPts val="0"/>
              </a:spcBef>
              <a:spcAft>
                <a:spcPts val="0"/>
              </a:spcAft>
              <a:buClr>
                <a:schemeClr val="dk1"/>
              </a:buClr>
              <a:buSzPts val="2800"/>
              <a:buNone/>
            </a:pPr>
            <a:endParaRPr sz="2500" dirty="0"/>
          </a:p>
          <a:p>
            <a:pPr marL="228600" lvl="0" indent="-50800" algn="l" rtl="0">
              <a:lnSpc>
                <a:spcPct val="90000"/>
              </a:lnSpc>
              <a:spcBef>
                <a:spcPts val="0"/>
              </a:spcBef>
              <a:spcAft>
                <a:spcPts val="0"/>
              </a:spcAft>
              <a:buClr>
                <a:schemeClr val="dk1"/>
              </a:buClr>
              <a:buSzPts val="2800"/>
              <a:buNone/>
            </a:pPr>
            <a:endParaRPr sz="2500" dirty="0"/>
          </a:p>
          <a:p>
            <a:pPr marL="457200" lvl="0" indent="0" algn="l" rtl="0">
              <a:lnSpc>
                <a:spcPct val="100000"/>
              </a:lnSpc>
              <a:spcBef>
                <a:spcPts val="0"/>
              </a:spcBef>
              <a:spcAft>
                <a:spcPts val="0"/>
              </a:spcAft>
              <a:buSzPts val="1800"/>
              <a:buNone/>
            </a:pPr>
            <a:r>
              <a:rPr lang="en-US" sz="255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ts val="2800"/>
              <a:buNone/>
            </a:pPr>
            <a:endParaRPr sz="2500" dirty="0"/>
          </a:p>
          <a:p>
            <a:pPr marL="228600" lvl="0" indent="-50800" algn="l" rtl="0">
              <a:lnSpc>
                <a:spcPct val="90000"/>
              </a:lnSpc>
              <a:spcBef>
                <a:spcPts val="0"/>
              </a:spcBef>
              <a:spcAft>
                <a:spcPts val="0"/>
              </a:spcAft>
              <a:buClr>
                <a:schemeClr val="dk1"/>
              </a:buClr>
              <a:buSzPts val="2800"/>
              <a:buNone/>
            </a:pPr>
            <a:r>
              <a:rPr lang="en-US" sz="2500" dirty="0"/>
              <a:t>               </a:t>
            </a:r>
            <a:endParaRPr sz="2500" dirty="0"/>
          </a:p>
          <a:p>
            <a:pPr marL="228600" lvl="0" indent="-50800" algn="l" rtl="0">
              <a:lnSpc>
                <a:spcPct val="90000"/>
              </a:lnSpc>
              <a:spcBef>
                <a:spcPts val="0"/>
              </a:spcBef>
              <a:spcAft>
                <a:spcPts val="0"/>
              </a:spcAft>
              <a:buClr>
                <a:schemeClr val="dk1"/>
              </a:buClr>
              <a:buSzPts val="2800"/>
              <a:buNone/>
            </a:pPr>
            <a:endParaRPr sz="2500" dirty="0"/>
          </a:p>
          <a:p>
            <a:pPr marL="457200" lvl="0" indent="0" algn="l" rtl="0">
              <a:lnSpc>
                <a:spcPct val="100000"/>
              </a:lnSpc>
              <a:spcBef>
                <a:spcPts val="0"/>
              </a:spcBef>
              <a:spcAft>
                <a:spcPts val="0"/>
              </a:spcAft>
              <a:buSzPts val="1800"/>
              <a:buNone/>
            </a:pPr>
            <a:r>
              <a:rPr lang="en-US" sz="2500" dirty="0"/>
              <a:t>            </a:t>
            </a:r>
            <a:endParaRPr sz="2500" dirty="0"/>
          </a:p>
          <a:p>
            <a:pPr marL="228600" lvl="0" indent="-50800" algn="l" rtl="0">
              <a:lnSpc>
                <a:spcPct val="90000"/>
              </a:lnSpc>
              <a:spcBef>
                <a:spcPts val="0"/>
              </a:spcBef>
              <a:spcAft>
                <a:spcPts val="0"/>
              </a:spcAft>
              <a:buClr>
                <a:schemeClr val="dk1"/>
              </a:buClr>
              <a:buSzPts val="2800"/>
              <a:buNone/>
            </a:pPr>
            <a:r>
              <a:rPr lang="en-US" sz="2500" dirty="0"/>
              <a:t>         </a:t>
            </a:r>
            <a:endParaRPr sz="2500" dirty="0"/>
          </a:p>
        </p:txBody>
      </p:sp>
      <p:pic>
        <p:nvPicPr>
          <p:cNvPr id="179" name="Google Shape;179;g1c72bd79d78_0_70"/>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180" name="Google Shape;180;g1c72bd79d78_0_70"/>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pic>
        <p:nvPicPr>
          <p:cNvPr id="181" name="Google Shape;181;g1c72bd79d78_0_70"/>
          <p:cNvPicPr preferRelativeResize="0"/>
          <p:nvPr/>
        </p:nvPicPr>
        <p:blipFill rotWithShape="1">
          <a:blip r:embed="rId4">
            <a:alphaModFix/>
          </a:blip>
          <a:srcRect/>
          <a:stretch/>
        </p:blipFill>
        <p:spPr>
          <a:xfrm>
            <a:off x="252075" y="2376675"/>
            <a:ext cx="11687827" cy="380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188" name="Google Shape;188;p2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25000" lnSpcReduction="20000"/>
          </a:bodyPr>
          <a:lstStyle/>
          <a:p>
            <a:pPr marL="228600" lvl="0" indent="-50800" algn="l" rtl="0">
              <a:lnSpc>
                <a:spcPct val="90000"/>
              </a:lnSpc>
              <a:spcBef>
                <a:spcPts val="0"/>
              </a:spcBef>
              <a:spcAft>
                <a:spcPts val="0"/>
              </a:spcAft>
              <a:buClr>
                <a:schemeClr val="dk1"/>
              </a:buClr>
              <a:buSzPct val="140000"/>
              <a:buNone/>
            </a:pPr>
            <a:r>
              <a:rPr lang="en-US" sz="8000" b="1" dirty="0">
                <a:latin typeface="Times New Roman"/>
                <a:ea typeface="Times New Roman"/>
                <a:cs typeface="Times New Roman"/>
                <a:sym typeface="Times New Roman"/>
              </a:rPr>
              <a:t>FACE RECOGNITION CODE:</a:t>
            </a:r>
            <a:endParaRPr dirty="0"/>
          </a:p>
          <a:p>
            <a:pPr marL="228600" lvl="0" indent="-50800" algn="l" rtl="0">
              <a:lnSpc>
                <a:spcPct val="90000"/>
              </a:lnSpc>
              <a:spcBef>
                <a:spcPts val="0"/>
              </a:spcBef>
              <a:spcAft>
                <a:spcPts val="0"/>
              </a:spcAft>
              <a:buSzPct val="155555"/>
              <a:buNone/>
            </a:pPr>
            <a:r>
              <a:rPr lang="en-US" sz="7200" dirty="0">
                <a:latin typeface="Times New Roman"/>
                <a:ea typeface="Times New Roman"/>
                <a:cs typeface="Times New Roman"/>
                <a:sym typeface="Times New Roman"/>
              </a:rPr>
              <a:t>import cv2 import </a:t>
            </a:r>
            <a:r>
              <a:rPr lang="en-US" sz="7200" dirty="0" err="1">
                <a:latin typeface="Times New Roman"/>
                <a:ea typeface="Times New Roman"/>
                <a:cs typeface="Times New Roman"/>
                <a:sym typeface="Times New Roman"/>
              </a:rPr>
              <a:t>face_recognition</a:t>
            </a:r>
            <a:r>
              <a:rPr lang="en-US" sz="7200" dirty="0">
                <a:latin typeface="Times New Roman"/>
                <a:ea typeface="Times New Roman"/>
                <a:cs typeface="Times New Roman"/>
                <a:sym typeface="Times New Roman"/>
              </a:rPr>
              <a:t> # Load the known images and encoding them </a:t>
            </a:r>
            <a:r>
              <a:rPr lang="en-US" sz="7200" dirty="0" err="1">
                <a:latin typeface="Times New Roman"/>
                <a:ea typeface="Times New Roman"/>
                <a:cs typeface="Times New Roman"/>
                <a:sym typeface="Times New Roman"/>
              </a:rPr>
              <a:t>known_image</a:t>
            </a:r>
            <a:r>
              <a:rPr lang="en-US" sz="7200" dirty="0">
                <a:latin typeface="Times New Roman"/>
                <a:ea typeface="Times New Roman"/>
                <a:cs typeface="Times New Roman"/>
                <a:sym typeface="Times New Roman"/>
              </a:rPr>
              <a:t> = </a:t>
            </a:r>
            <a:r>
              <a:rPr lang="en-US" sz="7200" dirty="0" err="1">
                <a:latin typeface="Times New Roman"/>
                <a:ea typeface="Times New Roman"/>
                <a:cs typeface="Times New Roman"/>
                <a:sym typeface="Times New Roman"/>
              </a:rPr>
              <a:t>face_recognition.load_image_file</a:t>
            </a:r>
            <a:r>
              <a:rPr lang="en-US" sz="7200" dirty="0">
                <a:latin typeface="Times New Roman"/>
                <a:ea typeface="Times New Roman"/>
                <a:cs typeface="Times New Roman"/>
                <a:sym typeface="Times New Roman"/>
              </a:rPr>
              <a:t>("known_face.jpg") </a:t>
            </a:r>
            <a:r>
              <a:rPr lang="en-US" sz="7200" dirty="0" err="1">
                <a:latin typeface="Times New Roman"/>
                <a:ea typeface="Times New Roman"/>
                <a:cs typeface="Times New Roman"/>
                <a:sym typeface="Times New Roman"/>
              </a:rPr>
              <a:t>known_face_encoding</a:t>
            </a:r>
            <a:r>
              <a:rPr lang="en-US" sz="7200" dirty="0">
                <a:latin typeface="Times New Roman"/>
                <a:ea typeface="Times New Roman"/>
                <a:cs typeface="Times New Roman"/>
                <a:sym typeface="Times New Roman"/>
              </a:rPr>
              <a:t> = </a:t>
            </a:r>
            <a:r>
              <a:rPr lang="en-US" sz="7200" dirty="0" err="1">
                <a:latin typeface="Times New Roman"/>
                <a:ea typeface="Times New Roman"/>
                <a:cs typeface="Times New Roman"/>
                <a:sym typeface="Times New Roman"/>
              </a:rPr>
              <a:t>face_recognition.face_encodings</a:t>
            </a:r>
            <a:r>
              <a:rPr lang="en-US" sz="7200" dirty="0">
                <a:latin typeface="Times New Roman"/>
                <a:ea typeface="Times New Roman"/>
                <a:cs typeface="Times New Roman"/>
                <a:sym typeface="Times New Roman"/>
              </a:rPr>
              <a:t>(</a:t>
            </a:r>
            <a:r>
              <a:rPr lang="en-US" sz="7200" dirty="0" err="1">
                <a:latin typeface="Times New Roman"/>
                <a:ea typeface="Times New Roman"/>
                <a:cs typeface="Times New Roman"/>
                <a:sym typeface="Times New Roman"/>
              </a:rPr>
              <a:t>known_image</a:t>
            </a:r>
            <a:r>
              <a:rPr lang="en-US" sz="7200" dirty="0">
                <a:latin typeface="Times New Roman"/>
                <a:ea typeface="Times New Roman"/>
                <a:cs typeface="Times New Roman"/>
                <a:sym typeface="Times New Roman"/>
              </a:rPr>
              <a:t>)[0] # Initialize some variables </a:t>
            </a:r>
            <a:r>
              <a:rPr lang="en-US" sz="7200" dirty="0" err="1">
                <a:latin typeface="Times New Roman"/>
                <a:ea typeface="Times New Roman"/>
                <a:cs typeface="Times New Roman"/>
                <a:sym typeface="Times New Roman"/>
              </a:rPr>
              <a:t>face_locations</a:t>
            </a:r>
            <a:r>
              <a:rPr lang="en-US" sz="7200" dirty="0">
                <a:latin typeface="Times New Roman"/>
                <a:ea typeface="Times New Roman"/>
                <a:cs typeface="Times New Roman"/>
                <a:sym typeface="Times New Roman"/>
              </a:rPr>
              <a:t> = [] </a:t>
            </a:r>
            <a:r>
              <a:rPr lang="en-US" sz="7200" dirty="0" err="1">
                <a:latin typeface="Times New Roman"/>
                <a:ea typeface="Times New Roman"/>
                <a:cs typeface="Times New Roman"/>
                <a:sym typeface="Times New Roman"/>
              </a:rPr>
              <a:t>face_encodings</a:t>
            </a:r>
            <a:r>
              <a:rPr lang="en-US" sz="7200" dirty="0">
                <a:latin typeface="Times New Roman"/>
                <a:ea typeface="Times New Roman"/>
                <a:cs typeface="Times New Roman"/>
                <a:sym typeface="Times New Roman"/>
              </a:rPr>
              <a:t> = [] </a:t>
            </a:r>
            <a:r>
              <a:rPr lang="en-US" sz="7200" dirty="0" err="1">
                <a:latin typeface="Times New Roman"/>
                <a:ea typeface="Times New Roman"/>
                <a:cs typeface="Times New Roman"/>
                <a:sym typeface="Times New Roman"/>
              </a:rPr>
              <a:t>process_this_frame</a:t>
            </a:r>
            <a:r>
              <a:rPr lang="en-US" sz="7200" dirty="0">
                <a:latin typeface="Times New Roman"/>
                <a:ea typeface="Times New Roman"/>
                <a:cs typeface="Times New Roman"/>
                <a:sym typeface="Times New Roman"/>
              </a:rPr>
              <a:t> = True # Start the webcam </a:t>
            </a:r>
            <a:r>
              <a:rPr lang="en-US" sz="7200" dirty="0" err="1">
                <a:latin typeface="Times New Roman"/>
                <a:ea typeface="Times New Roman"/>
                <a:cs typeface="Times New Roman"/>
                <a:sym typeface="Times New Roman"/>
              </a:rPr>
              <a:t>video_capture</a:t>
            </a:r>
            <a:r>
              <a:rPr lang="en-US" sz="7200" dirty="0">
                <a:latin typeface="Times New Roman"/>
                <a:ea typeface="Times New Roman"/>
                <a:cs typeface="Times New Roman"/>
                <a:sym typeface="Times New Roman"/>
              </a:rPr>
              <a:t> = cv2.VideoCapture(0) while True: # Grab a single frame of video ret, frame = </a:t>
            </a:r>
            <a:r>
              <a:rPr lang="en-US" sz="7200" dirty="0" err="1">
                <a:latin typeface="Times New Roman"/>
                <a:ea typeface="Times New Roman"/>
                <a:cs typeface="Times New Roman"/>
                <a:sym typeface="Times New Roman"/>
              </a:rPr>
              <a:t>video_capture.read</a:t>
            </a:r>
            <a:r>
              <a:rPr lang="en-US" sz="7200" dirty="0">
                <a:latin typeface="Times New Roman"/>
                <a:ea typeface="Times New Roman"/>
                <a:cs typeface="Times New Roman"/>
                <a:sym typeface="Times New Roman"/>
              </a:rPr>
              <a:t>() # Resize frame of video to 1/4 size for faster face recognition processing </a:t>
            </a:r>
            <a:r>
              <a:rPr lang="en-US" sz="7200" dirty="0" err="1">
                <a:latin typeface="Times New Roman"/>
                <a:ea typeface="Times New Roman"/>
                <a:cs typeface="Times New Roman"/>
                <a:sym typeface="Times New Roman"/>
              </a:rPr>
              <a:t>small_frame</a:t>
            </a:r>
            <a:r>
              <a:rPr lang="en-US" sz="7200" dirty="0">
                <a:latin typeface="Times New Roman"/>
                <a:ea typeface="Times New Roman"/>
                <a:cs typeface="Times New Roman"/>
                <a:sym typeface="Times New Roman"/>
              </a:rPr>
              <a:t> = cv2.resize(frame, (0, 0), </a:t>
            </a:r>
            <a:r>
              <a:rPr lang="en-US" sz="7200" dirty="0" err="1">
                <a:latin typeface="Times New Roman"/>
                <a:ea typeface="Times New Roman"/>
                <a:cs typeface="Times New Roman"/>
                <a:sym typeface="Times New Roman"/>
              </a:rPr>
              <a:t>fx</a:t>
            </a:r>
            <a:r>
              <a:rPr lang="en-US" sz="7200" dirty="0">
                <a:latin typeface="Times New Roman"/>
                <a:ea typeface="Times New Roman"/>
                <a:cs typeface="Times New Roman"/>
                <a:sym typeface="Times New Roman"/>
              </a:rPr>
              <a:t>=0.25, </a:t>
            </a:r>
            <a:r>
              <a:rPr lang="en-US" sz="7200" dirty="0" err="1">
                <a:latin typeface="Times New Roman"/>
                <a:ea typeface="Times New Roman"/>
                <a:cs typeface="Times New Roman"/>
                <a:sym typeface="Times New Roman"/>
              </a:rPr>
              <a:t>fy</a:t>
            </a:r>
            <a:r>
              <a:rPr lang="en-US" sz="7200" dirty="0">
                <a:latin typeface="Times New Roman"/>
                <a:ea typeface="Times New Roman"/>
                <a:cs typeface="Times New Roman"/>
                <a:sym typeface="Times New Roman"/>
              </a:rPr>
              <a:t>=0.25) # Convert the image from BGR color (which OpenCV uses) to RGB color (which </a:t>
            </a:r>
            <a:r>
              <a:rPr lang="en-US" sz="7200" dirty="0" err="1">
                <a:latin typeface="Times New Roman"/>
                <a:ea typeface="Times New Roman"/>
                <a:cs typeface="Times New Roman"/>
                <a:sym typeface="Times New Roman"/>
              </a:rPr>
              <a:t>face_recognition</a:t>
            </a:r>
            <a:r>
              <a:rPr lang="en-US" sz="7200" dirty="0">
                <a:latin typeface="Times New Roman"/>
                <a:ea typeface="Times New Roman"/>
                <a:cs typeface="Times New Roman"/>
                <a:sym typeface="Times New Roman"/>
              </a:rPr>
              <a:t> uses) </a:t>
            </a:r>
            <a:r>
              <a:rPr lang="en-US" sz="7200" dirty="0" err="1">
                <a:latin typeface="Times New Roman"/>
                <a:ea typeface="Times New Roman"/>
                <a:cs typeface="Times New Roman"/>
                <a:sym typeface="Times New Roman"/>
              </a:rPr>
              <a:t>rgb_small_frame</a:t>
            </a:r>
            <a:r>
              <a:rPr lang="en-US" sz="7200" dirty="0">
                <a:latin typeface="Times New Roman"/>
                <a:ea typeface="Times New Roman"/>
                <a:cs typeface="Times New Roman"/>
                <a:sym typeface="Times New Roman"/>
              </a:rPr>
              <a:t> = </a:t>
            </a:r>
            <a:r>
              <a:rPr lang="en-US" sz="7200" dirty="0" err="1">
                <a:latin typeface="Times New Roman"/>
                <a:ea typeface="Times New Roman"/>
                <a:cs typeface="Times New Roman"/>
                <a:sym typeface="Times New Roman"/>
              </a:rPr>
              <a:t>small_frame</a:t>
            </a:r>
            <a:r>
              <a:rPr lang="en-US" sz="7200" dirty="0">
                <a:latin typeface="Times New Roman"/>
                <a:ea typeface="Times New Roman"/>
                <a:cs typeface="Times New Roman"/>
                <a:sym typeface="Times New Roman"/>
              </a:rPr>
              <a:t>[:, :, ::-1] # Only process every other frame of video to save time if </a:t>
            </a:r>
            <a:r>
              <a:rPr lang="en-US" sz="7200" dirty="0" err="1">
                <a:latin typeface="Times New Roman"/>
                <a:ea typeface="Times New Roman"/>
                <a:cs typeface="Times New Roman"/>
                <a:sym typeface="Times New Roman"/>
              </a:rPr>
              <a:t>process_this_frame</a:t>
            </a:r>
            <a:r>
              <a:rPr lang="en-US" sz="7200" dirty="0">
                <a:latin typeface="Times New Roman"/>
                <a:ea typeface="Times New Roman"/>
                <a:cs typeface="Times New Roman"/>
                <a:sym typeface="Times New Roman"/>
              </a:rPr>
              <a:t>: # Find all the faces and face encodings in the current frame of video </a:t>
            </a:r>
            <a:r>
              <a:rPr lang="en-US" sz="7200" dirty="0" err="1">
                <a:latin typeface="Times New Roman"/>
                <a:ea typeface="Times New Roman"/>
                <a:cs typeface="Times New Roman"/>
                <a:sym typeface="Times New Roman"/>
              </a:rPr>
              <a:t>face_locations</a:t>
            </a:r>
            <a:r>
              <a:rPr lang="en-US" sz="7200" dirty="0">
                <a:latin typeface="Times New Roman"/>
                <a:ea typeface="Times New Roman"/>
                <a:cs typeface="Times New Roman"/>
                <a:sym typeface="Times New Roman"/>
              </a:rPr>
              <a:t> = </a:t>
            </a:r>
            <a:r>
              <a:rPr lang="en-US" sz="7200" dirty="0" err="1">
                <a:latin typeface="Times New Roman"/>
                <a:ea typeface="Times New Roman"/>
                <a:cs typeface="Times New Roman"/>
                <a:sym typeface="Times New Roman"/>
              </a:rPr>
              <a:t>face_recognition.face_locations</a:t>
            </a:r>
            <a:r>
              <a:rPr lang="en-US" sz="7200" dirty="0">
                <a:latin typeface="Times New Roman"/>
                <a:ea typeface="Times New Roman"/>
                <a:cs typeface="Times New Roman"/>
                <a:sym typeface="Times New Roman"/>
              </a:rPr>
              <a:t>(</a:t>
            </a:r>
            <a:r>
              <a:rPr lang="en-US" sz="7200" dirty="0" err="1">
                <a:latin typeface="Times New Roman"/>
                <a:ea typeface="Times New Roman"/>
                <a:cs typeface="Times New Roman"/>
                <a:sym typeface="Times New Roman"/>
              </a:rPr>
              <a:t>rgb_small_frame</a:t>
            </a:r>
            <a:r>
              <a:rPr lang="en-US" sz="7200" dirty="0">
                <a:latin typeface="Times New Roman"/>
                <a:ea typeface="Times New Roman"/>
                <a:cs typeface="Times New Roman"/>
                <a:sym typeface="Times New Roman"/>
              </a:rPr>
              <a:t>) </a:t>
            </a:r>
            <a:r>
              <a:rPr lang="en-US" sz="7200" dirty="0" err="1">
                <a:latin typeface="Times New Roman"/>
                <a:ea typeface="Times New Roman"/>
                <a:cs typeface="Times New Roman"/>
                <a:sym typeface="Times New Roman"/>
              </a:rPr>
              <a:t>face_encodings</a:t>
            </a:r>
            <a:r>
              <a:rPr lang="en-US" sz="7200" dirty="0">
                <a:latin typeface="Times New Roman"/>
                <a:ea typeface="Times New Roman"/>
                <a:cs typeface="Times New Roman"/>
                <a:sym typeface="Times New Roman"/>
              </a:rPr>
              <a:t> = </a:t>
            </a:r>
            <a:r>
              <a:rPr lang="en-US" sz="7200" dirty="0" err="1">
                <a:latin typeface="Times New Roman"/>
                <a:ea typeface="Times New Roman"/>
                <a:cs typeface="Times New Roman"/>
                <a:sym typeface="Times New Roman"/>
              </a:rPr>
              <a:t>face_recognition.face_encodings</a:t>
            </a:r>
            <a:r>
              <a:rPr lang="en-US" sz="7200" dirty="0">
                <a:latin typeface="Times New Roman"/>
                <a:ea typeface="Times New Roman"/>
                <a:cs typeface="Times New Roman"/>
                <a:sym typeface="Times New Roman"/>
              </a:rPr>
              <a:t>(</a:t>
            </a:r>
            <a:r>
              <a:rPr lang="en-US" sz="7200" dirty="0" err="1">
                <a:latin typeface="Times New Roman"/>
                <a:ea typeface="Times New Roman"/>
                <a:cs typeface="Times New Roman"/>
                <a:sym typeface="Times New Roman"/>
              </a:rPr>
              <a:t>rgb_small_frame</a:t>
            </a:r>
            <a:r>
              <a:rPr lang="en-US" sz="7200" dirty="0">
                <a:latin typeface="Times New Roman"/>
                <a:ea typeface="Times New Roman"/>
                <a:cs typeface="Times New Roman"/>
                <a:sym typeface="Times New Roman"/>
              </a:rPr>
              <a:t>, </a:t>
            </a:r>
            <a:r>
              <a:rPr lang="en-US" sz="7200" dirty="0" err="1">
                <a:latin typeface="Times New Roman"/>
                <a:ea typeface="Times New Roman"/>
                <a:cs typeface="Times New Roman"/>
                <a:sym typeface="Times New Roman"/>
              </a:rPr>
              <a:t>face_locations</a:t>
            </a:r>
            <a:r>
              <a:rPr lang="en-US" sz="7200" dirty="0">
                <a:latin typeface="Times New Roman"/>
                <a:ea typeface="Times New Roman"/>
                <a:cs typeface="Times New Roman"/>
                <a:sym typeface="Times New Roman"/>
              </a:rPr>
              <a:t>) for </a:t>
            </a:r>
            <a:r>
              <a:rPr lang="en-US" sz="7200" dirty="0" err="1">
                <a:latin typeface="Times New Roman"/>
                <a:ea typeface="Times New Roman"/>
                <a:cs typeface="Times New Roman"/>
                <a:sym typeface="Times New Roman"/>
              </a:rPr>
              <a:t>face_encoding</a:t>
            </a:r>
            <a:r>
              <a:rPr lang="en-US" sz="7200" dirty="0">
                <a:latin typeface="Times New Roman"/>
                <a:ea typeface="Times New Roman"/>
                <a:cs typeface="Times New Roman"/>
                <a:sym typeface="Times New Roman"/>
              </a:rPr>
              <a:t> in </a:t>
            </a:r>
            <a:r>
              <a:rPr lang="en-US" sz="7200" dirty="0" err="1">
                <a:latin typeface="Times New Roman"/>
                <a:ea typeface="Times New Roman"/>
                <a:cs typeface="Times New Roman"/>
                <a:sym typeface="Times New Roman"/>
              </a:rPr>
              <a:t>face_encodings</a:t>
            </a:r>
            <a:r>
              <a:rPr lang="en-US" sz="7200" dirty="0">
                <a:latin typeface="Times New Roman"/>
                <a:ea typeface="Times New Roman"/>
                <a:cs typeface="Times New Roman"/>
                <a:sym typeface="Times New Roman"/>
              </a:rPr>
              <a:t>: # See if the face is a match for the known face(s) matches = </a:t>
            </a:r>
            <a:r>
              <a:rPr lang="en-US" sz="7200" dirty="0" err="1">
                <a:latin typeface="Times New Roman"/>
                <a:ea typeface="Times New Roman"/>
                <a:cs typeface="Times New Roman"/>
                <a:sym typeface="Times New Roman"/>
              </a:rPr>
              <a:t>face_recognition.compare_faces</a:t>
            </a:r>
            <a:r>
              <a:rPr lang="en-US" sz="7200" dirty="0">
                <a:latin typeface="Times New Roman"/>
                <a:ea typeface="Times New Roman"/>
                <a:cs typeface="Times New Roman"/>
                <a:sym typeface="Times New Roman"/>
              </a:rPr>
              <a:t>([</a:t>
            </a:r>
            <a:r>
              <a:rPr lang="en-US" sz="7200" dirty="0" err="1">
                <a:latin typeface="Times New Roman"/>
                <a:ea typeface="Times New Roman"/>
                <a:cs typeface="Times New Roman"/>
                <a:sym typeface="Times New Roman"/>
              </a:rPr>
              <a:t>known_face_encoding</a:t>
            </a:r>
            <a:r>
              <a:rPr lang="en-US" sz="7200" dirty="0">
                <a:latin typeface="Times New Roman"/>
                <a:ea typeface="Times New Roman"/>
                <a:cs typeface="Times New Roman"/>
                <a:sym typeface="Times New Roman"/>
              </a:rPr>
              <a:t>], </a:t>
            </a:r>
            <a:r>
              <a:rPr lang="en-US" sz="7200" dirty="0" err="1">
                <a:latin typeface="Times New Roman"/>
                <a:ea typeface="Times New Roman"/>
                <a:cs typeface="Times New Roman"/>
                <a:sym typeface="Times New Roman"/>
              </a:rPr>
              <a:t>face_encoding</a:t>
            </a:r>
            <a:r>
              <a:rPr lang="en-US" sz="7200" dirty="0">
                <a:latin typeface="Times New Roman"/>
                <a:ea typeface="Times New Roman"/>
                <a:cs typeface="Times New Roman"/>
                <a:sym typeface="Times New Roman"/>
              </a:rPr>
              <a:t>) name = "Unknown" # If a match was found in </a:t>
            </a:r>
            <a:r>
              <a:rPr lang="en-US" sz="7200" dirty="0" err="1">
                <a:latin typeface="Times New Roman"/>
                <a:ea typeface="Times New Roman"/>
                <a:cs typeface="Times New Roman"/>
                <a:sym typeface="Times New Roman"/>
              </a:rPr>
              <a:t>known_face_encodings</a:t>
            </a:r>
            <a:r>
              <a:rPr lang="en-US" sz="7200" dirty="0">
                <a:latin typeface="Times New Roman"/>
                <a:ea typeface="Times New Roman"/>
                <a:cs typeface="Times New Roman"/>
                <a:sym typeface="Times New Roman"/>
              </a:rPr>
              <a:t>, just use the first one. if matches[0]: name = "Known" # Draw a box around the face top, right, bottom, left = </a:t>
            </a:r>
            <a:r>
              <a:rPr lang="en-US" sz="7200" dirty="0" err="1">
                <a:latin typeface="Times New Roman"/>
                <a:ea typeface="Times New Roman"/>
                <a:cs typeface="Times New Roman"/>
                <a:sym typeface="Times New Roman"/>
              </a:rPr>
              <a:t>face_locations</a:t>
            </a:r>
            <a:r>
              <a:rPr lang="en-US" sz="7200" dirty="0">
                <a:latin typeface="Times New Roman"/>
                <a:ea typeface="Times New Roman"/>
                <a:cs typeface="Times New Roman"/>
                <a:sym typeface="Times New Roman"/>
              </a:rPr>
              <a:t>[0] top *= 4 right *= 4 bottom *= 4 left *= 4 cv2.rectangle(frame, (left, top), (right, bottom), (0, 0, 255), 2) # Draw a label with a name below the face cv2.rectangle(frame, (left, bottom - 35), (right, bottom), (0, 0, 255), cv2.FILLED) font = cv2.FONT_HERSHEY_DUPLEX cv2.putText(frame, name, (left + 6, bottom - 6), font, 1.0, (255, 255, 255), 1) </a:t>
            </a:r>
            <a:r>
              <a:rPr lang="en-US" sz="7200" dirty="0" err="1">
                <a:latin typeface="Times New Roman"/>
                <a:ea typeface="Times New Roman"/>
                <a:cs typeface="Times New Roman"/>
                <a:sym typeface="Times New Roman"/>
              </a:rPr>
              <a:t>process_this_frame</a:t>
            </a:r>
            <a:r>
              <a:rPr lang="en-US" sz="7200" dirty="0">
                <a:latin typeface="Times New Roman"/>
                <a:ea typeface="Times New Roman"/>
                <a:cs typeface="Times New Roman"/>
                <a:sym typeface="Times New Roman"/>
              </a:rPr>
              <a:t> = not </a:t>
            </a:r>
            <a:r>
              <a:rPr lang="en-US" sz="7200" dirty="0" err="1">
                <a:latin typeface="Times New Roman"/>
                <a:ea typeface="Times New Roman"/>
                <a:cs typeface="Times New Roman"/>
                <a:sym typeface="Times New Roman"/>
              </a:rPr>
              <a:t>process_this_frame</a:t>
            </a:r>
            <a:r>
              <a:rPr lang="en-US" sz="7200" dirty="0">
                <a:latin typeface="Times New Roman"/>
                <a:ea typeface="Times New Roman"/>
                <a:cs typeface="Times New Roman"/>
                <a:sym typeface="Times New Roman"/>
              </a:rPr>
              <a:t> # Display the resulting image cv2.imshow('Video', frame) # Hit 'q' on the keyboard to quit! if cv2.waitKey(1) &amp; 0xFF == </a:t>
            </a:r>
            <a:r>
              <a:rPr lang="en-US" sz="7200" dirty="0" err="1">
                <a:latin typeface="Times New Roman"/>
                <a:ea typeface="Times New Roman"/>
                <a:cs typeface="Times New Roman"/>
                <a:sym typeface="Times New Roman"/>
              </a:rPr>
              <a:t>ord</a:t>
            </a:r>
            <a:r>
              <a:rPr lang="en-US" sz="7200" dirty="0">
                <a:latin typeface="Times New Roman"/>
                <a:ea typeface="Times New Roman"/>
                <a:cs typeface="Times New Roman"/>
                <a:sym typeface="Times New Roman"/>
              </a:rPr>
              <a:t>('q'): break # Release handle to the webcam </a:t>
            </a:r>
            <a:r>
              <a:rPr lang="en-US" sz="7200" dirty="0" err="1">
                <a:latin typeface="Times New Roman"/>
                <a:ea typeface="Times New Roman"/>
                <a:cs typeface="Times New Roman"/>
                <a:sym typeface="Times New Roman"/>
              </a:rPr>
              <a:t>video_capture.release</a:t>
            </a:r>
            <a:r>
              <a:rPr lang="en-US" sz="7200" dirty="0">
                <a:latin typeface="Times New Roman"/>
                <a:ea typeface="Times New Roman"/>
                <a:cs typeface="Times New Roman"/>
                <a:sym typeface="Times New Roman"/>
              </a:rPr>
              <a:t>() cv2.destroyAllWindows() </a:t>
            </a:r>
            <a:endParaRPr dirty="0"/>
          </a:p>
          <a:p>
            <a:pPr marL="228600" lvl="0" indent="-50800" algn="l" rtl="0">
              <a:lnSpc>
                <a:spcPct val="90000"/>
              </a:lnSpc>
              <a:spcBef>
                <a:spcPts val="0"/>
              </a:spcBef>
              <a:spcAft>
                <a:spcPts val="0"/>
              </a:spcAft>
              <a:buClr>
                <a:schemeClr val="dk1"/>
              </a:buClr>
              <a:buSzPct val="155555"/>
              <a:buNone/>
            </a:pPr>
            <a:endParaRPr sz="7200" b="1"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500" dirty="0"/>
          </a:p>
          <a:p>
            <a:pPr marL="228600" lvl="0" indent="-50800" algn="l" rtl="0">
              <a:lnSpc>
                <a:spcPct val="90000"/>
              </a:lnSpc>
              <a:spcBef>
                <a:spcPts val="0"/>
              </a:spcBef>
              <a:spcAft>
                <a:spcPts val="0"/>
              </a:spcAft>
              <a:buClr>
                <a:schemeClr val="dk1"/>
              </a:buClr>
              <a:buSzPts val="2800"/>
              <a:buNone/>
            </a:pPr>
            <a:endParaRPr sz="2500" dirty="0"/>
          </a:p>
          <a:p>
            <a:pPr marL="228600" lvl="0" indent="-50800" algn="l" rtl="0">
              <a:lnSpc>
                <a:spcPct val="90000"/>
              </a:lnSpc>
              <a:spcBef>
                <a:spcPts val="0"/>
              </a:spcBef>
              <a:spcAft>
                <a:spcPts val="0"/>
              </a:spcAft>
              <a:buClr>
                <a:schemeClr val="dk1"/>
              </a:buClr>
              <a:buSzPts val="2800"/>
              <a:buNone/>
            </a:pPr>
            <a:endParaRPr sz="2500" dirty="0"/>
          </a:p>
          <a:p>
            <a:pPr marL="228600" lvl="0" indent="-50800" algn="l" rtl="0">
              <a:lnSpc>
                <a:spcPct val="90000"/>
              </a:lnSpc>
              <a:spcBef>
                <a:spcPts val="0"/>
              </a:spcBef>
              <a:spcAft>
                <a:spcPts val="0"/>
              </a:spcAft>
              <a:buClr>
                <a:schemeClr val="dk1"/>
              </a:buClr>
              <a:buSzPts val="28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ts val="2800"/>
              <a:buNone/>
            </a:pPr>
            <a:endParaRPr sz="2500" dirty="0"/>
          </a:p>
          <a:p>
            <a:pPr marL="228600" lvl="0" indent="-50800" algn="l" rtl="0">
              <a:lnSpc>
                <a:spcPct val="90000"/>
              </a:lnSpc>
              <a:spcBef>
                <a:spcPts val="0"/>
              </a:spcBef>
              <a:spcAft>
                <a:spcPts val="0"/>
              </a:spcAft>
              <a:buClr>
                <a:schemeClr val="dk1"/>
              </a:buClr>
              <a:buSzPts val="2800"/>
              <a:buNone/>
            </a:pPr>
            <a:r>
              <a:rPr lang="en-US" sz="2500" dirty="0"/>
              <a:t>               </a:t>
            </a:r>
            <a:endParaRPr sz="2500" dirty="0"/>
          </a:p>
          <a:p>
            <a:pPr marL="228600" lvl="0" indent="-50800" algn="l" rtl="0">
              <a:lnSpc>
                <a:spcPct val="90000"/>
              </a:lnSpc>
              <a:spcBef>
                <a:spcPts val="0"/>
              </a:spcBef>
              <a:spcAft>
                <a:spcPts val="0"/>
              </a:spcAft>
              <a:buClr>
                <a:schemeClr val="dk1"/>
              </a:buClr>
              <a:buSzPts val="28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ts val="2800"/>
              <a:buNone/>
            </a:pPr>
            <a:r>
              <a:rPr lang="en-US" sz="2500" dirty="0"/>
              <a:t>         </a:t>
            </a:r>
            <a:endParaRPr sz="2500" dirty="0"/>
          </a:p>
        </p:txBody>
      </p:sp>
      <p:pic>
        <p:nvPicPr>
          <p:cNvPr id="189" name="Google Shape;189;p20"/>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190" name="Google Shape;190;p20"/>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197" name="Google Shape;197;p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85000" lnSpcReduction="20000"/>
          </a:bodyPr>
          <a:lstStyle/>
          <a:p>
            <a:pPr marL="228600" lvl="0" indent="-50800" algn="l" rtl="0">
              <a:lnSpc>
                <a:spcPct val="90000"/>
              </a:lnSpc>
              <a:spcBef>
                <a:spcPts val="0"/>
              </a:spcBef>
              <a:spcAft>
                <a:spcPts val="0"/>
              </a:spcAft>
              <a:buClr>
                <a:schemeClr val="dk1"/>
              </a:buClr>
              <a:buSzPct val="112000"/>
              <a:buNone/>
            </a:pPr>
            <a:r>
              <a:rPr lang="en-US" sz="2700" b="1" dirty="0">
                <a:latin typeface="Times New Roman"/>
                <a:ea typeface="Times New Roman"/>
                <a:cs typeface="Times New Roman"/>
                <a:sym typeface="Times New Roman"/>
              </a:rPr>
              <a:t>METHODOLOGY:</a:t>
            </a:r>
            <a:endParaRPr sz="2700" b="1"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ct val="112000"/>
              <a:buNone/>
            </a:pPr>
            <a:r>
              <a:rPr lang="en-US" sz="2200" dirty="0">
                <a:latin typeface="Times New Roman"/>
                <a:ea typeface="Times New Roman"/>
                <a:cs typeface="Times New Roman"/>
                <a:sym typeface="Times New Roman"/>
              </a:rPr>
              <a:t>                          </a:t>
            </a:r>
            <a:endParaRPr dirty="0"/>
          </a:p>
          <a:p>
            <a:pPr marL="457200" lvl="0" indent="-342899" algn="just" rtl="0">
              <a:lnSpc>
                <a:spcPct val="200000"/>
              </a:lnSpc>
              <a:spcBef>
                <a:spcPts val="1000"/>
              </a:spcBef>
              <a:spcAft>
                <a:spcPts val="0"/>
              </a:spcAft>
              <a:buSzPct val="88235"/>
              <a:buChar char="•"/>
            </a:pPr>
            <a:r>
              <a:rPr lang="en-US" sz="2400" dirty="0">
                <a:latin typeface="Times New Roman"/>
                <a:ea typeface="Times New Roman"/>
                <a:cs typeface="Times New Roman"/>
                <a:sym typeface="Times New Roman"/>
              </a:rPr>
              <a:t>YOLOv7 (You Only Look Once, Version 7) is </a:t>
            </a:r>
            <a:r>
              <a:rPr lang="en-US" sz="2400" b="1" dirty="0">
                <a:latin typeface="Times New Roman"/>
                <a:ea typeface="Times New Roman"/>
                <a:cs typeface="Times New Roman"/>
                <a:sym typeface="Times New Roman"/>
              </a:rPr>
              <a:t>a real-time object detection algorithm that identifies specific objects in videos, live feeds, or images</a:t>
            </a:r>
            <a:r>
              <a:rPr lang="en-US" sz="2400" dirty="0">
                <a:latin typeface="Times New Roman"/>
                <a:ea typeface="Times New Roman"/>
                <a:cs typeface="Times New Roman"/>
                <a:sym typeface="Times New Roman"/>
              </a:rPr>
              <a:t>. </a:t>
            </a:r>
            <a:endParaRPr dirty="0"/>
          </a:p>
          <a:p>
            <a:pPr marL="457200" lvl="0" indent="-342900" algn="just" rtl="0">
              <a:lnSpc>
                <a:spcPct val="200000"/>
              </a:lnSpc>
              <a:spcBef>
                <a:spcPts val="1000"/>
              </a:spcBef>
              <a:spcAft>
                <a:spcPts val="0"/>
              </a:spcAft>
              <a:buSzPct val="88235"/>
              <a:buChar char="•"/>
            </a:pPr>
            <a:r>
              <a:rPr lang="en-US" sz="2400" dirty="0">
                <a:latin typeface="Times New Roman"/>
                <a:ea typeface="Times New Roman"/>
                <a:cs typeface="Times New Roman"/>
                <a:sym typeface="Times New Roman"/>
              </a:rPr>
              <a:t>The YOLO machine learning algorithm uses features learned by a deep convolutional neural network to detect an object</a:t>
            </a:r>
            <a:r>
              <a:rPr lang="en-US" sz="2400" dirty="0"/>
              <a:t>.</a:t>
            </a:r>
            <a:endParaRPr sz="2200" dirty="0">
              <a:latin typeface="Times New Roman"/>
              <a:ea typeface="Times New Roman"/>
              <a:cs typeface="Times New Roman"/>
              <a:sym typeface="Times New Roman"/>
            </a:endParaRPr>
          </a:p>
          <a:p>
            <a:pPr marL="177800" lvl="0" indent="0" algn="l" rtl="0">
              <a:lnSpc>
                <a:spcPct val="90000"/>
              </a:lnSpc>
              <a:spcBef>
                <a:spcPts val="0"/>
              </a:spcBef>
              <a:spcAft>
                <a:spcPts val="0"/>
              </a:spcAft>
              <a:buSzPct val="112000"/>
              <a:buNone/>
            </a:pP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84705"/>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198" name="Google Shape;198;p21"/>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199" name="Google Shape;199;p21"/>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06" name="Google Shape;206;p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25000" lnSpcReduction="20000"/>
          </a:bodyPr>
          <a:lstStyle/>
          <a:p>
            <a:pPr marL="228600" lvl="0" indent="-50800" algn="l" rtl="0">
              <a:lnSpc>
                <a:spcPct val="90000"/>
              </a:lnSpc>
              <a:spcBef>
                <a:spcPts val="0"/>
              </a:spcBef>
              <a:spcAft>
                <a:spcPts val="0"/>
              </a:spcAft>
              <a:buClr>
                <a:schemeClr val="dk1"/>
              </a:buClr>
              <a:buSzPct val="112000"/>
              <a:buNone/>
            </a:pPr>
            <a:r>
              <a:rPr lang="en-US" sz="10000" b="1" dirty="0">
                <a:latin typeface="Times New Roman"/>
                <a:ea typeface="Times New Roman"/>
                <a:cs typeface="Times New Roman"/>
                <a:sym typeface="Times New Roman"/>
              </a:rPr>
              <a:t>STEPS FOR YOLO V7 ALGORITHM</a:t>
            </a:r>
            <a:r>
              <a:rPr lang="en-US" sz="8000" b="1" dirty="0">
                <a:latin typeface="Times New Roman"/>
                <a:ea typeface="Times New Roman"/>
                <a:cs typeface="Times New Roman"/>
                <a:sym typeface="Times New Roman"/>
              </a:rPr>
              <a:t>:</a:t>
            </a:r>
            <a:endParaRPr sz="8000" b="1"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ct val="120000"/>
              <a:buFont typeface="Noto Sans Symbols"/>
              <a:buChar char="▪"/>
            </a:pPr>
            <a:r>
              <a:rPr lang="en-US" sz="6000" dirty="0">
                <a:latin typeface="Times New Roman"/>
                <a:ea typeface="Times New Roman"/>
                <a:cs typeface="Times New Roman"/>
                <a:sym typeface="Times New Roman"/>
              </a:rPr>
              <a:t>The inputs is a batch of images of shape (m, 416, 416, 3).</a:t>
            </a:r>
            <a:endParaRPr dirty="0"/>
          </a:p>
          <a:p>
            <a:pPr marL="457200" lvl="0" indent="-342900" algn="just" rtl="0">
              <a:lnSpc>
                <a:spcPct val="150000"/>
              </a:lnSpc>
              <a:spcBef>
                <a:spcPts val="1000"/>
              </a:spcBef>
              <a:spcAft>
                <a:spcPts val="0"/>
              </a:spcAft>
              <a:buSzPct val="120000"/>
              <a:buFont typeface="Noto Sans Symbols"/>
              <a:buChar char="▪"/>
            </a:pPr>
            <a:r>
              <a:rPr lang="en-US" sz="6000" dirty="0">
                <a:latin typeface="Times New Roman"/>
                <a:ea typeface="Times New Roman"/>
                <a:cs typeface="Times New Roman"/>
                <a:sym typeface="Times New Roman"/>
              </a:rPr>
              <a:t>YOLO v7 passes this image to a convolutional neural network (CNN)</a:t>
            </a:r>
            <a:endParaRPr dirty="0"/>
          </a:p>
          <a:p>
            <a:pPr marL="457200" lvl="0" indent="-342900" algn="just" rtl="0">
              <a:lnSpc>
                <a:spcPct val="150000"/>
              </a:lnSpc>
              <a:spcBef>
                <a:spcPts val="1000"/>
              </a:spcBef>
              <a:spcAft>
                <a:spcPts val="0"/>
              </a:spcAft>
              <a:buSzPct val="120000"/>
              <a:buFont typeface="Noto Sans Symbols"/>
              <a:buChar char="▪"/>
            </a:pPr>
            <a:r>
              <a:rPr lang="en-US" sz="6000" dirty="0">
                <a:latin typeface="Times New Roman"/>
                <a:ea typeface="Times New Roman"/>
                <a:cs typeface="Times New Roman"/>
                <a:sym typeface="Times New Roman"/>
              </a:rPr>
              <a:t>The last two dimensions of the above output are flattened to get an output volume of (19, 19, 425)</a:t>
            </a:r>
            <a:endParaRPr dirty="0"/>
          </a:p>
          <a:p>
            <a:pPr marL="457200" lvl="0" indent="-342900" algn="just" rtl="0">
              <a:lnSpc>
                <a:spcPct val="150000"/>
              </a:lnSpc>
              <a:spcBef>
                <a:spcPts val="1000"/>
              </a:spcBef>
              <a:spcAft>
                <a:spcPts val="0"/>
              </a:spcAft>
              <a:buSzPct val="120000"/>
              <a:buFont typeface="Noto Sans Symbols"/>
              <a:buChar char="▪"/>
            </a:pPr>
            <a:r>
              <a:rPr lang="en-US" sz="6000" dirty="0">
                <a:latin typeface="Times New Roman"/>
                <a:ea typeface="Times New Roman"/>
                <a:cs typeface="Times New Roman"/>
                <a:sym typeface="Times New Roman"/>
              </a:rPr>
              <a:t>Here, each cell of a 19 x 19 grid returns 425 numbers</a:t>
            </a:r>
            <a:endParaRPr dirty="0"/>
          </a:p>
          <a:p>
            <a:pPr marL="457200" lvl="0" indent="-342900" algn="just" rtl="0">
              <a:lnSpc>
                <a:spcPct val="150000"/>
              </a:lnSpc>
              <a:spcBef>
                <a:spcPts val="1000"/>
              </a:spcBef>
              <a:spcAft>
                <a:spcPts val="0"/>
              </a:spcAft>
              <a:buSzPct val="120000"/>
              <a:buFont typeface="Noto Sans Symbols"/>
              <a:buChar char="▪"/>
            </a:pPr>
            <a:r>
              <a:rPr lang="en-US" sz="6000" dirty="0">
                <a:latin typeface="Times New Roman"/>
                <a:ea typeface="Times New Roman"/>
                <a:cs typeface="Times New Roman"/>
                <a:sym typeface="Times New Roman"/>
              </a:rPr>
              <a:t>425 = 5 * 85, where 5 is the number of anchor boxes per grid.</a:t>
            </a:r>
            <a:endParaRPr dirty="0"/>
          </a:p>
          <a:p>
            <a:pPr marL="457200" lvl="0" indent="-342900" algn="just" rtl="0">
              <a:lnSpc>
                <a:spcPct val="150000"/>
              </a:lnSpc>
              <a:spcBef>
                <a:spcPts val="1000"/>
              </a:spcBef>
              <a:spcAft>
                <a:spcPts val="0"/>
              </a:spcAft>
              <a:buSzPct val="120000"/>
              <a:buChar char="•"/>
            </a:pPr>
            <a:r>
              <a:rPr lang="en-US" sz="6000" dirty="0">
                <a:latin typeface="Times New Roman"/>
                <a:ea typeface="Times New Roman"/>
                <a:cs typeface="Times New Roman"/>
                <a:sym typeface="Times New Roman"/>
              </a:rPr>
              <a:t>85 = 5 + 80, where 5 is (pc, bx, by, </a:t>
            </a:r>
            <a:r>
              <a:rPr lang="en-US" sz="6000" dirty="0" err="1">
                <a:latin typeface="Times New Roman"/>
                <a:ea typeface="Times New Roman"/>
                <a:cs typeface="Times New Roman"/>
                <a:sym typeface="Times New Roman"/>
              </a:rPr>
              <a:t>bh</a:t>
            </a:r>
            <a:r>
              <a:rPr lang="en-US" sz="6000" dirty="0">
                <a:latin typeface="Times New Roman"/>
                <a:ea typeface="Times New Roman"/>
                <a:cs typeface="Times New Roman"/>
                <a:sym typeface="Times New Roman"/>
              </a:rPr>
              <a:t>, </a:t>
            </a:r>
            <a:r>
              <a:rPr lang="en-US" sz="6000" dirty="0" err="1">
                <a:latin typeface="Times New Roman"/>
                <a:ea typeface="Times New Roman"/>
                <a:cs typeface="Times New Roman"/>
                <a:sym typeface="Times New Roman"/>
              </a:rPr>
              <a:t>bw</a:t>
            </a:r>
            <a:r>
              <a:rPr lang="en-US" sz="6000" dirty="0">
                <a:latin typeface="Times New Roman"/>
                <a:ea typeface="Times New Roman"/>
                <a:cs typeface="Times New Roman"/>
                <a:sym typeface="Times New Roman"/>
              </a:rPr>
              <a:t>) and 80 is the number of classes we want to detect.</a:t>
            </a:r>
            <a:endParaRPr dirty="0"/>
          </a:p>
          <a:p>
            <a:pPr marL="457200" lvl="0" indent="-342900" algn="just" rtl="0">
              <a:lnSpc>
                <a:spcPct val="150000"/>
              </a:lnSpc>
              <a:spcBef>
                <a:spcPts val="1000"/>
              </a:spcBef>
              <a:spcAft>
                <a:spcPts val="0"/>
              </a:spcAft>
              <a:buSzPct val="120000"/>
              <a:buChar char="•"/>
            </a:pPr>
            <a:r>
              <a:rPr lang="en-US" sz="6000" dirty="0">
                <a:latin typeface="Times New Roman"/>
                <a:ea typeface="Times New Roman"/>
                <a:cs typeface="Times New Roman"/>
                <a:sym typeface="Times New Roman"/>
              </a:rPr>
              <a:t>The output is a list of bounding boxes along with the recognized classes. Each bounding box is represented by 6 numbers (pc, bx, by, </a:t>
            </a:r>
            <a:r>
              <a:rPr lang="en-US" sz="6000" dirty="0" err="1">
                <a:latin typeface="Times New Roman"/>
                <a:ea typeface="Times New Roman"/>
                <a:cs typeface="Times New Roman"/>
                <a:sym typeface="Times New Roman"/>
              </a:rPr>
              <a:t>bh</a:t>
            </a:r>
            <a:r>
              <a:rPr lang="en-US" sz="6000" dirty="0">
                <a:latin typeface="Times New Roman"/>
                <a:ea typeface="Times New Roman"/>
                <a:cs typeface="Times New Roman"/>
                <a:sym typeface="Times New Roman"/>
              </a:rPr>
              <a:t>, </a:t>
            </a:r>
            <a:r>
              <a:rPr lang="en-US" sz="6000" dirty="0" err="1">
                <a:latin typeface="Times New Roman"/>
                <a:ea typeface="Times New Roman"/>
                <a:cs typeface="Times New Roman"/>
                <a:sym typeface="Times New Roman"/>
              </a:rPr>
              <a:t>bw</a:t>
            </a:r>
            <a:r>
              <a:rPr lang="en-US" sz="6000" dirty="0">
                <a:latin typeface="Times New Roman"/>
                <a:ea typeface="Times New Roman"/>
                <a:cs typeface="Times New Roman"/>
                <a:sym typeface="Times New Roman"/>
              </a:rPr>
              <a:t>, c). If we expand c into an 80-dimensional vector, each bounding box is represented by 85 numbers</a:t>
            </a:r>
            <a:endParaRPr dirty="0"/>
          </a:p>
          <a:p>
            <a:pPr marL="457200" lvl="0" indent="-342900" algn="just" rtl="0">
              <a:lnSpc>
                <a:spcPct val="150000"/>
              </a:lnSpc>
              <a:spcBef>
                <a:spcPts val="1000"/>
              </a:spcBef>
              <a:spcAft>
                <a:spcPts val="0"/>
              </a:spcAft>
              <a:buSzPct val="120000"/>
              <a:buChar char="•"/>
            </a:pPr>
            <a:r>
              <a:rPr lang="en-US" sz="6000" dirty="0">
                <a:latin typeface="Times New Roman"/>
                <a:ea typeface="Times New Roman"/>
                <a:cs typeface="Times New Roman"/>
                <a:sym typeface="Times New Roman"/>
              </a:rPr>
              <a:t>Finally, we do the </a:t>
            </a:r>
            <a:r>
              <a:rPr lang="en-US" sz="6000" dirty="0" err="1">
                <a:latin typeface="Times New Roman"/>
                <a:ea typeface="Times New Roman"/>
                <a:cs typeface="Times New Roman"/>
                <a:sym typeface="Times New Roman"/>
              </a:rPr>
              <a:t>IoU</a:t>
            </a:r>
            <a:r>
              <a:rPr lang="en-US" sz="6000" dirty="0">
                <a:latin typeface="Times New Roman"/>
                <a:ea typeface="Times New Roman"/>
                <a:cs typeface="Times New Roman"/>
                <a:sym typeface="Times New Roman"/>
              </a:rPr>
              <a:t> (Intersection over Union) and Non-Max Suppression to avoid selecting overlapping boxes </a:t>
            </a:r>
            <a:endParaRPr dirty="0"/>
          </a:p>
          <a:p>
            <a:pPr marL="114300" lvl="0" indent="0" algn="just" rtl="0">
              <a:lnSpc>
                <a:spcPct val="150000"/>
              </a:lnSpc>
              <a:spcBef>
                <a:spcPts val="1000"/>
              </a:spcBef>
              <a:spcAft>
                <a:spcPts val="0"/>
              </a:spcAft>
              <a:buSzPct val="128571"/>
              <a:buNone/>
            </a:pPr>
            <a:endParaRPr sz="5600"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ct val="112000"/>
              <a:buNone/>
            </a:pPr>
            <a:endParaRPr sz="2200" dirty="0">
              <a:latin typeface="Times New Roman"/>
              <a:ea typeface="Times New Roman"/>
              <a:cs typeface="Times New Roman"/>
              <a:sym typeface="Times New Roman"/>
            </a:endParaRPr>
          </a:p>
          <a:p>
            <a:pPr marL="177800" lvl="0" indent="0" algn="l" rtl="0">
              <a:lnSpc>
                <a:spcPct val="90000"/>
              </a:lnSpc>
              <a:spcBef>
                <a:spcPts val="0"/>
              </a:spcBef>
              <a:spcAft>
                <a:spcPts val="0"/>
              </a:spcAft>
              <a:buSzPct val="112000"/>
              <a:buNone/>
            </a:pP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07" name="Google Shape;207;p2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08" name="Google Shape;208;p22"/>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15" name="Google Shape;215;p23"/>
          <p:cNvSpPr txBox="1">
            <a:spLocks noGrp="1"/>
          </p:cNvSpPr>
          <p:nvPr>
            <p:ph type="body" idx="1"/>
          </p:nvPr>
        </p:nvSpPr>
        <p:spPr>
          <a:xfrm>
            <a:off x="725864" y="1489436"/>
            <a:ext cx="10627936" cy="5003435"/>
          </a:xfrm>
          <a:prstGeom prst="rect">
            <a:avLst/>
          </a:prstGeom>
          <a:noFill/>
          <a:ln>
            <a:noFill/>
          </a:ln>
        </p:spPr>
        <p:txBody>
          <a:bodyPr spcFirstLastPara="1" wrap="square" lIns="91425" tIns="45700" rIns="91425" bIns="45700" anchor="t" anchorCtr="0">
            <a:normAutofit fontScale="25000" lnSpcReduction="20000"/>
          </a:bodyPr>
          <a:lstStyle/>
          <a:p>
            <a:pPr marL="228600" lvl="0" indent="-50800" algn="l" rtl="0">
              <a:lnSpc>
                <a:spcPct val="90000"/>
              </a:lnSpc>
              <a:spcBef>
                <a:spcPts val="0"/>
              </a:spcBef>
              <a:spcAft>
                <a:spcPts val="0"/>
              </a:spcAft>
              <a:buSzPct val="112000"/>
              <a:buNone/>
            </a:pPr>
            <a:r>
              <a:rPr lang="en-US" sz="8000" b="1">
                <a:latin typeface="Times New Roman"/>
                <a:ea typeface="Times New Roman"/>
                <a:cs typeface="Times New Roman"/>
                <a:sym typeface="Times New Roman"/>
              </a:rPr>
              <a:t>TO ENSURE ACCURATE FACE AUTHENTICATION, THE FOLLOWING CONDITIONS MUST BE MET: </a:t>
            </a:r>
            <a:endParaRPr/>
          </a:p>
          <a:p>
            <a:pPr marL="457200" lvl="0" indent="-342900" algn="just" rtl="0">
              <a:lnSpc>
                <a:spcPct val="150000"/>
              </a:lnSpc>
              <a:spcBef>
                <a:spcPts val="1000"/>
              </a:spcBef>
              <a:spcAft>
                <a:spcPts val="0"/>
              </a:spcAft>
              <a:buSzPct val="128571"/>
              <a:buChar char="•"/>
            </a:pPr>
            <a:r>
              <a:rPr lang="en-US" sz="5600">
                <a:latin typeface="Times New Roman"/>
                <a:ea typeface="Times New Roman"/>
                <a:cs typeface="Times New Roman"/>
                <a:sym typeface="Times New Roman"/>
              </a:rPr>
              <a:t>Sufficient lighting: Adequate lighting is necessary to capture a clear image of the face. Poor lighting conditions, such as low light or bright backlight, can result in inaccurate facial recognition</a:t>
            </a:r>
            <a:endParaRPr/>
          </a:p>
          <a:p>
            <a:pPr marL="457200" lvl="0" indent="-342900" algn="just" rtl="0">
              <a:lnSpc>
                <a:spcPct val="150000"/>
              </a:lnSpc>
              <a:spcBef>
                <a:spcPts val="1000"/>
              </a:spcBef>
              <a:spcAft>
                <a:spcPts val="0"/>
              </a:spcAft>
              <a:buSzPct val="128571"/>
              <a:buChar char="•"/>
            </a:pPr>
            <a:r>
              <a:rPr lang="en-US" sz="5600">
                <a:latin typeface="Times New Roman"/>
                <a:ea typeface="Times New Roman"/>
                <a:cs typeface="Times New Roman"/>
                <a:sym typeface="Times New Roman"/>
              </a:rPr>
              <a:t>Unobstructed face: The face should not be obstructed by any object, such as a hat, sunglasses, or mask. These objects can prevent the facial recognition system from accurately identifying the individual.</a:t>
            </a:r>
            <a:endParaRPr/>
          </a:p>
          <a:p>
            <a:pPr marL="457200" lvl="0" indent="-342900" algn="just" rtl="0">
              <a:lnSpc>
                <a:spcPct val="170000"/>
              </a:lnSpc>
              <a:spcBef>
                <a:spcPts val="1000"/>
              </a:spcBef>
              <a:spcAft>
                <a:spcPts val="0"/>
              </a:spcAft>
              <a:buSzPct val="128571"/>
              <a:buChar char="•"/>
            </a:pPr>
            <a:r>
              <a:rPr lang="en-US" sz="5600">
                <a:latin typeface="Times New Roman"/>
                <a:ea typeface="Times New Roman"/>
                <a:cs typeface="Times New Roman"/>
                <a:sym typeface="Times New Roman"/>
              </a:rPr>
              <a:t> Clear image: The image of the face should be clear and not blurry. Blurry images can make it difficult for the facial recognition system to accurately identify the individual.</a:t>
            </a:r>
            <a:endParaRPr/>
          </a:p>
          <a:p>
            <a:pPr marL="457200" lvl="0" indent="-342900" algn="just" rtl="0">
              <a:lnSpc>
                <a:spcPct val="170000"/>
              </a:lnSpc>
              <a:spcBef>
                <a:spcPts val="1000"/>
              </a:spcBef>
              <a:spcAft>
                <a:spcPts val="0"/>
              </a:spcAft>
              <a:buSzPct val="128571"/>
              <a:buChar char="•"/>
            </a:pPr>
            <a:r>
              <a:rPr lang="en-US" sz="5600">
                <a:latin typeface="Times New Roman"/>
                <a:ea typeface="Times New Roman"/>
                <a:cs typeface="Times New Roman"/>
                <a:sym typeface="Times New Roman"/>
              </a:rPr>
              <a:t>Proper distance: The person's face should be positioned at the proper distance from the camera. If the face is too close or too far away, the facial recognition system may not work accurately.</a:t>
            </a:r>
            <a:endParaRPr/>
          </a:p>
          <a:p>
            <a:pPr marL="457200" lvl="0" indent="-342900" algn="just" rtl="0">
              <a:lnSpc>
                <a:spcPct val="170000"/>
              </a:lnSpc>
              <a:spcBef>
                <a:spcPts val="1000"/>
              </a:spcBef>
              <a:spcAft>
                <a:spcPts val="0"/>
              </a:spcAft>
              <a:buSzPct val="128571"/>
              <a:buChar char="•"/>
            </a:pPr>
            <a:r>
              <a:rPr lang="en-US" sz="5600">
                <a:latin typeface="Times New Roman"/>
                <a:ea typeface="Times New Roman"/>
                <a:cs typeface="Times New Roman"/>
                <a:sym typeface="Times New Roman"/>
              </a:rPr>
              <a:t>Consistent face: The person's face should be consistent with the reference image stored in the system. Changes in facial appearance, such as facial hair, glasses, or aging, can impact the accuracy of the facial recognition system.</a:t>
            </a:r>
            <a:endParaRPr/>
          </a:p>
          <a:p>
            <a:pPr marL="457200" lvl="0" indent="-342900" algn="just" rtl="0">
              <a:lnSpc>
                <a:spcPct val="170000"/>
              </a:lnSpc>
              <a:spcBef>
                <a:spcPts val="1000"/>
              </a:spcBef>
              <a:spcAft>
                <a:spcPts val="0"/>
              </a:spcAft>
              <a:buSzPct val="128571"/>
              <a:buChar char="•"/>
            </a:pPr>
            <a:r>
              <a:rPr lang="en-US" sz="5600">
                <a:latin typeface="Times New Roman"/>
                <a:ea typeface="Times New Roman"/>
                <a:cs typeface="Times New Roman"/>
                <a:sym typeface="Times New Roman"/>
              </a:rPr>
              <a:t>No spoofing attempts: There should be no attempt to spoof the facial recognition system, such as by using a printed photograph or a mask to impersonate the authorized individual.</a:t>
            </a:r>
            <a:endParaRPr/>
          </a:p>
          <a:p>
            <a:pPr marL="228600" lvl="0" indent="-50800" algn="l" rtl="0">
              <a:lnSpc>
                <a:spcPct val="90000"/>
              </a:lnSpc>
              <a:spcBef>
                <a:spcPts val="0"/>
              </a:spcBef>
              <a:spcAft>
                <a:spcPts val="0"/>
              </a:spcAft>
              <a:buSzPct val="112000"/>
              <a:buNone/>
            </a:pPr>
            <a:r>
              <a:rPr lang="en-US" sz="4800">
                <a:latin typeface="Times New Roman"/>
                <a:ea typeface="Times New Roman"/>
                <a:cs typeface="Times New Roman"/>
                <a:sym typeface="Times New Roman"/>
              </a:rPr>
              <a:t> </a:t>
            </a:r>
            <a:endParaRPr sz="4800">
              <a:latin typeface="Times New Roman"/>
              <a:ea typeface="Times New Roman"/>
              <a:cs typeface="Times New Roman"/>
              <a:sym typeface="Times New Roman"/>
            </a:endParaRPr>
          </a:p>
          <a:p>
            <a:pPr marL="177800" lvl="0" indent="0" algn="l" rtl="0">
              <a:lnSpc>
                <a:spcPct val="90000"/>
              </a:lnSpc>
              <a:spcBef>
                <a:spcPts val="0"/>
              </a:spcBef>
              <a:spcAft>
                <a:spcPts val="0"/>
              </a:spcAft>
              <a:buSzPct val="112000"/>
              <a:buNone/>
            </a:pPr>
            <a:endParaRPr sz="2500"/>
          </a:p>
          <a:p>
            <a:pPr marL="228600" lvl="0" indent="-50800" algn="l" rtl="0">
              <a:lnSpc>
                <a:spcPct val="90000"/>
              </a:lnSpc>
              <a:spcBef>
                <a:spcPts val="0"/>
              </a:spcBef>
              <a:spcAft>
                <a:spcPts val="0"/>
              </a:spcAft>
              <a:buClr>
                <a:schemeClr val="dk1"/>
              </a:buClr>
              <a:buSzPct val="112000"/>
              <a:buNone/>
            </a:pPr>
            <a:r>
              <a:rPr lang="en-US" sz="2500"/>
              <a:t>               </a:t>
            </a:r>
            <a:endParaRPr sz="2500"/>
          </a:p>
          <a:p>
            <a:pPr marL="228600" lvl="0" indent="-50800" algn="l" rtl="0">
              <a:lnSpc>
                <a:spcPct val="90000"/>
              </a:lnSpc>
              <a:spcBef>
                <a:spcPts val="0"/>
              </a:spcBef>
              <a:spcAft>
                <a:spcPts val="0"/>
              </a:spcAft>
              <a:buClr>
                <a:schemeClr val="dk1"/>
              </a:buClr>
              <a:buSzPct val="112000"/>
              <a:buNone/>
            </a:pPr>
            <a:endParaRPr sz="2500"/>
          </a:p>
          <a:p>
            <a:pPr marL="457200" lvl="0" indent="0" algn="l" rtl="0">
              <a:lnSpc>
                <a:spcPct val="100000"/>
              </a:lnSpc>
              <a:spcBef>
                <a:spcPts val="0"/>
              </a:spcBef>
              <a:spcAft>
                <a:spcPts val="0"/>
              </a:spcAft>
              <a:buSzPct val="288000"/>
              <a:buNone/>
            </a:pPr>
            <a:r>
              <a:rPr lang="en-US" sz="2500"/>
              <a:t>            </a:t>
            </a:r>
            <a:endParaRPr sz="2500"/>
          </a:p>
          <a:p>
            <a:pPr marL="228600" lvl="0" indent="-50800" algn="l" rtl="0">
              <a:lnSpc>
                <a:spcPct val="90000"/>
              </a:lnSpc>
              <a:spcBef>
                <a:spcPts val="0"/>
              </a:spcBef>
              <a:spcAft>
                <a:spcPts val="0"/>
              </a:spcAft>
              <a:buClr>
                <a:schemeClr val="dk1"/>
              </a:buClr>
              <a:buSzPct val="112000"/>
              <a:buNone/>
            </a:pPr>
            <a:r>
              <a:rPr lang="en-US" sz="2500"/>
              <a:t>         </a:t>
            </a:r>
            <a:endParaRPr sz="2500"/>
          </a:p>
        </p:txBody>
      </p:sp>
      <p:pic>
        <p:nvPicPr>
          <p:cNvPr id="216" name="Google Shape;216;p23"/>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17" name="Google Shape;217;p23"/>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c72bd79d78_0_92"/>
          <p:cNvSpPr txBox="1">
            <a:spLocks noGrp="1"/>
          </p:cNvSpPr>
          <p:nvPr>
            <p:ph type="title"/>
          </p:nvPr>
        </p:nvSpPr>
        <p:spPr>
          <a:xfrm>
            <a:off x="838200" y="355698"/>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24" name="Google Shape;224;g1c72bd79d78_0_9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47500" lnSpcReduction="20000"/>
          </a:bodyPr>
          <a:lstStyle/>
          <a:p>
            <a:pPr marL="228600" lvl="0" indent="-50800" algn="l" rtl="0">
              <a:lnSpc>
                <a:spcPct val="90000"/>
              </a:lnSpc>
              <a:spcBef>
                <a:spcPts val="0"/>
              </a:spcBef>
              <a:spcAft>
                <a:spcPts val="0"/>
              </a:spcAft>
              <a:buClr>
                <a:schemeClr val="dk1"/>
              </a:buClr>
              <a:buSzPct val="133971"/>
              <a:buNone/>
            </a:pPr>
            <a:r>
              <a:rPr lang="en-US" sz="4400" b="1">
                <a:latin typeface="Times New Roman"/>
                <a:ea typeface="Times New Roman"/>
                <a:cs typeface="Times New Roman"/>
                <a:sym typeface="Times New Roman"/>
              </a:rPr>
              <a:t>ADVANTAGE:</a:t>
            </a:r>
            <a:endParaRPr sz="4400" b="1">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ct val="163742"/>
              <a:buNone/>
            </a:pPr>
            <a:endParaRPr sz="3600">
              <a:latin typeface="Times New Roman"/>
              <a:ea typeface="Times New Roman"/>
              <a:cs typeface="Times New Roman"/>
              <a:sym typeface="Times New Roman"/>
            </a:endParaRPr>
          </a:p>
          <a:p>
            <a:pPr marL="800100" lvl="0" indent="-342899" algn="l" rtl="0">
              <a:lnSpc>
                <a:spcPct val="100000"/>
              </a:lnSpc>
              <a:spcBef>
                <a:spcPts val="0"/>
              </a:spcBef>
              <a:spcAft>
                <a:spcPts val="0"/>
              </a:spcAft>
              <a:buSzPct val="90225"/>
              <a:buChar char="•"/>
            </a:pPr>
            <a:r>
              <a:rPr lang="en-US" sz="4200">
                <a:latin typeface="Times New Roman"/>
                <a:ea typeface="Times New Roman"/>
                <a:cs typeface="Times New Roman"/>
                <a:sym typeface="Times New Roman"/>
              </a:rPr>
              <a:t> a low cost since it is stand alone and not server -based.</a:t>
            </a:r>
            <a:endParaRPr/>
          </a:p>
          <a:p>
            <a:pPr marL="800100" lvl="0" indent="-342899" algn="l" rtl="0">
              <a:lnSpc>
                <a:spcPct val="100000"/>
              </a:lnSpc>
              <a:spcBef>
                <a:spcPts val="0"/>
              </a:spcBef>
              <a:spcAft>
                <a:spcPts val="0"/>
              </a:spcAft>
              <a:buSzPct val="90225"/>
              <a:buChar char="•"/>
            </a:pPr>
            <a:r>
              <a:rPr lang="en-US" sz="4200">
                <a:latin typeface="Times New Roman"/>
                <a:ea typeface="Times New Roman"/>
                <a:cs typeface="Times New Roman"/>
                <a:sym typeface="Times New Roman"/>
              </a:rPr>
              <a:t> High accuracy.</a:t>
            </a:r>
            <a:endParaRPr/>
          </a:p>
          <a:p>
            <a:pPr marL="800100" lvl="0" indent="-342899" algn="l" rtl="0">
              <a:lnSpc>
                <a:spcPct val="100000"/>
              </a:lnSpc>
              <a:spcBef>
                <a:spcPts val="0"/>
              </a:spcBef>
              <a:spcAft>
                <a:spcPts val="0"/>
              </a:spcAft>
              <a:buSzPct val="90225"/>
              <a:buChar char="•"/>
            </a:pPr>
            <a:r>
              <a:rPr lang="en-US" sz="4200">
                <a:latin typeface="Times New Roman"/>
                <a:ea typeface="Times New Roman"/>
                <a:cs typeface="Times New Roman"/>
                <a:sym typeface="Times New Roman"/>
              </a:rPr>
              <a:t> High recognition.</a:t>
            </a:r>
            <a:endParaRPr/>
          </a:p>
          <a:p>
            <a:pPr marL="800100" lvl="0" indent="-342899" algn="l" rtl="0">
              <a:lnSpc>
                <a:spcPct val="100000"/>
              </a:lnSpc>
              <a:spcBef>
                <a:spcPts val="0"/>
              </a:spcBef>
              <a:spcAft>
                <a:spcPts val="0"/>
              </a:spcAft>
              <a:buSzPct val="90225"/>
              <a:buChar char="•"/>
            </a:pPr>
            <a:r>
              <a:rPr lang="en-US" sz="4200">
                <a:latin typeface="Times New Roman"/>
                <a:ea typeface="Times New Roman"/>
                <a:cs typeface="Times New Roman"/>
                <a:sym typeface="Times New Roman"/>
              </a:rPr>
              <a:t> Safe from various attacks, provided convenience, and allowed visitor authentication.</a:t>
            </a:r>
            <a:endParaRPr/>
          </a:p>
          <a:p>
            <a:pPr marL="800100" lvl="0" indent="-228600" algn="l" rtl="0">
              <a:lnSpc>
                <a:spcPct val="100000"/>
              </a:lnSpc>
              <a:spcBef>
                <a:spcPts val="0"/>
              </a:spcBef>
              <a:spcAft>
                <a:spcPts val="0"/>
              </a:spcAft>
              <a:buSzPct val="90225"/>
              <a:buNone/>
            </a:pPr>
            <a:endParaRPr sz="4200">
              <a:latin typeface="Times New Roman"/>
              <a:ea typeface="Times New Roman"/>
              <a:cs typeface="Times New Roman"/>
              <a:sym typeface="Times New Roman"/>
            </a:endParaRPr>
          </a:p>
          <a:p>
            <a:pPr marL="800100" lvl="0" indent="-228600" algn="l" rtl="0">
              <a:lnSpc>
                <a:spcPct val="100000"/>
              </a:lnSpc>
              <a:spcBef>
                <a:spcPts val="0"/>
              </a:spcBef>
              <a:spcAft>
                <a:spcPts val="0"/>
              </a:spcAft>
              <a:buSzPct val="105262"/>
              <a:buNone/>
            </a:pPr>
            <a:endParaRPr sz="3600">
              <a:latin typeface="Times New Roman"/>
              <a:ea typeface="Times New Roman"/>
              <a:cs typeface="Times New Roman"/>
              <a:sym typeface="Times New Roman"/>
            </a:endParaRPr>
          </a:p>
          <a:p>
            <a:pPr marL="0" lvl="0" indent="0" algn="just" rtl="0">
              <a:lnSpc>
                <a:spcPct val="170000"/>
              </a:lnSpc>
              <a:spcBef>
                <a:spcPts val="1000"/>
              </a:spcBef>
              <a:spcAft>
                <a:spcPts val="0"/>
              </a:spcAft>
              <a:buSzPct val="55000"/>
              <a:buNone/>
            </a:pPr>
            <a:r>
              <a:rPr lang="en-US" sz="4400" b="1">
                <a:latin typeface="Times New Roman"/>
                <a:ea typeface="Times New Roman"/>
                <a:cs typeface="Times New Roman"/>
                <a:sym typeface="Times New Roman"/>
              </a:rPr>
              <a:t>  APPLICATION</a:t>
            </a:r>
            <a:r>
              <a:rPr lang="en-US" sz="3600" b="1">
                <a:latin typeface="Times New Roman"/>
                <a:ea typeface="Times New Roman"/>
                <a:cs typeface="Times New Roman"/>
                <a:sym typeface="Times New Roman"/>
              </a:rPr>
              <a:t>:</a:t>
            </a:r>
            <a:endParaRPr/>
          </a:p>
          <a:p>
            <a:pPr marL="0" lvl="0" indent="0" algn="l" rtl="0">
              <a:lnSpc>
                <a:spcPct val="100000"/>
              </a:lnSpc>
              <a:spcBef>
                <a:spcPts val="1000"/>
              </a:spcBef>
              <a:spcAft>
                <a:spcPts val="0"/>
              </a:spcAft>
              <a:buSzPct val="55000"/>
              <a:buNone/>
            </a:pPr>
            <a:r>
              <a:rPr lang="en-US" sz="4200">
                <a:latin typeface="Times New Roman"/>
                <a:ea typeface="Times New Roman"/>
                <a:cs typeface="Times New Roman"/>
                <a:sym typeface="Times New Roman"/>
              </a:rPr>
              <a:t>     1.Colleges</a:t>
            </a:r>
            <a:endParaRPr/>
          </a:p>
          <a:p>
            <a:pPr marL="0" lvl="0" indent="0" algn="l" rtl="0">
              <a:lnSpc>
                <a:spcPct val="100000"/>
              </a:lnSpc>
              <a:spcBef>
                <a:spcPts val="1000"/>
              </a:spcBef>
              <a:spcAft>
                <a:spcPts val="0"/>
              </a:spcAft>
              <a:buSzPct val="55000"/>
              <a:buNone/>
            </a:pPr>
            <a:r>
              <a:rPr lang="en-US" sz="4200">
                <a:latin typeface="Times New Roman"/>
                <a:ea typeface="Times New Roman"/>
                <a:cs typeface="Times New Roman"/>
                <a:sym typeface="Times New Roman"/>
              </a:rPr>
              <a:t>     2.Offices</a:t>
            </a:r>
            <a:endParaRPr/>
          </a:p>
          <a:p>
            <a:pPr marL="457200" lvl="0" indent="0" algn="l" rtl="0">
              <a:lnSpc>
                <a:spcPct val="100000"/>
              </a:lnSpc>
              <a:spcBef>
                <a:spcPts val="0"/>
              </a:spcBef>
              <a:spcAft>
                <a:spcPts val="0"/>
              </a:spcAft>
              <a:buSzPct val="118420"/>
              <a:buNone/>
            </a:pPr>
            <a:r>
              <a:rPr lang="en-US" sz="3200">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a:p>
            <a:pPr marL="457200" lvl="0" indent="0" algn="l" rtl="0">
              <a:lnSpc>
                <a:spcPct val="100000"/>
              </a:lnSpc>
              <a:spcBef>
                <a:spcPts val="0"/>
              </a:spcBef>
              <a:spcAft>
                <a:spcPts val="0"/>
              </a:spcAft>
              <a:buSzPct val="148606"/>
              <a:buNone/>
            </a:pPr>
            <a:endParaRPr sz="2550">
              <a:latin typeface="Arial"/>
              <a:ea typeface="Arial"/>
              <a:cs typeface="Arial"/>
              <a:sym typeface="Arial"/>
            </a:endParaRPr>
          </a:p>
          <a:p>
            <a:pPr marL="228600" lvl="0" indent="-50800" algn="l" rtl="0">
              <a:lnSpc>
                <a:spcPct val="90000"/>
              </a:lnSpc>
              <a:spcBef>
                <a:spcPts val="0"/>
              </a:spcBef>
              <a:spcAft>
                <a:spcPts val="0"/>
              </a:spcAft>
              <a:buClr>
                <a:schemeClr val="dk1"/>
              </a:buClr>
              <a:buSzPct val="235789"/>
              <a:buNone/>
            </a:pPr>
            <a:r>
              <a:rPr lang="en-US" sz="2500"/>
              <a:t>               </a:t>
            </a:r>
            <a:endParaRPr sz="2500"/>
          </a:p>
          <a:p>
            <a:pPr marL="228600" lvl="0" indent="-50800" algn="l" rtl="0">
              <a:lnSpc>
                <a:spcPct val="90000"/>
              </a:lnSpc>
              <a:spcBef>
                <a:spcPts val="0"/>
              </a:spcBef>
              <a:spcAft>
                <a:spcPts val="0"/>
              </a:spcAft>
              <a:buClr>
                <a:schemeClr val="dk1"/>
              </a:buClr>
              <a:buSzPct val="235789"/>
              <a:buNone/>
            </a:pPr>
            <a:endParaRPr sz="2500"/>
          </a:p>
          <a:p>
            <a:pPr marL="457200" lvl="0" indent="0" algn="l" rtl="0">
              <a:lnSpc>
                <a:spcPct val="100000"/>
              </a:lnSpc>
              <a:spcBef>
                <a:spcPts val="0"/>
              </a:spcBef>
              <a:spcAft>
                <a:spcPts val="0"/>
              </a:spcAft>
              <a:buSzPct val="151578"/>
              <a:buNone/>
            </a:pPr>
            <a:r>
              <a:rPr lang="en-US" sz="2500"/>
              <a:t>            </a:t>
            </a:r>
            <a:endParaRPr sz="2500"/>
          </a:p>
          <a:p>
            <a:pPr marL="228600" lvl="0" indent="-50800" algn="l" rtl="0">
              <a:lnSpc>
                <a:spcPct val="90000"/>
              </a:lnSpc>
              <a:spcBef>
                <a:spcPts val="0"/>
              </a:spcBef>
              <a:spcAft>
                <a:spcPts val="0"/>
              </a:spcAft>
              <a:buClr>
                <a:schemeClr val="dk1"/>
              </a:buClr>
              <a:buSzPct val="235789"/>
              <a:buNone/>
            </a:pPr>
            <a:r>
              <a:rPr lang="en-US" sz="2500"/>
              <a:t>         </a:t>
            </a:r>
            <a:endParaRPr sz="2500"/>
          </a:p>
        </p:txBody>
      </p:sp>
      <p:pic>
        <p:nvPicPr>
          <p:cNvPr id="225" name="Google Shape;225;g1c72bd79d78_0_9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26" name="Google Shape;226;g1c72bd79d78_0_92"/>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c72bd79d78_0_107"/>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33" name="Google Shape;233;g1c72bd79d78_0_107"/>
          <p:cNvSpPr txBox="1">
            <a:spLocks noGrp="1"/>
          </p:cNvSpPr>
          <p:nvPr>
            <p:ph type="body" idx="1"/>
          </p:nvPr>
        </p:nvSpPr>
        <p:spPr>
          <a:xfrm>
            <a:off x="620275" y="1825624"/>
            <a:ext cx="10663610" cy="4667229"/>
          </a:xfrm>
          <a:prstGeom prst="rect">
            <a:avLst/>
          </a:prstGeom>
          <a:noFill/>
          <a:ln>
            <a:noFill/>
          </a:ln>
        </p:spPr>
        <p:txBody>
          <a:bodyPr spcFirstLastPara="1" wrap="square" lIns="91425" tIns="45700" rIns="91425" bIns="45700" anchor="t" anchorCtr="0">
            <a:normAutofit fontScale="25000" lnSpcReduction="20000"/>
          </a:bodyPr>
          <a:lstStyle/>
          <a:p>
            <a:pPr marL="228600" lvl="0" indent="-50800" algn="l" rtl="0">
              <a:lnSpc>
                <a:spcPct val="90000"/>
              </a:lnSpc>
              <a:spcBef>
                <a:spcPts val="0"/>
              </a:spcBef>
              <a:spcAft>
                <a:spcPts val="0"/>
              </a:spcAft>
              <a:buClr>
                <a:schemeClr val="dk1"/>
              </a:buClr>
              <a:buSzPct val="28000"/>
              <a:buNone/>
            </a:pPr>
            <a:r>
              <a:rPr lang="en-US" sz="8000" dirty="0">
                <a:latin typeface="Times New Roman"/>
                <a:ea typeface="Times New Roman"/>
                <a:cs typeface="Times New Roman"/>
                <a:sym typeface="Times New Roman"/>
              </a:rPr>
              <a:t>SYSTEM REQUIREMENT:</a:t>
            </a:r>
            <a:endParaRPr sz="8000"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ct val="112000"/>
              <a:buNone/>
            </a:pPr>
            <a:r>
              <a:rPr lang="en-US" sz="8000" dirty="0">
                <a:latin typeface="Times New Roman"/>
                <a:ea typeface="Times New Roman"/>
                <a:cs typeface="Times New Roman"/>
                <a:sym typeface="Times New Roman"/>
              </a:rPr>
              <a:t>            </a:t>
            </a:r>
            <a:endParaRPr sz="80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55000"/>
              <a:buFont typeface="Arial"/>
              <a:buNone/>
            </a:pPr>
            <a:r>
              <a:rPr lang="en-US" sz="6400" dirty="0">
                <a:latin typeface="Times New Roman"/>
                <a:ea typeface="Times New Roman"/>
                <a:cs typeface="Times New Roman"/>
                <a:sym typeface="Times New Roman"/>
              </a:rPr>
              <a:t>•</a:t>
            </a:r>
            <a:r>
              <a:rPr lang="en-US" sz="6400" b="1" dirty="0">
                <a:latin typeface="Times New Roman"/>
                <a:ea typeface="Times New Roman"/>
                <a:cs typeface="Times New Roman"/>
                <a:sym typeface="Times New Roman"/>
              </a:rPr>
              <a:t>H/W System Configuration:-</a:t>
            </a:r>
            <a:endParaRPr sz="6400" b="1" dirty="0">
              <a:latin typeface="Times New Roman"/>
              <a:ea typeface="Times New Roman"/>
              <a:cs typeface="Times New Roman"/>
              <a:sym typeface="Times New Roman"/>
            </a:endParaRPr>
          </a:p>
          <a:p>
            <a:pPr marL="857250" lvl="0" indent="-857250" algn="just" rtl="0">
              <a:lnSpc>
                <a:spcPct val="170000"/>
              </a:lnSpc>
              <a:spcBef>
                <a:spcPts val="1000"/>
              </a:spcBef>
              <a:spcAft>
                <a:spcPts val="0"/>
              </a:spcAft>
              <a:buSzPts val="275"/>
              <a:buChar char="•"/>
            </a:pPr>
            <a:r>
              <a:rPr lang="en-US" sz="6400" dirty="0">
                <a:latin typeface="Times New Roman"/>
                <a:ea typeface="Times New Roman"/>
                <a:cs typeface="Times New Roman"/>
                <a:sym typeface="Times New Roman"/>
              </a:rPr>
              <a:t>1.Processor - Pentium –IV</a:t>
            </a:r>
            <a:endParaRPr sz="6400" dirty="0">
              <a:latin typeface="Times New Roman"/>
              <a:ea typeface="Times New Roman"/>
              <a:cs typeface="Times New Roman"/>
              <a:sym typeface="Times New Roman"/>
            </a:endParaRPr>
          </a:p>
          <a:p>
            <a:pPr marL="857250" lvl="0" indent="-857250" algn="just" rtl="0">
              <a:lnSpc>
                <a:spcPct val="170000"/>
              </a:lnSpc>
              <a:spcBef>
                <a:spcPts val="1000"/>
              </a:spcBef>
              <a:spcAft>
                <a:spcPts val="0"/>
              </a:spcAft>
              <a:buSzPts val="275"/>
              <a:buChar char="•"/>
            </a:pPr>
            <a:r>
              <a:rPr lang="en-US" sz="6400" dirty="0">
                <a:latin typeface="Times New Roman"/>
                <a:ea typeface="Times New Roman"/>
                <a:cs typeface="Times New Roman"/>
                <a:sym typeface="Times New Roman"/>
              </a:rPr>
              <a:t>2.RAM - 4 GB (min)</a:t>
            </a:r>
            <a:endParaRPr sz="6400" dirty="0">
              <a:latin typeface="Times New Roman"/>
              <a:ea typeface="Times New Roman"/>
              <a:cs typeface="Times New Roman"/>
              <a:sym typeface="Times New Roman"/>
            </a:endParaRPr>
          </a:p>
          <a:p>
            <a:pPr marL="857250" lvl="0" indent="-857250" algn="just" rtl="0">
              <a:lnSpc>
                <a:spcPct val="170000"/>
              </a:lnSpc>
              <a:spcBef>
                <a:spcPts val="1000"/>
              </a:spcBef>
              <a:spcAft>
                <a:spcPts val="0"/>
              </a:spcAft>
              <a:buSzPts val="275"/>
              <a:buChar char="•"/>
            </a:pPr>
            <a:r>
              <a:rPr lang="en-US" sz="6400" dirty="0">
                <a:latin typeface="Times New Roman"/>
                <a:ea typeface="Times New Roman"/>
                <a:cs typeface="Times New Roman"/>
                <a:sym typeface="Times New Roman"/>
              </a:rPr>
              <a:t>3.Hard Disk - 20 GB</a:t>
            </a:r>
            <a:endParaRPr sz="64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ts val="275"/>
              <a:buFont typeface="Arial"/>
              <a:buNone/>
            </a:pPr>
            <a:r>
              <a:rPr lang="en-US" sz="6400" dirty="0">
                <a:latin typeface="Times New Roman"/>
                <a:ea typeface="Times New Roman"/>
                <a:cs typeface="Times New Roman"/>
                <a:sym typeface="Times New Roman"/>
              </a:rPr>
              <a:t>•</a:t>
            </a:r>
            <a:r>
              <a:rPr lang="en-US" sz="6400" b="1" dirty="0">
                <a:latin typeface="Times New Roman"/>
                <a:ea typeface="Times New Roman"/>
                <a:cs typeface="Times New Roman"/>
                <a:sym typeface="Times New Roman"/>
              </a:rPr>
              <a:t>S/W System Configuration:-</a:t>
            </a:r>
            <a:endParaRPr sz="6400" b="1" dirty="0">
              <a:latin typeface="Times New Roman"/>
              <a:ea typeface="Times New Roman"/>
              <a:cs typeface="Times New Roman"/>
              <a:sym typeface="Times New Roman"/>
            </a:endParaRPr>
          </a:p>
          <a:p>
            <a:pPr marL="857250" lvl="0" indent="-857250" algn="just" rtl="0">
              <a:lnSpc>
                <a:spcPct val="170000"/>
              </a:lnSpc>
              <a:spcBef>
                <a:spcPts val="1000"/>
              </a:spcBef>
              <a:spcAft>
                <a:spcPts val="0"/>
              </a:spcAft>
              <a:buSzPts val="275"/>
              <a:buChar char="•"/>
            </a:pPr>
            <a:r>
              <a:rPr lang="en-US" sz="6400" dirty="0">
                <a:latin typeface="Times New Roman"/>
                <a:ea typeface="Times New Roman"/>
                <a:cs typeface="Times New Roman"/>
                <a:sym typeface="Times New Roman"/>
              </a:rPr>
              <a:t>1.Operating System : Windows 10</a:t>
            </a:r>
            <a:endParaRPr sz="6400" dirty="0">
              <a:latin typeface="Times New Roman"/>
              <a:ea typeface="Times New Roman"/>
              <a:cs typeface="Times New Roman"/>
              <a:sym typeface="Times New Roman"/>
            </a:endParaRPr>
          </a:p>
          <a:p>
            <a:pPr marL="857250" lvl="0" indent="-857250" algn="just" rtl="0">
              <a:lnSpc>
                <a:spcPct val="170000"/>
              </a:lnSpc>
              <a:spcBef>
                <a:spcPts val="1000"/>
              </a:spcBef>
              <a:spcAft>
                <a:spcPts val="0"/>
              </a:spcAft>
              <a:buSzPts val="275"/>
              <a:buChar char="•"/>
            </a:pPr>
            <a:r>
              <a:rPr lang="en-US" sz="6400" dirty="0">
                <a:latin typeface="Times New Roman"/>
                <a:ea typeface="Times New Roman"/>
                <a:cs typeface="Times New Roman"/>
                <a:sym typeface="Times New Roman"/>
              </a:rPr>
              <a:t>2.Tools: python, Jupiter notebook, anaconda tool, atom.</a:t>
            </a:r>
            <a:endParaRPr sz="6400" dirty="0">
              <a:latin typeface="Times New Roman"/>
              <a:ea typeface="Times New Roman"/>
              <a:cs typeface="Times New Roman"/>
              <a:sym typeface="Times New Roman"/>
            </a:endParaRPr>
          </a:p>
          <a:p>
            <a:pPr marL="857250" lvl="0" indent="-857250" algn="just" rtl="0">
              <a:lnSpc>
                <a:spcPct val="170000"/>
              </a:lnSpc>
              <a:spcBef>
                <a:spcPts val="1000"/>
              </a:spcBef>
              <a:spcAft>
                <a:spcPts val="0"/>
              </a:spcAft>
              <a:buSzPts val="275"/>
              <a:buChar char="•"/>
            </a:pPr>
            <a:r>
              <a:rPr lang="en-US" sz="6400" dirty="0">
                <a:latin typeface="Times New Roman"/>
                <a:ea typeface="Times New Roman"/>
                <a:cs typeface="Times New Roman"/>
                <a:sym typeface="Times New Roman"/>
              </a:rPr>
              <a:t>3.Language: python, HTML, Bootstrap, CSS</a:t>
            </a:r>
            <a:endParaRPr sz="6400"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ct val="112000"/>
              <a:buNone/>
            </a:pP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34" name="Google Shape;234;g1c72bd79d78_0_107"/>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35" name="Google Shape;235;g1c72bd79d78_0_107"/>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42" name="Google Shape;242;p24"/>
          <p:cNvSpPr txBox="1">
            <a:spLocks noGrp="1"/>
          </p:cNvSpPr>
          <p:nvPr>
            <p:ph type="body" idx="1"/>
          </p:nvPr>
        </p:nvSpPr>
        <p:spPr>
          <a:xfrm>
            <a:off x="620275" y="1825624"/>
            <a:ext cx="10663610" cy="4667229"/>
          </a:xfrm>
          <a:prstGeom prst="rect">
            <a:avLst/>
          </a:prstGeom>
          <a:noFill/>
          <a:ln>
            <a:noFill/>
          </a:ln>
        </p:spPr>
        <p:txBody>
          <a:bodyPr spcFirstLastPara="1" wrap="square" lIns="91425" tIns="45700" rIns="91425" bIns="45700" anchor="t" anchorCtr="0">
            <a:normAutofit fontScale="25000" lnSpcReduction="20000"/>
          </a:bodyPr>
          <a:lstStyle/>
          <a:p>
            <a:pPr marL="228600" lvl="0" indent="-50800" algn="l" rtl="0">
              <a:lnSpc>
                <a:spcPct val="90000"/>
              </a:lnSpc>
              <a:spcBef>
                <a:spcPts val="0"/>
              </a:spcBef>
              <a:spcAft>
                <a:spcPts val="0"/>
              </a:spcAft>
              <a:buSzPct val="112000"/>
              <a:buNone/>
            </a:pPr>
            <a:r>
              <a:rPr lang="en-US" sz="8400" b="1" dirty="0">
                <a:latin typeface="Times New Roman"/>
                <a:ea typeface="Times New Roman"/>
                <a:cs typeface="Times New Roman"/>
                <a:sym typeface="Times New Roman"/>
              </a:rPr>
              <a:t>WORKING PROCESS:</a:t>
            </a:r>
            <a:endParaRPr dirty="0"/>
          </a:p>
          <a:p>
            <a:pPr marL="228600" lvl="0" indent="-50800" algn="l" rtl="0">
              <a:lnSpc>
                <a:spcPct val="90000"/>
              </a:lnSpc>
              <a:spcBef>
                <a:spcPts val="0"/>
              </a:spcBef>
              <a:spcAft>
                <a:spcPts val="0"/>
              </a:spcAft>
              <a:buSzPct val="112000"/>
              <a:buNone/>
            </a:pPr>
            <a:endParaRPr sz="7200" b="1" dirty="0">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ct val="360000"/>
              <a:buChar char="•"/>
            </a:pPr>
            <a:r>
              <a:rPr lang="en-US" sz="2000" b="1" dirty="0">
                <a:latin typeface="Times New Roman"/>
                <a:ea typeface="Times New Roman"/>
                <a:cs typeface="Times New Roman"/>
                <a:sym typeface="Times New Roman"/>
              </a:rPr>
              <a:t>  </a:t>
            </a:r>
            <a:r>
              <a:rPr lang="en-US" sz="8000" dirty="0">
                <a:latin typeface="Times New Roman"/>
                <a:ea typeface="Times New Roman"/>
                <a:cs typeface="Times New Roman"/>
                <a:sym typeface="Times New Roman"/>
              </a:rPr>
              <a:t>Tracking visitors location and status </a:t>
            </a:r>
            <a:endParaRPr dirty="0"/>
          </a:p>
          <a:p>
            <a:pPr marL="457200" lvl="0" indent="-342900" algn="l" rtl="0">
              <a:lnSpc>
                <a:spcPct val="90000"/>
              </a:lnSpc>
              <a:spcBef>
                <a:spcPts val="1000"/>
              </a:spcBef>
              <a:spcAft>
                <a:spcPts val="0"/>
              </a:spcAft>
              <a:buClr>
                <a:schemeClr val="dk1"/>
              </a:buClr>
              <a:buSzPct val="90000"/>
              <a:buChar char="•"/>
            </a:pPr>
            <a:r>
              <a:rPr lang="en-US" sz="8000" dirty="0">
                <a:latin typeface="Times New Roman"/>
                <a:ea typeface="Times New Roman"/>
                <a:cs typeface="Times New Roman"/>
                <a:sym typeface="Times New Roman"/>
              </a:rPr>
              <a:t> Allows to synchronize visitors data that registered twice or more with different information </a:t>
            </a:r>
            <a:endParaRPr dirty="0"/>
          </a:p>
          <a:p>
            <a:pPr marL="457200" lvl="0" indent="-342900" algn="l" rtl="0">
              <a:lnSpc>
                <a:spcPct val="90000"/>
              </a:lnSpc>
              <a:spcBef>
                <a:spcPts val="1000"/>
              </a:spcBef>
              <a:spcAft>
                <a:spcPts val="0"/>
              </a:spcAft>
              <a:buClr>
                <a:schemeClr val="dk1"/>
              </a:buClr>
              <a:buSzPct val="90000"/>
              <a:buChar char="•"/>
            </a:pPr>
            <a:r>
              <a:rPr lang="en-US" sz="8000" dirty="0">
                <a:latin typeface="Times New Roman"/>
                <a:ea typeface="Times New Roman"/>
                <a:cs typeface="Times New Roman"/>
                <a:sym typeface="Times New Roman"/>
              </a:rPr>
              <a:t>Allows to Print visitor card </a:t>
            </a:r>
            <a:endParaRPr dirty="0"/>
          </a:p>
          <a:p>
            <a:pPr marL="457200" lvl="0" indent="-342900" algn="l" rtl="0">
              <a:lnSpc>
                <a:spcPct val="90000"/>
              </a:lnSpc>
              <a:spcBef>
                <a:spcPts val="1000"/>
              </a:spcBef>
              <a:spcAft>
                <a:spcPts val="0"/>
              </a:spcAft>
              <a:buClr>
                <a:schemeClr val="dk1"/>
              </a:buClr>
              <a:buSzPct val="90000"/>
              <a:buChar char="•"/>
            </a:pPr>
            <a:r>
              <a:rPr lang="en-US" sz="8000" dirty="0">
                <a:latin typeface="Times New Roman"/>
                <a:ea typeface="Times New Roman"/>
                <a:cs typeface="Times New Roman"/>
                <a:sym typeface="Times New Roman"/>
              </a:rPr>
              <a:t>Allows to generate report of visitors status and purpose of visit </a:t>
            </a:r>
            <a:endParaRPr dirty="0"/>
          </a:p>
          <a:p>
            <a:pPr marL="457200" lvl="0" indent="-342900" algn="l" rtl="0">
              <a:lnSpc>
                <a:spcPct val="90000"/>
              </a:lnSpc>
              <a:spcBef>
                <a:spcPts val="1000"/>
              </a:spcBef>
              <a:spcAft>
                <a:spcPts val="0"/>
              </a:spcAft>
              <a:buClr>
                <a:schemeClr val="dk1"/>
              </a:buClr>
              <a:buSzPct val="90000"/>
              <a:buChar char="•"/>
            </a:pPr>
            <a:r>
              <a:rPr lang="en-US" sz="8000" dirty="0">
                <a:latin typeface="Times New Roman"/>
                <a:ea typeface="Times New Roman"/>
                <a:cs typeface="Times New Roman"/>
                <a:sym typeface="Times New Roman"/>
              </a:rPr>
              <a:t>Detects, identifies and captures visitor face by using (CCTV)</a:t>
            </a:r>
            <a:endParaRPr dirty="0"/>
          </a:p>
          <a:p>
            <a:pPr marL="457200" lvl="0" indent="-342900" algn="l" rtl="0">
              <a:lnSpc>
                <a:spcPct val="90000"/>
              </a:lnSpc>
              <a:spcBef>
                <a:spcPts val="1000"/>
              </a:spcBef>
              <a:spcAft>
                <a:spcPts val="0"/>
              </a:spcAft>
              <a:buClr>
                <a:schemeClr val="dk1"/>
              </a:buClr>
              <a:buSzPct val="90000"/>
              <a:buChar char="•"/>
            </a:pPr>
            <a:r>
              <a:rPr lang="en-US" sz="8000" dirty="0">
                <a:latin typeface="Times New Roman"/>
                <a:ea typeface="Times New Roman"/>
                <a:cs typeface="Times New Roman"/>
                <a:sym typeface="Times New Roman"/>
              </a:rPr>
              <a:t> Updates visitor statistics </a:t>
            </a:r>
            <a:endParaRPr dirty="0"/>
          </a:p>
          <a:p>
            <a:pPr marL="457200" lvl="0" indent="-342900" algn="l" rtl="0">
              <a:lnSpc>
                <a:spcPct val="90000"/>
              </a:lnSpc>
              <a:spcBef>
                <a:spcPts val="1000"/>
              </a:spcBef>
              <a:spcAft>
                <a:spcPts val="0"/>
              </a:spcAft>
              <a:buClr>
                <a:schemeClr val="dk1"/>
              </a:buClr>
              <a:buSzPct val="90000"/>
              <a:buChar char="•"/>
            </a:pPr>
            <a:r>
              <a:rPr lang="en-US" sz="8000" dirty="0">
                <a:latin typeface="Times New Roman"/>
                <a:ea typeface="Times New Roman"/>
                <a:cs typeface="Times New Roman"/>
                <a:sym typeface="Times New Roman"/>
              </a:rPr>
              <a:t>Invites and schedule appointment data over the local </a:t>
            </a:r>
            <a:endParaRPr dirty="0"/>
          </a:p>
          <a:p>
            <a:pPr marL="457200" lvl="0" indent="-342900" algn="l" rtl="0">
              <a:lnSpc>
                <a:spcPct val="90000"/>
              </a:lnSpc>
              <a:spcBef>
                <a:spcPts val="1000"/>
              </a:spcBef>
              <a:spcAft>
                <a:spcPts val="0"/>
              </a:spcAft>
              <a:buClr>
                <a:schemeClr val="dk1"/>
              </a:buClr>
              <a:buSzPct val="90000"/>
              <a:buChar char="•"/>
            </a:pPr>
            <a:r>
              <a:rPr lang="en-US" sz="8000" dirty="0">
                <a:latin typeface="Times New Roman"/>
                <a:ea typeface="Times New Roman"/>
                <a:cs typeface="Times New Roman"/>
                <a:sym typeface="Times New Roman"/>
              </a:rPr>
              <a:t>area network (LAN) or through web-based system. </a:t>
            </a:r>
            <a:endParaRPr dirty="0"/>
          </a:p>
          <a:p>
            <a:pPr marL="457200" lvl="0" indent="-342900" algn="l" rtl="0">
              <a:lnSpc>
                <a:spcPct val="90000"/>
              </a:lnSpc>
              <a:spcBef>
                <a:spcPts val="1000"/>
              </a:spcBef>
              <a:spcAft>
                <a:spcPts val="0"/>
              </a:spcAft>
              <a:buClr>
                <a:schemeClr val="dk1"/>
              </a:buClr>
              <a:buSzPct val="90000"/>
              <a:buChar char="•"/>
            </a:pPr>
            <a:r>
              <a:rPr lang="en-US" sz="8000" dirty="0">
                <a:latin typeface="Times New Roman"/>
                <a:ea typeface="Times New Roman"/>
                <a:cs typeface="Times New Roman"/>
                <a:sym typeface="Times New Roman"/>
              </a:rPr>
              <a:t>Creating log file for the administrator to monitor the visitors </a:t>
            </a:r>
            <a:endParaRPr dirty="0"/>
          </a:p>
          <a:p>
            <a:pPr marL="457200" lvl="0" indent="-342900" algn="l" rtl="0">
              <a:lnSpc>
                <a:spcPct val="90000"/>
              </a:lnSpc>
              <a:spcBef>
                <a:spcPts val="1000"/>
              </a:spcBef>
              <a:spcAft>
                <a:spcPts val="0"/>
              </a:spcAft>
              <a:buClr>
                <a:schemeClr val="dk1"/>
              </a:buClr>
              <a:buSzPct val="90000"/>
              <a:buChar char="•"/>
            </a:pPr>
            <a:r>
              <a:rPr lang="en-US" sz="8000" dirty="0">
                <a:latin typeface="Times New Roman"/>
                <a:ea typeface="Times New Roman"/>
                <a:cs typeface="Times New Roman"/>
                <a:sym typeface="Times New Roman"/>
              </a:rPr>
              <a:t>Alert the person to be visited by using email and short message system (SMS) regarding the visitors appointment</a:t>
            </a:r>
            <a:r>
              <a:rPr lang="en-US" sz="5600" dirty="0">
                <a:latin typeface="Times New Roman"/>
                <a:ea typeface="Times New Roman"/>
                <a:cs typeface="Times New Roman"/>
                <a:sym typeface="Times New Roman"/>
              </a:rPr>
              <a:t>.  </a:t>
            </a:r>
            <a:endParaRPr dirty="0"/>
          </a:p>
          <a:p>
            <a:pPr marL="520700" lvl="0" indent="-307340" algn="l" rtl="0">
              <a:lnSpc>
                <a:spcPct val="90000"/>
              </a:lnSpc>
              <a:spcBef>
                <a:spcPts val="0"/>
              </a:spcBef>
              <a:spcAft>
                <a:spcPts val="0"/>
              </a:spcAft>
              <a:buSzPct val="112000"/>
              <a:buNone/>
            </a:pPr>
            <a:endParaRPr sz="2000" b="1" dirty="0">
              <a:latin typeface="Times New Roman"/>
              <a:ea typeface="Times New Roman"/>
              <a:cs typeface="Times New Roman"/>
              <a:sym typeface="Times New Roman"/>
            </a:endParaRPr>
          </a:p>
          <a:p>
            <a:pPr marL="177800" lvl="0" indent="0" algn="l" rtl="0">
              <a:lnSpc>
                <a:spcPct val="90000"/>
              </a:lnSpc>
              <a:spcBef>
                <a:spcPts val="0"/>
              </a:spcBef>
              <a:spcAft>
                <a:spcPts val="0"/>
              </a:spcAft>
              <a:buSzPct val="112000"/>
              <a:buNone/>
            </a:pPr>
            <a:r>
              <a:rPr lang="en-US" sz="2000" b="1" dirty="0">
                <a:latin typeface="Times New Roman"/>
                <a:ea typeface="Times New Roman"/>
                <a:cs typeface="Times New Roman"/>
                <a:sym typeface="Times New Roman"/>
              </a:rPr>
              <a:t>          </a:t>
            </a:r>
            <a:endParaRPr sz="2400" b="1" dirty="0">
              <a:latin typeface="Times New Roman"/>
              <a:ea typeface="Times New Roman"/>
              <a:cs typeface="Times New Roman"/>
              <a:sym typeface="Times New Roman"/>
            </a:endParaRPr>
          </a:p>
          <a:p>
            <a:pPr marL="228600" lvl="0" indent="-50800" algn="l" rtl="0">
              <a:lnSpc>
                <a:spcPct val="90000"/>
              </a:lnSpc>
              <a:spcBef>
                <a:spcPts val="0"/>
              </a:spcBef>
              <a:spcAft>
                <a:spcPts val="0"/>
              </a:spcAft>
              <a:buSzPct val="112000"/>
              <a:buNone/>
            </a:pPr>
            <a:endParaRPr sz="2000" b="1"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43" name="Google Shape;243;p24"/>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44" name="Google Shape;244;p24"/>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51" name="Google Shape;251;p25"/>
          <p:cNvSpPr txBox="1">
            <a:spLocks noGrp="1"/>
          </p:cNvSpPr>
          <p:nvPr>
            <p:ph type="body" idx="1"/>
          </p:nvPr>
        </p:nvSpPr>
        <p:spPr>
          <a:xfrm>
            <a:off x="620275" y="1825624"/>
            <a:ext cx="10663610" cy="4667229"/>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1800" b="1">
                <a:latin typeface="Times New Roman"/>
                <a:ea typeface="Times New Roman"/>
                <a:cs typeface="Times New Roman"/>
                <a:sym typeface="Times New Roman"/>
              </a:rPr>
              <a:t>OUTPUT MODEL TEST IMAGES:</a:t>
            </a:r>
            <a:endParaRPr/>
          </a:p>
          <a:p>
            <a:pPr marL="114300" lvl="0" indent="0" algn="l" rtl="0">
              <a:lnSpc>
                <a:spcPct val="90000"/>
              </a:lnSpc>
              <a:spcBef>
                <a:spcPts val="1000"/>
              </a:spcBef>
              <a:spcAft>
                <a:spcPts val="0"/>
              </a:spcAft>
              <a:buSzPts val="1800"/>
              <a:buNone/>
            </a:pPr>
            <a:endParaRPr sz="1800">
              <a:latin typeface="Times New Roman"/>
              <a:ea typeface="Times New Roman"/>
              <a:cs typeface="Times New Roman"/>
              <a:sym typeface="Times New Roman"/>
            </a:endParaRPr>
          </a:p>
          <a:p>
            <a:pPr marL="520700" lvl="0" indent="-200659" algn="l" rtl="0">
              <a:lnSpc>
                <a:spcPct val="90000"/>
              </a:lnSpc>
              <a:spcBef>
                <a:spcPts val="0"/>
              </a:spcBef>
              <a:spcAft>
                <a:spcPts val="0"/>
              </a:spcAft>
              <a:buSzPts val="2240"/>
              <a:buNone/>
            </a:pPr>
            <a:endParaRPr sz="2000" b="1">
              <a:latin typeface="Times New Roman"/>
              <a:ea typeface="Times New Roman"/>
              <a:cs typeface="Times New Roman"/>
              <a:sym typeface="Times New Roman"/>
            </a:endParaRPr>
          </a:p>
          <a:p>
            <a:pPr marL="177800" lvl="0" indent="0" algn="l" rtl="0">
              <a:lnSpc>
                <a:spcPct val="90000"/>
              </a:lnSpc>
              <a:spcBef>
                <a:spcPts val="0"/>
              </a:spcBef>
              <a:spcAft>
                <a:spcPts val="0"/>
              </a:spcAft>
              <a:buSzPts val="2240"/>
              <a:buNone/>
            </a:pPr>
            <a:r>
              <a:rPr lang="en-US" sz="2000" b="1">
                <a:latin typeface="Times New Roman"/>
                <a:ea typeface="Times New Roman"/>
                <a:cs typeface="Times New Roman"/>
                <a:sym typeface="Times New Roman"/>
              </a:rPr>
              <a:t>          </a:t>
            </a:r>
            <a:endParaRPr sz="2400" b="1">
              <a:latin typeface="Times New Roman"/>
              <a:ea typeface="Times New Roman"/>
              <a:cs typeface="Times New Roman"/>
              <a:sym typeface="Times New Roman"/>
            </a:endParaRPr>
          </a:p>
          <a:p>
            <a:pPr marL="228600" lvl="0" indent="-50800" algn="l" rtl="0">
              <a:lnSpc>
                <a:spcPct val="90000"/>
              </a:lnSpc>
              <a:spcBef>
                <a:spcPts val="0"/>
              </a:spcBef>
              <a:spcAft>
                <a:spcPts val="0"/>
              </a:spcAft>
              <a:buSzPts val="2240"/>
              <a:buNone/>
            </a:pPr>
            <a:endParaRPr sz="2000" b="1">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r>
              <a:rPr lang="en-US" sz="2500"/>
              <a:t> </a:t>
            </a:r>
            <a:endParaRPr sz="2500"/>
          </a:p>
          <a:p>
            <a:pPr marL="228600" lvl="0" indent="-50800" algn="l" rtl="0">
              <a:lnSpc>
                <a:spcPct val="90000"/>
              </a:lnSpc>
              <a:spcBef>
                <a:spcPts val="0"/>
              </a:spcBef>
              <a:spcAft>
                <a:spcPts val="0"/>
              </a:spcAft>
              <a:buClr>
                <a:schemeClr val="dk1"/>
              </a:buClr>
              <a:buSzPts val="2800"/>
              <a:buNone/>
            </a:pPr>
            <a:endParaRPr sz="2500"/>
          </a:p>
          <a:p>
            <a:pPr marL="457200" lvl="0" indent="0" algn="l" rtl="0">
              <a:lnSpc>
                <a:spcPct val="100000"/>
              </a:lnSpc>
              <a:spcBef>
                <a:spcPts val="0"/>
              </a:spcBef>
              <a:spcAft>
                <a:spcPts val="0"/>
              </a:spcAft>
              <a:buSzPts val="1800"/>
              <a:buNone/>
            </a:pPr>
            <a:r>
              <a:rPr lang="en-US" sz="2550">
                <a:latin typeface="Arial"/>
                <a:ea typeface="Arial"/>
                <a:cs typeface="Arial"/>
                <a:sym typeface="Arial"/>
              </a:rPr>
              <a:t>    </a:t>
            </a:r>
            <a:endParaRPr sz="255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500"/>
              <a:t>               </a:t>
            </a:r>
            <a:endParaRPr sz="2500"/>
          </a:p>
          <a:p>
            <a:pPr marL="228600" lvl="0" indent="-50800" algn="l" rtl="0">
              <a:lnSpc>
                <a:spcPct val="90000"/>
              </a:lnSpc>
              <a:spcBef>
                <a:spcPts val="0"/>
              </a:spcBef>
              <a:spcAft>
                <a:spcPts val="0"/>
              </a:spcAft>
              <a:buClr>
                <a:schemeClr val="dk1"/>
              </a:buClr>
              <a:buSzPts val="2800"/>
              <a:buNone/>
            </a:pPr>
            <a:endParaRPr sz="2500"/>
          </a:p>
          <a:p>
            <a:pPr marL="457200" lvl="0" indent="0" algn="l" rtl="0">
              <a:lnSpc>
                <a:spcPct val="100000"/>
              </a:lnSpc>
              <a:spcBef>
                <a:spcPts val="0"/>
              </a:spcBef>
              <a:spcAft>
                <a:spcPts val="0"/>
              </a:spcAft>
              <a:buSzPts val="1800"/>
              <a:buNone/>
            </a:pPr>
            <a:r>
              <a:rPr lang="en-US" sz="2500"/>
              <a:t>            </a:t>
            </a:r>
            <a:endParaRPr sz="2500"/>
          </a:p>
          <a:p>
            <a:pPr marL="228600" lvl="0" indent="-50800" algn="l" rtl="0">
              <a:lnSpc>
                <a:spcPct val="90000"/>
              </a:lnSpc>
              <a:spcBef>
                <a:spcPts val="0"/>
              </a:spcBef>
              <a:spcAft>
                <a:spcPts val="0"/>
              </a:spcAft>
              <a:buClr>
                <a:schemeClr val="dk1"/>
              </a:buClr>
              <a:buSzPts val="2800"/>
              <a:buNone/>
            </a:pPr>
            <a:r>
              <a:rPr lang="en-US" sz="2500"/>
              <a:t>         </a:t>
            </a:r>
            <a:endParaRPr sz="2500"/>
          </a:p>
        </p:txBody>
      </p:sp>
      <p:pic>
        <p:nvPicPr>
          <p:cNvPr id="252" name="Google Shape;252;p25"/>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53" name="Google Shape;253;p25"/>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pic>
        <p:nvPicPr>
          <p:cNvPr id="254" name="Google Shape;254;p25"/>
          <p:cNvPicPr preferRelativeResize="0"/>
          <p:nvPr/>
        </p:nvPicPr>
        <p:blipFill rotWithShape="1">
          <a:blip r:embed="rId4">
            <a:alphaModFix/>
          </a:blip>
          <a:srcRect/>
          <a:stretch/>
        </p:blipFill>
        <p:spPr>
          <a:xfrm>
            <a:off x="838200" y="2281925"/>
            <a:ext cx="8391525" cy="436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51" name="Google Shape;251;p25"/>
          <p:cNvSpPr txBox="1">
            <a:spLocks noGrp="1"/>
          </p:cNvSpPr>
          <p:nvPr>
            <p:ph type="body" idx="1"/>
          </p:nvPr>
        </p:nvSpPr>
        <p:spPr>
          <a:xfrm>
            <a:off x="620275" y="1825624"/>
            <a:ext cx="10663610" cy="4667229"/>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1800" b="1" dirty="0">
                <a:latin typeface="Times New Roman"/>
                <a:ea typeface="Times New Roman"/>
                <a:cs typeface="Times New Roman"/>
                <a:sym typeface="Times New Roman"/>
              </a:rPr>
              <a:t>OUTPUT:</a:t>
            </a:r>
            <a:endParaRPr dirty="0"/>
          </a:p>
          <a:p>
            <a:pPr marL="114300" lvl="0" indent="0" algn="l" rtl="0">
              <a:lnSpc>
                <a:spcPct val="90000"/>
              </a:lnSpc>
              <a:spcBef>
                <a:spcPts val="1000"/>
              </a:spcBef>
              <a:spcAft>
                <a:spcPts val="0"/>
              </a:spcAft>
              <a:buSzPts val="1800"/>
              <a:buNone/>
            </a:pPr>
            <a:endParaRPr sz="1800" dirty="0">
              <a:latin typeface="Times New Roman"/>
              <a:ea typeface="Times New Roman"/>
              <a:cs typeface="Times New Roman"/>
              <a:sym typeface="Times New Roman"/>
            </a:endParaRPr>
          </a:p>
          <a:p>
            <a:pPr marL="177800" lvl="0" indent="0" algn="l" rtl="0">
              <a:lnSpc>
                <a:spcPct val="90000"/>
              </a:lnSpc>
              <a:spcBef>
                <a:spcPts val="0"/>
              </a:spcBef>
              <a:spcAft>
                <a:spcPts val="0"/>
              </a:spcAft>
              <a:buSzPts val="2240"/>
              <a:buNone/>
            </a:pPr>
            <a:endParaRPr sz="2500" dirty="0"/>
          </a:p>
          <a:p>
            <a:pPr marL="457200" lvl="0" indent="0" algn="l" rtl="0">
              <a:lnSpc>
                <a:spcPct val="100000"/>
              </a:lnSpc>
              <a:spcBef>
                <a:spcPts val="0"/>
              </a:spcBef>
              <a:spcAft>
                <a:spcPts val="0"/>
              </a:spcAft>
              <a:buSzPts val="1800"/>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500" dirty="0"/>
              <a:t>               </a:t>
            </a:r>
            <a:endParaRPr sz="2500" dirty="0"/>
          </a:p>
          <a:p>
            <a:pPr marL="228600" lvl="0" indent="-50800" algn="l" rtl="0">
              <a:lnSpc>
                <a:spcPct val="90000"/>
              </a:lnSpc>
              <a:spcBef>
                <a:spcPts val="0"/>
              </a:spcBef>
              <a:spcAft>
                <a:spcPts val="0"/>
              </a:spcAft>
              <a:buClr>
                <a:schemeClr val="dk1"/>
              </a:buClr>
              <a:buSzPts val="2800"/>
              <a:buNone/>
            </a:pPr>
            <a:endParaRPr sz="2500" dirty="0"/>
          </a:p>
          <a:p>
            <a:pPr marL="457200" lvl="0" indent="0" algn="l" rtl="0">
              <a:lnSpc>
                <a:spcPct val="100000"/>
              </a:lnSpc>
              <a:spcBef>
                <a:spcPts val="0"/>
              </a:spcBef>
              <a:spcAft>
                <a:spcPts val="0"/>
              </a:spcAft>
              <a:buSzPts val="1800"/>
              <a:buNone/>
            </a:pPr>
            <a:r>
              <a:rPr lang="en-US" sz="2500" dirty="0"/>
              <a:t>            </a:t>
            </a:r>
            <a:endParaRPr sz="2500" dirty="0"/>
          </a:p>
          <a:p>
            <a:pPr marL="228600" lvl="0" indent="-50800" algn="l" rtl="0">
              <a:lnSpc>
                <a:spcPct val="90000"/>
              </a:lnSpc>
              <a:spcBef>
                <a:spcPts val="0"/>
              </a:spcBef>
              <a:spcAft>
                <a:spcPts val="0"/>
              </a:spcAft>
              <a:buClr>
                <a:schemeClr val="dk1"/>
              </a:buClr>
              <a:buSzPts val="2800"/>
              <a:buNone/>
            </a:pPr>
            <a:r>
              <a:rPr lang="en-US" sz="2500" dirty="0"/>
              <a:t>         </a:t>
            </a:r>
            <a:endParaRPr sz="2500" dirty="0"/>
          </a:p>
        </p:txBody>
      </p:sp>
      <p:pic>
        <p:nvPicPr>
          <p:cNvPr id="252" name="Google Shape;252;p25"/>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53" name="Google Shape;253;p25"/>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pic>
        <p:nvPicPr>
          <p:cNvPr id="7" name="Picture 6">
            <a:extLst>
              <a:ext uri="{FF2B5EF4-FFF2-40B4-BE49-F238E27FC236}">
                <a16:creationId xmlns:a16="http://schemas.microsoft.com/office/drawing/2014/main" id="{4E5AE756-C732-415A-A580-ABA74E23C96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62053"/>
            <a:ext cx="4365396" cy="3082565"/>
          </a:xfrm>
          <a:prstGeom prst="rect">
            <a:avLst/>
          </a:prstGeom>
          <a:noFill/>
          <a:ln>
            <a:noFill/>
          </a:ln>
        </p:spPr>
      </p:pic>
      <p:pic>
        <p:nvPicPr>
          <p:cNvPr id="8" name="Picture 7">
            <a:extLst>
              <a:ext uri="{FF2B5EF4-FFF2-40B4-BE49-F238E27FC236}">
                <a16:creationId xmlns:a16="http://schemas.microsoft.com/office/drawing/2014/main" id="{CA461157-CB96-4EBE-B6BB-D902884720C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582516" y="2895302"/>
            <a:ext cx="6428105" cy="2160905"/>
          </a:xfrm>
          <a:prstGeom prst="rect">
            <a:avLst/>
          </a:prstGeom>
          <a:noFill/>
          <a:ln>
            <a:noFill/>
          </a:ln>
        </p:spPr>
      </p:pic>
    </p:spTree>
    <p:extLst>
      <p:ext uri="{BB962C8B-B14F-4D97-AF65-F5344CB8AC3E}">
        <p14:creationId xmlns:p14="http://schemas.microsoft.com/office/powerpoint/2010/main" val="372472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38200" y="365125"/>
            <a:ext cx="8022465" cy="72957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latin typeface="Calibri"/>
                <a:ea typeface="Calibri"/>
                <a:cs typeface="Calibri"/>
                <a:sym typeface="Calibri"/>
              </a:rPr>
              <a:t>DESIGN FOR VISITOR AUTHENTICATION BASED ON FACE RECOGNITION TECHNOLOGY USING CCTV</a:t>
            </a:r>
            <a:endParaRPr sz="2500">
              <a:latin typeface="Calibri"/>
              <a:ea typeface="Calibri"/>
              <a:cs typeface="Calibri"/>
              <a:sym typeface="Calibri"/>
            </a:endParaRPr>
          </a:p>
        </p:txBody>
      </p:sp>
      <p:sp>
        <p:nvSpPr>
          <p:cNvPr id="104" name="Google Shape;104;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2500" b="1">
                <a:latin typeface="Times New Roman"/>
                <a:ea typeface="Times New Roman"/>
                <a:cs typeface="Times New Roman"/>
                <a:sym typeface="Times New Roman"/>
              </a:rPr>
              <a:t>ABSTRACT</a:t>
            </a:r>
            <a:r>
              <a:rPr lang="en-US" sz="2500">
                <a:latin typeface="Times New Roman"/>
                <a:ea typeface="Times New Roman"/>
                <a:cs typeface="Times New Roman"/>
                <a:sym typeface="Times New Roman"/>
              </a:rPr>
              <a:t>:</a:t>
            </a:r>
            <a:endParaRPr sz="2500">
              <a:latin typeface="Times New Roman"/>
              <a:ea typeface="Times New Roman"/>
              <a:cs typeface="Times New Roman"/>
              <a:sym typeface="Times New Roman"/>
            </a:endParaRPr>
          </a:p>
          <a:p>
            <a:pPr marL="800100" lvl="0" indent="-342900" algn="l" rtl="0">
              <a:lnSpc>
                <a:spcPct val="100000"/>
              </a:lnSpc>
              <a:spcBef>
                <a:spcPts val="0"/>
              </a:spcBef>
              <a:spcAft>
                <a:spcPts val="0"/>
              </a:spcAft>
              <a:buSzPts val="1800"/>
              <a:buChar char="•"/>
            </a:pPr>
            <a:r>
              <a:rPr lang="en-US" sz="25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Recently, image recognition technology using deep learning has improved significantly, and security systems and home services that use biometric information such as fingerprints, iris scans, and face recognition are attracting attention.</a:t>
            </a:r>
            <a:endParaRPr/>
          </a:p>
          <a:p>
            <a:pPr marL="457200" lvl="0" indent="0" algn="l" rtl="0">
              <a:lnSpc>
                <a:spcPct val="100000"/>
              </a:lnSpc>
              <a:spcBef>
                <a:spcPts val="0"/>
              </a:spcBef>
              <a:spcAft>
                <a:spcPts val="0"/>
              </a:spcAft>
              <a:buSzPts val="1800"/>
              <a:buNone/>
            </a:pPr>
            <a:endParaRPr sz="2000">
              <a:latin typeface="Times New Roman"/>
              <a:ea typeface="Times New Roman"/>
              <a:cs typeface="Times New Roman"/>
              <a:sym typeface="Times New Roman"/>
            </a:endParaRPr>
          </a:p>
          <a:p>
            <a:pPr marL="800100" lvl="0" indent="-342900" algn="l" rtl="0">
              <a:lnSpc>
                <a:spcPct val="100000"/>
              </a:lnSpc>
              <a:spcBef>
                <a:spcPts val="0"/>
              </a:spcBef>
              <a:spcAft>
                <a:spcPts val="0"/>
              </a:spcAft>
              <a:buSzPts val="1800"/>
              <a:buChar char="•"/>
            </a:pPr>
            <a:r>
              <a:rPr lang="en-US" sz="2000">
                <a:latin typeface="Times New Roman"/>
                <a:ea typeface="Times New Roman"/>
                <a:cs typeface="Times New Roman"/>
                <a:sym typeface="Times New Roman"/>
              </a:rPr>
              <a:t>  Real time image processing algorithm with yolo v7 model is implemented for recognition of face image</a:t>
            </a:r>
            <a:endParaRPr/>
          </a:p>
          <a:p>
            <a:pPr marL="914400" lvl="0" indent="-342900" algn="l" rtl="0">
              <a:lnSpc>
                <a:spcPct val="100000"/>
              </a:lnSpc>
              <a:spcBef>
                <a:spcPts val="0"/>
              </a:spcBef>
              <a:spcAft>
                <a:spcPts val="0"/>
              </a:spcAft>
              <a:buSzPts val="1800"/>
              <a:buFont typeface="Noto Sans Symbols"/>
              <a:buNone/>
            </a:pPr>
            <a:endParaRPr sz="2000">
              <a:latin typeface="Times New Roman"/>
              <a:ea typeface="Times New Roman"/>
              <a:cs typeface="Times New Roman"/>
              <a:sym typeface="Times New Roman"/>
            </a:endParaRPr>
          </a:p>
          <a:p>
            <a:pPr marL="800100" lvl="0" indent="-342900" algn="l" rtl="0">
              <a:lnSpc>
                <a:spcPct val="100000"/>
              </a:lnSpc>
              <a:spcBef>
                <a:spcPts val="0"/>
              </a:spcBef>
              <a:spcAft>
                <a:spcPts val="0"/>
              </a:spcAft>
              <a:buSzPts val="1800"/>
              <a:buChar char="•"/>
            </a:pPr>
            <a:r>
              <a:rPr lang="en-US" sz="2000">
                <a:latin typeface="Times New Roman"/>
                <a:ea typeface="Times New Roman"/>
                <a:cs typeface="Times New Roman"/>
                <a:sym typeface="Times New Roman"/>
              </a:rPr>
              <a:t>  Visitor authentication scheme is implemented for  train the face images  the frequent visitor trained into database ,once the face is detect  automatically give the permission alert to the system</a:t>
            </a:r>
            <a:endParaRPr sz="200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500"/>
          </a:p>
          <a:p>
            <a:pPr marL="228600" lvl="0" indent="-50800" algn="l" rtl="0">
              <a:lnSpc>
                <a:spcPct val="90000"/>
              </a:lnSpc>
              <a:spcBef>
                <a:spcPts val="0"/>
              </a:spcBef>
              <a:spcAft>
                <a:spcPts val="0"/>
              </a:spcAft>
              <a:buClr>
                <a:schemeClr val="dk1"/>
              </a:buClr>
              <a:buSzPts val="2800"/>
              <a:buNone/>
            </a:pPr>
            <a:r>
              <a:rPr lang="en-US" sz="2500"/>
              <a:t>         </a:t>
            </a:r>
            <a:endParaRPr sz="2500"/>
          </a:p>
        </p:txBody>
      </p:sp>
      <p:pic>
        <p:nvPicPr>
          <p:cNvPr id="105" name="Google Shape;105;p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106" name="Google Shape;106;p2"/>
          <p:cNvCxnSpPr/>
          <p:nvPr/>
        </p:nvCxnSpPr>
        <p:spPr>
          <a:xfrm>
            <a:off x="1004552" y="1094704"/>
            <a:ext cx="10071278"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c72bd79d78_0_137"/>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61" name="Google Shape;261;g1c72bd79d78_0_137"/>
          <p:cNvSpPr txBox="1">
            <a:spLocks noGrp="1"/>
          </p:cNvSpPr>
          <p:nvPr>
            <p:ph type="body" idx="1"/>
          </p:nvPr>
        </p:nvSpPr>
        <p:spPr>
          <a:xfrm>
            <a:off x="620275" y="1825625"/>
            <a:ext cx="10515600" cy="43512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70000"/>
              </a:lnSpc>
              <a:spcBef>
                <a:spcPts val="1000"/>
              </a:spcBef>
              <a:spcAft>
                <a:spcPts val="0"/>
              </a:spcAft>
              <a:buClr>
                <a:schemeClr val="dk1"/>
              </a:buClr>
              <a:buSzPts val="523"/>
              <a:buNone/>
            </a:pPr>
            <a:r>
              <a:rPr lang="en-US" sz="10000" b="1" dirty="0">
                <a:latin typeface="Times New Roman"/>
                <a:ea typeface="Times New Roman"/>
                <a:cs typeface="Times New Roman"/>
                <a:sym typeface="Times New Roman"/>
              </a:rPr>
              <a:t>CONCLUSION:</a:t>
            </a:r>
            <a:endParaRPr sz="10000" b="1"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31428"/>
              <a:buNone/>
            </a:pPr>
            <a:r>
              <a:rPr lang="en-US" sz="8000" dirty="0">
                <a:latin typeface="Times New Roman"/>
                <a:ea typeface="Times New Roman"/>
                <a:cs typeface="Times New Roman"/>
                <a:sym typeface="Times New Roman"/>
              </a:rPr>
              <a:t>Deep learning, a major technology of artificial intelligence, is growing rapidly as it is applied to voice recognition and image recognition. In particular, deep learning technology in the field of image recognition is being applied as a core technology to autonomous driving and crime prevention monitoring systems, which are emerging as future industries. As for deep learning models in the field of image recognition, various algorithms that have improved and developed CNNs capable of image processing have been proposed</a:t>
            </a:r>
            <a:r>
              <a:rPr lang="en-US" sz="5000" dirty="0">
                <a:latin typeface="Times New Roman"/>
                <a:ea typeface="Times New Roman"/>
                <a:cs typeface="Times New Roman"/>
                <a:sym typeface="Times New Roman"/>
              </a:rPr>
              <a:t>.</a:t>
            </a:r>
            <a:endParaRPr sz="50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55000"/>
              <a:buNone/>
            </a:pPr>
            <a:endParaRPr sz="2000" dirty="0">
              <a:latin typeface="Arial"/>
              <a:ea typeface="Arial"/>
              <a:cs typeface="Arial"/>
              <a:sym typeface="Arial"/>
            </a:endParaRPr>
          </a:p>
          <a:p>
            <a:pPr marL="0" lvl="0" indent="0" algn="just" rtl="0">
              <a:lnSpc>
                <a:spcPct val="100000"/>
              </a:lnSpc>
              <a:spcBef>
                <a:spcPts val="1000"/>
              </a:spcBef>
              <a:spcAft>
                <a:spcPts val="0"/>
              </a:spcAft>
              <a:buClr>
                <a:schemeClr val="dk1"/>
              </a:buClr>
              <a:buSzPct val="55000"/>
              <a:buNone/>
            </a:pPr>
            <a:r>
              <a:rPr lang="en-US" sz="200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62" name="Google Shape;262;g1c72bd79d78_0_137"/>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63" name="Google Shape;263;g1c72bd79d78_0_137"/>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c72bd79d78_0_152"/>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70" name="Google Shape;270;g1c72bd79d78_0_152"/>
          <p:cNvSpPr txBox="1">
            <a:spLocks noGrp="1"/>
          </p:cNvSpPr>
          <p:nvPr>
            <p:ph type="body" idx="1"/>
          </p:nvPr>
        </p:nvSpPr>
        <p:spPr>
          <a:xfrm>
            <a:off x="620275" y="1825625"/>
            <a:ext cx="10515600" cy="43512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70000"/>
              </a:lnSpc>
              <a:spcBef>
                <a:spcPts val="1000"/>
              </a:spcBef>
              <a:spcAft>
                <a:spcPts val="0"/>
              </a:spcAft>
              <a:buClr>
                <a:schemeClr val="dk1"/>
              </a:buClr>
              <a:buSzPts val="275"/>
              <a:buNone/>
            </a:pPr>
            <a:r>
              <a:rPr lang="en-US" sz="10000" b="1" dirty="0">
                <a:latin typeface="Times New Roman"/>
                <a:ea typeface="Times New Roman"/>
                <a:cs typeface="Times New Roman"/>
                <a:sym typeface="Times New Roman"/>
              </a:rPr>
              <a:t>REFERENCES:</a:t>
            </a:r>
            <a:endParaRPr sz="10000" b="1" dirty="0">
              <a:latin typeface="Times New Roman"/>
              <a:ea typeface="Times New Roman"/>
              <a:cs typeface="Times New Roman"/>
              <a:sym typeface="Times New Roman"/>
            </a:endParaRPr>
          </a:p>
          <a:p>
            <a:pPr marL="0" lvl="0" indent="0" algn="just" rtl="0">
              <a:lnSpc>
                <a:spcPct val="150000"/>
              </a:lnSpc>
              <a:spcBef>
                <a:spcPts val="1000"/>
              </a:spcBef>
              <a:spcAft>
                <a:spcPts val="0"/>
              </a:spcAft>
              <a:buClr>
                <a:schemeClr val="dk1"/>
              </a:buClr>
              <a:buSzPts val="275"/>
              <a:buNone/>
            </a:pPr>
            <a:r>
              <a:rPr lang="en-US" sz="7200" dirty="0">
                <a:latin typeface="Times New Roman"/>
                <a:ea typeface="Times New Roman"/>
                <a:cs typeface="Times New Roman"/>
                <a:sym typeface="Times New Roman"/>
              </a:rPr>
              <a:t>•[1] T.-H. Tsai, C.-C. Huang, C.-H. Chang, and M. A. Hussain, ‘‘Design of wireless vision sensor network for smart home,’’ IEEE Access, vol. 8,pp. 60455–60467, 2020, </a:t>
            </a:r>
            <a:r>
              <a:rPr lang="en-US" sz="7200" dirty="0" err="1">
                <a:latin typeface="Times New Roman"/>
                <a:ea typeface="Times New Roman"/>
                <a:cs typeface="Times New Roman"/>
                <a:sym typeface="Times New Roman"/>
              </a:rPr>
              <a:t>doi</a:t>
            </a:r>
            <a:r>
              <a:rPr lang="en-US" sz="7200" dirty="0">
                <a:latin typeface="Times New Roman"/>
                <a:ea typeface="Times New Roman"/>
                <a:cs typeface="Times New Roman"/>
                <a:sym typeface="Times New Roman"/>
              </a:rPr>
              <a:t>: 10.1109/ACCESS.2020.2982438.</a:t>
            </a:r>
            <a:endParaRPr sz="7200" dirty="0">
              <a:latin typeface="Times New Roman"/>
              <a:ea typeface="Times New Roman"/>
              <a:cs typeface="Times New Roman"/>
              <a:sym typeface="Times New Roman"/>
            </a:endParaRPr>
          </a:p>
          <a:p>
            <a:pPr marL="0" lvl="0" indent="0" algn="just" rtl="0">
              <a:lnSpc>
                <a:spcPct val="150000"/>
              </a:lnSpc>
              <a:spcBef>
                <a:spcPts val="1000"/>
              </a:spcBef>
              <a:spcAft>
                <a:spcPts val="0"/>
              </a:spcAft>
              <a:buClr>
                <a:schemeClr val="dk1"/>
              </a:buClr>
              <a:buSzPts val="275"/>
              <a:buNone/>
            </a:pPr>
            <a:r>
              <a:rPr lang="en-US" sz="7200" dirty="0">
                <a:latin typeface="Times New Roman"/>
                <a:ea typeface="Times New Roman"/>
                <a:cs typeface="Times New Roman"/>
                <a:sym typeface="Times New Roman"/>
              </a:rPr>
              <a:t>•[2] K. Muhammad, J. Ahmad, I. Mehmood, S. Rho, and S. W. </a:t>
            </a:r>
            <a:r>
              <a:rPr lang="en-US" sz="7200" dirty="0" err="1">
                <a:latin typeface="Times New Roman"/>
                <a:ea typeface="Times New Roman"/>
                <a:cs typeface="Times New Roman"/>
                <a:sym typeface="Times New Roman"/>
              </a:rPr>
              <a:t>Baik</a:t>
            </a:r>
            <a:r>
              <a:rPr lang="en-US" sz="7200" dirty="0">
                <a:latin typeface="Times New Roman"/>
                <a:ea typeface="Times New Roman"/>
                <a:cs typeface="Times New Roman"/>
                <a:sym typeface="Times New Roman"/>
              </a:rPr>
              <a:t>, ‘‘Convolutional neural networks based fire detection in </a:t>
            </a:r>
            <a:r>
              <a:rPr lang="en-US" sz="7200" dirty="0" err="1">
                <a:latin typeface="Times New Roman"/>
                <a:ea typeface="Times New Roman"/>
                <a:cs typeface="Times New Roman"/>
                <a:sym typeface="Times New Roman"/>
              </a:rPr>
              <a:t>surveillancevideos</a:t>
            </a:r>
            <a:r>
              <a:rPr lang="en-US" sz="7200" dirty="0">
                <a:latin typeface="Times New Roman"/>
                <a:ea typeface="Times New Roman"/>
                <a:cs typeface="Times New Roman"/>
                <a:sym typeface="Times New Roman"/>
              </a:rPr>
              <a:t>,’’ IEEE Access, vol. 6, pp. 18174–18183, 2018, doi:10.1109/ACCESS.2018.2812835.</a:t>
            </a:r>
            <a:endParaRPr sz="7200" dirty="0">
              <a:latin typeface="Times New Roman"/>
              <a:ea typeface="Times New Roman"/>
              <a:cs typeface="Times New Roman"/>
              <a:sym typeface="Times New Roman"/>
            </a:endParaRPr>
          </a:p>
          <a:p>
            <a:pPr marL="0" lvl="0" indent="0" algn="just" rtl="0">
              <a:lnSpc>
                <a:spcPct val="150000"/>
              </a:lnSpc>
              <a:spcBef>
                <a:spcPts val="1000"/>
              </a:spcBef>
              <a:spcAft>
                <a:spcPts val="0"/>
              </a:spcAft>
              <a:buClr>
                <a:schemeClr val="dk1"/>
              </a:buClr>
              <a:buSzPts val="275"/>
              <a:buNone/>
            </a:pPr>
            <a:r>
              <a:rPr lang="en-US" sz="7200" dirty="0">
                <a:latin typeface="Times New Roman"/>
                <a:ea typeface="Times New Roman"/>
                <a:cs typeface="Times New Roman"/>
                <a:sym typeface="Times New Roman"/>
              </a:rPr>
              <a:t>•[3] M. T. Bhatti, M. G. Khan, M. Aslam, and M. J. </a:t>
            </a:r>
            <a:r>
              <a:rPr lang="en-US" sz="7200" dirty="0" err="1">
                <a:latin typeface="Times New Roman"/>
                <a:ea typeface="Times New Roman"/>
                <a:cs typeface="Times New Roman"/>
                <a:sym typeface="Times New Roman"/>
              </a:rPr>
              <a:t>Fiaz</a:t>
            </a:r>
            <a:r>
              <a:rPr lang="en-US" sz="7200" dirty="0">
                <a:latin typeface="Times New Roman"/>
                <a:ea typeface="Times New Roman"/>
                <a:cs typeface="Times New Roman"/>
                <a:sym typeface="Times New Roman"/>
              </a:rPr>
              <a:t>, ‘‘Weapon </a:t>
            </a:r>
            <a:r>
              <a:rPr lang="en-US" sz="7200" dirty="0" err="1">
                <a:latin typeface="Times New Roman"/>
                <a:ea typeface="Times New Roman"/>
                <a:cs typeface="Times New Roman"/>
                <a:sym typeface="Times New Roman"/>
              </a:rPr>
              <a:t>detectionin</a:t>
            </a:r>
            <a:r>
              <a:rPr lang="en-US" sz="7200" dirty="0">
                <a:latin typeface="Times New Roman"/>
                <a:ea typeface="Times New Roman"/>
                <a:cs typeface="Times New Roman"/>
                <a:sym typeface="Times New Roman"/>
              </a:rPr>
              <a:t> real-time CCTV videos using deep learning,’’ IEEE Access, vol. 9,pp. 34366–34382, 2021, </a:t>
            </a:r>
            <a:r>
              <a:rPr lang="en-US" sz="7200" dirty="0" err="1">
                <a:latin typeface="Times New Roman"/>
                <a:ea typeface="Times New Roman"/>
                <a:cs typeface="Times New Roman"/>
                <a:sym typeface="Times New Roman"/>
              </a:rPr>
              <a:t>doi</a:t>
            </a:r>
            <a:r>
              <a:rPr lang="en-US" sz="7200" dirty="0">
                <a:latin typeface="Times New Roman"/>
                <a:ea typeface="Times New Roman"/>
                <a:cs typeface="Times New Roman"/>
                <a:sym typeface="Times New Roman"/>
              </a:rPr>
              <a:t>: 10.1109/ACCESS.2021.3059170.</a:t>
            </a: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ts val="275"/>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44000"/>
              <a:buNone/>
            </a:pPr>
            <a:endParaRPr sz="2500" dirty="0">
              <a:latin typeface="Arial"/>
              <a:ea typeface="Arial"/>
              <a:cs typeface="Arial"/>
              <a:sym typeface="Arial"/>
            </a:endParaRPr>
          </a:p>
          <a:p>
            <a:pPr marL="0" lvl="0" indent="0" algn="just" rtl="0">
              <a:lnSpc>
                <a:spcPct val="170000"/>
              </a:lnSpc>
              <a:spcBef>
                <a:spcPts val="1000"/>
              </a:spcBef>
              <a:spcAft>
                <a:spcPts val="0"/>
              </a:spcAft>
              <a:buClr>
                <a:schemeClr val="dk1"/>
              </a:buClr>
              <a:buSzPct val="55000"/>
              <a:buNone/>
            </a:pPr>
            <a:endParaRPr sz="2000" dirty="0">
              <a:latin typeface="Arial"/>
              <a:ea typeface="Arial"/>
              <a:cs typeface="Arial"/>
              <a:sym typeface="Arial"/>
            </a:endParaRPr>
          </a:p>
          <a:p>
            <a:pPr marL="0" lvl="0" indent="0" algn="just" rtl="0">
              <a:lnSpc>
                <a:spcPct val="100000"/>
              </a:lnSpc>
              <a:spcBef>
                <a:spcPts val="1000"/>
              </a:spcBef>
              <a:spcAft>
                <a:spcPts val="0"/>
              </a:spcAft>
              <a:buClr>
                <a:schemeClr val="dk1"/>
              </a:buClr>
              <a:buSzPct val="55000"/>
              <a:buNone/>
            </a:pPr>
            <a:r>
              <a:rPr lang="en-US" sz="200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71" name="Google Shape;271;g1c72bd79d78_0_15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72" name="Google Shape;272;g1c72bd79d78_0_152"/>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c72bd79d78_0_152"/>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70" name="Google Shape;270;g1c72bd79d78_0_152"/>
          <p:cNvSpPr txBox="1">
            <a:spLocks noGrp="1"/>
          </p:cNvSpPr>
          <p:nvPr>
            <p:ph type="body" idx="1"/>
          </p:nvPr>
        </p:nvSpPr>
        <p:spPr>
          <a:xfrm>
            <a:off x="620275" y="1825625"/>
            <a:ext cx="10515600" cy="43512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70000"/>
              </a:lnSpc>
              <a:spcBef>
                <a:spcPts val="1000"/>
              </a:spcBef>
              <a:spcAft>
                <a:spcPts val="0"/>
              </a:spcAft>
              <a:buClr>
                <a:schemeClr val="dk1"/>
              </a:buClr>
              <a:buSzPts val="275"/>
              <a:buNone/>
            </a:pPr>
            <a:r>
              <a:rPr lang="en-US" sz="8000" b="1" dirty="0">
                <a:latin typeface="Times New Roman"/>
                <a:ea typeface="Times New Roman"/>
                <a:cs typeface="Times New Roman"/>
                <a:sym typeface="Times New Roman"/>
              </a:rPr>
              <a:t>WORK CONTRIBUTION :</a:t>
            </a:r>
          </a:p>
          <a:p>
            <a:pPr marL="114300" indent="0">
              <a:spcBef>
                <a:spcPts val="20"/>
              </a:spcBef>
              <a:buNone/>
            </a:pPr>
            <a:endParaRPr lang="en-US" sz="5600" b="1" dirty="0">
              <a:latin typeface="Times New Roman"/>
              <a:ea typeface="Times New Roman" panose="02020603050405020304" pitchFamily="18" charset="0"/>
              <a:cs typeface="Times New Roman"/>
              <a:sym typeface="Times New Roman"/>
            </a:endParaRPr>
          </a:p>
          <a:p>
            <a:pPr marL="114300" indent="0">
              <a:spcBef>
                <a:spcPts val="20"/>
              </a:spcBef>
              <a:buNone/>
            </a:pPr>
            <a:r>
              <a:rPr lang="en-US" sz="8000" b="1" dirty="0">
                <a:effectLst/>
                <a:latin typeface="Times New Roman" panose="02020603050405020304" pitchFamily="18" charset="0"/>
                <a:ea typeface="Times New Roman" panose="02020603050405020304" pitchFamily="18" charset="0"/>
              </a:rPr>
              <a:t>NAME:MOHAMED MOHAIDEEN A</a:t>
            </a:r>
            <a:r>
              <a:rPr lang="en-US" sz="5600" dirty="0">
                <a:effectLst/>
                <a:latin typeface="Times New Roman" panose="02020603050405020304" pitchFamily="18" charset="0"/>
                <a:ea typeface="Times New Roman" panose="02020603050405020304" pitchFamily="18" charset="0"/>
              </a:rPr>
              <a:t>                                                  </a:t>
            </a:r>
            <a:r>
              <a:rPr lang="en-US" sz="5600" b="1"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ROLL NO: 191EC205</a:t>
            </a:r>
            <a:r>
              <a:rPr lang="en-US" sz="8000" dirty="0">
                <a:effectLst/>
                <a:latin typeface="Times New Roman" panose="02020603050405020304" pitchFamily="18" charset="0"/>
                <a:ea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114300" indent="0">
              <a:spcBef>
                <a:spcPts val="20"/>
              </a:spcBef>
              <a:buNone/>
            </a:pPr>
            <a:r>
              <a:rPr lang="en-US" sz="5600" dirty="0">
                <a:effectLst/>
                <a:latin typeface="Times New Roman" panose="02020603050405020304" pitchFamily="18" charset="0"/>
                <a:ea typeface="Times New Roman" panose="02020603050405020304" pitchFamily="18" charset="0"/>
              </a:rPr>
              <a:t>                             </a:t>
            </a:r>
            <a:endParaRPr lang="en-IN" sz="5600" dirty="0">
              <a:latin typeface="Times New Roman" panose="02020603050405020304" pitchFamily="18" charset="0"/>
              <a:ea typeface="Times New Roman" panose="02020603050405020304" pitchFamily="18" charset="0"/>
            </a:endParaRPr>
          </a:p>
          <a:p>
            <a:pPr marL="114300" indent="0">
              <a:spcBef>
                <a:spcPts val="20"/>
              </a:spcBef>
              <a:buNone/>
            </a:pPr>
            <a:r>
              <a:rPr lang="en-US" sz="8000" dirty="0">
                <a:effectLst/>
                <a:latin typeface="Times New Roman" panose="02020603050405020304" pitchFamily="18" charset="0"/>
                <a:ea typeface="Times New Roman" panose="02020603050405020304" pitchFamily="18" charset="0"/>
              </a:rPr>
              <a:t> 1) I have a major role in the initial planning of the project.</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2) The previous work on our project were </a:t>
            </a:r>
            <a:r>
              <a:rPr lang="en-US" sz="8000" dirty="0" err="1">
                <a:effectLst/>
                <a:latin typeface="Times New Roman" panose="02020603050405020304" pitchFamily="18" charset="0"/>
                <a:ea typeface="Times New Roman" panose="02020603050405020304" pitchFamily="18" charset="0"/>
              </a:rPr>
              <a:t>analysed</a:t>
            </a:r>
            <a:r>
              <a:rPr lang="en-US" sz="8000" dirty="0">
                <a:effectLst/>
                <a:latin typeface="Times New Roman" panose="02020603050405020304" pitchFamily="18" charset="0"/>
                <a:ea typeface="Times New Roman" panose="02020603050405020304" pitchFamily="18" charset="0"/>
              </a:rPr>
              <a:t> and new modification were done.</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3) I have </a:t>
            </a:r>
            <a:r>
              <a:rPr lang="en-US" sz="8000" dirty="0" err="1">
                <a:effectLst/>
                <a:latin typeface="Times New Roman" panose="02020603050405020304" pitchFamily="18" charset="0"/>
                <a:ea typeface="Times New Roman" panose="02020603050405020304" pitchFamily="18" charset="0"/>
              </a:rPr>
              <a:t>analysed</a:t>
            </a:r>
            <a:r>
              <a:rPr lang="en-US" sz="8000" dirty="0">
                <a:effectLst/>
                <a:latin typeface="Times New Roman" panose="02020603050405020304" pitchFamily="18" charset="0"/>
                <a:ea typeface="Times New Roman" panose="02020603050405020304" pitchFamily="18" charset="0"/>
              </a:rPr>
              <a:t> many research papers and it was helped in formulating the work flow of project.</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4) All the referred materials were compiled and their advantages, advancement and the points of disadvantages were </a:t>
            </a:r>
            <a:r>
              <a:rPr lang="en-US" sz="8000" dirty="0" err="1">
                <a:effectLst/>
                <a:latin typeface="Times New Roman" panose="02020603050405020304" pitchFamily="18" charset="0"/>
                <a:ea typeface="Times New Roman" panose="02020603050405020304" pitchFamily="18" charset="0"/>
              </a:rPr>
              <a:t>analysed</a:t>
            </a:r>
            <a:r>
              <a:rPr lang="en-US" sz="8000" dirty="0">
                <a:effectLst/>
                <a:latin typeface="Times New Roman" panose="02020603050405020304" pitchFamily="18" charset="0"/>
                <a:ea typeface="Times New Roman" panose="02020603050405020304" pitchFamily="18" charset="0"/>
              </a:rPr>
              <a:t> and adopted</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5) I have collected datasets 70% for training and 30% for testing.</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6) I have done all the ppt works on our project and I helped to remove the plagiarism for the report.</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7) I have a major role in taking contents for weekly process.</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8) I have also helped in coding process and once we completed our project I have presented a paper in the conference.</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114300" indent="0">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ts val="275"/>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44000"/>
              <a:buNone/>
            </a:pPr>
            <a:endParaRPr sz="2500" dirty="0">
              <a:latin typeface="Arial"/>
              <a:ea typeface="Arial"/>
              <a:cs typeface="Arial"/>
              <a:sym typeface="Arial"/>
            </a:endParaRPr>
          </a:p>
          <a:p>
            <a:pPr marL="0" lvl="0" indent="0" algn="just" rtl="0">
              <a:lnSpc>
                <a:spcPct val="170000"/>
              </a:lnSpc>
              <a:spcBef>
                <a:spcPts val="1000"/>
              </a:spcBef>
              <a:spcAft>
                <a:spcPts val="0"/>
              </a:spcAft>
              <a:buClr>
                <a:schemeClr val="dk1"/>
              </a:buClr>
              <a:buSzPct val="55000"/>
              <a:buNone/>
            </a:pPr>
            <a:endParaRPr sz="2000" dirty="0">
              <a:latin typeface="Arial"/>
              <a:ea typeface="Arial"/>
              <a:cs typeface="Arial"/>
              <a:sym typeface="Arial"/>
            </a:endParaRPr>
          </a:p>
          <a:p>
            <a:pPr marL="0" lvl="0" indent="0" algn="just" rtl="0">
              <a:lnSpc>
                <a:spcPct val="100000"/>
              </a:lnSpc>
              <a:spcBef>
                <a:spcPts val="1000"/>
              </a:spcBef>
              <a:spcAft>
                <a:spcPts val="0"/>
              </a:spcAft>
              <a:buClr>
                <a:schemeClr val="dk1"/>
              </a:buClr>
              <a:buSzPct val="55000"/>
              <a:buNone/>
            </a:pPr>
            <a:r>
              <a:rPr lang="en-US" sz="200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71" name="Google Shape;271;g1c72bd79d78_0_15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72" name="Google Shape;272;g1c72bd79d78_0_152"/>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extLst>
      <p:ext uri="{BB962C8B-B14F-4D97-AF65-F5344CB8AC3E}">
        <p14:creationId xmlns:p14="http://schemas.microsoft.com/office/powerpoint/2010/main" val="60143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c72bd79d78_0_152"/>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70" name="Google Shape;270;g1c72bd79d78_0_152"/>
          <p:cNvSpPr txBox="1">
            <a:spLocks noGrp="1"/>
          </p:cNvSpPr>
          <p:nvPr>
            <p:ph type="body" idx="1"/>
          </p:nvPr>
        </p:nvSpPr>
        <p:spPr>
          <a:xfrm>
            <a:off x="620275" y="1825625"/>
            <a:ext cx="10515600" cy="43512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70000"/>
              </a:lnSpc>
              <a:spcBef>
                <a:spcPts val="1000"/>
              </a:spcBef>
              <a:spcAft>
                <a:spcPts val="0"/>
              </a:spcAft>
              <a:buClr>
                <a:schemeClr val="dk1"/>
              </a:buClr>
              <a:buSzPts val="275"/>
              <a:buNone/>
            </a:pPr>
            <a:r>
              <a:rPr lang="en-US" sz="8000" b="1" dirty="0">
                <a:latin typeface="Times New Roman"/>
                <a:ea typeface="Times New Roman"/>
                <a:cs typeface="Times New Roman"/>
                <a:sym typeface="Times New Roman"/>
              </a:rPr>
              <a:t>WORK CONTRIBUTION :</a:t>
            </a:r>
          </a:p>
          <a:p>
            <a:pPr marL="0" lvl="0" indent="0" algn="just" rtl="0">
              <a:lnSpc>
                <a:spcPct val="170000"/>
              </a:lnSpc>
              <a:spcBef>
                <a:spcPts val="1000"/>
              </a:spcBef>
              <a:spcAft>
                <a:spcPts val="0"/>
              </a:spcAft>
              <a:buClr>
                <a:schemeClr val="dk1"/>
              </a:buClr>
              <a:buSzPts val="275"/>
              <a:buNone/>
            </a:pPr>
            <a:endParaRPr lang="en-US" sz="5600" b="1" dirty="0">
              <a:latin typeface="Times New Roman"/>
              <a:ea typeface="Times New Roman"/>
              <a:cs typeface="Times New Roman"/>
              <a:sym typeface="Times New Roman"/>
            </a:endParaRPr>
          </a:p>
          <a:p>
            <a:pPr marL="114300" indent="0">
              <a:spcBef>
                <a:spcPts val="20"/>
              </a:spcBef>
              <a:buNone/>
            </a:pPr>
            <a:r>
              <a:rPr lang="en-US" sz="8000" b="1" dirty="0">
                <a:effectLst/>
                <a:latin typeface="Times New Roman" panose="02020603050405020304" pitchFamily="18" charset="0"/>
                <a:ea typeface="Times New Roman" panose="02020603050405020304" pitchFamily="18" charset="0"/>
              </a:rPr>
              <a:t>NAME:</a:t>
            </a:r>
            <a:r>
              <a:rPr lang="en-US" sz="8000" b="1" dirty="0">
                <a:latin typeface="Times New Roman" panose="02020603050405020304" pitchFamily="18" charset="0"/>
                <a:ea typeface="Times New Roman" panose="02020603050405020304" pitchFamily="18" charset="0"/>
              </a:rPr>
              <a:t>VIJAY J</a:t>
            </a:r>
            <a:r>
              <a:rPr lang="en-US" sz="5600" dirty="0">
                <a:effectLst/>
                <a:latin typeface="Times New Roman" panose="02020603050405020304" pitchFamily="18" charset="0"/>
                <a:ea typeface="Times New Roman" panose="02020603050405020304" pitchFamily="18" charset="0"/>
              </a:rPr>
              <a:t>                                             </a:t>
            </a:r>
            <a:r>
              <a:rPr lang="en-US" sz="5600" b="1"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ROLL NO: 191EC310</a:t>
            </a:r>
            <a:endParaRPr lang="en-IN" sz="8000" dirty="0">
              <a:effectLst/>
              <a:latin typeface="Times New Roman" panose="02020603050405020304" pitchFamily="18" charset="0"/>
              <a:ea typeface="Times New Roman" panose="02020603050405020304" pitchFamily="18" charset="0"/>
            </a:endParaRPr>
          </a:p>
          <a:p>
            <a:pPr marL="114300" indent="0">
              <a:spcBef>
                <a:spcPts val="20"/>
              </a:spcBef>
              <a:buNone/>
            </a:pPr>
            <a:r>
              <a:rPr lang="en-US" sz="5600" dirty="0">
                <a:effectLst/>
                <a:latin typeface="Times New Roman" panose="02020603050405020304" pitchFamily="18" charset="0"/>
                <a:ea typeface="Times New Roman" panose="02020603050405020304" pitchFamily="18" charset="0"/>
              </a:rPr>
              <a:t>                             </a:t>
            </a:r>
            <a:endParaRPr lang="en-IN" sz="5600" dirty="0">
              <a:effectLst/>
              <a:latin typeface="Times New Roman" panose="02020603050405020304" pitchFamily="18" charset="0"/>
              <a:ea typeface="Times New Roman" panose="02020603050405020304" pitchFamily="18" charset="0"/>
            </a:endParaRPr>
          </a:p>
          <a:p>
            <a:pPr marL="114300" indent="0">
              <a:buNone/>
            </a:pPr>
            <a:r>
              <a:rPr lang="en-US" sz="5600" dirty="0">
                <a:effectLst/>
                <a:latin typeface="Times New Roman" panose="02020603050405020304" pitchFamily="18" charset="0"/>
                <a:ea typeface="Times New Roman" panose="02020603050405020304" pitchFamily="18" charset="0"/>
              </a:rPr>
              <a:t> </a:t>
            </a:r>
            <a:endParaRPr lang="en-IN" sz="56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1) I have take part in Coding side. </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2) I had a part in </a:t>
            </a:r>
            <a:r>
              <a:rPr lang="en-US" sz="8000" dirty="0" err="1">
                <a:effectLst/>
                <a:latin typeface="Times New Roman" panose="02020603050405020304" pitchFamily="18" charset="0"/>
                <a:ea typeface="Times New Roman" panose="02020603050405020304" pitchFamily="18" charset="0"/>
              </a:rPr>
              <a:t>analysing</a:t>
            </a:r>
            <a:r>
              <a:rPr lang="en-US" sz="8000" dirty="0">
                <a:effectLst/>
                <a:latin typeface="Times New Roman" panose="02020603050405020304" pitchFamily="18" charset="0"/>
                <a:ea typeface="Times New Roman" panose="02020603050405020304" pitchFamily="18" charset="0"/>
              </a:rPr>
              <a:t> literature survey. </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3) I am taking responsibility for conference.</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4) Taking part in </a:t>
            </a:r>
            <a:r>
              <a:rPr lang="en-US" sz="8000" dirty="0" err="1">
                <a:effectLst/>
                <a:latin typeface="Times New Roman" panose="02020603050405020304" pitchFamily="18" charset="0"/>
                <a:ea typeface="Times New Roman" panose="02020603050405020304" pitchFamily="18" charset="0"/>
              </a:rPr>
              <a:t>analysing</a:t>
            </a:r>
            <a:r>
              <a:rPr lang="en-US" sz="8000" dirty="0">
                <a:effectLst/>
                <a:latin typeface="Times New Roman" panose="02020603050405020304" pitchFamily="18" charset="0"/>
                <a:ea typeface="Times New Roman" panose="02020603050405020304" pitchFamily="18" charset="0"/>
              </a:rPr>
              <a:t> the result.</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5) Take part in training data sets. </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6) Take part in preparing report.</a:t>
            </a:r>
            <a:endParaRPr lang="en-IN" sz="8000" dirty="0">
              <a:effectLst/>
              <a:latin typeface="Times New Roman" panose="02020603050405020304" pitchFamily="18" charset="0"/>
              <a:ea typeface="Times New Roman" panose="02020603050405020304" pitchFamily="18" charset="0"/>
            </a:endParaRPr>
          </a:p>
          <a:p>
            <a:pPr marL="114300" indent="0">
              <a:buNone/>
            </a:pPr>
            <a:br>
              <a:rPr lang="en-US" sz="8000" dirty="0">
                <a:effectLst/>
                <a:latin typeface="Times New Roman" panose="02020603050405020304" pitchFamily="18" charset="0"/>
                <a:ea typeface="Times New Roman" panose="02020603050405020304" pitchFamily="18" charset="0"/>
              </a:rPr>
            </a:br>
            <a:r>
              <a:rPr lang="en-US" sz="8000"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114300" indent="0">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ts val="275"/>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44000"/>
              <a:buNone/>
            </a:pPr>
            <a:endParaRPr sz="2500" dirty="0">
              <a:latin typeface="Arial"/>
              <a:ea typeface="Arial"/>
              <a:cs typeface="Arial"/>
              <a:sym typeface="Arial"/>
            </a:endParaRPr>
          </a:p>
          <a:p>
            <a:pPr marL="0" lvl="0" indent="0" algn="just" rtl="0">
              <a:lnSpc>
                <a:spcPct val="170000"/>
              </a:lnSpc>
              <a:spcBef>
                <a:spcPts val="1000"/>
              </a:spcBef>
              <a:spcAft>
                <a:spcPts val="0"/>
              </a:spcAft>
              <a:buClr>
                <a:schemeClr val="dk1"/>
              </a:buClr>
              <a:buSzPct val="55000"/>
              <a:buNone/>
            </a:pPr>
            <a:endParaRPr sz="2000" dirty="0">
              <a:latin typeface="Arial"/>
              <a:ea typeface="Arial"/>
              <a:cs typeface="Arial"/>
              <a:sym typeface="Arial"/>
            </a:endParaRPr>
          </a:p>
          <a:p>
            <a:pPr marL="0" lvl="0" indent="0" algn="just" rtl="0">
              <a:lnSpc>
                <a:spcPct val="100000"/>
              </a:lnSpc>
              <a:spcBef>
                <a:spcPts val="1000"/>
              </a:spcBef>
              <a:spcAft>
                <a:spcPts val="0"/>
              </a:spcAft>
              <a:buClr>
                <a:schemeClr val="dk1"/>
              </a:buClr>
              <a:buSzPct val="55000"/>
              <a:buNone/>
            </a:pPr>
            <a:r>
              <a:rPr lang="en-US" sz="200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71" name="Google Shape;271;g1c72bd79d78_0_15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72" name="Google Shape;272;g1c72bd79d78_0_152"/>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extLst>
      <p:ext uri="{BB962C8B-B14F-4D97-AF65-F5344CB8AC3E}">
        <p14:creationId xmlns:p14="http://schemas.microsoft.com/office/powerpoint/2010/main" val="1051942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c72bd79d78_0_152"/>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70" name="Google Shape;270;g1c72bd79d78_0_152"/>
          <p:cNvSpPr txBox="1">
            <a:spLocks noGrp="1"/>
          </p:cNvSpPr>
          <p:nvPr>
            <p:ph type="body" idx="1"/>
          </p:nvPr>
        </p:nvSpPr>
        <p:spPr>
          <a:xfrm>
            <a:off x="620275" y="1825625"/>
            <a:ext cx="10515600" cy="43512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70000"/>
              </a:lnSpc>
              <a:spcBef>
                <a:spcPts val="1000"/>
              </a:spcBef>
              <a:spcAft>
                <a:spcPts val="0"/>
              </a:spcAft>
              <a:buClr>
                <a:schemeClr val="dk1"/>
              </a:buClr>
              <a:buSzPts val="275"/>
              <a:buNone/>
            </a:pPr>
            <a:r>
              <a:rPr lang="en-US" sz="8000" b="1" dirty="0">
                <a:latin typeface="Times New Roman"/>
                <a:ea typeface="Times New Roman"/>
                <a:cs typeface="Times New Roman"/>
                <a:sym typeface="Times New Roman"/>
              </a:rPr>
              <a:t>WORK CONTRIBUTION :</a:t>
            </a:r>
          </a:p>
          <a:p>
            <a:pPr marL="0" lvl="0" indent="0" algn="just" rtl="0">
              <a:lnSpc>
                <a:spcPct val="170000"/>
              </a:lnSpc>
              <a:spcBef>
                <a:spcPts val="1000"/>
              </a:spcBef>
              <a:spcAft>
                <a:spcPts val="0"/>
              </a:spcAft>
              <a:buClr>
                <a:schemeClr val="dk1"/>
              </a:buClr>
              <a:buSzPts val="275"/>
              <a:buNone/>
            </a:pPr>
            <a:endParaRPr lang="en-US" sz="5600" b="1" dirty="0">
              <a:latin typeface="Times New Roman"/>
              <a:ea typeface="Times New Roman"/>
              <a:cs typeface="Times New Roman"/>
              <a:sym typeface="Times New Roman"/>
            </a:endParaRPr>
          </a:p>
          <a:p>
            <a:pPr marL="114300" indent="0">
              <a:spcBef>
                <a:spcPts val="20"/>
              </a:spcBef>
              <a:buNone/>
            </a:pPr>
            <a:r>
              <a:rPr lang="en-US" sz="8000" b="1" dirty="0">
                <a:effectLst/>
                <a:latin typeface="Times New Roman" panose="02020603050405020304" pitchFamily="18" charset="0"/>
                <a:ea typeface="Times New Roman" panose="02020603050405020304" pitchFamily="18" charset="0"/>
              </a:rPr>
              <a:t>NAME:</a:t>
            </a:r>
            <a:r>
              <a:rPr lang="en-US" sz="8000" b="1" dirty="0">
                <a:latin typeface="Times New Roman" panose="02020603050405020304" pitchFamily="18" charset="0"/>
                <a:ea typeface="Times New Roman" panose="02020603050405020304" pitchFamily="18" charset="0"/>
              </a:rPr>
              <a:t>VIKRAM</a:t>
            </a:r>
            <a:r>
              <a:rPr lang="en-US" sz="5600" dirty="0">
                <a:effectLst/>
                <a:latin typeface="Times New Roman" panose="02020603050405020304" pitchFamily="18" charset="0"/>
                <a:ea typeface="Times New Roman" panose="02020603050405020304" pitchFamily="18" charset="0"/>
              </a:rPr>
              <a:t>                                       </a:t>
            </a:r>
            <a:r>
              <a:rPr lang="en-US" sz="5600" b="1"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ROLL NO: 191EC311</a:t>
            </a:r>
            <a:endParaRPr lang="en-IN" sz="8000" dirty="0">
              <a:effectLst/>
              <a:latin typeface="Times New Roman" panose="02020603050405020304" pitchFamily="18" charset="0"/>
              <a:ea typeface="Times New Roman" panose="02020603050405020304" pitchFamily="18" charset="0"/>
            </a:endParaRPr>
          </a:p>
          <a:p>
            <a:pPr marL="114300" indent="0">
              <a:spcBef>
                <a:spcPts val="20"/>
              </a:spcBef>
              <a:buNone/>
            </a:pPr>
            <a:r>
              <a:rPr lang="en-US" sz="5600" dirty="0">
                <a:effectLst/>
                <a:latin typeface="Times New Roman" panose="02020603050405020304" pitchFamily="18" charset="0"/>
                <a:ea typeface="Times New Roman" panose="02020603050405020304" pitchFamily="18" charset="0"/>
              </a:rPr>
              <a:t>                             </a:t>
            </a:r>
            <a:endParaRPr lang="en-IN" sz="5600" dirty="0">
              <a:effectLst/>
              <a:latin typeface="Times New Roman" panose="02020603050405020304" pitchFamily="18" charset="0"/>
              <a:ea typeface="Times New Roman" panose="02020603050405020304" pitchFamily="18" charset="0"/>
            </a:endParaRPr>
          </a:p>
          <a:p>
            <a:pPr marL="114300" indent="0">
              <a:buNone/>
            </a:pPr>
            <a:r>
              <a:rPr lang="en-US" sz="5600" dirty="0">
                <a:effectLst/>
                <a:latin typeface="Times New Roman" panose="02020603050405020304" pitchFamily="18" charset="0"/>
                <a:ea typeface="Times New Roman" panose="02020603050405020304" pitchFamily="18" charset="0"/>
              </a:rPr>
              <a:t> </a:t>
            </a:r>
            <a:endParaRPr lang="en-IN" sz="56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1) I have take part in training data sets. </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2) Take part in </a:t>
            </a:r>
            <a:r>
              <a:rPr lang="en-US" sz="8000" dirty="0" err="1">
                <a:effectLst/>
                <a:latin typeface="Times New Roman" panose="02020603050405020304" pitchFamily="18" charset="0"/>
                <a:ea typeface="Times New Roman" panose="02020603050405020304" pitchFamily="18" charset="0"/>
              </a:rPr>
              <a:t>analysing</a:t>
            </a:r>
            <a:r>
              <a:rPr lang="en-US" sz="8000" dirty="0">
                <a:effectLst/>
                <a:latin typeface="Times New Roman" panose="02020603050405020304" pitchFamily="18" charset="0"/>
                <a:ea typeface="Times New Roman" panose="02020603050405020304" pitchFamily="18" charset="0"/>
              </a:rPr>
              <a:t> literature survey.</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3) I have a major part in PPT works. </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4) Have a role in initial planning of the project.</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5) I have a major part in Report preparation.</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6) I have take part in coding side.</a:t>
            </a: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 </a:t>
            </a:r>
            <a:br>
              <a:rPr lang="en-US" sz="8000" dirty="0">
                <a:effectLst/>
                <a:latin typeface="Times New Roman" panose="02020603050405020304" pitchFamily="18" charset="0"/>
                <a:ea typeface="Times New Roman" panose="02020603050405020304" pitchFamily="18" charset="0"/>
              </a:rPr>
            </a:br>
            <a:r>
              <a:rPr lang="en-US" sz="8000"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114300" indent="0">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ts val="275"/>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44000"/>
              <a:buNone/>
            </a:pPr>
            <a:endParaRPr sz="2500" dirty="0">
              <a:latin typeface="Arial"/>
              <a:ea typeface="Arial"/>
              <a:cs typeface="Arial"/>
              <a:sym typeface="Arial"/>
            </a:endParaRPr>
          </a:p>
          <a:p>
            <a:pPr marL="0" lvl="0" indent="0" algn="just" rtl="0">
              <a:lnSpc>
                <a:spcPct val="170000"/>
              </a:lnSpc>
              <a:spcBef>
                <a:spcPts val="1000"/>
              </a:spcBef>
              <a:spcAft>
                <a:spcPts val="0"/>
              </a:spcAft>
              <a:buClr>
                <a:schemeClr val="dk1"/>
              </a:buClr>
              <a:buSzPct val="55000"/>
              <a:buNone/>
            </a:pPr>
            <a:endParaRPr sz="2000" dirty="0">
              <a:latin typeface="Arial"/>
              <a:ea typeface="Arial"/>
              <a:cs typeface="Arial"/>
              <a:sym typeface="Arial"/>
            </a:endParaRPr>
          </a:p>
          <a:p>
            <a:pPr marL="0" lvl="0" indent="0" algn="just" rtl="0">
              <a:lnSpc>
                <a:spcPct val="100000"/>
              </a:lnSpc>
              <a:spcBef>
                <a:spcPts val="1000"/>
              </a:spcBef>
              <a:spcAft>
                <a:spcPts val="0"/>
              </a:spcAft>
              <a:buClr>
                <a:schemeClr val="dk1"/>
              </a:buClr>
              <a:buSzPct val="55000"/>
              <a:buNone/>
            </a:pPr>
            <a:r>
              <a:rPr lang="en-US" sz="200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71" name="Google Shape;271;g1c72bd79d78_0_15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72" name="Google Shape;272;g1c72bd79d78_0_152"/>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extLst>
      <p:ext uri="{BB962C8B-B14F-4D97-AF65-F5344CB8AC3E}">
        <p14:creationId xmlns:p14="http://schemas.microsoft.com/office/powerpoint/2010/main" val="3131175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c72bd79d78_0_152"/>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70" name="Google Shape;270;g1c72bd79d78_0_152"/>
          <p:cNvSpPr txBox="1">
            <a:spLocks noGrp="1"/>
          </p:cNvSpPr>
          <p:nvPr>
            <p:ph type="body" idx="1"/>
          </p:nvPr>
        </p:nvSpPr>
        <p:spPr>
          <a:xfrm>
            <a:off x="620275" y="1825625"/>
            <a:ext cx="10515600" cy="4351200"/>
          </a:xfrm>
          <a:prstGeom prst="rect">
            <a:avLst/>
          </a:prstGeom>
          <a:noFill/>
          <a:ln>
            <a:noFill/>
          </a:ln>
        </p:spPr>
        <p:txBody>
          <a:bodyPr spcFirstLastPara="1" wrap="square" lIns="91425" tIns="45700" rIns="91425" bIns="45700" anchor="t" anchorCtr="0">
            <a:normAutofit fontScale="32500" lnSpcReduction="20000"/>
          </a:bodyPr>
          <a:lstStyle/>
          <a:p>
            <a:pPr marL="0" lvl="0" indent="0" algn="just" rtl="0">
              <a:lnSpc>
                <a:spcPct val="170000"/>
              </a:lnSpc>
              <a:spcBef>
                <a:spcPts val="1000"/>
              </a:spcBef>
              <a:spcAft>
                <a:spcPts val="0"/>
              </a:spcAft>
              <a:buClr>
                <a:schemeClr val="dk1"/>
              </a:buClr>
              <a:buSzPts val="275"/>
              <a:buNone/>
            </a:pP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 </a:t>
            </a:r>
            <a:br>
              <a:rPr lang="en-US" sz="8000" dirty="0">
                <a:effectLst/>
                <a:latin typeface="Times New Roman" panose="02020603050405020304" pitchFamily="18" charset="0"/>
                <a:ea typeface="Times New Roman" panose="02020603050405020304" pitchFamily="18" charset="0"/>
              </a:rPr>
            </a:br>
            <a:r>
              <a:rPr lang="en-US" sz="8000"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114300" indent="0">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ts val="275"/>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44000"/>
              <a:buNone/>
            </a:pPr>
            <a:endParaRPr sz="2500" dirty="0">
              <a:latin typeface="Arial"/>
              <a:ea typeface="Arial"/>
              <a:cs typeface="Arial"/>
              <a:sym typeface="Arial"/>
            </a:endParaRPr>
          </a:p>
          <a:p>
            <a:pPr marL="0" lvl="0" indent="0" algn="just" rtl="0">
              <a:lnSpc>
                <a:spcPct val="170000"/>
              </a:lnSpc>
              <a:spcBef>
                <a:spcPts val="1000"/>
              </a:spcBef>
              <a:spcAft>
                <a:spcPts val="0"/>
              </a:spcAft>
              <a:buClr>
                <a:schemeClr val="dk1"/>
              </a:buClr>
              <a:buSzPct val="55000"/>
              <a:buNone/>
            </a:pPr>
            <a:endParaRPr sz="2000" dirty="0">
              <a:latin typeface="Arial"/>
              <a:ea typeface="Arial"/>
              <a:cs typeface="Arial"/>
              <a:sym typeface="Arial"/>
            </a:endParaRPr>
          </a:p>
          <a:p>
            <a:pPr marL="0" lvl="0" indent="0" algn="just" rtl="0">
              <a:lnSpc>
                <a:spcPct val="100000"/>
              </a:lnSpc>
              <a:spcBef>
                <a:spcPts val="1000"/>
              </a:spcBef>
              <a:spcAft>
                <a:spcPts val="0"/>
              </a:spcAft>
              <a:buClr>
                <a:schemeClr val="dk1"/>
              </a:buClr>
              <a:buSzPct val="55000"/>
              <a:buNone/>
            </a:pPr>
            <a:r>
              <a:rPr lang="en-US" sz="200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71" name="Google Shape;271;g1c72bd79d78_0_15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72" name="Google Shape;272;g1c72bd79d78_0_152"/>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pic>
        <p:nvPicPr>
          <p:cNvPr id="2" name="Picture 1">
            <a:extLst>
              <a:ext uri="{FF2B5EF4-FFF2-40B4-BE49-F238E27FC236}">
                <a16:creationId xmlns:a16="http://schemas.microsoft.com/office/drawing/2014/main" id="{588662AB-C7B9-AD71-FA6B-DD1C559840F2}"/>
              </a:ext>
            </a:extLst>
          </p:cNvPr>
          <p:cNvPicPr>
            <a:picLocks noChangeAspect="1"/>
          </p:cNvPicPr>
          <p:nvPr/>
        </p:nvPicPr>
        <p:blipFill>
          <a:blip r:embed="rId4"/>
          <a:stretch>
            <a:fillRect/>
          </a:stretch>
        </p:blipFill>
        <p:spPr>
          <a:xfrm>
            <a:off x="1558637" y="1410408"/>
            <a:ext cx="4177146" cy="4847175"/>
          </a:xfrm>
          <a:prstGeom prst="rect">
            <a:avLst/>
          </a:prstGeom>
          <a:noFill/>
          <a:ln>
            <a:noFill/>
          </a:ln>
        </p:spPr>
      </p:pic>
      <p:pic>
        <p:nvPicPr>
          <p:cNvPr id="3" name="Picture 2">
            <a:extLst>
              <a:ext uri="{FF2B5EF4-FFF2-40B4-BE49-F238E27FC236}">
                <a16:creationId xmlns:a16="http://schemas.microsoft.com/office/drawing/2014/main" id="{AA0E69CF-ABDC-C96A-2ACC-5C905DB6391B}"/>
              </a:ext>
            </a:extLst>
          </p:cNvPr>
          <p:cNvPicPr>
            <a:picLocks noChangeAspect="1"/>
          </p:cNvPicPr>
          <p:nvPr/>
        </p:nvPicPr>
        <p:blipFill>
          <a:blip r:embed="rId5"/>
          <a:stretch>
            <a:fillRect/>
          </a:stretch>
        </p:blipFill>
        <p:spPr>
          <a:xfrm>
            <a:off x="6456219" y="1410407"/>
            <a:ext cx="4090553" cy="4847171"/>
          </a:xfrm>
          <a:prstGeom prst="rect">
            <a:avLst/>
          </a:prstGeom>
          <a:noFill/>
          <a:ln>
            <a:noFill/>
          </a:ln>
        </p:spPr>
      </p:pic>
    </p:spTree>
    <p:extLst>
      <p:ext uri="{BB962C8B-B14F-4D97-AF65-F5344CB8AC3E}">
        <p14:creationId xmlns:p14="http://schemas.microsoft.com/office/powerpoint/2010/main" val="2991078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c72bd79d78_0_152"/>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70" name="Google Shape;270;g1c72bd79d78_0_152"/>
          <p:cNvSpPr txBox="1">
            <a:spLocks noGrp="1"/>
          </p:cNvSpPr>
          <p:nvPr>
            <p:ph type="body" idx="1"/>
          </p:nvPr>
        </p:nvSpPr>
        <p:spPr>
          <a:xfrm>
            <a:off x="620275" y="1825625"/>
            <a:ext cx="10515600" cy="4351200"/>
          </a:xfrm>
          <a:prstGeom prst="rect">
            <a:avLst/>
          </a:prstGeom>
          <a:noFill/>
          <a:ln>
            <a:noFill/>
          </a:ln>
        </p:spPr>
        <p:txBody>
          <a:bodyPr spcFirstLastPara="1" wrap="square" lIns="91425" tIns="45700" rIns="91425" bIns="45700" anchor="t" anchorCtr="0">
            <a:normAutofit fontScale="32500" lnSpcReduction="20000"/>
          </a:bodyPr>
          <a:lstStyle/>
          <a:p>
            <a:pPr marL="0" lvl="0" indent="0" algn="just" rtl="0">
              <a:lnSpc>
                <a:spcPct val="170000"/>
              </a:lnSpc>
              <a:spcBef>
                <a:spcPts val="1000"/>
              </a:spcBef>
              <a:spcAft>
                <a:spcPts val="0"/>
              </a:spcAft>
              <a:buClr>
                <a:schemeClr val="dk1"/>
              </a:buClr>
              <a:buSzPts val="275"/>
              <a:buNone/>
            </a:pP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 </a:t>
            </a:r>
            <a:br>
              <a:rPr lang="en-US" sz="8000" dirty="0">
                <a:effectLst/>
                <a:latin typeface="Times New Roman" panose="02020603050405020304" pitchFamily="18" charset="0"/>
                <a:ea typeface="Times New Roman" panose="02020603050405020304" pitchFamily="18" charset="0"/>
              </a:rPr>
            </a:br>
            <a:r>
              <a:rPr lang="en-US" sz="8000"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114300" indent="0">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ts val="275"/>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44000"/>
              <a:buNone/>
            </a:pPr>
            <a:endParaRPr sz="2500" dirty="0">
              <a:latin typeface="Arial"/>
              <a:ea typeface="Arial"/>
              <a:cs typeface="Arial"/>
              <a:sym typeface="Arial"/>
            </a:endParaRPr>
          </a:p>
          <a:p>
            <a:pPr marL="0" lvl="0" indent="0" algn="just" rtl="0">
              <a:lnSpc>
                <a:spcPct val="170000"/>
              </a:lnSpc>
              <a:spcBef>
                <a:spcPts val="1000"/>
              </a:spcBef>
              <a:spcAft>
                <a:spcPts val="0"/>
              </a:spcAft>
              <a:buClr>
                <a:schemeClr val="dk1"/>
              </a:buClr>
              <a:buSzPct val="55000"/>
              <a:buNone/>
            </a:pPr>
            <a:endParaRPr sz="2000" dirty="0">
              <a:latin typeface="Arial"/>
              <a:ea typeface="Arial"/>
              <a:cs typeface="Arial"/>
              <a:sym typeface="Arial"/>
            </a:endParaRPr>
          </a:p>
          <a:p>
            <a:pPr marL="0" lvl="0" indent="0" algn="just" rtl="0">
              <a:lnSpc>
                <a:spcPct val="100000"/>
              </a:lnSpc>
              <a:spcBef>
                <a:spcPts val="1000"/>
              </a:spcBef>
              <a:spcAft>
                <a:spcPts val="0"/>
              </a:spcAft>
              <a:buClr>
                <a:schemeClr val="dk1"/>
              </a:buClr>
              <a:buSzPct val="55000"/>
              <a:buNone/>
            </a:pPr>
            <a:r>
              <a:rPr lang="en-US" sz="200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71" name="Google Shape;271;g1c72bd79d78_0_15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72" name="Google Shape;272;g1c72bd79d78_0_152"/>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pic>
        <p:nvPicPr>
          <p:cNvPr id="4" name="Picture 3" descr="IMG_20230317_090128">
            <a:extLst>
              <a:ext uri="{FF2B5EF4-FFF2-40B4-BE49-F238E27FC236}">
                <a16:creationId xmlns:a16="http://schemas.microsoft.com/office/drawing/2014/main" id="{FDF925FB-1EB0-7458-B941-CBBDC6923275}"/>
              </a:ext>
            </a:extLst>
          </p:cNvPr>
          <p:cNvPicPr>
            <a:picLocks noChangeAspect="1"/>
          </p:cNvPicPr>
          <p:nvPr/>
        </p:nvPicPr>
        <p:blipFill>
          <a:blip r:embed="rId4"/>
          <a:stretch>
            <a:fillRect/>
          </a:stretch>
        </p:blipFill>
        <p:spPr>
          <a:xfrm>
            <a:off x="2568804" y="1824282"/>
            <a:ext cx="7418022" cy="4327136"/>
          </a:xfrm>
          <a:prstGeom prst="rect">
            <a:avLst/>
          </a:prstGeom>
        </p:spPr>
      </p:pic>
    </p:spTree>
    <p:extLst>
      <p:ext uri="{BB962C8B-B14F-4D97-AF65-F5344CB8AC3E}">
        <p14:creationId xmlns:p14="http://schemas.microsoft.com/office/powerpoint/2010/main" val="70911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c72bd79d78_0_152"/>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70" name="Google Shape;270;g1c72bd79d78_0_152"/>
          <p:cNvSpPr txBox="1">
            <a:spLocks noGrp="1"/>
          </p:cNvSpPr>
          <p:nvPr>
            <p:ph type="body" idx="1"/>
          </p:nvPr>
        </p:nvSpPr>
        <p:spPr>
          <a:xfrm>
            <a:off x="620275" y="1825625"/>
            <a:ext cx="10515600" cy="4351200"/>
          </a:xfrm>
          <a:prstGeom prst="rect">
            <a:avLst/>
          </a:prstGeom>
          <a:noFill/>
          <a:ln>
            <a:noFill/>
          </a:ln>
        </p:spPr>
        <p:txBody>
          <a:bodyPr spcFirstLastPara="1" wrap="square" lIns="91425" tIns="45700" rIns="91425" bIns="45700" anchor="t" anchorCtr="0">
            <a:normAutofit fontScale="32500" lnSpcReduction="20000"/>
          </a:bodyPr>
          <a:lstStyle/>
          <a:p>
            <a:pPr marL="0" lvl="0" indent="0" algn="just" rtl="0">
              <a:lnSpc>
                <a:spcPct val="170000"/>
              </a:lnSpc>
              <a:spcBef>
                <a:spcPts val="1000"/>
              </a:spcBef>
              <a:spcAft>
                <a:spcPts val="0"/>
              </a:spcAft>
              <a:buClr>
                <a:schemeClr val="dk1"/>
              </a:buClr>
              <a:buSzPts val="275"/>
              <a:buNone/>
            </a:pP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 </a:t>
            </a:r>
            <a:br>
              <a:rPr lang="en-US" sz="8000" dirty="0">
                <a:effectLst/>
                <a:latin typeface="Times New Roman" panose="02020603050405020304" pitchFamily="18" charset="0"/>
                <a:ea typeface="Times New Roman" panose="02020603050405020304" pitchFamily="18" charset="0"/>
              </a:rPr>
            </a:br>
            <a:r>
              <a:rPr lang="en-US" sz="8000"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114300" indent="0">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ts val="275"/>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44000"/>
              <a:buNone/>
            </a:pPr>
            <a:endParaRPr sz="2500" dirty="0">
              <a:latin typeface="Arial"/>
              <a:ea typeface="Arial"/>
              <a:cs typeface="Arial"/>
              <a:sym typeface="Arial"/>
            </a:endParaRPr>
          </a:p>
          <a:p>
            <a:pPr marL="0" lvl="0" indent="0" algn="just" rtl="0">
              <a:lnSpc>
                <a:spcPct val="170000"/>
              </a:lnSpc>
              <a:spcBef>
                <a:spcPts val="1000"/>
              </a:spcBef>
              <a:spcAft>
                <a:spcPts val="0"/>
              </a:spcAft>
              <a:buClr>
                <a:schemeClr val="dk1"/>
              </a:buClr>
              <a:buSzPct val="55000"/>
              <a:buNone/>
            </a:pPr>
            <a:endParaRPr sz="2000" dirty="0">
              <a:latin typeface="Arial"/>
              <a:ea typeface="Arial"/>
              <a:cs typeface="Arial"/>
              <a:sym typeface="Arial"/>
            </a:endParaRPr>
          </a:p>
          <a:p>
            <a:pPr marL="0" lvl="0" indent="0" algn="just" rtl="0">
              <a:lnSpc>
                <a:spcPct val="100000"/>
              </a:lnSpc>
              <a:spcBef>
                <a:spcPts val="1000"/>
              </a:spcBef>
              <a:spcAft>
                <a:spcPts val="0"/>
              </a:spcAft>
              <a:buClr>
                <a:schemeClr val="dk1"/>
              </a:buClr>
              <a:buSzPct val="55000"/>
              <a:buNone/>
            </a:pPr>
            <a:r>
              <a:rPr lang="en-US" sz="200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71" name="Google Shape;271;g1c72bd79d78_0_15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72" name="Google Shape;272;g1c72bd79d78_0_152"/>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pic>
        <p:nvPicPr>
          <p:cNvPr id="2" name="Picture 1" descr="IMG_20230317_090148">
            <a:extLst>
              <a:ext uri="{FF2B5EF4-FFF2-40B4-BE49-F238E27FC236}">
                <a16:creationId xmlns:a16="http://schemas.microsoft.com/office/drawing/2014/main" id="{3DBD4077-BFB6-7A41-49A4-AB83D28F0392}"/>
              </a:ext>
            </a:extLst>
          </p:cNvPr>
          <p:cNvPicPr>
            <a:picLocks noChangeAspect="1"/>
          </p:cNvPicPr>
          <p:nvPr/>
        </p:nvPicPr>
        <p:blipFill>
          <a:blip r:embed="rId4"/>
          <a:stretch>
            <a:fillRect/>
          </a:stretch>
        </p:blipFill>
        <p:spPr>
          <a:xfrm>
            <a:off x="2587335" y="1824283"/>
            <a:ext cx="7360797" cy="4441435"/>
          </a:xfrm>
          <a:prstGeom prst="rect">
            <a:avLst/>
          </a:prstGeom>
        </p:spPr>
      </p:pic>
    </p:spTree>
    <p:extLst>
      <p:ext uri="{BB962C8B-B14F-4D97-AF65-F5344CB8AC3E}">
        <p14:creationId xmlns:p14="http://schemas.microsoft.com/office/powerpoint/2010/main" val="2366408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c72bd79d78_0_152"/>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270" name="Google Shape;270;g1c72bd79d78_0_152"/>
          <p:cNvSpPr txBox="1">
            <a:spLocks noGrp="1"/>
          </p:cNvSpPr>
          <p:nvPr>
            <p:ph type="body" idx="1"/>
          </p:nvPr>
        </p:nvSpPr>
        <p:spPr>
          <a:xfrm>
            <a:off x="620275" y="1825625"/>
            <a:ext cx="10515600" cy="4351200"/>
          </a:xfrm>
          <a:prstGeom prst="rect">
            <a:avLst/>
          </a:prstGeom>
          <a:noFill/>
          <a:ln>
            <a:noFill/>
          </a:ln>
        </p:spPr>
        <p:txBody>
          <a:bodyPr spcFirstLastPara="1" wrap="square" lIns="91425" tIns="45700" rIns="91425" bIns="45700" anchor="t" anchorCtr="0">
            <a:normAutofit fontScale="32500" lnSpcReduction="20000"/>
          </a:bodyPr>
          <a:lstStyle/>
          <a:p>
            <a:pPr marL="0" lvl="0" indent="0" algn="just" rtl="0">
              <a:lnSpc>
                <a:spcPct val="170000"/>
              </a:lnSpc>
              <a:spcBef>
                <a:spcPts val="1000"/>
              </a:spcBef>
              <a:spcAft>
                <a:spcPts val="0"/>
              </a:spcAft>
              <a:buClr>
                <a:schemeClr val="dk1"/>
              </a:buClr>
              <a:buSzPts val="275"/>
              <a:buNone/>
            </a:pPr>
            <a:endParaRPr lang="en-IN" sz="8000" dirty="0">
              <a:effectLst/>
              <a:latin typeface="Times New Roman" panose="02020603050405020304" pitchFamily="18" charset="0"/>
              <a:ea typeface="Times New Roman" panose="02020603050405020304" pitchFamily="18" charset="0"/>
            </a:endParaRPr>
          </a:p>
          <a:p>
            <a:pPr marL="114300" indent="0">
              <a:buNone/>
            </a:pPr>
            <a:r>
              <a:rPr lang="en-US" sz="8000" dirty="0">
                <a:effectLst/>
                <a:latin typeface="Times New Roman" panose="02020603050405020304" pitchFamily="18" charset="0"/>
                <a:ea typeface="Times New Roman" panose="02020603050405020304" pitchFamily="18" charset="0"/>
              </a:rPr>
              <a:t> </a:t>
            </a:r>
            <a:br>
              <a:rPr lang="en-US" sz="8000" dirty="0">
                <a:effectLst/>
                <a:latin typeface="Times New Roman" panose="02020603050405020304" pitchFamily="18" charset="0"/>
                <a:ea typeface="Times New Roman" panose="02020603050405020304" pitchFamily="18" charset="0"/>
              </a:rPr>
            </a:br>
            <a:r>
              <a:rPr lang="en-US" sz="8000" dirty="0">
                <a:effectLst/>
                <a:latin typeface="Times New Roman" panose="02020603050405020304" pitchFamily="18" charset="0"/>
                <a:ea typeface="Times New Roman" panose="02020603050405020304" pitchFamily="18" charset="0"/>
              </a:rPr>
              <a:t>  </a:t>
            </a:r>
            <a:r>
              <a:rPr lang="en-US" sz="8000" b="1" dirty="0">
                <a:effectLst/>
                <a:latin typeface="Times New Roman" panose="02020603050405020304" pitchFamily="18" charset="0"/>
                <a:ea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114300" indent="0">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ts val="275"/>
              <a:buNone/>
            </a:pPr>
            <a:endParaRPr sz="72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44000"/>
              <a:buNone/>
            </a:pPr>
            <a:endParaRPr sz="2500" dirty="0">
              <a:latin typeface="Arial"/>
              <a:ea typeface="Arial"/>
              <a:cs typeface="Arial"/>
              <a:sym typeface="Arial"/>
            </a:endParaRPr>
          </a:p>
          <a:p>
            <a:pPr marL="0" lvl="0" indent="0" algn="just" rtl="0">
              <a:lnSpc>
                <a:spcPct val="170000"/>
              </a:lnSpc>
              <a:spcBef>
                <a:spcPts val="1000"/>
              </a:spcBef>
              <a:spcAft>
                <a:spcPts val="0"/>
              </a:spcAft>
              <a:buClr>
                <a:schemeClr val="dk1"/>
              </a:buClr>
              <a:buSzPct val="55000"/>
              <a:buNone/>
            </a:pPr>
            <a:endParaRPr sz="2000" dirty="0">
              <a:latin typeface="Arial"/>
              <a:ea typeface="Arial"/>
              <a:cs typeface="Arial"/>
              <a:sym typeface="Arial"/>
            </a:endParaRPr>
          </a:p>
          <a:p>
            <a:pPr marL="0" lvl="0" indent="0" algn="just" rtl="0">
              <a:lnSpc>
                <a:spcPct val="100000"/>
              </a:lnSpc>
              <a:spcBef>
                <a:spcPts val="1000"/>
              </a:spcBef>
              <a:spcAft>
                <a:spcPts val="0"/>
              </a:spcAft>
              <a:buClr>
                <a:schemeClr val="dk1"/>
              </a:buClr>
              <a:buSzPct val="55000"/>
              <a:buNone/>
            </a:pPr>
            <a:r>
              <a:rPr lang="en-US" sz="2000" dirty="0">
                <a:latin typeface="Arial"/>
                <a:ea typeface="Arial"/>
                <a:cs typeface="Arial"/>
                <a:sym typeface="Arial"/>
              </a:rPr>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2352"/>
              <a:buNone/>
            </a:pPr>
            <a:r>
              <a:rPr lang="en-US" sz="2550" dirty="0">
                <a:latin typeface="Arial"/>
                <a:ea typeface="Arial"/>
                <a:cs typeface="Arial"/>
                <a:sym typeface="Arial"/>
              </a:rPr>
              <a:t>    </a:t>
            </a:r>
            <a:endParaRPr sz="2550" dirty="0">
              <a:latin typeface="Arial"/>
              <a:ea typeface="Arial"/>
              <a:cs typeface="Arial"/>
              <a:sym typeface="Arial"/>
            </a:endParaRPr>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88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271" name="Google Shape;271;g1c72bd79d78_0_152"/>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272" name="Google Shape;272;g1c72bd79d78_0_152"/>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pic>
        <p:nvPicPr>
          <p:cNvPr id="3" name="Picture 2" descr="IMG_20230317_090214">
            <a:extLst>
              <a:ext uri="{FF2B5EF4-FFF2-40B4-BE49-F238E27FC236}">
                <a16:creationId xmlns:a16="http://schemas.microsoft.com/office/drawing/2014/main" id="{26FE089F-B8A6-9838-9CCC-972AC988A4AD}"/>
              </a:ext>
            </a:extLst>
          </p:cNvPr>
          <p:cNvPicPr>
            <a:picLocks noChangeAspect="1"/>
          </p:cNvPicPr>
          <p:nvPr/>
        </p:nvPicPr>
        <p:blipFill>
          <a:blip r:embed="rId4"/>
          <a:stretch>
            <a:fillRect/>
          </a:stretch>
        </p:blipFill>
        <p:spPr>
          <a:xfrm>
            <a:off x="2524991" y="1693717"/>
            <a:ext cx="7138554" cy="4483107"/>
          </a:xfrm>
          <a:prstGeom prst="rect">
            <a:avLst/>
          </a:prstGeom>
        </p:spPr>
      </p:pic>
    </p:spTree>
    <p:extLst>
      <p:ext uri="{BB962C8B-B14F-4D97-AF65-F5344CB8AC3E}">
        <p14:creationId xmlns:p14="http://schemas.microsoft.com/office/powerpoint/2010/main" val="371857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c72bd79d78_0_25"/>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latin typeface="Calibri"/>
                <a:ea typeface="Calibri"/>
                <a:cs typeface="Calibri"/>
                <a:sym typeface="Calibri"/>
              </a:rPr>
              <a:t>DESIGN FOR VISITOR AUTHENTICATION BASED ON FACE RECOGNITION TECHNOLOGY USING CCTV</a:t>
            </a:r>
            <a:endParaRPr sz="2500">
              <a:latin typeface="Calibri"/>
              <a:ea typeface="Calibri"/>
              <a:cs typeface="Calibri"/>
              <a:sym typeface="Calibri"/>
            </a:endParaRPr>
          </a:p>
        </p:txBody>
      </p:sp>
      <p:sp>
        <p:nvSpPr>
          <p:cNvPr id="113" name="Google Shape;113;g1c72bd79d78_0_2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2500" b="1">
                <a:latin typeface="Times New Roman"/>
                <a:ea typeface="Times New Roman"/>
                <a:cs typeface="Times New Roman"/>
                <a:sym typeface="Times New Roman"/>
              </a:rPr>
              <a:t>INTRODUCTION:</a:t>
            </a:r>
            <a:endParaRPr sz="2500" b="1">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500">
              <a:latin typeface="Times New Roman"/>
              <a:ea typeface="Times New Roman"/>
              <a:cs typeface="Times New Roman"/>
              <a:sym typeface="Times New Roman"/>
            </a:endParaRPr>
          </a:p>
          <a:p>
            <a:pPr marL="457200" lvl="0" indent="0" algn="l" rtl="0">
              <a:lnSpc>
                <a:spcPct val="100000"/>
              </a:lnSpc>
              <a:spcBef>
                <a:spcPts val="0"/>
              </a:spcBef>
              <a:spcAft>
                <a:spcPts val="0"/>
              </a:spcAft>
              <a:buSzPts val="1800"/>
              <a:buNone/>
            </a:pPr>
            <a:r>
              <a:rPr lang="en-US" sz="25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As the need for security spreads around the world, many smart home services using CCTV (Closed-circuit Television) are being installed and operated . According to a report by the global statistics site Statista (Fig. 1), the global smart home security market is expected to increase from $9,903 million in 2017 to $35,619 million in 2024, with its compound annual growth rate (CAGR) increasing by 20.1%. In particular, CCTV in smart home services has the additional functions of automatically applying user access controls, automatically searching the surroundings at a determined time, tracking a target, and increasing image resolution.</a:t>
            </a:r>
            <a:endParaRPr sz="200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500"/>
          </a:p>
          <a:p>
            <a:pPr marL="228600" lvl="0" indent="-50800" algn="l" rtl="0">
              <a:lnSpc>
                <a:spcPct val="90000"/>
              </a:lnSpc>
              <a:spcBef>
                <a:spcPts val="0"/>
              </a:spcBef>
              <a:spcAft>
                <a:spcPts val="0"/>
              </a:spcAft>
              <a:buClr>
                <a:schemeClr val="dk1"/>
              </a:buClr>
              <a:buSzPts val="2800"/>
              <a:buNone/>
            </a:pPr>
            <a:r>
              <a:rPr lang="en-US" sz="2500"/>
              <a:t>         </a:t>
            </a:r>
            <a:endParaRPr sz="2500"/>
          </a:p>
        </p:txBody>
      </p:sp>
      <p:pic>
        <p:nvPicPr>
          <p:cNvPr id="114" name="Google Shape;114;g1c72bd79d78_0_25"/>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115" name="Google Shape;115;g1c72bd79d78_0_25"/>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latin typeface="Calibri"/>
                <a:ea typeface="Calibri"/>
                <a:cs typeface="Calibri"/>
                <a:sym typeface="Calibri"/>
              </a:rPr>
              <a:t>DESIGN FOR VISITOR AUTHENTICATION BASED ON FACE RECOGNITION TECHNOLOGY USING CCTV</a:t>
            </a:r>
            <a:endParaRPr sz="2500">
              <a:latin typeface="Calibri"/>
              <a:ea typeface="Calibri"/>
              <a:cs typeface="Calibri"/>
              <a:sym typeface="Calibri"/>
            </a:endParaRPr>
          </a:p>
        </p:txBody>
      </p:sp>
      <p:sp>
        <p:nvSpPr>
          <p:cNvPr id="122" name="Google Shape;122;p1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2200" b="1" dirty="0">
                <a:latin typeface="Times New Roman"/>
                <a:ea typeface="Times New Roman"/>
                <a:cs typeface="Times New Roman"/>
                <a:sym typeface="Times New Roman"/>
              </a:rPr>
              <a:t>LITERATURE SURVEY</a:t>
            </a:r>
            <a:r>
              <a:rPr lang="en-US" sz="2500" b="1" dirty="0">
                <a:latin typeface="Times New Roman"/>
                <a:ea typeface="Times New Roman"/>
                <a:cs typeface="Times New Roman"/>
                <a:sym typeface="Times New Roman"/>
              </a:rPr>
              <a:t>:</a:t>
            </a:r>
            <a:endParaRPr sz="2500" b="1"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500" dirty="0">
              <a:latin typeface="Times New Roman"/>
              <a:ea typeface="Times New Roman"/>
              <a:cs typeface="Times New Roman"/>
              <a:sym typeface="Times New Roman"/>
            </a:endParaRPr>
          </a:p>
          <a:p>
            <a:pPr marL="800100" lvl="0" indent="-342900" algn="l" rtl="0">
              <a:lnSpc>
                <a:spcPct val="100000"/>
              </a:lnSpc>
              <a:spcBef>
                <a:spcPts val="0"/>
              </a:spcBef>
              <a:spcAft>
                <a:spcPts val="0"/>
              </a:spcAft>
              <a:buSzPts val="1800"/>
              <a:buChar char="•"/>
            </a:pPr>
            <a:r>
              <a:rPr lang="en-US" sz="1800" dirty="0">
                <a:latin typeface="Times New Roman"/>
                <a:ea typeface="Times New Roman"/>
                <a:cs typeface="Times New Roman"/>
                <a:sym typeface="Times New Roman"/>
              </a:rPr>
              <a:t>Motion Detection, Tracking and Classification for Automated Video Surveillance</a:t>
            </a:r>
            <a:endParaRPr sz="1800" dirty="0">
              <a:latin typeface="Times New Roman"/>
              <a:ea typeface="Times New Roman"/>
              <a:cs typeface="Times New Roman"/>
              <a:sym typeface="Times New Roman"/>
            </a:endParaRPr>
          </a:p>
          <a:p>
            <a:pPr marL="800100" lvl="0" indent="-342900" algn="l" rtl="0">
              <a:lnSpc>
                <a:spcPct val="100000"/>
              </a:lnSpc>
              <a:spcBef>
                <a:spcPts val="0"/>
              </a:spcBef>
              <a:spcAft>
                <a:spcPts val="0"/>
              </a:spcAft>
              <a:buSzPts val="1800"/>
              <a:buChar char="•"/>
            </a:pPr>
            <a:r>
              <a:rPr lang="en-US" sz="1800" dirty="0">
                <a:latin typeface="Times New Roman"/>
                <a:ea typeface="Times New Roman"/>
                <a:cs typeface="Times New Roman"/>
                <a:sym typeface="Times New Roman"/>
              </a:rPr>
              <a:t>Multiple Camera Tracking of Interacting and Occluded Human Motion</a:t>
            </a:r>
            <a:endParaRPr sz="1800" dirty="0">
              <a:latin typeface="Times New Roman"/>
              <a:ea typeface="Times New Roman"/>
              <a:cs typeface="Times New Roman"/>
              <a:sym typeface="Times New Roman"/>
            </a:endParaRPr>
          </a:p>
          <a:p>
            <a:pPr marL="800100" lvl="0" indent="-342900" algn="l" rtl="0">
              <a:lnSpc>
                <a:spcPct val="100000"/>
              </a:lnSpc>
              <a:spcBef>
                <a:spcPts val="0"/>
              </a:spcBef>
              <a:spcAft>
                <a:spcPts val="0"/>
              </a:spcAft>
              <a:buSzPts val="1800"/>
              <a:buChar char="•"/>
            </a:pPr>
            <a:r>
              <a:rPr lang="en-US" sz="1800" dirty="0">
                <a:latin typeface="Times New Roman"/>
                <a:ea typeface="Times New Roman"/>
                <a:cs typeface="Times New Roman"/>
                <a:sym typeface="Times New Roman"/>
              </a:rPr>
              <a:t>Analysis of Anomaly Detection Techniques in Video Surveillance</a:t>
            </a:r>
            <a:endParaRPr sz="1800" dirty="0">
              <a:latin typeface="Times New Roman"/>
              <a:ea typeface="Times New Roman"/>
              <a:cs typeface="Times New Roman"/>
              <a:sym typeface="Times New Roman"/>
            </a:endParaRPr>
          </a:p>
          <a:p>
            <a:pPr marL="800100" lvl="0" indent="-342900" algn="l" rtl="0">
              <a:lnSpc>
                <a:spcPct val="100000"/>
              </a:lnSpc>
              <a:spcBef>
                <a:spcPts val="0"/>
              </a:spcBef>
              <a:spcAft>
                <a:spcPts val="0"/>
              </a:spcAft>
              <a:buSzPts val="1800"/>
              <a:buChar char="•"/>
            </a:pPr>
            <a:r>
              <a:rPr lang="en-US" sz="1800" dirty="0">
                <a:latin typeface="Times New Roman"/>
                <a:ea typeface="Times New Roman"/>
                <a:cs typeface="Times New Roman"/>
                <a:sym typeface="Times New Roman"/>
              </a:rPr>
              <a:t>3D Convolutional Neural Networks for Human Action Recognition</a:t>
            </a:r>
            <a:endParaRPr sz="1800" dirty="0">
              <a:latin typeface="Times New Roman"/>
              <a:ea typeface="Times New Roman"/>
              <a:cs typeface="Times New Roman"/>
              <a:sym typeface="Times New Roman"/>
            </a:endParaRPr>
          </a:p>
          <a:p>
            <a:pPr marL="800100" lvl="0" indent="-342900" algn="l" rtl="0">
              <a:lnSpc>
                <a:spcPct val="100000"/>
              </a:lnSpc>
              <a:spcBef>
                <a:spcPts val="0"/>
              </a:spcBef>
              <a:spcAft>
                <a:spcPts val="0"/>
              </a:spcAft>
              <a:buSzPts val="1800"/>
              <a:buChar char="•"/>
            </a:pPr>
            <a:r>
              <a:rPr lang="en-US" sz="1800" dirty="0">
                <a:latin typeface="Times New Roman"/>
                <a:ea typeface="Times New Roman"/>
                <a:cs typeface="Times New Roman"/>
                <a:sym typeface="Times New Roman"/>
              </a:rPr>
              <a:t>Real-world Anomaly Detection in Surveillance Video</a:t>
            </a:r>
            <a:endParaRPr sz="1800" dirty="0">
              <a:latin typeface="Times New Roman"/>
              <a:ea typeface="Times New Roman"/>
              <a:cs typeface="Times New Roman"/>
              <a:sym typeface="Times New Roman"/>
            </a:endParaRPr>
          </a:p>
          <a:p>
            <a:pPr marL="457200" lvl="0" indent="0" algn="l" rtl="0">
              <a:lnSpc>
                <a:spcPct val="100000"/>
              </a:lnSpc>
              <a:spcBef>
                <a:spcPts val="0"/>
              </a:spcBef>
              <a:spcAft>
                <a:spcPts val="0"/>
              </a:spcAft>
              <a:buSzPts val="1800"/>
              <a:buNone/>
            </a:pPr>
            <a:r>
              <a:rPr lang="en-US" sz="1800"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p:txBody>
      </p:sp>
      <p:pic>
        <p:nvPicPr>
          <p:cNvPr id="123" name="Google Shape;123;p15"/>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124" name="Google Shape;124;p15"/>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p16"/>
          <p:cNvGraphicFramePr/>
          <p:nvPr/>
        </p:nvGraphicFramePr>
        <p:xfrm>
          <a:off x="1676401" y="533401"/>
          <a:ext cx="8763000" cy="6158051"/>
        </p:xfrm>
        <a:graphic>
          <a:graphicData uri="http://schemas.openxmlformats.org/drawingml/2006/table">
            <a:tbl>
              <a:tblPr firstRow="1" bandRow="1">
                <a:noFill/>
                <a:tableStyleId>{22C66756-7973-416C-9ADA-993FCB336E09}</a:tableStyleId>
              </a:tblPr>
              <a:tblGrid>
                <a:gridCol w="745800">
                  <a:extLst>
                    <a:ext uri="{9D8B030D-6E8A-4147-A177-3AD203B41FA5}">
                      <a16:colId xmlns:a16="http://schemas.microsoft.com/office/drawing/2014/main" val="20000"/>
                    </a:ext>
                  </a:extLst>
                </a:gridCol>
                <a:gridCol w="16926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3090025">
                  <a:extLst>
                    <a:ext uri="{9D8B030D-6E8A-4147-A177-3AD203B41FA5}">
                      <a16:colId xmlns:a16="http://schemas.microsoft.com/office/drawing/2014/main" val="20003"/>
                    </a:ext>
                  </a:extLst>
                </a:gridCol>
                <a:gridCol w="1786775">
                  <a:extLst>
                    <a:ext uri="{9D8B030D-6E8A-4147-A177-3AD203B41FA5}">
                      <a16:colId xmlns:a16="http://schemas.microsoft.com/office/drawing/2014/main" val="20004"/>
                    </a:ext>
                  </a:extLst>
                </a:gridCol>
              </a:tblGrid>
              <a:tr h="581900">
                <a:tc>
                  <a:txBody>
                    <a:bodyPr/>
                    <a:lstStyle/>
                    <a:p>
                      <a:pPr marL="0" marR="0" lvl="0" indent="0" algn="ctr" rtl="0">
                        <a:lnSpc>
                          <a:spcPct val="15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S.No</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TITLE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AUTHOR</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DESCRIPTION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DISADVANTAGE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89575">
                <a:tc>
                  <a:txBody>
                    <a:bodyPr/>
                    <a:lstStyle/>
                    <a:p>
                      <a:pPr marL="0" marR="0" lvl="0" indent="0" algn="ctr"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Motion Detection, Tracking and Classification for Automated Video Surveillance</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Neha Gaba , Neelam Barak and Shipra Aggarwa</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2018</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Detection of moving object which is robust against of changes in brightness, dynamic variations in the surrounding environment and noise from the background.</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Camera does not detect face accurately</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689575">
                <a:tc>
                  <a:txBody>
                    <a:bodyPr/>
                    <a:lstStyle/>
                    <a:p>
                      <a:pPr marL="0" marR="0" lvl="0" indent="0" algn="ctr"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Multiple Camera Tracking of Interacting and Occluded Human Motion</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SHILOH L. DOCKSTADER</a:t>
                      </a:r>
                      <a:endParaRPr sz="1400" u="none" strike="noStrike" cap="none"/>
                    </a:p>
                    <a:p>
                      <a:pPr marL="0" marR="0" lvl="0" indent="0" algn="just"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2017</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Monocular processing uses a predictor-corrector filter to weigh reprojections of three-dimensional (3-D) position estimates, obtained by the central processor, against observations of measurable image motion.</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Low recognition accuracy</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17"/>
          <p:cNvGraphicFramePr/>
          <p:nvPr/>
        </p:nvGraphicFramePr>
        <p:xfrm>
          <a:off x="1676400" y="76200"/>
          <a:ext cx="8686800" cy="6593290"/>
        </p:xfrm>
        <a:graphic>
          <a:graphicData uri="http://schemas.openxmlformats.org/drawingml/2006/table">
            <a:tbl>
              <a:tblPr firstRow="1" bandRow="1">
                <a:noFill/>
                <a:tableStyleId>{22C66756-7973-416C-9ADA-993FCB336E09}</a:tableStyleId>
              </a:tblPr>
              <a:tblGrid>
                <a:gridCol w="6858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3810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620700">
                <a:tc>
                  <a:txBody>
                    <a:bodyPr/>
                    <a:lstStyle/>
                    <a:p>
                      <a:pPr marL="0" marR="0" lvl="0" indent="0" algn="ctr" rtl="0">
                        <a:lnSpc>
                          <a:spcPct val="15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S.No</a:t>
                      </a:r>
                      <a:endParaRPr sz="15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TITLE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AUTHOR</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TECNNIQUE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DISADVANT-AGE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718300">
                <a:tc>
                  <a:txBody>
                    <a:bodyPr/>
                    <a:lstStyle/>
                    <a:p>
                      <a:pPr marL="0" marR="0" lvl="0" indent="0" algn="ctr"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Analysis of Anomaly Detection Techniques in Video Surveillance</a:t>
                      </a:r>
                      <a:endParaRPr sz="15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Karuna B. Ovhal Sonal S. Patang</a:t>
                      </a:r>
                      <a:endParaRPr sz="15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500"/>
                        <a:buFont typeface="Arial"/>
                        <a:buNone/>
                      </a:pPr>
                      <a:endParaRPr sz="15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2017</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For detecting road side human activity or behavior by using Probabilistic Neural Network (PNN) method for classifying activities or behavior between training dataset and testing videos.</a:t>
                      </a:r>
                      <a:endParaRPr sz="15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Time consumption</a:t>
                      </a:r>
                      <a:endParaRPr sz="15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642100">
                <a:tc>
                  <a:txBody>
                    <a:bodyPr/>
                    <a:lstStyle/>
                    <a:p>
                      <a:pPr marL="0" marR="0" lvl="0" indent="0" algn="ctr"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3D Convolutional Neural Networks for Human Action Recognition</a:t>
                      </a:r>
                      <a:endParaRPr sz="15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Shuiwang Ji, Wei Xu, Ming  Yang</a:t>
                      </a:r>
                      <a:endParaRPr sz="1400" u="none" strike="noStrike" cap="none"/>
                    </a:p>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2018</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A novel 3D CNN model for action recognition. This model extracts features from both the spatial and the temporal dimensions by performing 3D convolutions.</a:t>
                      </a:r>
                      <a:endParaRPr sz="15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less accuracy</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659250">
                <a:tc>
                  <a:txBody>
                    <a:bodyPr/>
                    <a:lstStyle/>
                    <a:p>
                      <a:pPr marL="0" marR="0" lvl="0" indent="0" algn="ctr"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Real-world Anomaly Detection in Surveillance Video</a:t>
                      </a:r>
                      <a:endParaRPr sz="15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Waqas Sultani Chen Chen , Mubarak Shah</a:t>
                      </a:r>
                      <a:endParaRPr sz="1400" u="none" strike="noStrike" cap="none"/>
                    </a:p>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2017</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Normal and anomalous videos as bags and video segments as instances in multiple instance learning (MIL)</a:t>
                      </a:r>
                      <a:endParaRPr sz="15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time delay , less efficient</a:t>
                      </a:r>
                      <a:endParaRPr sz="1400" u="none" strike="noStrike" cap="none"/>
                    </a:p>
                    <a:p>
                      <a:pPr marL="0" marR="0" lvl="0" indent="0" algn="just" rtl="0">
                        <a:lnSpc>
                          <a:spcPct val="150000"/>
                        </a:lnSpc>
                        <a:spcBef>
                          <a:spcPts val="0"/>
                        </a:spcBef>
                        <a:spcAft>
                          <a:spcPts val="0"/>
                        </a:spcAft>
                        <a:buClr>
                          <a:srgbClr val="000000"/>
                        </a:buClr>
                        <a:buSzPts val="1500"/>
                        <a:buFont typeface="Arial"/>
                        <a:buNone/>
                      </a:pPr>
                      <a:endParaRPr sz="15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c72bd79d78_0_40"/>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141" name="Google Shape;141;g1c72bd79d78_0_4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32500" lnSpcReduction="20000"/>
          </a:bodyPr>
          <a:lstStyle/>
          <a:p>
            <a:pPr marL="228600" lvl="0" indent="-50800" algn="l" rtl="0">
              <a:lnSpc>
                <a:spcPct val="90000"/>
              </a:lnSpc>
              <a:spcBef>
                <a:spcPts val="0"/>
              </a:spcBef>
              <a:spcAft>
                <a:spcPts val="0"/>
              </a:spcAft>
              <a:buClr>
                <a:schemeClr val="dk1"/>
              </a:buClr>
              <a:buSzPct val="112000"/>
              <a:buNone/>
            </a:pPr>
            <a:r>
              <a:rPr lang="en-US" sz="5000" b="1" dirty="0">
                <a:latin typeface="Times New Roman"/>
                <a:ea typeface="Times New Roman"/>
                <a:cs typeface="Times New Roman"/>
                <a:sym typeface="Times New Roman"/>
              </a:rPr>
              <a:t>EXISTING SYSTEM:</a:t>
            </a:r>
            <a:endParaRPr dirty="0"/>
          </a:p>
          <a:p>
            <a:pPr marL="228600" lvl="0" indent="-50800" algn="l" rtl="0">
              <a:lnSpc>
                <a:spcPct val="90000"/>
              </a:lnSpc>
              <a:spcBef>
                <a:spcPts val="0"/>
              </a:spcBef>
              <a:spcAft>
                <a:spcPts val="0"/>
              </a:spcAft>
              <a:buClr>
                <a:schemeClr val="dk1"/>
              </a:buClr>
              <a:buSzPct val="112000"/>
              <a:buNone/>
            </a:pPr>
            <a:endParaRPr sz="2100" b="1"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ct val="112000"/>
              <a:buNone/>
            </a:pPr>
            <a:endParaRPr sz="2100" b="1" dirty="0">
              <a:latin typeface="Times New Roman"/>
              <a:ea typeface="Times New Roman"/>
              <a:cs typeface="Times New Roman"/>
              <a:sym typeface="Times New Roman"/>
            </a:endParaRPr>
          </a:p>
          <a:p>
            <a:pPr marL="635000" lvl="0" indent="-457270" algn="l" rtl="0">
              <a:lnSpc>
                <a:spcPct val="90000"/>
              </a:lnSpc>
              <a:spcBef>
                <a:spcPts val="0"/>
              </a:spcBef>
              <a:spcAft>
                <a:spcPts val="0"/>
              </a:spcAft>
              <a:buSzPct val="112000"/>
              <a:buAutoNum type="arabicPeriod"/>
            </a:pPr>
            <a:r>
              <a:rPr lang="en-US" sz="4900" b="1" dirty="0">
                <a:latin typeface="Times New Roman"/>
                <a:ea typeface="Times New Roman"/>
                <a:cs typeface="Times New Roman"/>
                <a:sym typeface="Times New Roman"/>
              </a:rPr>
              <a:t>Traditional Paper and Pen method</a:t>
            </a:r>
            <a:endParaRPr dirty="0"/>
          </a:p>
          <a:p>
            <a:pPr marL="177800" lvl="0" indent="0" algn="l" rtl="0">
              <a:lnSpc>
                <a:spcPct val="90000"/>
              </a:lnSpc>
              <a:spcBef>
                <a:spcPts val="0"/>
              </a:spcBef>
              <a:spcAft>
                <a:spcPts val="0"/>
              </a:spcAft>
              <a:buSzPct val="112000"/>
              <a:buNone/>
            </a:pPr>
            <a:r>
              <a:rPr lang="en-US" sz="4900" dirty="0">
                <a:latin typeface="Times New Roman"/>
                <a:ea typeface="Times New Roman"/>
                <a:cs typeface="Times New Roman"/>
                <a:sym typeface="Times New Roman"/>
              </a:rPr>
              <a:t> It involves the usage of registers manual entry and exit time which the visitor enters himself. There is a lot of scope for breach in the entry system and the details written down cannot always be reliable.</a:t>
            </a:r>
            <a:endParaRPr dirty="0"/>
          </a:p>
          <a:p>
            <a:pPr marL="177800" lvl="0" indent="0" algn="l" rtl="0">
              <a:lnSpc>
                <a:spcPct val="90000"/>
              </a:lnSpc>
              <a:spcBef>
                <a:spcPts val="0"/>
              </a:spcBef>
              <a:spcAft>
                <a:spcPts val="0"/>
              </a:spcAft>
              <a:buSzPct val="112000"/>
              <a:buNone/>
            </a:pPr>
            <a:endParaRPr sz="4900" dirty="0">
              <a:latin typeface="Times New Roman"/>
              <a:ea typeface="Times New Roman"/>
              <a:cs typeface="Times New Roman"/>
              <a:sym typeface="Times New Roman"/>
            </a:endParaRPr>
          </a:p>
          <a:p>
            <a:pPr marL="177800" lvl="0" indent="0" algn="l" rtl="0">
              <a:lnSpc>
                <a:spcPct val="90000"/>
              </a:lnSpc>
              <a:spcBef>
                <a:spcPts val="0"/>
              </a:spcBef>
              <a:spcAft>
                <a:spcPts val="0"/>
              </a:spcAft>
              <a:buSzPct val="112000"/>
              <a:buNone/>
            </a:pPr>
            <a:r>
              <a:rPr lang="en-US" sz="4900" dirty="0">
                <a:latin typeface="Times New Roman"/>
                <a:ea typeface="Times New Roman"/>
                <a:cs typeface="Times New Roman"/>
                <a:sym typeface="Times New Roman"/>
              </a:rPr>
              <a:t> 2. </a:t>
            </a:r>
            <a:r>
              <a:rPr lang="en-US" sz="4900" b="1" dirty="0">
                <a:latin typeface="Times New Roman"/>
                <a:ea typeface="Times New Roman"/>
                <a:cs typeface="Times New Roman"/>
                <a:sym typeface="Times New Roman"/>
              </a:rPr>
              <a:t>Barcode System here,</a:t>
            </a:r>
            <a:endParaRPr dirty="0"/>
          </a:p>
          <a:p>
            <a:pPr marL="177800" lvl="0" indent="0" algn="l" rtl="0">
              <a:lnSpc>
                <a:spcPct val="90000"/>
              </a:lnSpc>
              <a:spcBef>
                <a:spcPts val="0"/>
              </a:spcBef>
              <a:spcAft>
                <a:spcPts val="0"/>
              </a:spcAft>
              <a:buSzPct val="112000"/>
              <a:buNone/>
            </a:pPr>
            <a:r>
              <a:rPr lang="en-US" sz="4900" dirty="0">
                <a:latin typeface="Times New Roman"/>
                <a:ea typeface="Times New Roman"/>
                <a:cs typeface="Times New Roman"/>
                <a:sym typeface="Times New Roman"/>
              </a:rPr>
              <a:t> The user gets a barcode tag that is scanned by the system and gives the person access to the gate but this system falls into trap if there is a leak of the barcode code.</a:t>
            </a:r>
            <a:endParaRPr dirty="0"/>
          </a:p>
          <a:p>
            <a:pPr marL="177800" lvl="0" indent="0" algn="l" rtl="0">
              <a:lnSpc>
                <a:spcPct val="90000"/>
              </a:lnSpc>
              <a:spcBef>
                <a:spcPts val="0"/>
              </a:spcBef>
              <a:spcAft>
                <a:spcPts val="0"/>
              </a:spcAft>
              <a:buSzPct val="112000"/>
              <a:buNone/>
            </a:pPr>
            <a:endParaRPr sz="4900" dirty="0">
              <a:latin typeface="Times New Roman"/>
              <a:ea typeface="Times New Roman"/>
              <a:cs typeface="Times New Roman"/>
              <a:sym typeface="Times New Roman"/>
            </a:endParaRPr>
          </a:p>
          <a:p>
            <a:pPr marL="177800" lvl="0" indent="0" algn="l" rtl="0">
              <a:lnSpc>
                <a:spcPct val="90000"/>
              </a:lnSpc>
              <a:spcBef>
                <a:spcPts val="0"/>
              </a:spcBef>
              <a:spcAft>
                <a:spcPts val="0"/>
              </a:spcAft>
              <a:buSzPct val="112000"/>
              <a:buNone/>
            </a:pPr>
            <a:r>
              <a:rPr lang="en-US" sz="4900" dirty="0">
                <a:latin typeface="Times New Roman"/>
                <a:ea typeface="Times New Roman"/>
                <a:cs typeface="Times New Roman"/>
                <a:sym typeface="Times New Roman"/>
              </a:rPr>
              <a:t> 3</a:t>
            </a:r>
            <a:r>
              <a:rPr lang="en-US" sz="4900" b="1" dirty="0">
                <a:latin typeface="Times New Roman"/>
                <a:ea typeface="Times New Roman"/>
                <a:cs typeface="Times New Roman"/>
                <a:sym typeface="Times New Roman"/>
              </a:rPr>
              <a:t>. Fingerprint Scanning System here, </a:t>
            </a:r>
            <a:endParaRPr dirty="0"/>
          </a:p>
          <a:p>
            <a:pPr marL="177800" lvl="0" indent="0" algn="l" rtl="0">
              <a:lnSpc>
                <a:spcPct val="90000"/>
              </a:lnSpc>
              <a:spcBef>
                <a:spcPts val="0"/>
              </a:spcBef>
              <a:spcAft>
                <a:spcPts val="0"/>
              </a:spcAft>
              <a:buSzPct val="112000"/>
              <a:buNone/>
            </a:pPr>
            <a:r>
              <a:rPr lang="en-US" sz="4900" dirty="0">
                <a:latin typeface="Times New Roman"/>
                <a:ea typeface="Times New Roman"/>
                <a:cs typeface="Times New Roman"/>
                <a:sym typeface="Times New Roman"/>
              </a:rPr>
              <a:t>the user is authenticated via usage of fingerprints and if the fingerprint does not work a traditional manual entry is taken which again brings security concerns for the system as no photograph of the visitor is recorded.</a:t>
            </a:r>
            <a:endParaRPr dirty="0"/>
          </a:p>
          <a:p>
            <a:pPr marL="177800" lvl="0" indent="0" algn="l" rtl="0">
              <a:lnSpc>
                <a:spcPct val="90000"/>
              </a:lnSpc>
              <a:spcBef>
                <a:spcPts val="0"/>
              </a:spcBef>
              <a:spcAft>
                <a:spcPts val="0"/>
              </a:spcAft>
              <a:buSzPct val="112000"/>
              <a:buNone/>
            </a:pPr>
            <a:endParaRPr sz="4900" dirty="0">
              <a:latin typeface="Times New Roman"/>
              <a:ea typeface="Times New Roman"/>
              <a:cs typeface="Times New Roman"/>
              <a:sym typeface="Times New Roman"/>
            </a:endParaRPr>
          </a:p>
          <a:p>
            <a:pPr marL="177800" lvl="0" indent="0" algn="l" rtl="0">
              <a:lnSpc>
                <a:spcPct val="90000"/>
              </a:lnSpc>
              <a:spcBef>
                <a:spcPts val="0"/>
              </a:spcBef>
              <a:spcAft>
                <a:spcPts val="0"/>
              </a:spcAft>
              <a:buSzPct val="112000"/>
              <a:buNone/>
            </a:pPr>
            <a:r>
              <a:rPr lang="en-US" sz="4900" b="1" dirty="0">
                <a:latin typeface="Times New Roman"/>
                <a:ea typeface="Times New Roman"/>
                <a:cs typeface="Times New Roman"/>
                <a:sym typeface="Times New Roman"/>
              </a:rPr>
              <a:t>OUR PROCESS</a:t>
            </a:r>
            <a:endParaRPr dirty="0"/>
          </a:p>
          <a:p>
            <a:pPr marL="177800" lvl="0" indent="0" algn="l" rtl="0">
              <a:lnSpc>
                <a:spcPct val="90000"/>
              </a:lnSpc>
              <a:spcBef>
                <a:spcPts val="0"/>
              </a:spcBef>
              <a:spcAft>
                <a:spcPts val="0"/>
              </a:spcAft>
              <a:buSzPct val="112000"/>
              <a:buNone/>
            </a:pPr>
            <a:endParaRPr sz="4900" b="1" dirty="0">
              <a:latin typeface="Times New Roman"/>
              <a:ea typeface="Times New Roman"/>
              <a:cs typeface="Times New Roman"/>
              <a:sym typeface="Times New Roman"/>
            </a:endParaRPr>
          </a:p>
          <a:p>
            <a:pPr marL="520700" lvl="0" indent="-342970" algn="l" rtl="0">
              <a:lnSpc>
                <a:spcPct val="90000"/>
              </a:lnSpc>
              <a:spcBef>
                <a:spcPts val="0"/>
              </a:spcBef>
              <a:spcAft>
                <a:spcPts val="0"/>
              </a:spcAft>
              <a:buSzPct val="112000"/>
              <a:buChar char="•"/>
            </a:pPr>
            <a:r>
              <a:rPr lang="en-US" sz="4900" b="1" dirty="0">
                <a:latin typeface="Times New Roman"/>
                <a:ea typeface="Times New Roman"/>
                <a:cs typeface="Times New Roman"/>
                <a:sym typeface="Times New Roman"/>
              </a:rPr>
              <a:t> </a:t>
            </a:r>
            <a:r>
              <a:rPr lang="en-US" sz="4900" dirty="0">
                <a:latin typeface="Times New Roman"/>
                <a:ea typeface="Times New Roman"/>
                <a:cs typeface="Times New Roman"/>
                <a:sym typeface="Times New Roman"/>
              </a:rPr>
              <a:t>CCTV can record the situation outside a building or in the absence of people and transmit this information to the user.</a:t>
            </a:r>
            <a:endParaRPr dirty="0"/>
          </a:p>
          <a:p>
            <a:pPr marL="520700" lvl="0" indent="-342970" algn="l" rtl="0">
              <a:lnSpc>
                <a:spcPct val="90000"/>
              </a:lnSpc>
              <a:spcBef>
                <a:spcPts val="0"/>
              </a:spcBef>
              <a:spcAft>
                <a:spcPts val="0"/>
              </a:spcAft>
              <a:buSzPct val="112000"/>
              <a:buChar char="•"/>
            </a:pPr>
            <a:r>
              <a:rPr lang="en-US" sz="4900" dirty="0">
                <a:latin typeface="Times New Roman"/>
                <a:ea typeface="Times New Roman"/>
                <a:cs typeface="Times New Roman"/>
                <a:sym typeface="Times New Roman"/>
              </a:rPr>
              <a:t> So, it is often used for the purpose of crime prevention, facility safety, and fire detection.</a:t>
            </a:r>
            <a:endParaRPr dirty="0"/>
          </a:p>
          <a:p>
            <a:pPr marL="520700" lvl="0" indent="-342970" algn="l" rtl="0">
              <a:lnSpc>
                <a:spcPct val="90000"/>
              </a:lnSpc>
              <a:spcBef>
                <a:spcPts val="0"/>
              </a:spcBef>
              <a:spcAft>
                <a:spcPts val="0"/>
              </a:spcAft>
              <a:buSzPct val="112000"/>
              <a:buChar char="•"/>
            </a:pPr>
            <a:r>
              <a:rPr lang="en-US" sz="4900" dirty="0">
                <a:latin typeface="Times New Roman"/>
                <a:ea typeface="Times New Roman"/>
                <a:cs typeface="Times New Roman"/>
                <a:sym typeface="Times New Roman"/>
              </a:rPr>
              <a:t> As artificial intelligence (AI) has developed, systems that have introduced intelligent object recognition technology have been continuously studied.</a:t>
            </a:r>
            <a:endParaRPr dirty="0"/>
          </a:p>
          <a:p>
            <a:pPr marL="520700" lvl="0" indent="-342970" algn="l" rtl="0">
              <a:lnSpc>
                <a:spcPct val="90000"/>
              </a:lnSpc>
              <a:spcBef>
                <a:spcPts val="0"/>
              </a:spcBef>
              <a:spcAft>
                <a:spcPts val="0"/>
              </a:spcAft>
              <a:buSzPct val="112000"/>
              <a:buChar char="•"/>
            </a:pPr>
            <a:r>
              <a:rPr lang="en-US" sz="4900" dirty="0">
                <a:latin typeface="Times New Roman"/>
                <a:ea typeface="Times New Roman"/>
                <a:cs typeface="Times New Roman"/>
                <a:sym typeface="Times New Roman"/>
              </a:rPr>
              <a:t>In existing system password authentication scheme has been implemented in existing system model algorithm </a:t>
            </a:r>
            <a:endParaRPr dirty="0"/>
          </a:p>
          <a:p>
            <a:pPr marL="177800" lvl="0" indent="0" algn="l" rtl="0">
              <a:lnSpc>
                <a:spcPct val="90000"/>
              </a:lnSpc>
              <a:spcBef>
                <a:spcPts val="0"/>
              </a:spcBef>
              <a:spcAft>
                <a:spcPts val="0"/>
              </a:spcAft>
              <a:buSzPct val="112000"/>
              <a:buNone/>
            </a:pPr>
            <a:r>
              <a:rPr lang="en-US" sz="4900" b="1" dirty="0">
                <a:latin typeface="Times New Roman"/>
                <a:ea typeface="Times New Roman"/>
                <a:cs typeface="Times New Roman"/>
                <a:sym typeface="Times New Roman"/>
              </a:rPr>
              <a:t> </a:t>
            </a:r>
            <a:endParaRPr sz="4900" b="1"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ct val="112000"/>
              <a:buNone/>
            </a:pPr>
            <a:endParaRPr sz="2400" dirty="0">
              <a:latin typeface="Times New Roman"/>
              <a:ea typeface="Times New Roman"/>
              <a:cs typeface="Times New Roman"/>
              <a:sym typeface="Times New Roman"/>
            </a:endParaRPr>
          </a:p>
          <a:p>
            <a:pPr marL="177800" lvl="0" indent="0" algn="l" rtl="0">
              <a:lnSpc>
                <a:spcPct val="90000"/>
              </a:lnSpc>
              <a:spcBef>
                <a:spcPts val="0"/>
              </a:spcBef>
              <a:spcAft>
                <a:spcPts val="0"/>
              </a:spcAft>
              <a:buSzPct val="112000"/>
              <a:buNone/>
            </a:pPr>
            <a:r>
              <a:rPr lang="en-US" sz="2000" dirty="0">
                <a:latin typeface="Times New Roman"/>
                <a:ea typeface="Times New Roman"/>
                <a:cs typeface="Times New Roman"/>
                <a:sym typeface="Times New Roman"/>
              </a:rPr>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221538"/>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142" name="Google Shape;142;g1c72bd79d78_0_40"/>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143" name="Google Shape;143;g1c72bd79d78_0_40"/>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c72bd79d78_0_55"/>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150" name="Google Shape;150;g1c72bd79d78_0_5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228600" lvl="0" indent="-50800" algn="l" rtl="0">
              <a:lnSpc>
                <a:spcPct val="90000"/>
              </a:lnSpc>
              <a:spcBef>
                <a:spcPts val="0"/>
              </a:spcBef>
              <a:spcAft>
                <a:spcPts val="0"/>
              </a:spcAft>
              <a:buClr>
                <a:schemeClr val="dk1"/>
              </a:buClr>
              <a:buSzPct val="112000"/>
              <a:buNone/>
            </a:pPr>
            <a:r>
              <a:rPr lang="en-US" sz="2700" b="1" dirty="0">
                <a:latin typeface="Times New Roman"/>
                <a:ea typeface="Times New Roman"/>
                <a:cs typeface="Times New Roman"/>
                <a:sym typeface="Times New Roman"/>
              </a:rPr>
              <a:t>PROPOSED SYSTEM:</a:t>
            </a:r>
            <a:endParaRPr sz="2700" b="1"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ct val="112000"/>
              <a:buNone/>
            </a:pPr>
            <a:endParaRPr sz="2600" dirty="0">
              <a:latin typeface="Times New Roman"/>
              <a:ea typeface="Times New Roman"/>
              <a:cs typeface="Times New Roman"/>
              <a:sym typeface="Times New Roman"/>
            </a:endParaRPr>
          </a:p>
          <a:p>
            <a:pPr marL="914400" lvl="0" indent="-457200" algn="l" rtl="0">
              <a:lnSpc>
                <a:spcPct val="100000"/>
              </a:lnSpc>
              <a:spcBef>
                <a:spcPts val="0"/>
              </a:spcBef>
              <a:spcAft>
                <a:spcPts val="0"/>
              </a:spcAft>
              <a:buSzPct val="88452"/>
              <a:buChar char="•"/>
            </a:pPr>
            <a:r>
              <a:rPr lang="en-US" sz="2200" dirty="0">
                <a:latin typeface="Times New Roman"/>
                <a:ea typeface="Times New Roman"/>
                <a:cs typeface="Times New Roman"/>
                <a:sym typeface="Times New Roman"/>
              </a:rPr>
              <a:t>we propose a system that can identify visitors by applying AI technology to CCTV and provide services according to the situation.</a:t>
            </a:r>
            <a:endParaRPr dirty="0"/>
          </a:p>
          <a:p>
            <a:pPr marL="457200" lvl="0" indent="0" algn="l" rtl="0">
              <a:lnSpc>
                <a:spcPct val="100000"/>
              </a:lnSpc>
              <a:spcBef>
                <a:spcPts val="0"/>
              </a:spcBef>
              <a:spcAft>
                <a:spcPts val="0"/>
              </a:spcAft>
              <a:buSzPct val="88452"/>
              <a:buNone/>
            </a:pPr>
            <a:endParaRPr sz="2200" dirty="0">
              <a:latin typeface="Times New Roman"/>
              <a:ea typeface="Times New Roman"/>
              <a:cs typeface="Times New Roman"/>
              <a:sym typeface="Times New Roman"/>
            </a:endParaRPr>
          </a:p>
          <a:p>
            <a:pPr marL="800100" lvl="0" indent="-342900" algn="l" rtl="0">
              <a:lnSpc>
                <a:spcPct val="100000"/>
              </a:lnSpc>
              <a:spcBef>
                <a:spcPts val="0"/>
              </a:spcBef>
              <a:spcAft>
                <a:spcPts val="0"/>
              </a:spcAft>
              <a:buSzPct val="88452"/>
              <a:buChar char="•"/>
            </a:pPr>
            <a:r>
              <a:rPr lang="en-US" sz="2200" dirty="0">
                <a:latin typeface="Times New Roman"/>
                <a:ea typeface="Times New Roman"/>
                <a:cs typeface="Times New Roman"/>
                <a:sym typeface="Times New Roman"/>
              </a:rPr>
              <a:t>  The proposed system uses You Only Look Once (YOLO) and OpenCV with the image input from the CCTV camera in front of the </a:t>
            </a:r>
            <a:r>
              <a:rPr lang="en-US" sz="2200" dirty="0" err="1">
                <a:latin typeface="Times New Roman"/>
                <a:ea typeface="Times New Roman"/>
                <a:cs typeface="Times New Roman"/>
                <a:sym typeface="Times New Roman"/>
              </a:rPr>
              <a:t>doorto</a:t>
            </a:r>
            <a:r>
              <a:rPr lang="en-US" sz="2200" dirty="0">
                <a:latin typeface="Times New Roman"/>
                <a:ea typeface="Times New Roman"/>
                <a:cs typeface="Times New Roman"/>
                <a:sym typeface="Times New Roman"/>
              </a:rPr>
              <a:t> determine whether or not a human face is recognized.</a:t>
            </a:r>
            <a:endParaRPr dirty="0"/>
          </a:p>
          <a:p>
            <a:pPr marL="457200" lvl="0" indent="0" algn="l" rtl="0">
              <a:lnSpc>
                <a:spcPct val="100000"/>
              </a:lnSpc>
              <a:spcBef>
                <a:spcPts val="0"/>
              </a:spcBef>
              <a:spcAft>
                <a:spcPts val="0"/>
              </a:spcAft>
              <a:buSzPct val="88452"/>
              <a:buNone/>
            </a:pPr>
            <a:r>
              <a:rPr lang="en-US" sz="2200" dirty="0">
                <a:latin typeface="Times New Roman"/>
                <a:ea typeface="Times New Roman"/>
                <a:cs typeface="Times New Roman"/>
                <a:sym typeface="Times New Roman"/>
              </a:rPr>
              <a:t>                                              </a:t>
            </a:r>
            <a:endParaRPr dirty="0"/>
          </a:p>
          <a:p>
            <a:pPr marL="800100" lvl="0" indent="-342900" algn="l" rtl="0">
              <a:lnSpc>
                <a:spcPct val="100000"/>
              </a:lnSpc>
              <a:spcBef>
                <a:spcPts val="0"/>
              </a:spcBef>
              <a:spcAft>
                <a:spcPts val="0"/>
              </a:spcAft>
              <a:buSzPct val="88452"/>
              <a:buChar char="•"/>
            </a:pPr>
            <a:r>
              <a:rPr lang="en-US" sz="2200" dirty="0">
                <a:latin typeface="Times New Roman"/>
                <a:ea typeface="Times New Roman"/>
                <a:cs typeface="Times New Roman"/>
                <a:sym typeface="Times New Roman"/>
              </a:rPr>
              <a:t>  This system can provide an alarm notification to users by recognizing situations when there is an outsider beside or behind the registered person</a:t>
            </a:r>
            <a:endParaRPr dirty="0"/>
          </a:p>
          <a:p>
            <a:pPr marL="228600" lvl="0" indent="-50800" algn="l" rtl="0">
              <a:lnSpc>
                <a:spcPct val="90000"/>
              </a:lnSpc>
              <a:spcBef>
                <a:spcPts val="0"/>
              </a:spcBef>
              <a:spcAft>
                <a:spcPts val="0"/>
              </a:spcAft>
              <a:buClr>
                <a:schemeClr val="dk1"/>
              </a:buClr>
              <a:buSzPct val="112000"/>
              <a:buNone/>
            </a:pPr>
            <a:endParaRPr sz="2200" dirty="0">
              <a:latin typeface="Times New Roman"/>
              <a:ea typeface="Times New Roman"/>
              <a:cs typeface="Times New Roman"/>
              <a:sym typeface="Times New Roman"/>
            </a:endParaRPr>
          </a:p>
          <a:p>
            <a:pPr marL="177800" lvl="0" indent="0" algn="l" rtl="0">
              <a:lnSpc>
                <a:spcPct val="90000"/>
              </a:lnSpc>
              <a:spcBef>
                <a:spcPts val="0"/>
              </a:spcBef>
              <a:spcAft>
                <a:spcPts val="0"/>
              </a:spcAft>
              <a:buSzPct val="112000"/>
              <a:buNone/>
            </a:pP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endParaRPr sz="2500" dirty="0"/>
          </a:p>
          <a:p>
            <a:pPr marL="457200" lvl="0" indent="0" algn="l" rtl="0">
              <a:lnSpc>
                <a:spcPct val="100000"/>
              </a:lnSpc>
              <a:spcBef>
                <a:spcPts val="0"/>
              </a:spcBef>
              <a:spcAft>
                <a:spcPts val="0"/>
              </a:spcAft>
              <a:buSzPct val="77837"/>
              <a:buNone/>
            </a:pPr>
            <a:r>
              <a:rPr lang="en-US" sz="2500" dirty="0"/>
              <a:t>            </a:t>
            </a:r>
            <a:endParaRPr sz="2500" dirty="0"/>
          </a:p>
          <a:p>
            <a:pPr marL="228600" lvl="0" indent="-50800" algn="l" rtl="0">
              <a:lnSpc>
                <a:spcPct val="90000"/>
              </a:lnSpc>
              <a:spcBef>
                <a:spcPts val="0"/>
              </a:spcBef>
              <a:spcAft>
                <a:spcPts val="0"/>
              </a:spcAft>
              <a:buClr>
                <a:schemeClr val="dk1"/>
              </a:buClr>
              <a:buSzPct val="112000"/>
              <a:buNone/>
            </a:pPr>
            <a:r>
              <a:rPr lang="en-US" sz="2500" dirty="0"/>
              <a:t>         </a:t>
            </a:r>
            <a:endParaRPr sz="2500" dirty="0"/>
          </a:p>
        </p:txBody>
      </p:sp>
      <p:pic>
        <p:nvPicPr>
          <p:cNvPr id="151" name="Google Shape;151;g1c72bd79d78_0_55"/>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152" name="Google Shape;152;g1c72bd79d78_0_55"/>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38200" y="365125"/>
            <a:ext cx="8022600" cy="729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2500"/>
              <a:t>DESIGN FOR VISITOR AUTHENTICATION BASED ON FACE RECOGNITION TECHNOLOGY USING CCTV</a:t>
            </a:r>
            <a:endParaRPr sz="2500"/>
          </a:p>
        </p:txBody>
      </p:sp>
      <p:sp>
        <p:nvSpPr>
          <p:cNvPr id="159" name="Google Shape;159;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25000" lnSpcReduction="20000"/>
          </a:bodyPr>
          <a:lstStyle/>
          <a:p>
            <a:pPr marL="228600" lvl="0" indent="-50800" algn="l" rtl="0">
              <a:lnSpc>
                <a:spcPct val="90000"/>
              </a:lnSpc>
              <a:spcBef>
                <a:spcPts val="0"/>
              </a:spcBef>
              <a:spcAft>
                <a:spcPts val="0"/>
              </a:spcAft>
              <a:buClr>
                <a:schemeClr val="dk1"/>
              </a:buClr>
              <a:buSzPct val="112000"/>
              <a:buNone/>
            </a:pPr>
            <a:r>
              <a:rPr lang="en-US" sz="8000" b="1">
                <a:latin typeface="Times New Roman"/>
                <a:ea typeface="Times New Roman"/>
                <a:cs typeface="Times New Roman"/>
                <a:sym typeface="Times New Roman"/>
              </a:rPr>
              <a:t>FACE RECOGNITION USING CNN:</a:t>
            </a:r>
            <a:endParaRPr/>
          </a:p>
          <a:p>
            <a:pPr marL="228600" lvl="0" indent="-50800" algn="l" rtl="0">
              <a:lnSpc>
                <a:spcPct val="90000"/>
              </a:lnSpc>
              <a:spcBef>
                <a:spcPts val="0"/>
              </a:spcBef>
              <a:spcAft>
                <a:spcPts val="0"/>
              </a:spcAft>
              <a:buClr>
                <a:schemeClr val="dk1"/>
              </a:buClr>
              <a:buSzPct val="112000"/>
              <a:buNone/>
            </a:pPr>
            <a:endParaRPr sz="8000" b="1">
              <a:latin typeface="Times New Roman"/>
              <a:ea typeface="Times New Roman"/>
              <a:cs typeface="Times New Roman"/>
              <a:sym typeface="Times New Roman"/>
            </a:endParaRPr>
          </a:p>
          <a:p>
            <a:pPr marL="228600" lvl="0" indent="-50800" algn="l" rtl="0">
              <a:lnSpc>
                <a:spcPct val="90000"/>
              </a:lnSpc>
              <a:spcBef>
                <a:spcPts val="0"/>
              </a:spcBef>
              <a:spcAft>
                <a:spcPts val="0"/>
              </a:spcAft>
              <a:buSzPct val="112000"/>
              <a:buNone/>
            </a:pPr>
            <a:r>
              <a:rPr lang="en-US" sz="8000">
                <a:latin typeface="Times New Roman"/>
                <a:ea typeface="Times New Roman"/>
                <a:cs typeface="Times New Roman"/>
                <a:sym typeface="Times New Roman"/>
              </a:rPr>
              <a:t>For classification, CNN uses the following steps: </a:t>
            </a:r>
            <a:endParaRPr/>
          </a:p>
          <a:p>
            <a:pPr marL="228600" lvl="0" indent="-50800" algn="l" rtl="0">
              <a:lnSpc>
                <a:spcPct val="90000"/>
              </a:lnSpc>
              <a:spcBef>
                <a:spcPts val="0"/>
              </a:spcBef>
              <a:spcAft>
                <a:spcPts val="0"/>
              </a:spcAft>
              <a:buSzPct val="112000"/>
              <a:buNone/>
            </a:pPr>
            <a:endParaRPr sz="8000">
              <a:latin typeface="Times New Roman"/>
              <a:ea typeface="Times New Roman"/>
              <a:cs typeface="Times New Roman"/>
              <a:sym typeface="Times New Roman"/>
            </a:endParaRPr>
          </a:p>
          <a:p>
            <a:pPr marL="228600" lvl="0" indent="-50800" algn="l" rtl="0">
              <a:lnSpc>
                <a:spcPct val="90000"/>
              </a:lnSpc>
              <a:spcBef>
                <a:spcPts val="0"/>
              </a:spcBef>
              <a:spcAft>
                <a:spcPts val="0"/>
              </a:spcAft>
              <a:buSzPct val="112000"/>
              <a:buNone/>
            </a:pPr>
            <a:r>
              <a:rPr lang="en-US" sz="8000" b="1">
                <a:latin typeface="Times New Roman"/>
                <a:ea typeface="Times New Roman"/>
                <a:cs typeface="Times New Roman"/>
                <a:sym typeface="Times New Roman"/>
              </a:rPr>
              <a:t>Step I</a:t>
            </a:r>
            <a:r>
              <a:rPr lang="en-US" sz="8000">
                <a:latin typeface="Times New Roman"/>
                <a:ea typeface="Times New Roman"/>
                <a:cs typeface="Times New Roman"/>
                <a:sym typeface="Times New Roman"/>
              </a:rPr>
              <a:t>: </a:t>
            </a:r>
            <a:endParaRPr/>
          </a:p>
          <a:p>
            <a:pPr marL="228600" lvl="0" indent="-50800" algn="l" rtl="0">
              <a:lnSpc>
                <a:spcPct val="90000"/>
              </a:lnSpc>
              <a:spcBef>
                <a:spcPts val="0"/>
              </a:spcBef>
              <a:spcAft>
                <a:spcPts val="0"/>
              </a:spcAft>
              <a:buSzPct val="112000"/>
              <a:buNone/>
            </a:pPr>
            <a:r>
              <a:rPr lang="en-US" sz="8000">
                <a:latin typeface="Times New Roman"/>
                <a:ea typeface="Times New Roman"/>
                <a:cs typeface="Times New Roman"/>
                <a:sym typeface="Times New Roman"/>
              </a:rPr>
              <a:t>Initially it extracts low-level features like edges and corners.</a:t>
            </a:r>
            <a:endParaRPr/>
          </a:p>
          <a:p>
            <a:pPr marL="228600" lvl="0" indent="-50800" algn="l" rtl="0">
              <a:lnSpc>
                <a:spcPct val="90000"/>
              </a:lnSpc>
              <a:spcBef>
                <a:spcPts val="0"/>
              </a:spcBef>
              <a:spcAft>
                <a:spcPts val="0"/>
              </a:spcAft>
              <a:buSzPct val="112000"/>
              <a:buNone/>
            </a:pPr>
            <a:endParaRPr sz="8000">
              <a:latin typeface="Times New Roman"/>
              <a:ea typeface="Times New Roman"/>
              <a:cs typeface="Times New Roman"/>
              <a:sym typeface="Times New Roman"/>
            </a:endParaRPr>
          </a:p>
          <a:p>
            <a:pPr marL="228600" lvl="0" indent="-50800" algn="l" rtl="0">
              <a:lnSpc>
                <a:spcPct val="90000"/>
              </a:lnSpc>
              <a:spcBef>
                <a:spcPts val="0"/>
              </a:spcBef>
              <a:spcAft>
                <a:spcPts val="0"/>
              </a:spcAft>
              <a:buSzPct val="112000"/>
              <a:buNone/>
            </a:pPr>
            <a:r>
              <a:rPr lang="en-US" sz="8000" b="1">
                <a:latin typeface="Times New Roman"/>
                <a:ea typeface="Times New Roman"/>
                <a:cs typeface="Times New Roman"/>
                <a:sym typeface="Times New Roman"/>
              </a:rPr>
              <a:t>Step II: </a:t>
            </a:r>
            <a:endParaRPr/>
          </a:p>
          <a:p>
            <a:pPr marL="228600" lvl="0" indent="-50800" algn="l" rtl="0">
              <a:lnSpc>
                <a:spcPct val="90000"/>
              </a:lnSpc>
              <a:spcBef>
                <a:spcPts val="0"/>
              </a:spcBef>
              <a:spcAft>
                <a:spcPts val="0"/>
              </a:spcAft>
              <a:buSzPct val="112000"/>
              <a:buNone/>
            </a:pPr>
            <a:r>
              <a:rPr lang="en-US" sz="8000">
                <a:latin typeface="Times New Roman"/>
                <a:ea typeface="Times New Roman"/>
                <a:cs typeface="Times New Roman"/>
                <a:sym typeface="Times New Roman"/>
              </a:rPr>
              <a:t>After the extraction of edges and corners, high-level layers extract high-level features for the process of 3D convolution in CNNs. </a:t>
            </a:r>
            <a:endParaRPr/>
          </a:p>
          <a:p>
            <a:pPr marL="228600" lvl="0" indent="-50800" algn="l" rtl="0">
              <a:lnSpc>
                <a:spcPct val="90000"/>
              </a:lnSpc>
              <a:spcBef>
                <a:spcPts val="0"/>
              </a:spcBef>
              <a:spcAft>
                <a:spcPts val="0"/>
              </a:spcAft>
              <a:buSzPct val="112000"/>
              <a:buNone/>
            </a:pPr>
            <a:endParaRPr sz="8000">
              <a:latin typeface="Times New Roman"/>
              <a:ea typeface="Times New Roman"/>
              <a:cs typeface="Times New Roman"/>
              <a:sym typeface="Times New Roman"/>
            </a:endParaRPr>
          </a:p>
          <a:p>
            <a:pPr marL="228600" lvl="0" indent="-50800" algn="l" rtl="0">
              <a:lnSpc>
                <a:spcPct val="90000"/>
              </a:lnSpc>
              <a:spcBef>
                <a:spcPts val="0"/>
              </a:spcBef>
              <a:spcAft>
                <a:spcPts val="0"/>
              </a:spcAft>
              <a:buSzPct val="112000"/>
              <a:buNone/>
            </a:pPr>
            <a:r>
              <a:rPr lang="en-US" sz="8000" b="1">
                <a:latin typeface="Times New Roman"/>
                <a:ea typeface="Times New Roman"/>
                <a:cs typeface="Times New Roman"/>
                <a:sym typeface="Times New Roman"/>
              </a:rPr>
              <a:t>Step III</a:t>
            </a:r>
            <a:r>
              <a:rPr lang="en-US" sz="8000">
                <a:latin typeface="Times New Roman"/>
                <a:ea typeface="Times New Roman"/>
                <a:cs typeface="Times New Roman"/>
                <a:sym typeface="Times New Roman"/>
              </a:rPr>
              <a:t>: </a:t>
            </a:r>
            <a:endParaRPr/>
          </a:p>
          <a:p>
            <a:pPr marL="228600" lvl="0" indent="-50800" algn="l" rtl="0">
              <a:lnSpc>
                <a:spcPct val="90000"/>
              </a:lnSpc>
              <a:spcBef>
                <a:spcPts val="0"/>
              </a:spcBef>
              <a:spcAft>
                <a:spcPts val="0"/>
              </a:spcAft>
              <a:buSzPct val="112000"/>
              <a:buNone/>
            </a:pPr>
            <a:r>
              <a:rPr lang="en-US" sz="8000">
                <a:latin typeface="Times New Roman"/>
                <a:ea typeface="Times New Roman"/>
                <a:cs typeface="Times New Roman"/>
                <a:sym typeface="Times New Roman"/>
              </a:rPr>
              <a:t>It starts from the top-left corner of input wherein each kernel is moved from left to right.</a:t>
            </a:r>
            <a:endParaRPr/>
          </a:p>
          <a:p>
            <a:pPr marL="228600" lvl="0" indent="-50800" algn="l" rtl="0">
              <a:lnSpc>
                <a:spcPct val="90000"/>
              </a:lnSpc>
              <a:spcBef>
                <a:spcPts val="0"/>
              </a:spcBef>
              <a:spcAft>
                <a:spcPts val="0"/>
              </a:spcAft>
              <a:buSzPct val="112000"/>
              <a:buNone/>
            </a:pPr>
            <a:endParaRPr sz="8000">
              <a:latin typeface="Times New Roman"/>
              <a:ea typeface="Times New Roman"/>
              <a:cs typeface="Times New Roman"/>
              <a:sym typeface="Times New Roman"/>
            </a:endParaRPr>
          </a:p>
          <a:p>
            <a:pPr marL="228600" lvl="0" indent="-50800" algn="l" rtl="0">
              <a:lnSpc>
                <a:spcPct val="90000"/>
              </a:lnSpc>
              <a:spcBef>
                <a:spcPts val="0"/>
              </a:spcBef>
              <a:spcAft>
                <a:spcPts val="0"/>
              </a:spcAft>
              <a:buSzPct val="112000"/>
              <a:buNone/>
            </a:pPr>
            <a:r>
              <a:rPr lang="en-US" sz="8000" b="1">
                <a:latin typeface="Times New Roman"/>
                <a:ea typeface="Times New Roman"/>
                <a:cs typeface="Times New Roman"/>
                <a:sym typeface="Times New Roman"/>
              </a:rPr>
              <a:t>Step IV:</a:t>
            </a:r>
            <a:endParaRPr/>
          </a:p>
          <a:p>
            <a:pPr marL="228600" lvl="0" indent="-50800" algn="l" rtl="0">
              <a:lnSpc>
                <a:spcPct val="90000"/>
              </a:lnSpc>
              <a:spcBef>
                <a:spcPts val="0"/>
              </a:spcBef>
              <a:spcAft>
                <a:spcPts val="0"/>
              </a:spcAft>
              <a:buSzPct val="112000"/>
              <a:buNone/>
            </a:pPr>
            <a:r>
              <a:rPr lang="en-US" sz="8000" b="1">
                <a:latin typeface="Times New Roman"/>
                <a:ea typeface="Times New Roman"/>
                <a:cs typeface="Times New Roman"/>
                <a:sym typeface="Times New Roman"/>
              </a:rPr>
              <a:t> </a:t>
            </a:r>
            <a:r>
              <a:rPr lang="en-US" sz="8000">
                <a:latin typeface="Times New Roman"/>
                <a:ea typeface="Times New Roman"/>
                <a:cs typeface="Times New Roman"/>
                <a:sym typeface="Times New Roman"/>
              </a:rPr>
              <a:t>After reaching the top right corner, kernel is moved one element downward, and then again kernel is moved from left to right, considering one element at a time.</a:t>
            </a:r>
            <a:endParaRPr/>
          </a:p>
          <a:p>
            <a:pPr marL="228600" lvl="0" indent="-50800" algn="l" rtl="0">
              <a:lnSpc>
                <a:spcPct val="90000"/>
              </a:lnSpc>
              <a:spcBef>
                <a:spcPts val="0"/>
              </a:spcBef>
              <a:spcAft>
                <a:spcPts val="0"/>
              </a:spcAft>
              <a:buSzPct val="112000"/>
              <a:buNone/>
            </a:pPr>
            <a:endParaRPr sz="8000">
              <a:latin typeface="Times New Roman"/>
              <a:ea typeface="Times New Roman"/>
              <a:cs typeface="Times New Roman"/>
              <a:sym typeface="Times New Roman"/>
            </a:endParaRPr>
          </a:p>
          <a:p>
            <a:pPr marL="228600" lvl="0" indent="-50800" algn="l" rtl="0">
              <a:lnSpc>
                <a:spcPct val="90000"/>
              </a:lnSpc>
              <a:spcBef>
                <a:spcPts val="0"/>
              </a:spcBef>
              <a:spcAft>
                <a:spcPts val="0"/>
              </a:spcAft>
              <a:buSzPct val="112000"/>
              <a:buNone/>
            </a:pPr>
            <a:r>
              <a:rPr lang="en-US" sz="8000" b="1">
                <a:latin typeface="Times New Roman"/>
                <a:ea typeface="Times New Roman"/>
                <a:cs typeface="Times New Roman"/>
                <a:sym typeface="Times New Roman"/>
              </a:rPr>
              <a:t>Step V:</a:t>
            </a:r>
            <a:endParaRPr/>
          </a:p>
          <a:p>
            <a:pPr marL="228600" lvl="0" indent="-50800" algn="l" rtl="0">
              <a:lnSpc>
                <a:spcPct val="90000"/>
              </a:lnSpc>
              <a:spcBef>
                <a:spcPts val="0"/>
              </a:spcBef>
              <a:spcAft>
                <a:spcPts val="0"/>
              </a:spcAft>
              <a:buSzPct val="112000"/>
              <a:buNone/>
            </a:pPr>
            <a:r>
              <a:rPr lang="en-US" sz="8000" b="1">
                <a:latin typeface="Times New Roman"/>
                <a:ea typeface="Times New Roman"/>
                <a:cs typeface="Times New Roman"/>
                <a:sym typeface="Times New Roman"/>
              </a:rPr>
              <a:t> </a:t>
            </a:r>
            <a:r>
              <a:rPr lang="en-US" sz="8000">
                <a:latin typeface="Times New Roman"/>
                <a:ea typeface="Times New Roman"/>
                <a:cs typeface="Times New Roman"/>
                <a:sym typeface="Times New Roman"/>
              </a:rPr>
              <a:t>This process is repeatedly done until the process reaches the bottom-right corner. </a:t>
            </a:r>
            <a:endParaRPr sz="800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ct val="112000"/>
              <a:buNone/>
            </a:pPr>
            <a:endParaRPr sz="6200">
              <a:latin typeface="Times New Roman"/>
              <a:ea typeface="Times New Roman"/>
              <a:cs typeface="Times New Roman"/>
              <a:sym typeface="Times New Roman"/>
            </a:endParaRPr>
          </a:p>
          <a:p>
            <a:pPr marL="177800" lvl="0" indent="0" algn="l" rtl="0">
              <a:lnSpc>
                <a:spcPct val="90000"/>
              </a:lnSpc>
              <a:spcBef>
                <a:spcPts val="0"/>
              </a:spcBef>
              <a:spcAft>
                <a:spcPts val="0"/>
              </a:spcAft>
              <a:buSzPct val="112000"/>
              <a:buNone/>
            </a:pPr>
            <a:endParaRPr sz="2500"/>
          </a:p>
          <a:p>
            <a:pPr marL="228600" lvl="0" indent="-50800" algn="l" rtl="0">
              <a:lnSpc>
                <a:spcPct val="90000"/>
              </a:lnSpc>
              <a:spcBef>
                <a:spcPts val="0"/>
              </a:spcBef>
              <a:spcAft>
                <a:spcPts val="0"/>
              </a:spcAft>
              <a:buClr>
                <a:schemeClr val="dk1"/>
              </a:buClr>
              <a:buSzPct val="112000"/>
              <a:buNone/>
            </a:pPr>
            <a:r>
              <a:rPr lang="en-US" sz="2500"/>
              <a:t>               </a:t>
            </a:r>
            <a:endParaRPr sz="2500"/>
          </a:p>
          <a:p>
            <a:pPr marL="228600" lvl="0" indent="-50800" algn="l" rtl="0">
              <a:lnSpc>
                <a:spcPct val="90000"/>
              </a:lnSpc>
              <a:spcBef>
                <a:spcPts val="0"/>
              </a:spcBef>
              <a:spcAft>
                <a:spcPts val="0"/>
              </a:spcAft>
              <a:buClr>
                <a:schemeClr val="dk1"/>
              </a:buClr>
              <a:buSzPct val="112000"/>
              <a:buNone/>
            </a:pPr>
            <a:endParaRPr sz="2500"/>
          </a:p>
          <a:p>
            <a:pPr marL="457200" lvl="0" indent="0" algn="l" rtl="0">
              <a:lnSpc>
                <a:spcPct val="100000"/>
              </a:lnSpc>
              <a:spcBef>
                <a:spcPts val="0"/>
              </a:spcBef>
              <a:spcAft>
                <a:spcPts val="0"/>
              </a:spcAft>
              <a:buSzPct val="288000"/>
              <a:buNone/>
            </a:pPr>
            <a:r>
              <a:rPr lang="en-US" sz="2500"/>
              <a:t>            </a:t>
            </a:r>
            <a:endParaRPr sz="2500"/>
          </a:p>
          <a:p>
            <a:pPr marL="228600" lvl="0" indent="-50800" algn="l" rtl="0">
              <a:lnSpc>
                <a:spcPct val="90000"/>
              </a:lnSpc>
              <a:spcBef>
                <a:spcPts val="0"/>
              </a:spcBef>
              <a:spcAft>
                <a:spcPts val="0"/>
              </a:spcAft>
              <a:buClr>
                <a:schemeClr val="dk1"/>
              </a:buClr>
              <a:buSzPct val="112000"/>
              <a:buNone/>
            </a:pPr>
            <a:r>
              <a:rPr lang="en-US" sz="2500"/>
              <a:t>         </a:t>
            </a:r>
            <a:endParaRPr sz="2500"/>
          </a:p>
        </p:txBody>
      </p:sp>
      <p:pic>
        <p:nvPicPr>
          <p:cNvPr id="160" name="Google Shape;160;p18"/>
          <p:cNvPicPr preferRelativeResize="0"/>
          <p:nvPr/>
        </p:nvPicPr>
        <p:blipFill rotWithShape="1">
          <a:blip r:embed="rId3">
            <a:alphaModFix/>
          </a:blip>
          <a:srcRect/>
          <a:stretch/>
        </p:blipFill>
        <p:spPr>
          <a:xfrm>
            <a:off x="11075830" y="174926"/>
            <a:ext cx="934791" cy="778111"/>
          </a:xfrm>
          <a:prstGeom prst="rect">
            <a:avLst/>
          </a:prstGeom>
          <a:noFill/>
          <a:ln>
            <a:noFill/>
          </a:ln>
        </p:spPr>
      </p:pic>
      <p:cxnSp>
        <p:nvCxnSpPr>
          <p:cNvPr id="161" name="Google Shape;161;p18"/>
          <p:cNvCxnSpPr/>
          <p:nvPr/>
        </p:nvCxnSpPr>
        <p:spPr>
          <a:xfrm>
            <a:off x="1004552" y="1094704"/>
            <a:ext cx="100713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3247</Words>
  <Application>Microsoft Office PowerPoint</Application>
  <PresentationFormat>Widescreen</PresentationFormat>
  <Paragraphs>479</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Noto Sans Symbols</vt:lpstr>
      <vt:lpstr>Times New Roman</vt:lpstr>
      <vt:lpstr>Office Theme</vt:lpstr>
      <vt:lpstr>PowerPoint Presentation</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PowerPoint Presentation</vt:lpstr>
      <vt:lpstr>PowerPoint Presentation</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lpstr>DESIGN FOR VISITOR AUTHENTICATION BASED ON FACE RECOGNITION TECHNOLOGY USING CCTV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Deena</cp:lastModifiedBy>
  <cp:revision>4</cp:revision>
  <dcterms:created xsi:type="dcterms:W3CDTF">2022-07-16T10:39:01Z</dcterms:created>
  <dcterms:modified xsi:type="dcterms:W3CDTF">2023-04-03T17:19:00Z</dcterms:modified>
</cp:coreProperties>
</file>