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ntonio Bold" charset="1" panose="02000803000000000000"/>
      <p:regular r:id="rId16"/>
    </p:embeddedFont>
    <p:embeddedFont>
      <p:font typeface="Poppins" charset="1" panose="00000500000000000000"/>
      <p:regular r:id="rId17"/>
    </p:embeddedFont>
    <p:embeddedFont>
      <p:font typeface="Poppins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1.jpeg" Type="http://schemas.openxmlformats.org/officeDocument/2006/relationships/image"/><Relationship Id="rId5" Target="../media/image22.jpeg" Type="http://schemas.openxmlformats.org/officeDocument/2006/relationships/image"/><Relationship Id="rId6" Target="../media/image23.jpeg" Type="http://schemas.openxmlformats.org/officeDocument/2006/relationships/image"/><Relationship Id="rId7" Target="../media/image2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sp>
        <p:nvSpPr>
          <p:cNvPr name="Freeform 2" id="2"/>
          <p:cNvSpPr/>
          <p:nvPr/>
        </p:nvSpPr>
        <p:spPr>
          <a:xfrm flipH="false" flipV="false" rot="0">
            <a:off x="9734345" y="1028700"/>
            <a:ext cx="7960083" cy="12060732"/>
          </a:xfrm>
          <a:custGeom>
            <a:avLst/>
            <a:gdLst/>
            <a:ahLst/>
            <a:cxnLst/>
            <a:rect r="r" b="b" t="t" l="l"/>
            <a:pathLst>
              <a:path h="12060732" w="7960083">
                <a:moveTo>
                  <a:pt x="0" y="0"/>
                </a:moveTo>
                <a:lnTo>
                  <a:pt x="7960083" y="0"/>
                </a:lnTo>
                <a:lnTo>
                  <a:pt x="7960083" y="12060732"/>
                </a:lnTo>
                <a:lnTo>
                  <a:pt x="0" y="12060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55259" y="9058715"/>
            <a:ext cx="19043259" cy="3086100"/>
            <a:chOff x="0" y="0"/>
            <a:chExt cx="5015509" cy="812800"/>
          </a:xfrm>
        </p:grpSpPr>
        <p:sp>
          <p:nvSpPr>
            <p:cNvPr name="Freeform 4" id="4"/>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5" id="5"/>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253768" y="9058715"/>
            <a:ext cx="15921577" cy="3086100"/>
            <a:chOff x="0" y="0"/>
            <a:chExt cx="4193337" cy="812800"/>
          </a:xfrm>
        </p:grpSpPr>
        <p:sp>
          <p:nvSpPr>
            <p:cNvPr name="Freeform 7" id="7"/>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8" id="8"/>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5375442" y="9058715"/>
            <a:ext cx="14519442" cy="3086100"/>
            <a:chOff x="0" y="0"/>
            <a:chExt cx="3824051" cy="812800"/>
          </a:xfrm>
        </p:grpSpPr>
        <p:sp>
          <p:nvSpPr>
            <p:cNvPr name="Freeform 10" id="10"/>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1" id="11"/>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028700" y="5727170"/>
            <a:ext cx="5819918" cy="157010"/>
            <a:chOff x="0" y="0"/>
            <a:chExt cx="1532818" cy="41352"/>
          </a:xfrm>
        </p:grpSpPr>
        <p:sp>
          <p:nvSpPr>
            <p:cNvPr name="Freeform 13" id="13"/>
            <p:cNvSpPr/>
            <p:nvPr/>
          </p:nvSpPr>
          <p:spPr>
            <a:xfrm flipH="false" flipV="false" rot="0">
              <a:off x="0" y="0"/>
              <a:ext cx="1532818" cy="41352"/>
            </a:xfrm>
            <a:custGeom>
              <a:avLst/>
              <a:gdLst/>
              <a:ahLst/>
              <a:cxnLst/>
              <a:rect r="r" b="b" t="t" l="l"/>
              <a:pathLst>
                <a:path h="41352" w="1532818">
                  <a:moveTo>
                    <a:pt x="20676" y="0"/>
                  </a:moveTo>
                  <a:lnTo>
                    <a:pt x="1512142" y="0"/>
                  </a:lnTo>
                  <a:cubicBezTo>
                    <a:pt x="1517625" y="0"/>
                    <a:pt x="1522884" y="2178"/>
                    <a:pt x="1526762" y="6056"/>
                  </a:cubicBezTo>
                  <a:cubicBezTo>
                    <a:pt x="1530640" y="9933"/>
                    <a:pt x="1532818" y="15192"/>
                    <a:pt x="1532818" y="20676"/>
                  </a:cubicBezTo>
                  <a:lnTo>
                    <a:pt x="1532818" y="20676"/>
                  </a:lnTo>
                  <a:cubicBezTo>
                    <a:pt x="1532818" y="32095"/>
                    <a:pt x="1523561" y="41352"/>
                    <a:pt x="1512142" y="41352"/>
                  </a:cubicBezTo>
                  <a:lnTo>
                    <a:pt x="20676" y="41352"/>
                  </a:lnTo>
                  <a:cubicBezTo>
                    <a:pt x="15192" y="41352"/>
                    <a:pt x="9933" y="39174"/>
                    <a:pt x="6056" y="35296"/>
                  </a:cubicBezTo>
                  <a:cubicBezTo>
                    <a:pt x="2178" y="31419"/>
                    <a:pt x="0" y="26160"/>
                    <a:pt x="0" y="20676"/>
                  </a:cubicBezTo>
                  <a:lnTo>
                    <a:pt x="0" y="20676"/>
                  </a:lnTo>
                  <a:cubicBezTo>
                    <a:pt x="0" y="15192"/>
                    <a:pt x="2178" y="9933"/>
                    <a:pt x="6056" y="6056"/>
                  </a:cubicBezTo>
                  <a:cubicBezTo>
                    <a:pt x="9933" y="2178"/>
                    <a:pt x="15192" y="0"/>
                    <a:pt x="20676" y="0"/>
                  </a:cubicBezTo>
                  <a:close/>
                </a:path>
              </a:pathLst>
            </a:custGeom>
            <a:solidFill>
              <a:srgbClr val="FFFFFF"/>
            </a:solidFill>
          </p:spPr>
        </p:sp>
        <p:sp>
          <p:nvSpPr>
            <p:cNvPr name="TextBox 14" id="14"/>
            <p:cNvSpPr txBox="true"/>
            <p:nvPr/>
          </p:nvSpPr>
          <p:spPr>
            <a:xfrm>
              <a:off x="0" y="-38100"/>
              <a:ext cx="1532818" cy="79452"/>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28700" y="1832079"/>
            <a:ext cx="8424593" cy="3810889"/>
          </a:xfrm>
          <a:prstGeom prst="rect">
            <a:avLst/>
          </a:prstGeom>
        </p:spPr>
        <p:txBody>
          <a:bodyPr anchor="t" rtlCol="false" tIns="0" lIns="0" bIns="0" rIns="0">
            <a:spAutoFit/>
          </a:bodyPr>
          <a:lstStyle/>
          <a:p>
            <a:pPr algn="l">
              <a:lnSpc>
                <a:spcPts val="9934"/>
              </a:lnSpc>
            </a:pPr>
            <a:r>
              <a:rPr lang="en-US" sz="9284">
                <a:solidFill>
                  <a:srgbClr val="FFFFFF"/>
                </a:solidFill>
                <a:latin typeface="Antonio Bold"/>
                <a:ea typeface="Antonio Bold"/>
                <a:cs typeface="Antonio Bold"/>
                <a:sym typeface="Antonio Bold"/>
              </a:rPr>
              <a:t>CLINICAL MANAGEMENT SYSTEM</a:t>
            </a:r>
          </a:p>
        </p:txBody>
      </p:sp>
      <p:sp>
        <p:nvSpPr>
          <p:cNvPr name="TextBox 17" id="17"/>
          <p:cNvSpPr txBox="true"/>
          <p:nvPr/>
        </p:nvSpPr>
        <p:spPr>
          <a:xfrm rot="0">
            <a:off x="1028700" y="6397396"/>
            <a:ext cx="7204647" cy="1818640"/>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Empowering Wellness, One Patient at a Time. Your Health, Our Priority.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2548219" y="-2629634"/>
            <a:ext cx="9569467" cy="14665905"/>
            <a:chOff x="0" y="0"/>
            <a:chExt cx="691421" cy="1059653"/>
          </a:xfrm>
        </p:grpSpPr>
        <p:sp>
          <p:nvSpPr>
            <p:cNvPr name="Freeform 3" id="3"/>
            <p:cNvSpPr/>
            <p:nvPr/>
          </p:nvSpPr>
          <p:spPr>
            <a:xfrm flipH="false" flipV="false" rot="0">
              <a:off x="0" y="0"/>
              <a:ext cx="691421" cy="1059653"/>
            </a:xfrm>
            <a:custGeom>
              <a:avLst/>
              <a:gdLst/>
              <a:ahLst/>
              <a:cxnLst/>
              <a:rect r="r" b="b" t="t" l="l"/>
              <a:pathLst>
                <a:path h="1059653" w="691421">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048581"/>
            </a:solidFill>
          </p:spPr>
        </p:sp>
        <p:sp>
          <p:nvSpPr>
            <p:cNvPr name="TextBox 4" id="4"/>
            <p:cNvSpPr txBox="true"/>
            <p:nvPr/>
          </p:nvSpPr>
          <p:spPr>
            <a:xfrm>
              <a:off x="0" y="88900"/>
              <a:ext cx="691421" cy="97075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82"/>
            <a:ext cx="5230828" cy="47625"/>
            <a:chOff x="0" y="0"/>
            <a:chExt cx="1377667" cy="12543"/>
          </a:xfrm>
        </p:grpSpPr>
        <p:sp>
          <p:nvSpPr>
            <p:cNvPr name="Freeform 16" id="16"/>
            <p:cNvSpPr/>
            <p:nvPr/>
          </p:nvSpPr>
          <p:spPr>
            <a:xfrm flipH="false" flipV="false" rot="0">
              <a:off x="0" y="0"/>
              <a:ext cx="1377667" cy="12543"/>
            </a:xfrm>
            <a:custGeom>
              <a:avLst/>
              <a:gdLst/>
              <a:ahLst/>
              <a:cxnLst/>
              <a:rect r="r" b="b" t="t" l="l"/>
              <a:pathLst>
                <a:path h="12543" w="1377667">
                  <a:moveTo>
                    <a:pt x="6272" y="0"/>
                  </a:moveTo>
                  <a:lnTo>
                    <a:pt x="1371395" y="0"/>
                  </a:lnTo>
                  <a:cubicBezTo>
                    <a:pt x="1373058" y="0"/>
                    <a:pt x="1374654" y="661"/>
                    <a:pt x="1375830" y="1837"/>
                  </a:cubicBezTo>
                  <a:cubicBezTo>
                    <a:pt x="1377006" y="3013"/>
                    <a:pt x="1377667" y="4608"/>
                    <a:pt x="1377667" y="6272"/>
                  </a:cubicBezTo>
                  <a:lnTo>
                    <a:pt x="1377667" y="6272"/>
                  </a:lnTo>
                  <a:cubicBezTo>
                    <a:pt x="1377667" y="7935"/>
                    <a:pt x="1377006" y="9530"/>
                    <a:pt x="1375830" y="10706"/>
                  </a:cubicBezTo>
                  <a:cubicBezTo>
                    <a:pt x="1374654" y="11882"/>
                    <a:pt x="1373058" y="12543"/>
                    <a:pt x="137139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7" id="17"/>
            <p:cNvSpPr txBox="true"/>
            <p:nvPr/>
          </p:nvSpPr>
          <p:spPr>
            <a:xfrm>
              <a:off x="0" y="-38100"/>
              <a:ext cx="1377667" cy="50643"/>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383876" y="945486"/>
            <a:ext cx="4564058" cy="7515665"/>
          </a:xfrm>
          <a:custGeom>
            <a:avLst/>
            <a:gdLst/>
            <a:ahLst/>
            <a:cxnLst/>
            <a:rect r="r" b="b" t="t" l="l"/>
            <a:pathLst>
              <a:path h="7515665" w="4564058">
                <a:moveTo>
                  <a:pt x="0" y="0"/>
                </a:moveTo>
                <a:lnTo>
                  <a:pt x="4564058" y="0"/>
                </a:lnTo>
                <a:lnTo>
                  <a:pt x="4564058" y="7515665"/>
                </a:lnTo>
                <a:lnTo>
                  <a:pt x="0" y="7515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201251" y="1123950"/>
            <a:ext cx="4912704" cy="1122680"/>
          </a:xfrm>
          <a:prstGeom prst="rect">
            <a:avLst/>
          </a:prstGeom>
        </p:spPr>
        <p:txBody>
          <a:bodyPr anchor="t" rtlCol="false" tIns="0" lIns="0" bIns="0" rIns="0">
            <a:spAutoFit/>
          </a:bodyPr>
          <a:lstStyle/>
          <a:p>
            <a:pPr algn="l">
              <a:lnSpc>
                <a:spcPts val="8560"/>
              </a:lnSpc>
            </a:pPr>
            <a:r>
              <a:rPr lang="en-US" sz="8000">
                <a:solidFill>
                  <a:srgbClr val="FFFFFF"/>
                </a:solidFill>
                <a:latin typeface="Antonio Bold"/>
                <a:ea typeface="Antonio Bold"/>
                <a:cs typeface="Antonio Bold"/>
                <a:sym typeface="Antonio Bold"/>
              </a:rPr>
              <a:t>CONCLUSION</a:t>
            </a:r>
          </a:p>
        </p:txBody>
      </p:sp>
      <p:sp>
        <p:nvSpPr>
          <p:cNvPr name="TextBox 20" id="20"/>
          <p:cNvSpPr txBox="true"/>
          <p:nvPr/>
        </p:nvSpPr>
        <p:spPr>
          <a:xfrm rot="0">
            <a:off x="1028700" y="3043940"/>
            <a:ext cx="10576913" cy="3898265"/>
          </a:xfrm>
          <a:prstGeom prst="rect">
            <a:avLst/>
          </a:prstGeom>
        </p:spPr>
        <p:txBody>
          <a:bodyPr anchor="t" rtlCol="false" tIns="0" lIns="0" bIns="0" rIns="0">
            <a:spAutoFit/>
          </a:bodyPr>
          <a:lstStyle/>
          <a:p>
            <a:pPr algn="just">
              <a:lnSpc>
                <a:spcPts val="5200"/>
              </a:lnSpc>
            </a:pPr>
            <a:r>
              <a:rPr lang="en-US" sz="2600">
                <a:solidFill>
                  <a:srgbClr val="FFFFFF"/>
                </a:solidFill>
                <a:latin typeface="Poppins"/>
                <a:ea typeface="Poppins"/>
                <a:cs typeface="Poppins"/>
                <a:sym typeface="Poppins"/>
              </a:rPr>
              <a:t>In conclusion, the Clinic Management System serves to streamline patient management and appointment scheduling in healthcare clinic. It improves operational efficiency, enhances patient care delivery, and simplifies administrative tasks, ultimately contributing to a more organized and effective clinic environment.</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13625853" cy="11111844"/>
            <a:chOff x="0" y="0"/>
            <a:chExt cx="3588702" cy="2926576"/>
          </a:xfrm>
        </p:grpSpPr>
        <p:sp>
          <p:nvSpPr>
            <p:cNvPr name="Freeform 3" id="3"/>
            <p:cNvSpPr/>
            <p:nvPr/>
          </p:nvSpPr>
          <p:spPr>
            <a:xfrm flipH="false" flipV="false" rot="0">
              <a:off x="0" y="0"/>
              <a:ext cx="3588702" cy="2926576"/>
            </a:xfrm>
            <a:custGeom>
              <a:avLst/>
              <a:gdLst/>
              <a:ahLst/>
              <a:cxnLst/>
              <a:rect r="r" b="b" t="t" l="l"/>
              <a:pathLst>
                <a:path h="2926576" w="3588702">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FFFFFF"/>
            </a:solidFill>
          </p:spPr>
        </p:sp>
        <p:sp>
          <p:nvSpPr>
            <p:cNvPr name="TextBox 4" id="4"/>
            <p:cNvSpPr txBox="true"/>
            <p:nvPr/>
          </p:nvSpPr>
          <p:spPr>
            <a:xfrm>
              <a:off x="0" y="-38100"/>
              <a:ext cx="3588702"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3093497" y="1461053"/>
            <a:ext cx="4600931" cy="6895129"/>
          </a:xfrm>
          <a:custGeom>
            <a:avLst/>
            <a:gdLst/>
            <a:ahLst/>
            <a:cxnLst/>
            <a:rect r="r" b="b" t="t" l="l"/>
            <a:pathLst>
              <a:path h="6895129" w="4600931">
                <a:moveTo>
                  <a:pt x="0" y="0"/>
                </a:moveTo>
                <a:lnTo>
                  <a:pt x="4600931" y="0"/>
                </a:lnTo>
                <a:lnTo>
                  <a:pt x="4600931" y="6895128"/>
                </a:lnTo>
                <a:lnTo>
                  <a:pt x="0" y="6895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1028700" y="2451282"/>
            <a:ext cx="3315185" cy="47625"/>
            <a:chOff x="0" y="0"/>
            <a:chExt cx="873135" cy="12543"/>
          </a:xfrm>
        </p:grpSpPr>
        <p:sp>
          <p:nvSpPr>
            <p:cNvPr name="Freeform 17" id="17"/>
            <p:cNvSpPr/>
            <p:nvPr/>
          </p:nvSpPr>
          <p:spPr>
            <a:xfrm flipH="false" flipV="false" rot="0">
              <a:off x="0" y="0"/>
              <a:ext cx="873135" cy="12543"/>
            </a:xfrm>
            <a:custGeom>
              <a:avLst/>
              <a:gdLst/>
              <a:ahLst/>
              <a:cxnLst/>
              <a:rect r="r" b="b" t="t" l="l"/>
              <a:pathLst>
                <a:path h="12543" w="873135">
                  <a:moveTo>
                    <a:pt x="6272" y="0"/>
                  </a:moveTo>
                  <a:lnTo>
                    <a:pt x="866864" y="0"/>
                  </a:lnTo>
                  <a:cubicBezTo>
                    <a:pt x="868527" y="0"/>
                    <a:pt x="870122" y="661"/>
                    <a:pt x="871298" y="1837"/>
                  </a:cubicBezTo>
                  <a:cubicBezTo>
                    <a:pt x="872474" y="3013"/>
                    <a:pt x="873135" y="4608"/>
                    <a:pt x="873135" y="6272"/>
                  </a:cubicBezTo>
                  <a:lnTo>
                    <a:pt x="873135" y="6272"/>
                  </a:lnTo>
                  <a:cubicBezTo>
                    <a:pt x="873135" y="7935"/>
                    <a:pt x="872474" y="9530"/>
                    <a:pt x="871298" y="10706"/>
                  </a:cubicBezTo>
                  <a:cubicBezTo>
                    <a:pt x="870122" y="11882"/>
                    <a:pt x="868527" y="12543"/>
                    <a:pt x="866864"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name="TextBox 18" id="18"/>
            <p:cNvSpPr txBox="true"/>
            <p:nvPr/>
          </p:nvSpPr>
          <p:spPr>
            <a:xfrm>
              <a:off x="0" y="-38100"/>
              <a:ext cx="873135" cy="50643"/>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1201251" y="1123950"/>
            <a:ext cx="3602323" cy="1122680"/>
          </a:xfrm>
          <a:prstGeom prst="rect">
            <a:avLst/>
          </a:prstGeom>
        </p:spPr>
        <p:txBody>
          <a:bodyPr anchor="t" rtlCol="false" tIns="0" lIns="0" bIns="0" rIns="0">
            <a:spAutoFit/>
          </a:bodyPr>
          <a:lstStyle/>
          <a:p>
            <a:pPr algn="l">
              <a:lnSpc>
                <a:spcPts val="8560"/>
              </a:lnSpc>
            </a:pPr>
            <a:r>
              <a:rPr lang="en-US" sz="8000">
                <a:solidFill>
                  <a:srgbClr val="048581"/>
                </a:solidFill>
                <a:latin typeface="Antonio Bold"/>
                <a:ea typeface="Antonio Bold"/>
                <a:cs typeface="Antonio Bold"/>
                <a:sym typeface="Antonio Bold"/>
              </a:rPr>
              <a:t>AGENDA</a:t>
            </a:r>
          </a:p>
        </p:txBody>
      </p:sp>
      <p:sp>
        <p:nvSpPr>
          <p:cNvPr name="TextBox 20" id="20"/>
          <p:cNvSpPr txBox="true"/>
          <p:nvPr/>
        </p:nvSpPr>
        <p:spPr>
          <a:xfrm rot="0">
            <a:off x="887102" y="2646392"/>
            <a:ext cx="10172143" cy="5935727"/>
          </a:xfrm>
          <a:prstGeom prst="rect">
            <a:avLst/>
          </a:prstGeom>
        </p:spPr>
        <p:txBody>
          <a:bodyPr anchor="t" rtlCol="false" tIns="0" lIns="0" bIns="0" rIns="0">
            <a:spAutoFit/>
          </a:bodyPr>
          <a:lstStyle/>
          <a:p>
            <a:pPr algn="l" marL="690879" indent="-345439" lvl="1">
              <a:lnSpc>
                <a:spcPts val="6751"/>
              </a:lnSpc>
              <a:buFont typeface="Arial"/>
              <a:buChar char="•"/>
            </a:pPr>
            <a:r>
              <a:rPr lang="en-US" sz="3199">
                <a:solidFill>
                  <a:srgbClr val="048581"/>
                </a:solidFill>
                <a:latin typeface="Poppins"/>
                <a:ea typeface="Poppins"/>
                <a:cs typeface="Poppins"/>
                <a:sym typeface="Poppins"/>
              </a:rPr>
              <a:t>Overview of the System</a:t>
            </a:r>
          </a:p>
          <a:p>
            <a:pPr algn="l" marL="690879" indent="-345439" lvl="1">
              <a:lnSpc>
                <a:spcPts val="6751"/>
              </a:lnSpc>
              <a:buFont typeface="Arial"/>
              <a:buChar char="•"/>
            </a:pPr>
            <a:r>
              <a:rPr lang="en-US" sz="3199">
                <a:solidFill>
                  <a:srgbClr val="048581"/>
                </a:solidFill>
                <a:latin typeface="Poppins"/>
                <a:ea typeface="Poppins"/>
                <a:cs typeface="Poppins"/>
                <a:sym typeface="Poppins"/>
              </a:rPr>
              <a:t>Objective</a:t>
            </a:r>
          </a:p>
          <a:p>
            <a:pPr algn="l" marL="690879" indent="-345439" lvl="1">
              <a:lnSpc>
                <a:spcPts val="6751"/>
              </a:lnSpc>
              <a:buFont typeface="Arial"/>
              <a:buChar char="•"/>
            </a:pPr>
            <a:r>
              <a:rPr lang="en-US" sz="3199">
                <a:solidFill>
                  <a:srgbClr val="048581"/>
                </a:solidFill>
                <a:latin typeface="Poppins"/>
                <a:ea typeface="Poppins"/>
                <a:cs typeface="Poppins"/>
                <a:sym typeface="Poppins"/>
              </a:rPr>
              <a:t>Functionality Summary</a:t>
            </a:r>
          </a:p>
          <a:p>
            <a:pPr algn="l" marL="690879" indent="-345439" lvl="1">
              <a:lnSpc>
                <a:spcPts val="6751"/>
              </a:lnSpc>
              <a:buFont typeface="Arial"/>
              <a:buChar char="•"/>
            </a:pPr>
            <a:r>
              <a:rPr lang="en-US" sz="3199">
                <a:solidFill>
                  <a:srgbClr val="048581"/>
                </a:solidFill>
                <a:latin typeface="Poppins"/>
                <a:ea typeface="Poppins"/>
                <a:cs typeface="Poppins"/>
                <a:sym typeface="Poppins"/>
              </a:rPr>
              <a:t>Programming Techniques Used</a:t>
            </a:r>
          </a:p>
          <a:p>
            <a:pPr algn="l" marL="690879" indent="-345439" lvl="1">
              <a:lnSpc>
                <a:spcPts val="6751"/>
              </a:lnSpc>
              <a:buFont typeface="Arial"/>
              <a:buChar char="•"/>
            </a:pPr>
            <a:r>
              <a:rPr lang="en-US" sz="3199">
                <a:solidFill>
                  <a:srgbClr val="048581"/>
                </a:solidFill>
                <a:latin typeface="Poppins"/>
                <a:ea typeface="Poppins"/>
                <a:cs typeface="Poppins"/>
                <a:sym typeface="Poppins"/>
              </a:rPr>
              <a:t>System Design Considerations</a:t>
            </a:r>
          </a:p>
          <a:p>
            <a:pPr algn="l" marL="690879" indent="-345439" lvl="1">
              <a:lnSpc>
                <a:spcPts val="6751"/>
              </a:lnSpc>
              <a:buFont typeface="Arial"/>
              <a:buChar char="•"/>
            </a:pPr>
            <a:r>
              <a:rPr lang="en-US" sz="3199">
                <a:solidFill>
                  <a:srgbClr val="048581"/>
                </a:solidFill>
                <a:latin typeface="Poppins"/>
                <a:ea typeface="Poppins"/>
                <a:cs typeface="Poppins"/>
                <a:sym typeface="Poppins"/>
              </a:rPr>
              <a:t>Doctor Team</a:t>
            </a:r>
          </a:p>
          <a:p>
            <a:pPr algn="l" marL="690879" indent="-345439" lvl="1">
              <a:lnSpc>
                <a:spcPts val="6751"/>
              </a:lnSpc>
              <a:buFont typeface="Arial"/>
              <a:buChar char="•"/>
            </a:pPr>
            <a:r>
              <a:rPr lang="en-US" sz="3199">
                <a:solidFill>
                  <a:srgbClr val="048581"/>
                </a:solidFill>
                <a:latin typeface="Poppins"/>
                <a:ea typeface="Poppins"/>
                <a:cs typeface="Poppins"/>
                <a:sym typeface="Poppins"/>
              </a:rPr>
              <a:t>Conclusion</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FFFFFF"/>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584121" y="1717779"/>
            <a:ext cx="6709075" cy="6379721"/>
          </a:xfrm>
          <a:custGeom>
            <a:avLst/>
            <a:gdLst/>
            <a:ahLst/>
            <a:cxnLst/>
            <a:rect r="r" b="b" t="t" l="l"/>
            <a:pathLst>
              <a:path h="6379721" w="6709075">
                <a:moveTo>
                  <a:pt x="0" y="0"/>
                </a:moveTo>
                <a:lnTo>
                  <a:pt x="6709075" y="0"/>
                </a:lnTo>
                <a:lnTo>
                  <a:pt x="6709075" y="6379721"/>
                </a:lnTo>
                <a:lnTo>
                  <a:pt x="0" y="6379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7920067" y="2451218"/>
            <a:ext cx="3774875" cy="47688"/>
            <a:chOff x="0" y="0"/>
            <a:chExt cx="994206" cy="12560"/>
          </a:xfrm>
        </p:grpSpPr>
        <p:sp>
          <p:nvSpPr>
            <p:cNvPr name="Freeform 17" id="17"/>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FFFFFF"/>
            </a:solidFill>
          </p:spPr>
        </p:sp>
        <p:sp>
          <p:nvSpPr>
            <p:cNvPr name="TextBox 18" id="18"/>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8092619" y="1104900"/>
            <a:ext cx="6575190" cy="768734"/>
          </a:xfrm>
          <a:prstGeom prst="rect">
            <a:avLst/>
          </a:prstGeom>
        </p:spPr>
        <p:txBody>
          <a:bodyPr anchor="t" rtlCol="false" tIns="0" lIns="0" bIns="0" rIns="0">
            <a:spAutoFit/>
          </a:bodyPr>
          <a:lstStyle/>
          <a:p>
            <a:pPr algn="l">
              <a:lnSpc>
                <a:spcPts val="5992"/>
              </a:lnSpc>
            </a:pPr>
            <a:r>
              <a:rPr lang="en-US" sz="5600">
                <a:solidFill>
                  <a:srgbClr val="FFFFFF"/>
                </a:solidFill>
                <a:latin typeface="Antonio Bold"/>
                <a:ea typeface="Antonio Bold"/>
                <a:cs typeface="Antonio Bold"/>
                <a:sym typeface="Antonio Bold"/>
              </a:rPr>
              <a:t>OVERVIEW OF THE SYSTEM</a:t>
            </a:r>
          </a:p>
        </p:txBody>
      </p:sp>
      <p:sp>
        <p:nvSpPr>
          <p:cNvPr name="TextBox 20" id="20"/>
          <p:cNvSpPr txBox="true"/>
          <p:nvPr/>
        </p:nvSpPr>
        <p:spPr>
          <a:xfrm rot="0">
            <a:off x="7920067" y="3272222"/>
            <a:ext cx="8764131" cy="4984750"/>
          </a:xfrm>
          <a:prstGeom prst="rect">
            <a:avLst/>
          </a:prstGeom>
        </p:spPr>
        <p:txBody>
          <a:bodyPr anchor="t" rtlCol="false" tIns="0" lIns="0" bIns="0" rIns="0">
            <a:spAutoFit/>
          </a:bodyPr>
          <a:lstStyle/>
          <a:p>
            <a:pPr algn="just">
              <a:lnSpc>
                <a:spcPts val="4999"/>
              </a:lnSpc>
            </a:pPr>
            <a:r>
              <a:rPr lang="en-US" sz="2499">
                <a:solidFill>
                  <a:srgbClr val="FFFFFF"/>
                </a:solidFill>
                <a:latin typeface="Poppins"/>
                <a:ea typeface="Poppins"/>
                <a:cs typeface="Poppins"/>
                <a:sym typeface="Poppins"/>
              </a:rPr>
              <a:t>The Clinic Management System is a software tool designed to help healthcare clinics organize patient information and appointments. It allows staff to manage patient records, schedule appointments with doctors, and ensure efficient handling of clinic operations. This system aims to improve patient care by streamlining administrative tasks and enhancing appointment management.</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48581"/>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7920067" y="2451282"/>
            <a:ext cx="3348708" cy="47625"/>
            <a:chOff x="0" y="0"/>
            <a:chExt cx="881964" cy="12543"/>
          </a:xfrm>
        </p:grpSpPr>
        <p:sp>
          <p:nvSpPr>
            <p:cNvPr name="Freeform 16" id="16"/>
            <p:cNvSpPr/>
            <p:nvPr/>
          </p:nvSpPr>
          <p:spPr>
            <a:xfrm flipH="false" flipV="false" rot="0">
              <a:off x="0" y="0"/>
              <a:ext cx="881964" cy="12543"/>
            </a:xfrm>
            <a:custGeom>
              <a:avLst/>
              <a:gdLst/>
              <a:ahLst/>
              <a:cxnLst/>
              <a:rect r="r" b="b" t="t" l="l"/>
              <a:pathLst>
                <a:path h="12543" w="881964">
                  <a:moveTo>
                    <a:pt x="6272" y="0"/>
                  </a:moveTo>
                  <a:lnTo>
                    <a:pt x="875693" y="0"/>
                  </a:lnTo>
                  <a:cubicBezTo>
                    <a:pt x="877356" y="0"/>
                    <a:pt x="878951" y="661"/>
                    <a:pt x="880127" y="1837"/>
                  </a:cubicBezTo>
                  <a:cubicBezTo>
                    <a:pt x="881303" y="3013"/>
                    <a:pt x="881964" y="4608"/>
                    <a:pt x="881964" y="6272"/>
                  </a:cubicBezTo>
                  <a:lnTo>
                    <a:pt x="881964" y="6272"/>
                  </a:lnTo>
                  <a:cubicBezTo>
                    <a:pt x="881964" y="7935"/>
                    <a:pt x="881303" y="9530"/>
                    <a:pt x="880127" y="10706"/>
                  </a:cubicBezTo>
                  <a:cubicBezTo>
                    <a:pt x="878951" y="11882"/>
                    <a:pt x="877356" y="12543"/>
                    <a:pt x="875693"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name="TextBox 17" id="17"/>
            <p:cNvSpPr txBox="true"/>
            <p:nvPr/>
          </p:nvSpPr>
          <p:spPr>
            <a:xfrm>
              <a:off x="0" y="-38100"/>
              <a:ext cx="881964" cy="50643"/>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65490" y="1070638"/>
            <a:ext cx="4058689" cy="7200900"/>
          </a:xfrm>
          <a:custGeom>
            <a:avLst/>
            <a:gdLst/>
            <a:ahLst/>
            <a:cxnLst/>
            <a:rect r="r" b="b" t="t" l="l"/>
            <a:pathLst>
              <a:path h="7200900" w="4058689">
                <a:moveTo>
                  <a:pt x="0" y="0"/>
                </a:moveTo>
                <a:lnTo>
                  <a:pt x="4058689" y="0"/>
                </a:lnTo>
                <a:lnTo>
                  <a:pt x="4058689"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8092619" y="1104900"/>
            <a:ext cx="4361156" cy="768734"/>
          </a:xfrm>
          <a:prstGeom prst="rect">
            <a:avLst/>
          </a:prstGeom>
        </p:spPr>
        <p:txBody>
          <a:bodyPr anchor="t" rtlCol="false" tIns="0" lIns="0" bIns="0" rIns="0">
            <a:spAutoFit/>
          </a:bodyPr>
          <a:lstStyle/>
          <a:p>
            <a:pPr algn="l">
              <a:lnSpc>
                <a:spcPts val="5992"/>
              </a:lnSpc>
            </a:pPr>
            <a:r>
              <a:rPr lang="en-US" sz="5600">
                <a:solidFill>
                  <a:srgbClr val="048581"/>
                </a:solidFill>
                <a:latin typeface="Antonio Bold"/>
                <a:ea typeface="Antonio Bold"/>
                <a:cs typeface="Antonio Bold"/>
                <a:sym typeface="Antonio Bold"/>
              </a:rPr>
              <a:t>OBJECTIVE</a:t>
            </a:r>
          </a:p>
        </p:txBody>
      </p:sp>
      <p:sp>
        <p:nvSpPr>
          <p:cNvPr name="TextBox 20" id="20"/>
          <p:cNvSpPr txBox="true"/>
          <p:nvPr/>
        </p:nvSpPr>
        <p:spPr>
          <a:xfrm rot="0">
            <a:off x="7920067" y="3415097"/>
            <a:ext cx="8764131" cy="1317625"/>
          </a:xfrm>
          <a:prstGeom prst="rect">
            <a:avLst/>
          </a:prstGeom>
        </p:spPr>
        <p:txBody>
          <a:bodyPr anchor="t" rtlCol="false" tIns="0" lIns="0" bIns="0" rIns="0">
            <a:spAutoFit/>
          </a:bodyPr>
          <a:lstStyle/>
          <a:p>
            <a:pPr algn="just">
              <a:lnSpc>
                <a:spcPts val="3499"/>
              </a:lnSpc>
            </a:pPr>
            <a:r>
              <a:rPr lang="en-US" sz="2499">
                <a:solidFill>
                  <a:srgbClr val="048581"/>
                </a:solidFill>
                <a:latin typeface="Poppins"/>
                <a:ea typeface="Poppins"/>
                <a:cs typeface="Poppins"/>
                <a:sym typeface="Poppins"/>
              </a:rPr>
              <a:t>The system's goal is to enhance the overall patient experience by optimizing appointment scheduling and administrative workflows.</a:t>
            </a: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0"/>
            <a:ext cx="13625853" cy="11111844"/>
            <a:chOff x="0" y="0"/>
            <a:chExt cx="3588702" cy="2926576"/>
          </a:xfrm>
        </p:grpSpPr>
        <p:sp>
          <p:nvSpPr>
            <p:cNvPr name="Freeform 3" id="3"/>
            <p:cNvSpPr/>
            <p:nvPr/>
          </p:nvSpPr>
          <p:spPr>
            <a:xfrm flipH="false" flipV="false" rot="0">
              <a:off x="0" y="0"/>
              <a:ext cx="3588702" cy="2926576"/>
            </a:xfrm>
            <a:custGeom>
              <a:avLst/>
              <a:gdLst/>
              <a:ahLst/>
              <a:cxnLst/>
              <a:rect r="r" b="b" t="t" l="l"/>
              <a:pathLst>
                <a:path h="2926576" w="3588702">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048581"/>
            </a:solidFill>
          </p:spPr>
        </p:sp>
        <p:sp>
          <p:nvSpPr>
            <p:cNvPr name="TextBox 4" id="4"/>
            <p:cNvSpPr txBox="true"/>
            <p:nvPr/>
          </p:nvSpPr>
          <p:spPr>
            <a:xfrm>
              <a:off x="0" y="-38100"/>
              <a:ext cx="3588702"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17"/>
            <a:ext cx="4530458" cy="47690"/>
            <a:chOff x="0" y="0"/>
            <a:chExt cx="1193207" cy="12560"/>
          </a:xfrm>
        </p:grpSpPr>
        <p:sp>
          <p:nvSpPr>
            <p:cNvPr name="Freeform 16" id="16"/>
            <p:cNvSpPr/>
            <p:nvPr/>
          </p:nvSpPr>
          <p:spPr>
            <a:xfrm flipH="false" flipV="false" rot="0">
              <a:off x="0" y="0"/>
              <a:ext cx="1193207" cy="12560"/>
            </a:xfrm>
            <a:custGeom>
              <a:avLst/>
              <a:gdLst/>
              <a:ahLst/>
              <a:cxnLst/>
              <a:rect r="r" b="b" t="t" l="l"/>
              <a:pathLst>
                <a:path h="12560" w="1193207">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FFFFFF"/>
            </a:solidFill>
          </p:spPr>
        </p:sp>
        <p:sp>
          <p:nvSpPr>
            <p:cNvPr name="TextBox 17" id="17"/>
            <p:cNvSpPr txBox="true"/>
            <p:nvPr/>
          </p:nvSpPr>
          <p:spPr>
            <a:xfrm>
              <a:off x="0" y="-38100"/>
              <a:ext cx="1193207" cy="5066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true" flipV="false" rot="0">
            <a:off x="12995720" y="1975788"/>
            <a:ext cx="4263580" cy="7282512"/>
          </a:xfrm>
          <a:custGeom>
            <a:avLst/>
            <a:gdLst/>
            <a:ahLst/>
            <a:cxnLst/>
            <a:rect r="r" b="b" t="t" l="l"/>
            <a:pathLst>
              <a:path h="7282512" w="4263580">
                <a:moveTo>
                  <a:pt x="4263580" y="0"/>
                </a:moveTo>
                <a:lnTo>
                  <a:pt x="0" y="0"/>
                </a:lnTo>
                <a:lnTo>
                  <a:pt x="0" y="7282512"/>
                </a:lnTo>
                <a:lnTo>
                  <a:pt x="4263580" y="7282512"/>
                </a:lnTo>
                <a:lnTo>
                  <a:pt x="426358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201251" y="1104900"/>
            <a:ext cx="6906814" cy="768734"/>
          </a:xfrm>
          <a:prstGeom prst="rect">
            <a:avLst/>
          </a:prstGeom>
        </p:spPr>
        <p:txBody>
          <a:bodyPr anchor="t" rtlCol="false" tIns="0" lIns="0" bIns="0" rIns="0">
            <a:spAutoFit/>
          </a:bodyPr>
          <a:lstStyle/>
          <a:p>
            <a:pPr algn="l">
              <a:lnSpc>
                <a:spcPts val="5992"/>
              </a:lnSpc>
            </a:pPr>
            <a:r>
              <a:rPr lang="en-US" sz="5600">
                <a:solidFill>
                  <a:srgbClr val="FFFFFF"/>
                </a:solidFill>
                <a:latin typeface="Antonio Bold"/>
                <a:ea typeface="Antonio Bold"/>
                <a:cs typeface="Antonio Bold"/>
                <a:sym typeface="Antonio Bold"/>
              </a:rPr>
              <a:t>FUNCTIONALITY SUMMARY</a:t>
            </a:r>
          </a:p>
        </p:txBody>
      </p:sp>
      <p:sp>
        <p:nvSpPr>
          <p:cNvPr name="TextBox 20" id="20"/>
          <p:cNvSpPr txBox="true"/>
          <p:nvPr/>
        </p:nvSpPr>
        <p:spPr>
          <a:xfrm rot="0">
            <a:off x="970214" y="3021949"/>
            <a:ext cx="8764131" cy="4248150"/>
          </a:xfrm>
          <a:prstGeom prst="rect">
            <a:avLst/>
          </a:prstGeom>
        </p:spPr>
        <p:txBody>
          <a:bodyPr anchor="t" rtlCol="false" tIns="0" lIns="0" bIns="0" rIns="0">
            <a:spAutoFit/>
          </a:bodyPr>
          <a:lstStyle/>
          <a:p>
            <a:pPr algn="just">
              <a:lnSpc>
                <a:spcPts val="4899"/>
              </a:lnSpc>
            </a:pPr>
            <a:r>
              <a:rPr lang="en-US" sz="3499">
                <a:solidFill>
                  <a:srgbClr val="FFFFFF"/>
                </a:solidFill>
                <a:latin typeface="Poppins"/>
                <a:ea typeface="Poppins"/>
                <a:cs typeface="Poppins"/>
                <a:sym typeface="Poppins"/>
              </a:rPr>
              <a:t>1.  Admin Mode</a:t>
            </a:r>
          </a:p>
          <a:p>
            <a:pPr algn="just">
              <a:lnSpc>
                <a:spcPts val="4899"/>
              </a:lnSpc>
            </a:pPr>
          </a:p>
          <a:p>
            <a:pPr algn="just">
              <a:lnSpc>
                <a:spcPts val="4899"/>
              </a:lnSpc>
            </a:pPr>
          </a:p>
          <a:p>
            <a:pPr algn="just">
              <a:lnSpc>
                <a:spcPts val="4899"/>
              </a:lnSpc>
            </a:pPr>
            <a:r>
              <a:rPr lang="en-US" sz="3499">
                <a:solidFill>
                  <a:srgbClr val="FFFFFF"/>
                </a:solidFill>
                <a:latin typeface="Poppins"/>
                <a:ea typeface="Poppins"/>
                <a:cs typeface="Poppins"/>
                <a:sym typeface="Poppins"/>
              </a:rPr>
              <a:t>2. User Mode</a:t>
            </a:r>
          </a:p>
          <a:p>
            <a:pPr algn="just">
              <a:lnSpc>
                <a:spcPts val="3499"/>
              </a:lnSpc>
            </a:pPr>
          </a:p>
          <a:p>
            <a:pPr algn="just">
              <a:lnSpc>
                <a:spcPts val="3499"/>
              </a:lnSpc>
            </a:pPr>
          </a:p>
          <a:p>
            <a:pPr algn="just">
              <a:lnSpc>
                <a:spcPts val="3499"/>
              </a:lnSpc>
            </a:pPr>
          </a:p>
          <a:p>
            <a:pPr algn="just">
              <a:lnSpc>
                <a:spcPts val="3499"/>
              </a:lnSpc>
            </a:pP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0"/>
            <a:ext cx="10397768" cy="11111844"/>
            <a:chOff x="0" y="0"/>
            <a:chExt cx="2738507" cy="2926576"/>
          </a:xfrm>
        </p:grpSpPr>
        <p:sp>
          <p:nvSpPr>
            <p:cNvPr name="Freeform 3" id="3"/>
            <p:cNvSpPr/>
            <p:nvPr/>
          </p:nvSpPr>
          <p:spPr>
            <a:xfrm flipH="false" flipV="false" rot="0">
              <a:off x="0" y="0"/>
              <a:ext cx="2738507" cy="2926576"/>
            </a:xfrm>
            <a:custGeom>
              <a:avLst/>
              <a:gdLst/>
              <a:ahLst/>
              <a:cxnLst/>
              <a:rect r="r" b="b" t="t" l="l"/>
              <a:pathLst>
                <a:path h="2926576" w="2738507">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name="TextBox 4" id="4"/>
            <p:cNvSpPr txBox="true"/>
            <p:nvPr/>
          </p:nvSpPr>
          <p:spPr>
            <a:xfrm>
              <a:off x="0" y="-38100"/>
              <a:ext cx="2738507"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82"/>
            <a:ext cx="5188120" cy="47625"/>
            <a:chOff x="0" y="0"/>
            <a:chExt cx="1366418" cy="12543"/>
          </a:xfrm>
        </p:grpSpPr>
        <p:sp>
          <p:nvSpPr>
            <p:cNvPr name="Freeform 16" id="16"/>
            <p:cNvSpPr/>
            <p:nvPr/>
          </p:nvSpPr>
          <p:spPr>
            <a:xfrm flipH="false" flipV="false" rot="0">
              <a:off x="0" y="0"/>
              <a:ext cx="1366418" cy="12543"/>
            </a:xfrm>
            <a:custGeom>
              <a:avLst/>
              <a:gdLst/>
              <a:ahLst/>
              <a:cxnLst/>
              <a:rect r="r" b="b" t="t" l="l"/>
              <a:pathLst>
                <a:path h="12543" w="1366418">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7" id="17"/>
            <p:cNvSpPr txBox="true"/>
            <p:nvPr/>
          </p:nvSpPr>
          <p:spPr>
            <a:xfrm>
              <a:off x="0" y="-38100"/>
              <a:ext cx="1366418" cy="50643"/>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6848618" y="3255304"/>
            <a:ext cx="4718698" cy="5039386"/>
          </a:xfrm>
          <a:custGeom>
            <a:avLst/>
            <a:gdLst/>
            <a:ahLst/>
            <a:cxnLst/>
            <a:rect r="r" b="b" t="t" l="l"/>
            <a:pathLst>
              <a:path h="5039386" w="4718698">
                <a:moveTo>
                  <a:pt x="0" y="0"/>
                </a:moveTo>
                <a:lnTo>
                  <a:pt x="4718697" y="0"/>
                </a:lnTo>
                <a:lnTo>
                  <a:pt x="4718697" y="5039386"/>
                </a:lnTo>
                <a:lnTo>
                  <a:pt x="0" y="5039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201251" y="1104900"/>
            <a:ext cx="6691900" cy="768734"/>
          </a:xfrm>
          <a:prstGeom prst="rect">
            <a:avLst/>
          </a:prstGeom>
        </p:spPr>
        <p:txBody>
          <a:bodyPr anchor="t" rtlCol="false" tIns="0" lIns="0" bIns="0" rIns="0">
            <a:spAutoFit/>
          </a:bodyPr>
          <a:lstStyle/>
          <a:p>
            <a:pPr algn="l">
              <a:lnSpc>
                <a:spcPts val="5992"/>
              </a:lnSpc>
            </a:pPr>
            <a:r>
              <a:rPr lang="en-US" sz="5600">
                <a:solidFill>
                  <a:srgbClr val="FFFFFF"/>
                </a:solidFill>
                <a:latin typeface="Antonio Bold"/>
                <a:ea typeface="Antonio Bold"/>
                <a:cs typeface="Antonio Bold"/>
                <a:sym typeface="Antonio Bold"/>
              </a:rPr>
              <a:t>FUNCTIONALITY SUMMARY</a:t>
            </a:r>
          </a:p>
        </p:txBody>
      </p:sp>
      <p:sp>
        <p:nvSpPr>
          <p:cNvPr name="TextBox 20" id="20"/>
          <p:cNvSpPr txBox="true"/>
          <p:nvPr/>
        </p:nvSpPr>
        <p:spPr>
          <a:xfrm rot="0">
            <a:off x="411475" y="4002860"/>
            <a:ext cx="6422569" cy="4889500"/>
          </a:xfrm>
          <a:prstGeom prst="rect">
            <a:avLst/>
          </a:prstGeom>
        </p:spPr>
        <p:txBody>
          <a:bodyPr anchor="t" rtlCol="false" tIns="0" lIns="0" bIns="0" rIns="0">
            <a:spAutoFit/>
          </a:bodyPr>
          <a:lstStyle/>
          <a:p>
            <a:pPr algn="just">
              <a:lnSpc>
                <a:spcPts val="4999"/>
              </a:lnSpc>
            </a:pPr>
            <a:r>
              <a:rPr lang="en-US" sz="2499">
                <a:solidFill>
                  <a:srgbClr val="FFFFFF"/>
                </a:solidFill>
                <a:latin typeface="Poppins"/>
                <a:ea typeface="Poppins"/>
                <a:cs typeface="Poppins"/>
                <a:sym typeface="Poppins"/>
              </a:rPr>
              <a:t>Allows administrators to:</a:t>
            </a:r>
          </a:p>
          <a:p>
            <a:pPr algn="just" marL="539749" indent="-269875" lvl="1">
              <a:lnSpc>
                <a:spcPts val="4999"/>
              </a:lnSpc>
              <a:buFont typeface="Arial"/>
              <a:buChar char="•"/>
            </a:pPr>
            <a:r>
              <a:rPr lang="en-US" sz="2499">
                <a:solidFill>
                  <a:srgbClr val="FFFFFF"/>
                </a:solidFill>
                <a:latin typeface="Poppins"/>
                <a:ea typeface="Poppins"/>
                <a:cs typeface="Poppins"/>
                <a:sym typeface="Poppins"/>
              </a:rPr>
              <a:t>Manage patient records (add, edit).</a:t>
            </a:r>
          </a:p>
          <a:p>
            <a:pPr algn="just" marL="539749" indent="-269875" lvl="1">
              <a:lnSpc>
                <a:spcPts val="4999"/>
              </a:lnSpc>
              <a:buFont typeface="Arial"/>
              <a:buChar char="•"/>
            </a:pPr>
            <a:r>
              <a:rPr lang="en-US" sz="2499">
                <a:solidFill>
                  <a:srgbClr val="FFFFFF"/>
                </a:solidFill>
                <a:latin typeface="Poppins"/>
                <a:ea typeface="Poppins"/>
                <a:cs typeface="Poppins"/>
                <a:sym typeface="Poppins"/>
              </a:rPr>
              <a:t>Reserve and cancel appointment slots.</a:t>
            </a:r>
          </a:p>
          <a:p>
            <a:pPr algn="just" marL="539749" indent="-269875" lvl="1">
              <a:lnSpc>
                <a:spcPts val="4999"/>
              </a:lnSpc>
              <a:buFont typeface="Arial"/>
              <a:buChar char="•"/>
            </a:pPr>
            <a:r>
              <a:rPr lang="en-US" sz="2499">
                <a:solidFill>
                  <a:srgbClr val="FFFFFF"/>
                </a:solidFill>
                <a:latin typeface="Poppins"/>
                <a:ea typeface="Poppins"/>
                <a:cs typeface="Poppins"/>
                <a:sym typeface="Poppins"/>
              </a:rPr>
              <a:t>Handle patient requests efficiently.</a:t>
            </a:r>
          </a:p>
          <a:p>
            <a:pPr algn="just" marL="539749" indent="-269875" lvl="1">
              <a:lnSpc>
                <a:spcPts val="4999"/>
              </a:lnSpc>
              <a:buFont typeface="Arial"/>
              <a:buChar char="•"/>
            </a:pPr>
            <a:r>
              <a:rPr lang="en-US" sz="2499">
                <a:solidFill>
                  <a:srgbClr val="FFFFFF"/>
                </a:solidFill>
                <a:latin typeface="Poppins"/>
                <a:ea typeface="Poppins"/>
                <a:cs typeface="Poppins"/>
                <a:sym typeface="Poppins"/>
              </a:rPr>
              <a:t>Implement basic input validation for user interactions</a:t>
            </a:r>
          </a:p>
          <a:p>
            <a:pPr algn="just">
              <a:lnSpc>
                <a:spcPts val="3499"/>
              </a:lnSpc>
            </a:pPr>
          </a:p>
        </p:txBody>
      </p:sp>
      <p:sp>
        <p:nvSpPr>
          <p:cNvPr name="TextBox 21" id="21"/>
          <p:cNvSpPr txBox="true"/>
          <p:nvPr/>
        </p:nvSpPr>
        <p:spPr>
          <a:xfrm rot="0">
            <a:off x="12367780" y="3844597"/>
            <a:ext cx="5597112" cy="4356100"/>
          </a:xfrm>
          <a:prstGeom prst="rect">
            <a:avLst/>
          </a:prstGeom>
        </p:spPr>
        <p:txBody>
          <a:bodyPr anchor="t" rtlCol="false" tIns="0" lIns="0" bIns="0" rIns="0">
            <a:spAutoFit/>
          </a:bodyPr>
          <a:lstStyle/>
          <a:p>
            <a:pPr algn="just">
              <a:lnSpc>
                <a:spcPts val="4999"/>
              </a:lnSpc>
            </a:pPr>
            <a:r>
              <a:rPr lang="en-US" sz="2499">
                <a:solidFill>
                  <a:srgbClr val="048581"/>
                </a:solidFill>
                <a:latin typeface="Poppins"/>
                <a:ea typeface="Poppins"/>
                <a:cs typeface="Poppins"/>
                <a:sym typeface="Poppins"/>
              </a:rPr>
              <a:t>Provides users with:</a:t>
            </a:r>
          </a:p>
          <a:p>
            <a:pPr algn="just" marL="539749" indent="-269875" lvl="1">
              <a:lnSpc>
                <a:spcPts val="4999"/>
              </a:lnSpc>
              <a:buFont typeface="Arial"/>
              <a:buChar char="•"/>
            </a:pPr>
            <a:r>
              <a:rPr lang="en-US" sz="2499">
                <a:solidFill>
                  <a:srgbClr val="048581"/>
                </a:solidFill>
                <a:latin typeface="Poppins"/>
                <a:ea typeface="Poppins"/>
                <a:cs typeface="Poppins"/>
                <a:sym typeface="Poppins"/>
              </a:rPr>
              <a:t>Ability to view patient records by ID.</a:t>
            </a:r>
          </a:p>
          <a:p>
            <a:pPr algn="just" marL="539749" indent="-269875" lvl="1">
              <a:lnSpc>
                <a:spcPts val="4999"/>
              </a:lnSpc>
              <a:buFont typeface="Arial"/>
              <a:buChar char="•"/>
            </a:pPr>
            <a:r>
              <a:rPr lang="en-US" sz="2499">
                <a:solidFill>
                  <a:srgbClr val="048581"/>
                </a:solidFill>
                <a:latin typeface="Poppins"/>
                <a:ea typeface="Poppins"/>
                <a:cs typeface="Poppins"/>
                <a:sym typeface="Poppins"/>
              </a:rPr>
              <a:t>Access to today's reservations.</a:t>
            </a:r>
          </a:p>
          <a:p>
            <a:pPr algn="just" marL="539749" indent="-269875" lvl="1">
              <a:lnSpc>
                <a:spcPts val="4999"/>
              </a:lnSpc>
              <a:buFont typeface="Arial"/>
              <a:buChar char="•"/>
            </a:pPr>
            <a:r>
              <a:rPr lang="en-US" sz="2499">
                <a:solidFill>
                  <a:srgbClr val="048581"/>
                </a:solidFill>
                <a:latin typeface="Poppins"/>
                <a:ea typeface="Poppins"/>
                <a:cs typeface="Poppins"/>
                <a:sym typeface="Poppins"/>
              </a:rPr>
              <a:t>Submission of reservation requests.</a:t>
            </a:r>
          </a:p>
          <a:p>
            <a:pPr algn="just">
              <a:lnSpc>
                <a:spcPts val="4999"/>
              </a:lnSpc>
            </a:pPr>
          </a:p>
        </p:txBody>
      </p:sp>
      <p:sp>
        <p:nvSpPr>
          <p:cNvPr name="TextBox 22" id="22"/>
          <p:cNvSpPr txBox="true"/>
          <p:nvPr/>
        </p:nvSpPr>
        <p:spPr>
          <a:xfrm rot="0">
            <a:off x="294122" y="3325269"/>
            <a:ext cx="5327869" cy="441325"/>
          </a:xfrm>
          <a:prstGeom prst="rect">
            <a:avLst/>
          </a:prstGeom>
        </p:spPr>
        <p:txBody>
          <a:bodyPr anchor="t" rtlCol="false" tIns="0" lIns="0" bIns="0" rIns="0">
            <a:spAutoFit/>
          </a:bodyPr>
          <a:lstStyle/>
          <a:p>
            <a:pPr algn="just">
              <a:lnSpc>
                <a:spcPts val="3499"/>
              </a:lnSpc>
            </a:pPr>
            <a:r>
              <a:rPr lang="en-US" sz="2499">
                <a:solidFill>
                  <a:srgbClr val="FFFFFF"/>
                </a:solidFill>
                <a:latin typeface="Poppins Bold"/>
                <a:ea typeface="Poppins Bold"/>
                <a:cs typeface="Poppins Bold"/>
                <a:sym typeface="Poppins Bold"/>
              </a:rPr>
              <a:t>Admin Mode:</a:t>
            </a:r>
          </a:p>
        </p:txBody>
      </p:sp>
      <p:sp>
        <p:nvSpPr>
          <p:cNvPr name="TextBox 23" id="23"/>
          <p:cNvSpPr txBox="true"/>
          <p:nvPr/>
        </p:nvSpPr>
        <p:spPr>
          <a:xfrm rot="0">
            <a:off x="12367780" y="3137944"/>
            <a:ext cx="4601277" cy="441325"/>
          </a:xfrm>
          <a:prstGeom prst="rect">
            <a:avLst/>
          </a:prstGeom>
        </p:spPr>
        <p:txBody>
          <a:bodyPr anchor="t" rtlCol="false" tIns="0" lIns="0" bIns="0" rIns="0">
            <a:spAutoFit/>
          </a:bodyPr>
          <a:lstStyle/>
          <a:p>
            <a:pPr algn="just">
              <a:lnSpc>
                <a:spcPts val="3499"/>
              </a:lnSpc>
            </a:pPr>
            <a:r>
              <a:rPr lang="en-US" sz="2499">
                <a:solidFill>
                  <a:srgbClr val="048581"/>
                </a:solidFill>
                <a:latin typeface="Poppins Bold"/>
                <a:ea typeface="Poppins Bold"/>
                <a:cs typeface="Poppins Bold"/>
                <a:sym typeface="Poppins Bold"/>
              </a:rPr>
              <a:t>User Mode:</a:t>
            </a:r>
          </a:p>
        </p:txBody>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803071"/>
            <a:ext cx="13625853" cy="9861786"/>
            <a:chOff x="0" y="0"/>
            <a:chExt cx="3588702" cy="2597343"/>
          </a:xfrm>
        </p:grpSpPr>
        <p:sp>
          <p:nvSpPr>
            <p:cNvPr name="Freeform 3" id="3"/>
            <p:cNvSpPr/>
            <p:nvPr/>
          </p:nvSpPr>
          <p:spPr>
            <a:xfrm flipH="false" flipV="false" rot="0">
              <a:off x="0" y="0"/>
              <a:ext cx="3588702" cy="2597343"/>
            </a:xfrm>
            <a:custGeom>
              <a:avLst/>
              <a:gdLst/>
              <a:ahLst/>
              <a:cxnLst/>
              <a:rect r="r" b="b" t="t" l="l"/>
              <a:pathLst>
                <a:path h="2597343" w="3588702">
                  <a:moveTo>
                    <a:pt x="56818" y="0"/>
                  </a:moveTo>
                  <a:lnTo>
                    <a:pt x="3531884" y="0"/>
                  </a:lnTo>
                  <a:cubicBezTo>
                    <a:pt x="3563264" y="0"/>
                    <a:pt x="3588702" y="25438"/>
                    <a:pt x="3588702" y="56818"/>
                  </a:cubicBezTo>
                  <a:lnTo>
                    <a:pt x="3588702" y="2540525"/>
                  </a:lnTo>
                  <a:cubicBezTo>
                    <a:pt x="3588702" y="2555594"/>
                    <a:pt x="3582716" y="2570046"/>
                    <a:pt x="3572060" y="2580701"/>
                  </a:cubicBezTo>
                  <a:cubicBezTo>
                    <a:pt x="3561405" y="2591357"/>
                    <a:pt x="3546953" y="2597343"/>
                    <a:pt x="3531884" y="2597343"/>
                  </a:cubicBezTo>
                  <a:lnTo>
                    <a:pt x="56818" y="2597343"/>
                  </a:lnTo>
                  <a:cubicBezTo>
                    <a:pt x="41749" y="2597343"/>
                    <a:pt x="27297" y="2591357"/>
                    <a:pt x="16642" y="2580701"/>
                  </a:cubicBezTo>
                  <a:cubicBezTo>
                    <a:pt x="5986" y="2570046"/>
                    <a:pt x="0" y="2555594"/>
                    <a:pt x="0" y="2540525"/>
                  </a:cubicBezTo>
                  <a:lnTo>
                    <a:pt x="0" y="56818"/>
                  </a:lnTo>
                  <a:cubicBezTo>
                    <a:pt x="0" y="41749"/>
                    <a:pt x="5986" y="27297"/>
                    <a:pt x="16642" y="16642"/>
                  </a:cubicBezTo>
                  <a:cubicBezTo>
                    <a:pt x="27297" y="5986"/>
                    <a:pt x="41749" y="0"/>
                    <a:pt x="56818" y="0"/>
                  </a:cubicBezTo>
                  <a:close/>
                </a:path>
              </a:pathLst>
            </a:custGeom>
            <a:solidFill>
              <a:srgbClr val="048581"/>
            </a:solidFill>
          </p:spPr>
        </p:sp>
        <p:sp>
          <p:nvSpPr>
            <p:cNvPr name="TextBox 4" id="4"/>
            <p:cNvSpPr txBox="true"/>
            <p:nvPr/>
          </p:nvSpPr>
          <p:spPr>
            <a:xfrm>
              <a:off x="0" y="-38100"/>
              <a:ext cx="3588702" cy="26354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82"/>
            <a:ext cx="5501478" cy="47625"/>
            <a:chOff x="0" y="0"/>
            <a:chExt cx="1448949" cy="12543"/>
          </a:xfrm>
        </p:grpSpPr>
        <p:sp>
          <p:nvSpPr>
            <p:cNvPr name="Freeform 16" id="16"/>
            <p:cNvSpPr/>
            <p:nvPr/>
          </p:nvSpPr>
          <p:spPr>
            <a:xfrm flipH="false" flipV="false" rot="0">
              <a:off x="0" y="0"/>
              <a:ext cx="1448949" cy="12543"/>
            </a:xfrm>
            <a:custGeom>
              <a:avLst/>
              <a:gdLst/>
              <a:ahLst/>
              <a:cxnLst/>
              <a:rect r="r" b="b" t="t" l="l"/>
              <a:pathLst>
                <a:path h="12543" w="1448949">
                  <a:moveTo>
                    <a:pt x="6272" y="0"/>
                  </a:moveTo>
                  <a:lnTo>
                    <a:pt x="1442677" y="0"/>
                  </a:lnTo>
                  <a:cubicBezTo>
                    <a:pt x="1444341" y="0"/>
                    <a:pt x="1445936" y="661"/>
                    <a:pt x="1447112" y="1837"/>
                  </a:cubicBezTo>
                  <a:cubicBezTo>
                    <a:pt x="1448288" y="3013"/>
                    <a:pt x="1448949" y="4608"/>
                    <a:pt x="1448949" y="6272"/>
                  </a:cubicBezTo>
                  <a:lnTo>
                    <a:pt x="1448949" y="6272"/>
                  </a:lnTo>
                  <a:cubicBezTo>
                    <a:pt x="1448949" y="7935"/>
                    <a:pt x="1448288" y="9530"/>
                    <a:pt x="1447112" y="10706"/>
                  </a:cubicBezTo>
                  <a:cubicBezTo>
                    <a:pt x="1445936" y="11882"/>
                    <a:pt x="1444341" y="12543"/>
                    <a:pt x="144267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7" id="17"/>
            <p:cNvSpPr txBox="true"/>
            <p:nvPr/>
          </p:nvSpPr>
          <p:spPr>
            <a:xfrm>
              <a:off x="0" y="-38100"/>
              <a:ext cx="1448949" cy="50643"/>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1443681" y="2001469"/>
            <a:ext cx="7268699" cy="7057246"/>
          </a:xfrm>
          <a:custGeom>
            <a:avLst/>
            <a:gdLst/>
            <a:ahLst/>
            <a:cxnLst/>
            <a:rect r="r" b="b" t="t" l="l"/>
            <a:pathLst>
              <a:path h="7057246" w="7268699">
                <a:moveTo>
                  <a:pt x="0" y="0"/>
                </a:moveTo>
                <a:lnTo>
                  <a:pt x="7268698" y="0"/>
                </a:lnTo>
                <a:lnTo>
                  <a:pt x="7268698" y="7057246"/>
                </a:lnTo>
                <a:lnTo>
                  <a:pt x="0" y="7057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259044" y="4784780"/>
            <a:ext cx="3520395" cy="3803963"/>
          </a:xfrm>
          <a:custGeom>
            <a:avLst/>
            <a:gdLst/>
            <a:ahLst/>
            <a:cxnLst/>
            <a:rect r="r" b="b" t="t" l="l"/>
            <a:pathLst>
              <a:path h="3803963" w="3520395">
                <a:moveTo>
                  <a:pt x="0" y="0"/>
                </a:moveTo>
                <a:lnTo>
                  <a:pt x="3520395" y="0"/>
                </a:lnTo>
                <a:lnTo>
                  <a:pt x="3520395" y="3803963"/>
                </a:lnTo>
                <a:lnTo>
                  <a:pt x="0" y="38039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1201251" y="1104900"/>
            <a:ext cx="8907578" cy="768734"/>
          </a:xfrm>
          <a:prstGeom prst="rect">
            <a:avLst/>
          </a:prstGeom>
        </p:spPr>
        <p:txBody>
          <a:bodyPr anchor="t" rtlCol="false" tIns="0" lIns="0" bIns="0" rIns="0">
            <a:spAutoFit/>
          </a:bodyPr>
          <a:lstStyle/>
          <a:p>
            <a:pPr algn="l">
              <a:lnSpc>
                <a:spcPts val="5992"/>
              </a:lnSpc>
            </a:pPr>
            <a:r>
              <a:rPr lang="en-US" sz="5600">
                <a:solidFill>
                  <a:srgbClr val="FFFFFF"/>
                </a:solidFill>
                <a:latin typeface="Antonio Bold"/>
                <a:ea typeface="Antonio Bold"/>
                <a:cs typeface="Antonio Bold"/>
                <a:sym typeface="Antonio Bold"/>
              </a:rPr>
              <a:t>PROGRAMMING TECHNIQUES USED</a:t>
            </a:r>
          </a:p>
        </p:txBody>
      </p:sp>
      <p:sp>
        <p:nvSpPr>
          <p:cNvPr name="TextBox 21" id="21"/>
          <p:cNvSpPr txBox="true"/>
          <p:nvPr/>
        </p:nvSpPr>
        <p:spPr>
          <a:xfrm rot="0">
            <a:off x="1028700" y="2581097"/>
            <a:ext cx="8115300" cy="2020774"/>
          </a:xfrm>
          <a:prstGeom prst="rect">
            <a:avLst/>
          </a:prstGeom>
        </p:spPr>
        <p:txBody>
          <a:bodyPr anchor="t" rtlCol="false" tIns="0" lIns="0" bIns="0" rIns="0">
            <a:spAutoFit/>
          </a:bodyPr>
          <a:lstStyle/>
          <a:p>
            <a:pPr algn="just" marL="442161" indent="-221080" lvl="1">
              <a:lnSpc>
                <a:spcPts val="4095"/>
              </a:lnSpc>
              <a:buFont typeface="Arial"/>
              <a:buChar char="•"/>
            </a:pPr>
            <a:r>
              <a:rPr lang="en-US" sz="2047">
                <a:solidFill>
                  <a:srgbClr val="FFFFFF"/>
                </a:solidFill>
                <a:latin typeface="Poppins"/>
                <a:ea typeface="Poppins"/>
                <a:cs typeface="Poppins"/>
                <a:sym typeface="Poppins"/>
              </a:rPr>
              <a:t>C programming language.</a:t>
            </a:r>
          </a:p>
          <a:p>
            <a:pPr algn="just" marL="442161" indent="-221080" lvl="1">
              <a:lnSpc>
                <a:spcPts val="4095"/>
              </a:lnSpc>
              <a:buFont typeface="Arial"/>
              <a:buChar char="•"/>
            </a:pPr>
            <a:r>
              <a:rPr lang="en-US" sz="2047">
                <a:solidFill>
                  <a:srgbClr val="FFFFFF"/>
                </a:solidFill>
                <a:latin typeface="Poppins"/>
                <a:ea typeface="Poppins"/>
                <a:cs typeface="Poppins"/>
                <a:sym typeface="Poppins"/>
              </a:rPr>
              <a:t>makefile for building process.</a:t>
            </a:r>
          </a:p>
          <a:p>
            <a:pPr algn="just" marL="442161" indent="-221080" lvl="1">
              <a:lnSpc>
                <a:spcPts val="4095"/>
              </a:lnSpc>
              <a:buFont typeface="Arial"/>
              <a:buChar char="•"/>
            </a:pPr>
            <a:r>
              <a:rPr lang="en-US" sz="2047">
                <a:solidFill>
                  <a:srgbClr val="FFFFFF"/>
                </a:solidFill>
                <a:latin typeface="Poppins"/>
                <a:ea typeface="Poppins"/>
                <a:cs typeface="Poppins"/>
                <a:sym typeface="Poppins"/>
              </a:rPr>
              <a:t>Event Flags.</a:t>
            </a:r>
          </a:p>
          <a:p>
            <a:pPr algn="just" marL="442161" indent="-221080" lvl="1">
              <a:lnSpc>
                <a:spcPts val="4095"/>
              </a:lnSpc>
              <a:buFont typeface="Arial"/>
              <a:buChar char="•"/>
            </a:pPr>
            <a:r>
              <a:rPr lang="en-US" sz="2047">
                <a:solidFill>
                  <a:srgbClr val="FFFFFF"/>
                </a:solidFill>
                <a:latin typeface="Poppins"/>
                <a:ea typeface="Poppins"/>
                <a:cs typeface="Poppins"/>
                <a:sym typeface="Poppins"/>
              </a:rPr>
              <a:t>Based on Basic Input/Output Operations like (scanf).</a:t>
            </a:r>
          </a:p>
        </p:txBody>
      </p:sp>
      <p:sp>
        <p:nvSpPr>
          <p:cNvPr name="Freeform 22" id="22"/>
          <p:cNvSpPr/>
          <p:nvPr/>
        </p:nvSpPr>
        <p:spPr>
          <a:xfrm flipH="false" flipV="false" rot="0">
            <a:off x="4024507" y="4826172"/>
            <a:ext cx="3443781" cy="3721178"/>
          </a:xfrm>
          <a:custGeom>
            <a:avLst/>
            <a:gdLst/>
            <a:ahLst/>
            <a:cxnLst/>
            <a:rect r="r" b="b" t="t" l="l"/>
            <a:pathLst>
              <a:path h="3721178" w="3443781">
                <a:moveTo>
                  <a:pt x="0" y="0"/>
                </a:moveTo>
                <a:lnTo>
                  <a:pt x="3443782" y="0"/>
                </a:lnTo>
                <a:lnTo>
                  <a:pt x="3443782" y="3721178"/>
                </a:lnTo>
                <a:lnTo>
                  <a:pt x="0" y="3721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7738132" y="4835697"/>
            <a:ext cx="3535938" cy="3820758"/>
          </a:xfrm>
          <a:custGeom>
            <a:avLst/>
            <a:gdLst/>
            <a:ahLst/>
            <a:cxnLst/>
            <a:rect r="r" b="b" t="t" l="l"/>
            <a:pathLst>
              <a:path h="3820758" w="3535938">
                <a:moveTo>
                  <a:pt x="0" y="0"/>
                </a:moveTo>
                <a:lnTo>
                  <a:pt x="3535938" y="0"/>
                </a:lnTo>
                <a:lnTo>
                  <a:pt x="3535938" y="3820758"/>
                </a:lnTo>
                <a:lnTo>
                  <a:pt x="0" y="38207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4" id="24"/>
          <p:cNvSpPr txBox="true"/>
          <p:nvPr/>
        </p:nvSpPr>
        <p:spPr>
          <a:xfrm rot="0">
            <a:off x="589328" y="5101485"/>
            <a:ext cx="2608953" cy="1423261"/>
          </a:xfrm>
          <a:prstGeom prst="rect">
            <a:avLst/>
          </a:prstGeom>
        </p:spPr>
        <p:txBody>
          <a:bodyPr anchor="t" rtlCol="false" tIns="0" lIns="0" bIns="0" rIns="0">
            <a:spAutoFit/>
          </a:bodyPr>
          <a:lstStyle/>
          <a:p>
            <a:pPr algn="just">
              <a:lnSpc>
                <a:spcPts val="3858"/>
              </a:lnSpc>
            </a:pPr>
            <a:r>
              <a:rPr lang="en-US" sz="1929">
                <a:solidFill>
                  <a:srgbClr val="FFFFFF"/>
                </a:solidFill>
                <a:latin typeface="Poppins"/>
                <a:ea typeface="Poppins"/>
                <a:cs typeface="Poppins"/>
                <a:sym typeface="Poppins"/>
              </a:rPr>
              <a:t>Data Structures:</a:t>
            </a:r>
          </a:p>
          <a:p>
            <a:pPr algn="just" marL="416476" indent="-208238" lvl="1">
              <a:lnSpc>
                <a:spcPts val="3858"/>
              </a:lnSpc>
              <a:buFont typeface="Arial"/>
              <a:buChar char="•"/>
            </a:pPr>
            <a:r>
              <a:rPr lang="en-US" sz="1929">
                <a:solidFill>
                  <a:srgbClr val="FFFFFF"/>
                </a:solidFill>
                <a:latin typeface="Poppins"/>
                <a:ea typeface="Poppins"/>
                <a:cs typeface="Poppins"/>
                <a:sym typeface="Poppins"/>
              </a:rPr>
              <a:t>Static </a:t>
            </a:r>
            <a:r>
              <a:rPr lang="en-US" sz="1929">
                <a:solidFill>
                  <a:srgbClr val="FFFFFF"/>
                </a:solidFill>
                <a:latin typeface="Poppins"/>
                <a:ea typeface="Poppins"/>
                <a:cs typeface="Poppins"/>
                <a:sym typeface="Poppins"/>
              </a:rPr>
              <a:t>Arrays</a:t>
            </a:r>
          </a:p>
          <a:p>
            <a:pPr algn="just">
              <a:lnSpc>
                <a:spcPts val="3858"/>
              </a:lnSpc>
            </a:pPr>
          </a:p>
        </p:txBody>
      </p:sp>
      <p:sp>
        <p:nvSpPr>
          <p:cNvPr name="TextBox 25" id="25"/>
          <p:cNvSpPr txBox="true"/>
          <p:nvPr/>
        </p:nvSpPr>
        <p:spPr>
          <a:xfrm rot="0">
            <a:off x="4351985" y="5130060"/>
            <a:ext cx="2832652" cy="1573042"/>
          </a:xfrm>
          <a:prstGeom prst="rect">
            <a:avLst/>
          </a:prstGeom>
        </p:spPr>
        <p:txBody>
          <a:bodyPr anchor="t" rtlCol="false" tIns="0" lIns="0" bIns="0" rIns="0">
            <a:spAutoFit/>
          </a:bodyPr>
          <a:lstStyle/>
          <a:p>
            <a:pPr algn="just">
              <a:lnSpc>
                <a:spcPts val="3159"/>
              </a:lnSpc>
            </a:pPr>
            <a:r>
              <a:rPr lang="en-US" sz="1579">
                <a:solidFill>
                  <a:srgbClr val="FFFFFF"/>
                </a:solidFill>
                <a:latin typeface="Poppins"/>
                <a:ea typeface="Poppins"/>
                <a:cs typeface="Poppins"/>
                <a:sym typeface="Poppins"/>
              </a:rPr>
              <a:t>Control Structures:</a:t>
            </a:r>
          </a:p>
          <a:p>
            <a:pPr algn="just" marL="341079" indent="-170539" lvl="1">
              <a:lnSpc>
                <a:spcPts val="3159"/>
              </a:lnSpc>
              <a:buFont typeface="Arial"/>
              <a:buChar char="•"/>
            </a:pPr>
            <a:r>
              <a:rPr lang="en-US" sz="1579">
                <a:solidFill>
                  <a:srgbClr val="FFFFFF"/>
                </a:solidFill>
                <a:latin typeface="Poppins"/>
                <a:ea typeface="Poppins"/>
                <a:cs typeface="Poppins"/>
                <a:sym typeface="Poppins"/>
              </a:rPr>
              <a:t>Loops (while, for)  </a:t>
            </a:r>
          </a:p>
          <a:p>
            <a:pPr algn="just" marL="341079" indent="-170539" lvl="1">
              <a:lnSpc>
                <a:spcPts val="3159"/>
              </a:lnSpc>
              <a:buFont typeface="Arial"/>
              <a:buChar char="•"/>
            </a:pPr>
            <a:r>
              <a:rPr lang="en-US" sz="1579">
                <a:solidFill>
                  <a:srgbClr val="FFFFFF"/>
                </a:solidFill>
                <a:latin typeface="Poppins"/>
                <a:ea typeface="Poppins"/>
                <a:cs typeface="Poppins"/>
                <a:sym typeface="Poppins"/>
              </a:rPr>
              <a:t>conditional statements</a:t>
            </a:r>
          </a:p>
          <a:p>
            <a:pPr algn="just">
              <a:lnSpc>
                <a:spcPts val="3159"/>
              </a:lnSpc>
            </a:pPr>
            <a:r>
              <a:rPr lang="en-US" sz="1579">
                <a:solidFill>
                  <a:srgbClr val="FFFFFF"/>
                </a:solidFill>
                <a:latin typeface="Poppins"/>
                <a:ea typeface="Poppins"/>
                <a:cs typeface="Poppins"/>
                <a:sym typeface="Poppins"/>
              </a:rPr>
              <a:t>      (if, switch) </a:t>
            </a:r>
          </a:p>
        </p:txBody>
      </p:sp>
      <p:sp>
        <p:nvSpPr>
          <p:cNvPr name="TextBox 26" id="26"/>
          <p:cNvSpPr txBox="true"/>
          <p:nvPr/>
        </p:nvSpPr>
        <p:spPr>
          <a:xfrm rot="0">
            <a:off x="8100593" y="5101485"/>
            <a:ext cx="2729834" cy="2989578"/>
          </a:xfrm>
          <a:prstGeom prst="rect">
            <a:avLst/>
          </a:prstGeom>
        </p:spPr>
        <p:txBody>
          <a:bodyPr anchor="t" rtlCol="false" tIns="0" lIns="0" bIns="0" rIns="0">
            <a:spAutoFit/>
          </a:bodyPr>
          <a:lstStyle/>
          <a:p>
            <a:pPr algn="just">
              <a:lnSpc>
                <a:spcPts val="3400"/>
              </a:lnSpc>
            </a:pPr>
            <a:r>
              <a:rPr lang="en-US" sz="1700">
                <a:solidFill>
                  <a:srgbClr val="FFFFFF"/>
                </a:solidFill>
                <a:latin typeface="Poppins"/>
                <a:ea typeface="Poppins"/>
                <a:cs typeface="Poppins"/>
                <a:sym typeface="Poppins"/>
              </a:rPr>
              <a:t>Functions:</a:t>
            </a:r>
          </a:p>
          <a:p>
            <a:pPr algn="l" marL="367034" indent="-183517" lvl="1">
              <a:lnSpc>
                <a:spcPts val="3400"/>
              </a:lnSpc>
              <a:buFont typeface="Arial"/>
              <a:buChar char="•"/>
            </a:pPr>
            <a:r>
              <a:rPr lang="en-US" sz="1700">
                <a:solidFill>
                  <a:srgbClr val="FFFFFF"/>
                </a:solidFill>
                <a:latin typeface="Poppins"/>
                <a:ea typeface="Poppins"/>
                <a:cs typeface="Poppins"/>
                <a:sym typeface="Poppins"/>
              </a:rPr>
              <a:t>Modularization of code into functions for better code organization and reusability.</a:t>
            </a:r>
          </a:p>
          <a:p>
            <a:pPr algn="l">
              <a:lnSpc>
                <a:spcPts val="3400"/>
              </a:lnSpc>
            </a:pPr>
          </a:p>
        </p:txBody>
      </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5400000">
            <a:off x="2548219" y="-2859386"/>
            <a:ext cx="9569467" cy="14665905"/>
            <a:chOff x="0" y="0"/>
            <a:chExt cx="691421" cy="1059653"/>
          </a:xfrm>
        </p:grpSpPr>
        <p:sp>
          <p:nvSpPr>
            <p:cNvPr name="Freeform 3" id="3"/>
            <p:cNvSpPr/>
            <p:nvPr/>
          </p:nvSpPr>
          <p:spPr>
            <a:xfrm flipH="false" flipV="false" rot="0">
              <a:off x="0" y="0"/>
              <a:ext cx="691421" cy="1059653"/>
            </a:xfrm>
            <a:custGeom>
              <a:avLst/>
              <a:gdLst/>
              <a:ahLst/>
              <a:cxnLst/>
              <a:rect r="r" b="b" t="t" l="l"/>
              <a:pathLst>
                <a:path h="1059653" w="691421">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FFFFFF"/>
            </a:solidFill>
          </p:spPr>
        </p:sp>
        <p:sp>
          <p:nvSpPr>
            <p:cNvPr name="TextBox 4" id="4"/>
            <p:cNvSpPr txBox="true"/>
            <p:nvPr/>
          </p:nvSpPr>
          <p:spPr>
            <a:xfrm>
              <a:off x="0" y="88900"/>
              <a:ext cx="691421" cy="97075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17"/>
            <a:ext cx="4530458" cy="47690"/>
            <a:chOff x="0" y="0"/>
            <a:chExt cx="1193207" cy="12560"/>
          </a:xfrm>
        </p:grpSpPr>
        <p:sp>
          <p:nvSpPr>
            <p:cNvPr name="Freeform 16" id="16"/>
            <p:cNvSpPr/>
            <p:nvPr/>
          </p:nvSpPr>
          <p:spPr>
            <a:xfrm flipH="false" flipV="false" rot="0">
              <a:off x="0" y="0"/>
              <a:ext cx="1193207" cy="12560"/>
            </a:xfrm>
            <a:custGeom>
              <a:avLst/>
              <a:gdLst/>
              <a:ahLst/>
              <a:cxnLst/>
              <a:rect r="r" b="b" t="t" l="l"/>
              <a:pathLst>
                <a:path h="12560" w="1193207">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048581"/>
            </a:solidFill>
          </p:spPr>
        </p:sp>
        <p:sp>
          <p:nvSpPr>
            <p:cNvPr name="TextBox 17" id="17"/>
            <p:cNvSpPr txBox="true"/>
            <p:nvPr/>
          </p:nvSpPr>
          <p:spPr>
            <a:xfrm>
              <a:off x="0" y="-38100"/>
              <a:ext cx="1193207" cy="5066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305816" y="1942524"/>
            <a:ext cx="4725804" cy="6401952"/>
          </a:xfrm>
          <a:custGeom>
            <a:avLst/>
            <a:gdLst/>
            <a:ahLst/>
            <a:cxnLst/>
            <a:rect r="r" b="b" t="t" l="l"/>
            <a:pathLst>
              <a:path h="6401952" w="4725804">
                <a:moveTo>
                  <a:pt x="0" y="0"/>
                </a:moveTo>
                <a:lnTo>
                  <a:pt x="4725805" y="0"/>
                </a:lnTo>
                <a:lnTo>
                  <a:pt x="4725805" y="6401952"/>
                </a:lnTo>
                <a:lnTo>
                  <a:pt x="0" y="64019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201251" y="1104900"/>
            <a:ext cx="8534549" cy="768734"/>
          </a:xfrm>
          <a:prstGeom prst="rect">
            <a:avLst/>
          </a:prstGeom>
        </p:spPr>
        <p:txBody>
          <a:bodyPr anchor="t" rtlCol="false" tIns="0" lIns="0" bIns="0" rIns="0">
            <a:spAutoFit/>
          </a:bodyPr>
          <a:lstStyle/>
          <a:p>
            <a:pPr algn="l">
              <a:lnSpc>
                <a:spcPts val="5992"/>
              </a:lnSpc>
            </a:pPr>
            <a:r>
              <a:rPr lang="en-US" sz="5600">
                <a:solidFill>
                  <a:srgbClr val="048581"/>
                </a:solidFill>
                <a:latin typeface="Antonio Bold"/>
                <a:ea typeface="Antonio Bold"/>
                <a:cs typeface="Antonio Bold"/>
                <a:sym typeface="Antonio Bold"/>
              </a:rPr>
              <a:t> </a:t>
            </a:r>
            <a:r>
              <a:rPr lang="en-US" sz="5600">
                <a:solidFill>
                  <a:srgbClr val="048581"/>
                </a:solidFill>
                <a:latin typeface="Antonio Bold"/>
                <a:ea typeface="Antonio Bold"/>
                <a:cs typeface="Antonio Bold"/>
                <a:sym typeface="Antonio Bold"/>
              </a:rPr>
              <a:t>System Design Considerations</a:t>
            </a:r>
          </a:p>
        </p:txBody>
      </p:sp>
      <p:sp>
        <p:nvSpPr>
          <p:cNvPr name="TextBox 20" id="20"/>
          <p:cNvSpPr txBox="true"/>
          <p:nvPr/>
        </p:nvSpPr>
        <p:spPr>
          <a:xfrm rot="0">
            <a:off x="1028700" y="2648261"/>
            <a:ext cx="9682055" cy="6534150"/>
          </a:xfrm>
          <a:prstGeom prst="rect">
            <a:avLst/>
          </a:prstGeom>
        </p:spPr>
        <p:txBody>
          <a:bodyPr anchor="t" rtlCol="false" tIns="0" lIns="0" bIns="0" rIns="0">
            <a:spAutoFit/>
          </a:bodyPr>
          <a:lstStyle/>
          <a:p>
            <a:pPr algn="just">
              <a:lnSpc>
                <a:spcPts val="3749"/>
              </a:lnSpc>
            </a:pPr>
            <a:r>
              <a:rPr lang="en-US" sz="2499">
                <a:solidFill>
                  <a:srgbClr val="048581"/>
                </a:solidFill>
                <a:latin typeface="Poppins"/>
                <a:ea typeface="Poppins"/>
                <a:cs typeface="Poppins"/>
                <a:sym typeface="Poppins"/>
              </a:rPr>
              <a:t>User Interface:</a:t>
            </a:r>
          </a:p>
          <a:p>
            <a:pPr algn="just" marL="539749" indent="-269875" lvl="1">
              <a:lnSpc>
                <a:spcPts val="3749"/>
              </a:lnSpc>
              <a:buFont typeface="Arial"/>
              <a:buChar char="•"/>
            </a:pPr>
            <a:r>
              <a:rPr lang="en-US" sz="2499">
                <a:solidFill>
                  <a:srgbClr val="048581"/>
                </a:solidFill>
                <a:latin typeface="Poppins"/>
                <a:ea typeface="Poppins"/>
                <a:cs typeface="Poppins"/>
                <a:sym typeface="Poppins"/>
              </a:rPr>
              <a:t>Console-based interface for both admin and user modes.</a:t>
            </a:r>
          </a:p>
          <a:p>
            <a:pPr algn="just" marL="539749" indent="-269875" lvl="1">
              <a:lnSpc>
                <a:spcPts val="3749"/>
              </a:lnSpc>
              <a:buFont typeface="Arial"/>
              <a:buChar char="•"/>
            </a:pPr>
            <a:r>
              <a:rPr lang="en-US" sz="2499">
                <a:solidFill>
                  <a:srgbClr val="048581"/>
                </a:solidFill>
                <a:latin typeface="Poppins"/>
                <a:ea typeface="Poppins"/>
                <a:cs typeface="Poppins"/>
                <a:sym typeface="Poppins"/>
              </a:rPr>
              <a:t>Clear menus and prompts to guide user interactions.</a:t>
            </a:r>
          </a:p>
          <a:p>
            <a:pPr algn="just">
              <a:lnSpc>
                <a:spcPts val="3749"/>
              </a:lnSpc>
            </a:pPr>
            <a:r>
              <a:rPr lang="en-US" sz="2499">
                <a:solidFill>
                  <a:srgbClr val="048581"/>
                </a:solidFill>
                <a:latin typeface="Poppins"/>
                <a:ea typeface="Poppins"/>
                <a:cs typeface="Poppins"/>
                <a:sym typeface="Poppins"/>
              </a:rPr>
              <a:t>Security:</a:t>
            </a:r>
          </a:p>
          <a:p>
            <a:pPr algn="just" marL="539749" indent="-269875" lvl="1">
              <a:lnSpc>
                <a:spcPts val="3749"/>
              </a:lnSpc>
              <a:buFont typeface="Arial"/>
              <a:buChar char="•"/>
            </a:pPr>
            <a:r>
              <a:rPr lang="en-US" sz="2499">
                <a:solidFill>
                  <a:srgbClr val="048581"/>
                </a:solidFill>
                <a:latin typeface="Poppins"/>
                <a:ea typeface="Poppins"/>
                <a:cs typeface="Poppins"/>
                <a:sym typeface="Poppins"/>
              </a:rPr>
              <a:t>Basic password authentication to access admin mode.</a:t>
            </a:r>
          </a:p>
          <a:p>
            <a:pPr algn="just" marL="539749" indent="-269875" lvl="1">
              <a:lnSpc>
                <a:spcPts val="3749"/>
              </a:lnSpc>
              <a:buFont typeface="Arial"/>
              <a:buChar char="•"/>
            </a:pPr>
            <a:r>
              <a:rPr lang="en-US" sz="2499">
                <a:solidFill>
                  <a:srgbClr val="048581"/>
                </a:solidFill>
                <a:latin typeface="Poppins"/>
                <a:ea typeface="Poppins"/>
                <a:cs typeface="Poppins"/>
                <a:sym typeface="Poppins"/>
              </a:rPr>
              <a:t>Data validation to prevent duplicate patient IDs and invalid operations.</a:t>
            </a:r>
          </a:p>
          <a:p>
            <a:pPr algn="just">
              <a:lnSpc>
                <a:spcPts val="3749"/>
              </a:lnSpc>
            </a:pPr>
            <a:r>
              <a:rPr lang="en-US" sz="2499">
                <a:solidFill>
                  <a:srgbClr val="048581"/>
                </a:solidFill>
                <a:latin typeface="Poppins"/>
                <a:ea typeface="Poppins"/>
                <a:cs typeface="Poppins"/>
                <a:sym typeface="Poppins"/>
              </a:rPr>
              <a:t>Scalability and Maintainability:</a:t>
            </a:r>
          </a:p>
          <a:p>
            <a:pPr algn="just" marL="539749" indent="-269875" lvl="1">
              <a:lnSpc>
                <a:spcPts val="3749"/>
              </a:lnSpc>
              <a:buFont typeface="Arial"/>
              <a:buChar char="•"/>
            </a:pPr>
            <a:r>
              <a:rPr lang="en-US" sz="2499">
                <a:solidFill>
                  <a:srgbClr val="048581"/>
                </a:solidFill>
                <a:latin typeface="Poppins"/>
                <a:ea typeface="Poppins"/>
                <a:cs typeface="Poppins"/>
                <a:sym typeface="Poppins"/>
              </a:rPr>
              <a:t>System can handle a maximum number of patients (50) and reservation slots (5).</a:t>
            </a:r>
          </a:p>
          <a:p>
            <a:pPr algn="just" marL="539749" indent="-269875" lvl="1">
              <a:lnSpc>
                <a:spcPts val="3749"/>
              </a:lnSpc>
              <a:buFont typeface="Arial"/>
              <a:buChar char="•"/>
            </a:pPr>
            <a:r>
              <a:rPr lang="en-US" sz="2499">
                <a:solidFill>
                  <a:srgbClr val="048581"/>
                </a:solidFill>
                <a:latin typeface="Poppins"/>
                <a:ea typeface="Poppins"/>
                <a:cs typeface="Poppins"/>
                <a:sym typeface="Poppins"/>
              </a:rPr>
              <a:t>Potential for future enhancements like reporting and additional functionality.</a:t>
            </a:r>
          </a:p>
          <a:p>
            <a:pPr algn="just">
              <a:lnSpc>
                <a:spcPts val="3749"/>
              </a:lnSpc>
            </a:pPr>
          </a:p>
        </p:txBody>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755259" y="9058715"/>
            <a:ext cx="19043259" cy="3086100"/>
            <a:chOff x="0" y="0"/>
            <a:chExt cx="5015509" cy="812800"/>
          </a:xfrm>
        </p:grpSpPr>
        <p:sp>
          <p:nvSpPr>
            <p:cNvPr name="Freeform 3" id="3"/>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4" id="4"/>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53768" y="9058715"/>
            <a:ext cx="15921577" cy="3086100"/>
            <a:chOff x="0" y="0"/>
            <a:chExt cx="4193337" cy="812800"/>
          </a:xfrm>
        </p:grpSpPr>
        <p:sp>
          <p:nvSpPr>
            <p:cNvPr name="Freeform 6" id="6"/>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7" id="7"/>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375442" y="9058715"/>
            <a:ext cx="14519442" cy="3086100"/>
            <a:chOff x="0" y="0"/>
            <a:chExt cx="3824051" cy="812800"/>
          </a:xfrm>
        </p:grpSpPr>
        <p:sp>
          <p:nvSpPr>
            <p:cNvPr name="Freeform 9" id="9"/>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0" id="10"/>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6471276" y="2381663"/>
            <a:ext cx="5347714" cy="65013"/>
            <a:chOff x="0" y="0"/>
            <a:chExt cx="1408451" cy="17123"/>
          </a:xfrm>
        </p:grpSpPr>
        <p:sp>
          <p:nvSpPr>
            <p:cNvPr name="Freeform 13" id="13"/>
            <p:cNvSpPr/>
            <p:nvPr/>
          </p:nvSpPr>
          <p:spPr>
            <a:xfrm flipH="false" flipV="false" rot="0">
              <a:off x="0" y="0"/>
              <a:ext cx="1408451" cy="17123"/>
            </a:xfrm>
            <a:custGeom>
              <a:avLst/>
              <a:gdLst/>
              <a:ahLst/>
              <a:cxnLst/>
              <a:rect r="r" b="b" t="t" l="l"/>
              <a:pathLst>
                <a:path h="17123" w="1408451">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name="TextBox 14" id="14"/>
            <p:cNvSpPr txBox="true"/>
            <p:nvPr/>
          </p:nvSpPr>
          <p:spPr>
            <a:xfrm>
              <a:off x="0" y="-38100"/>
              <a:ext cx="1408451" cy="55223"/>
            </a:xfrm>
            <a:prstGeom prst="rect">
              <a:avLst/>
            </a:prstGeom>
          </p:spPr>
          <p:txBody>
            <a:bodyPr anchor="ctr" rtlCol="false" tIns="50800" lIns="50800" bIns="50800" rIns="50800"/>
            <a:lstStyle/>
            <a:p>
              <a:pPr algn="ctr">
                <a:lnSpc>
                  <a:spcPts val="2659"/>
                </a:lnSpc>
              </a:pPr>
            </a:p>
          </p:txBody>
        </p:sp>
      </p:grpSp>
      <p:grpSp>
        <p:nvGrpSpPr>
          <p:cNvPr name="Group 15" id="15"/>
          <p:cNvGrpSpPr>
            <a:grpSpLocks noChangeAspect="true"/>
          </p:cNvGrpSpPr>
          <p:nvPr/>
        </p:nvGrpSpPr>
        <p:grpSpPr>
          <a:xfrm rot="0">
            <a:off x="2059209" y="4205945"/>
            <a:ext cx="2821903" cy="2810880"/>
            <a:chOff x="0" y="0"/>
            <a:chExt cx="6502400" cy="6477000"/>
          </a:xfrm>
        </p:grpSpPr>
        <p:sp>
          <p:nvSpPr>
            <p:cNvPr name="Freeform 16" id="1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83345" t="0" r="-14840" b="-32632"/>
              </a:stretch>
            </a:blipFill>
          </p:spPr>
        </p:sp>
        <p:sp>
          <p:nvSpPr>
            <p:cNvPr name="Freeform 17" id="1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name="Group 18" id="18"/>
          <p:cNvGrpSpPr>
            <a:grpSpLocks noChangeAspect="true"/>
          </p:cNvGrpSpPr>
          <p:nvPr/>
        </p:nvGrpSpPr>
        <p:grpSpPr>
          <a:xfrm rot="0">
            <a:off x="5841769" y="4205945"/>
            <a:ext cx="2821903" cy="2810880"/>
            <a:chOff x="0" y="0"/>
            <a:chExt cx="6502400" cy="6477000"/>
          </a:xfrm>
        </p:grpSpPr>
        <p:sp>
          <p:nvSpPr>
            <p:cNvPr name="Freeform 19" id="1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4712" t="0" r="-24712" b="0"/>
              </a:stretch>
            </a:blipFill>
          </p:spPr>
        </p:sp>
        <p:sp>
          <p:nvSpPr>
            <p:cNvPr name="Freeform 20" id="2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name="Group 21" id="21"/>
          <p:cNvGrpSpPr>
            <a:grpSpLocks noChangeAspect="true"/>
          </p:cNvGrpSpPr>
          <p:nvPr/>
        </p:nvGrpSpPr>
        <p:grpSpPr>
          <a:xfrm rot="0">
            <a:off x="9624328" y="4205945"/>
            <a:ext cx="2821903" cy="2810880"/>
            <a:chOff x="0" y="0"/>
            <a:chExt cx="6502400" cy="6477000"/>
          </a:xfrm>
        </p:grpSpPr>
        <p:sp>
          <p:nvSpPr>
            <p:cNvPr name="Freeform 22" id="22"/>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223" t="0" r="-63483" b="-13153"/>
              </a:stretch>
            </a:blipFill>
          </p:spPr>
        </p:sp>
        <p:sp>
          <p:nvSpPr>
            <p:cNvPr name="Freeform 23" id="23"/>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name="Group 24" id="24"/>
          <p:cNvGrpSpPr>
            <a:grpSpLocks noChangeAspect="true"/>
          </p:cNvGrpSpPr>
          <p:nvPr/>
        </p:nvGrpSpPr>
        <p:grpSpPr>
          <a:xfrm rot="0">
            <a:off x="13406888" y="4205945"/>
            <a:ext cx="2821903" cy="2810880"/>
            <a:chOff x="0" y="0"/>
            <a:chExt cx="6502400" cy="6477000"/>
          </a:xfrm>
        </p:grpSpPr>
        <p:sp>
          <p:nvSpPr>
            <p:cNvPr name="Freeform 25" id="2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4712" t="0" r="-24712" b="0"/>
              </a:stretch>
            </a:blipFill>
          </p:spPr>
        </p:sp>
        <p:sp>
          <p:nvSpPr>
            <p:cNvPr name="Freeform 26" id="2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name="TextBox 27" id="27"/>
          <p:cNvSpPr txBox="true"/>
          <p:nvPr/>
        </p:nvSpPr>
        <p:spPr>
          <a:xfrm rot="0">
            <a:off x="5361441" y="1123950"/>
            <a:ext cx="7565119" cy="1122680"/>
          </a:xfrm>
          <a:prstGeom prst="rect">
            <a:avLst/>
          </a:prstGeom>
        </p:spPr>
        <p:txBody>
          <a:bodyPr anchor="t" rtlCol="false" tIns="0" lIns="0" bIns="0" rIns="0">
            <a:spAutoFit/>
          </a:bodyPr>
          <a:lstStyle/>
          <a:p>
            <a:pPr algn="ctr">
              <a:lnSpc>
                <a:spcPts val="8560"/>
              </a:lnSpc>
            </a:pPr>
            <a:r>
              <a:rPr lang="en-US" sz="8000">
                <a:solidFill>
                  <a:srgbClr val="FFFFFF"/>
                </a:solidFill>
                <a:latin typeface="Antonio Bold"/>
                <a:ea typeface="Antonio Bold"/>
                <a:cs typeface="Antonio Bold"/>
                <a:sym typeface="Antonio Bold"/>
              </a:rPr>
              <a:t>DOCTOR TEAM</a:t>
            </a:r>
          </a:p>
        </p:txBody>
      </p:sp>
      <p:sp>
        <p:nvSpPr>
          <p:cNvPr name="TextBox 28" id="28"/>
          <p:cNvSpPr txBox="true"/>
          <p:nvPr/>
        </p:nvSpPr>
        <p:spPr>
          <a:xfrm rot="0">
            <a:off x="4761934" y="2754970"/>
            <a:ext cx="8764131" cy="87947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Meet the healing hearts and brilliant minds behind our medical excellence.</a:t>
            </a:r>
          </a:p>
        </p:txBody>
      </p:sp>
      <p:sp>
        <p:nvSpPr>
          <p:cNvPr name="TextBox 29" id="29"/>
          <p:cNvSpPr txBox="true"/>
          <p:nvPr/>
        </p:nvSpPr>
        <p:spPr>
          <a:xfrm rot="0">
            <a:off x="2253012" y="7215367"/>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Bold"/>
                <a:ea typeface="Poppins Bold"/>
                <a:cs typeface="Poppins Bold"/>
                <a:sym typeface="Poppins Bold"/>
              </a:rPr>
              <a:t>Steven</a:t>
            </a:r>
          </a:p>
        </p:txBody>
      </p:sp>
      <p:sp>
        <p:nvSpPr>
          <p:cNvPr name="TextBox 30" id="30"/>
          <p:cNvSpPr txBox="true"/>
          <p:nvPr/>
        </p:nvSpPr>
        <p:spPr>
          <a:xfrm rot="0">
            <a:off x="2253012"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Specialist</a:t>
            </a:r>
          </a:p>
        </p:txBody>
      </p:sp>
      <p:sp>
        <p:nvSpPr>
          <p:cNvPr name="TextBox 31" id="31"/>
          <p:cNvSpPr txBox="true"/>
          <p:nvPr/>
        </p:nvSpPr>
        <p:spPr>
          <a:xfrm rot="0">
            <a:off x="6035571" y="7215367"/>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Bold"/>
                <a:ea typeface="Poppins Bold"/>
                <a:cs typeface="Poppins Bold"/>
                <a:sym typeface="Poppins Bold"/>
              </a:rPr>
              <a:t>Robert</a:t>
            </a:r>
          </a:p>
        </p:txBody>
      </p:sp>
      <p:sp>
        <p:nvSpPr>
          <p:cNvPr name="TextBox 32" id="32"/>
          <p:cNvSpPr txBox="true"/>
          <p:nvPr/>
        </p:nvSpPr>
        <p:spPr>
          <a:xfrm rot="0">
            <a:off x="6035571"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Radiologist</a:t>
            </a:r>
          </a:p>
        </p:txBody>
      </p:sp>
      <p:sp>
        <p:nvSpPr>
          <p:cNvPr name="TextBox 33" id="33"/>
          <p:cNvSpPr txBox="true"/>
          <p:nvPr/>
        </p:nvSpPr>
        <p:spPr>
          <a:xfrm rot="0">
            <a:off x="9818131" y="7215367"/>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Bold"/>
                <a:ea typeface="Poppins Bold"/>
                <a:cs typeface="Poppins Bold"/>
                <a:sym typeface="Poppins Bold"/>
              </a:rPr>
              <a:t>Michelle</a:t>
            </a:r>
          </a:p>
        </p:txBody>
      </p:sp>
      <p:sp>
        <p:nvSpPr>
          <p:cNvPr name="TextBox 34" id="34"/>
          <p:cNvSpPr txBox="true"/>
          <p:nvPr/>
        </p:nvSpPr>
        <p:spPr>
          <a:xfrm rot="0">
            <a:off x="9818131"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Surgeon</a:t>
            </a:r>
          </a:p>
        </p:txBody>
      </p:sp>
      <p:sp>
        <p:nvSpPr>
          <p:cNvPr name="TextBox 35" id="35"/>
          <p:cNvSpPr txBox="true"/>
          <p:nvPr/>
        </p:nvSpPr>
        <p:spPr>
          <a:xfrm rot="0">
            <a:off x="13600690" y="7215367"/>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Bold"/>
                <a:ea typeface="Poppins Bold"/>
                <a:cs typeface="Poppins Bold"/>
                <a:sym typeface="Poppins Bold"/>
              </a:rPr>
              <a:t>Aaron Loeb</a:t>
            </a:r>
          </a:p>
        </p:txBody>
      </p:sp>
      <p:sp>
        <p:nvSpPr>
          <p:cNvPr name="TextBox 36" id="36"/>
          <p:cNvSpPr txBox="true"/>
          <p:nvPr/>
        </p:nvSpPr>
        <p:spPr>
          <a:xfrm rot="0">
            <a:off x="13600690"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Neurologist</a:t>
            </a:r>
          </a:p>
        </p:txBody>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DAGMNObNrgk</dc:identifier>
  <dcterms:modified xsi:type="dcterms:W3CDTF">2011-08-01T06:04:30Z</dcterms:modified>
  <cp:revision>1</cp:revision>
  <dc:title>Green And White Illustrative Medical Healthcare Presentation</dc:title>
</cp:coreProperties>
</file>