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0" r:id="rId4"/>
    <p:sldId id="271" r:id="rId5"/>
    <p:sldId id="261" r:id="rId6"/>
    <p:sldId id="262" r:id="rId7"/>
    <p:sldId id="263" r:id="rId8"/>
    <p:sldId id="264" r:id="rId9"/>
    <p:sldId id="265" r:id="rId10"/>
    <p:sldId id="266" r:id="rId11"/>
    <p:sldId id="267" r:id="rId12"/>
    <p:sldId id="268" r:id="rId13"/>
    <p:sldId id="269" r:id="rId14"/>
    <p:sldId id="273" r:id="rId15"/>
    <p:sldId id="272" r:id="rId16"/>
    <p:sldId id="276" r:id="rId17"/>
    <p:sldId id="277" r:id="rId18"/>
    <p:sldId id="278" r:id="rId19"/>
    <p:sldId id="279" r:id="rId20"/>
    <p:sldId id="280" r:id="rId21"/>
    <p:sldId id="281" r:id="rId22"/>
    <p:sldId id="282" r:id="rId23"/>
    <p:sldId id="260" r:id="rId24"/>
    <p:sldId id="296" r:id="rId25"/>
    <p:sldId id="297" r:id="rId26"/>
    <p:sldId id="298" r:id="rId27"/>
    <p:sldId id="274" r:id="rId28"/>
    <p:sldId id="275" r:id="rId29"/>
    <p:sldId id="283" r:id="rId30"/>
    <p:sldId id="295" r:id="rId31"/>
    <p:sldId id="294" r:id="rId32"/>
    <p:sldId id="284" r:id="rId33"/>
    <p:sldId id="285" r:id="rId34"/>
    <p:sldId id="286" r:id="rId35"/>
    <p:sldId id="287" r:id="rId36"/>
    <p:sldId id="288" r:id="rId37"/>
    <p:sldId id="291" r:id="rId38"/>
    <p:sldId id="290" r:id="rId39"/>
    <p:sldId id="289" r:id="rId40"/>
    <p:sldId id="292"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225682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05D54E-17BA-4DD0-AF53-7ECE6E97DA53}" type="datetimeFigureOut">
              <a:rPr lang="en-US" smtClean="0"/>
              <a:t>2017-12-27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25588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3547451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4174358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102417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3089269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4099099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795308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76067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27331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05D54E-17BA-4DD0-AF53-7ECE6E97DA53}" type="datetimeFigureOut">
              <a:rPr lang="en-US" smtClean="0"/>
              <a:t>2017-12-27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387665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05D54E-17BA-4DD0-AF53-7ECE6E97DA53}" type="datetimeFigureOut">
              <a:rPr lang="en-US" smtClean="0"/>
              <a:t>2017-12-27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15788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05D54E-17BA-4DD0-AF53-7ECE6E97DA53}" type="datetimeFigureOut">
              <a:rPr lang="en-US" smtClean="0"/>
              <a:t>2017-12-27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388434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05D54E-17BA-4DD0-AF53-7ECE6E97DA53}" type="datetimeFigureOut">
              <a:rPr lang="en-US" smtClean="0"/>
              <a:t>2017-12-27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170602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5D54E-17BA-4DD0-AF53-7ECE6E97DA53}" type="datetimeFigureOut">
              <a:rPr lang="en-US" smtClean="0"/>
              <a:t>2017-12-27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307858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05D54E-17BA-4DD0-AF53-7ECE6E97DA53}" type="datetimeFigureOut">
              <a:rPr lang="en-US" smtClean="0"/>
              <a:t>2017-12-27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132128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05D54E-17BA-4DD0-AF53-7ECE6E97DA53}" type="datetimeFigureOut">
              <a:rPr lang="en-US" smtClean="0"/>
              <a:t>2017-12-27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B018-D14F-4F4F-ACB8-03751DB89DFE}" type="slidenum">
              <a:rPr lang="en-US" smtClean="0"/>
              <a:t>‹#›</a:t>
            </a:fld>
            <a:endParaRPr lang="en-US"/>
          </a:p>
        </p:txBody>
      </p:sp>
    </p:spTree>
    <p:extLst>
      <p:ext uri="{BB962C8B-B14F-4D97-AF65-F5344CB8AC3E}">
        <p14:creationId xmlns:p14="http://schemas.microsoft.com/office/powerpoint/2010/main" val="114779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05D54E-17BA-4DD0-AF53-7ECE6E97DA53}" type="datetimeFigureOut">
              <a:rPr lang="en-US" smtClean="0"/>
              <a:t>2017-12-27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00B018-D14F-4F4F-ACB8-03751DB89DFE}" type="slidenum">
              <a:rPr lang="en-US" smtClean="0"/>
              <a:t>‹#›</a:t>
            </a:fld>
            <a:endParaRPr lang="en-US"/>
          </a:p>
        </p:txBody>
      </p:sp>
    </p:spTree>
    <p:extLst>
      <p:ext uri="{BB962C8B-B14F-4D97-AF65-F5344CB8AC3E}">
        <p14:creationId xmlns:p14="http://schemas.microsoft.com/office/powerpoint/2010/main" val="3110382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011C-5782-4C8A-92A7-07B8A161CF9A}"/>
              </a:ext>
            </a:extLst>
          </p:cNvPr>
          <p:cNvSpPr>
            <a:spLocks noGrp="1"/>
          </p:cNvSpPr>
          <p:nvPr>
            <p:ph type="title"/>
          </p:nvPr>
        </p:nvSpPr>
        <p:spPr>
          <a:xfrm>
            <a:off x="688975" y="1927274"/>
            <a:ext cx="9510102" cy="1885071"/>
          </a:xfrm>
        </p:spPr>
        <p:txBody>
          <a:bodyPr>
            <a:normAutofit/>
          </a:bodyPr>
          <a:lstStyle/>
          <a:p>
            <a:r>
              <a:rPr lang="en-US" sz="8800" b="1" dirty="0">
                <a:solidFill>
                  <a:schemeClr val="accent1">
                    <a:lumMod val="75000"/>
                  </a:schemeClr>
                </a:solidFill>
              </a:rPr>
              <a:t>Face Recognition </a:t>
            </a:r>
          </a:p>
        </p:txBody>
      </p:sp>
      <p:sp>
        <p:nvSpPr>
          <p:cNvPr id="3" name="Subtitle 2">
            <a:extLst>
              <a:ext uri="{FF2B5EF4-FFF2-40B4-BE49-F238E27FC236}">
                <a16:creationId xmlns:a16="http://schemas.microsoft.com/office/drawing/2014/main" id="{7B928FA0-2D0F-4053-B6CB-555E2AD6CF9E}"/>
              </a:ext>
            </a:extLst>
          </p:cNvPr>
          <p:cNvSpPr>
            <a:spLocks noGrp="1"/>
          </p:cNvSpPr>
          <p:nvPr>
            <p:ph type="body" idx="1"/>
          </p:nvPr>
        </p:nvSpPr>
        <p:spPr>
          <a:xfrm>
            <a:off x="2572278" y="3752710"/>
            <a:ext cx="8930748" cy="1885071"/>
          </a:xfrm>
        </p:spPr>
        <p:txBody>
          <a:bodyPr/>
          <a:lstStyle/>
          <a:p>
            <a:r>
              <a:rPr lang="en-US" sz="3200" b="1" dirty="0">
                <a:solidFill>
                  <a:schemeClr val="bg2">
                    <a:lumMod val="50000"/>
                  </a:schemeClr>
                </a:solidFill>
              </a:rPr>
              <a:t>Using Principal Components Analysis (PCA)</a:t>
            </a:r>
          </a:p>
          <a:p>
            <a:endParaRPr lang="en-US" sz="3200" b="1" dirty="0">
              <a:solidFill>
                <a:schemeClr val="bg2">
                  <a:lumMod val="50000"/>
                </a:schemeClr>
              </a:solidFill>
            </a:endParaRPr>
          </a:p>
          <a:p>
            <a:endParaRPr lang="en-US" sz="3200" b="1" dirty="0">
              <a:solidFill>
                <a:schemeClr val="bg2">
                  <a:lumMod val="50000"/>
                </a:schemeClr>
              </a:solidFill>
            </a:endParaRPr>
          </a:p>
          <a:p>
            <a:endParaRPr lang="en-US" sz="3200" b="1" dirty="0">
              <a:solidFill>
                <a:schemeClr val="bg2">
                  <a:lumMod val="50000"/>
                </a:schemeClr>
              </a:solidFill>
            </a:endParaRPr>
          </a:p>
          <a:p>
            <a:endParaRPr lang="en-US" dirty="0"/>
          </a:p>
        </p:txBody>
      </p:sp>
      <p:sp>
        <p:nvSpPr>
          <p:cNvPr id="4" name="Title 1">
            <a:extLst>
              <a:ext uri="{FF2B5EF4-FFF2-40B4-BE49-F238E27FC236}">
                <a16:creationId xmlns:a16="http://schemas.microsoft.com/office/drawing/2014/main" id="{70AA98B2-4A44-48C6-B08C-DE109E53DE4E}"/>
              </a:ext>
            </a:extLst>
          </p:cNvPr>
          <p:cNvSpPr txBox="1">
            <a:spLocks/>
          </p:cNvSpPr>
          <p:nvPr/>
        </p:nvSpPr>
        <p:spPr>
          <a:xfrm>
            <a:off x="5008098" y="4695245"/>
            <a:ext cx="7183902" cy="2039815"/>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0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u="sng" dirty="0">
              <a:solidFill>
                <a:schemeClr val="accent1">
                  <a:lumMod val="50000"/>
                </a:schemeClr>
              </a:solidFill>
            </a:endParaRPr>
          </a:p>
        </p:txBody>
      </p:sp>
    </p:spTree>
    <p:extLst>
      <p:ext uri="{BB962C8B-B14F-4D97-AF65-F5344CB8AC3E}">
        <p14:creationId xmlns:p14="http://schemas.microsoft.com/office/powerpoint/2010/main" val="769908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CD56-6FA4-4914-B9C4-7CCC15581724}"/>
              </a:ext>
            </a:extLst>
          </p:cNvPr>
          <p:cNvSpPr>
            <a:spLocks noGrp="1"/>
          </p:cNvSpPr>
          <p:nvPr>
            <p:ph type="title"/>
          </p:nvPr>
        </p:nvSpPr>
        <p:spPr>
          <a:xfrm>
            <a:off x="1434905" y="0"/>
            <a:ext cx="10447949" cy="1055077"/>
          </a:xfrm>
        </p:spPr>
        <p:txBody>
          <a:bodyPr>
            <a:normAutofit/>
          </a:bodyPr>
          <a:lstStyle/>
          <a:p>
            <a:r>
              <a:rPr lang="en-US" sz="5400" b="1" dirty="0">
                <a:solidFill>
                  <a:schemeClr val="accent1"/>
                </a:solidFill>
              </a:rPr>
              <a:t>Distinctive characteristic location</a:t>
            </a:r>
          </a:p>
        </p:txBody>
      </p:sp>
      <p:sp>
        <p:nvSpPr>
          <p:cNvPr id="3" name="Text Placeholder 2">
            <a:extLst>
              <a:ext uri="{FF2B5EF4-FFF2-40B4-BE49-F238E27FC236}">
                <a16:creationId xmlns:a16="http://schemas.microsoft.com/office/drawing/2014/main" id="{26645E51-A8EF-4F2C-AFB7-DE4A8AABC2D8}"/>
              </a:ext>
            </a:extLst>
          </p:cNvPr>
          <p:cNvSpPr>
            <a:spLocks noGrp="1"/>
          </p:cNvSpPr>
          <p:nvPr>
            <p:ph type="body" idx="1"/>
          </p:nvPr>
        </p:nvSpPr>
        <p:spPr>
          <a:xfrm>
            <a:off x="2572278" y="1223889"/>
            <a:ext cx="8930748" cy="5205046"/>
          </a:xfrm>
        </p:spPr>
        <p:txBody>
          <a:bodyPr>
            <a:noAutofit/>
          </a:bodyPr>
          <a:lstStyle/>
          <a:p>
            <a:pPr marL="342900" indent="-342900" algn="l">
              <a:buFont typeface="Arial" panose="020B0604020202020204" pitchFamily="34" charset="0"/>
              <a:buChar char="•"/>
            </a:pPr>
            <a:r>
              <a:rPr lang="en-US" sz="3200" b="1" dirty="0">
                <a:solidFill>
                  <a:schemeClr val="tx2"/>
                </a:solidFill>
              </a:rPr>
              <a:t>All facial-scan systems attempt to match visible facial features in a fashion similar to the way people recognize one another.</a:t>
            </a:r>
          </a:p>
          <a:p>
            <a:pPr marL="342900" indent="-342900" algn="l">
              <a:buFont typeface="Arial" panose="020B0604020202020204" pitchFamily="34" charset="0"/>
              <a:buChar char="•"/>
            </a:pPr>
            <a:r>
              <a:rPr lang="en-US" sz="3200" b="1" dirty="0">
                <a:solidFill>
                  <a:schemeClr val="tx2"/>
                </a:solidFill>
              </a:rPr>
              <a:t>The features most often utilized in facial-scan systems are those least likely to change significantly over time: upper ridges of the eye sockets, areas around the cheekbones, sides of the mouth, nose shape, and the position of major features relative to each other.</a:t>
            </a:r>
          </a:p>
        </p:txBody>
      </p:sp>
    </p:spTree>
    <p:extLst>
      <p:ext uri="{BB962C8B-B14F-4D97-AF65-F5344CB8AC3E}">
        <p14:creationId xmlns:p14="http://schemas.microsoft.com/office/powerpoint/2010/main" val="3956853281"/>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34A660-D978-412E-A9DB-E28292BE4573}"/>
              </a:ext>
            </a:extLst>
          </p:cNvPr>
          <p:cNvSpPr/>
          <p:nvPr/>
        </p:nvSpPr>
        <p:spPr>
          <a:xfrm>
            <a:off x="2250831" y="1259788"/>
            <a:ext cx="9523828" cy="3539430"/>
          </a:xfrm>
          <a:prstGeom prst="rect">
            <a:avLst/>
          </a:prstGeom>
        </p:spPr>
        <p:txBody>
          <a:bodyPr wrap="square">
            <a:spAutoFit/>
          </a:bodyPr>
          <a:lstStyle/>
          <a:p>
            <a:r>
              <a:rPr lang="en-US" sz="3200" b="1" dirty="0">
                <a:latin typeface="OpenSymbol"/>
              </a:rPr>
              <a:t> </a:t>
            </a:r>
            <a:r>
              <a:rPr lang="en-US" sz="3200" b="1" dirty="0">
                <a:latin typeface="Calibri" panose="020F0502020204030204" pitchFamily="34" charset="0"/>
                <a:cs typeface="Calibri" panose="020F0502020204030204" pitchFamily="34" charset="0"/>
              </a:rPr>
              <a:t>Behavioral changes such as alteration of hairstyle,</a:t>
            </a:r>
          </a:p>
          <a:p>
            <a:r>
              <a:rPr lang="en-US" sz="3200" b="1" dirty="0">
                <a:latin typeface="Calibri" panose="020F0502020204030204" pitchFamily="34" charset="0"/>
                <a:cs typeface="Calibri" panose="020F0502020204030204" pitchFamily="34" charset="0"/>
              </a:rPr>
              <a:t>changes in makeup, growing or shaving facial hair,</a:t>
            </a:r>
          </a:p>
          <a:p>
            <a:r>
              <a:rPr lang="en-US" sz="3200" b="1" dirty="0">
                <a:latin typeface="Calibri" panose="020F0502020204030204" pitchFamily="34" charset="0"/>
                <a:cs typeface="Calibri" panose="020F0502020204030204" pitchFamily="34" charset="0"/>
              </a:rPr>
              <a:t>adding or removing eyeglasses are </a:t>
            </a:r>
            <a:r>
              <a:rPr lang="en-US" sz="3200" b="1" dirty="0" err="1">
                <a:latin typeface="Calibri" panose="020F0502020204030204" pitchFamily="34" charset="0"/>
                <a:cs typeface="Calibri" panose="020F0502020204030204" pitchFamily="34" charset="0"/>
              </a:rPr>
              <a:t>behaviours</a:t>
            </a:r>
            <a:r>
              <a:rPr lang="en-US" sz="3200" b="1" dirty="0">
                <a:latin typeface="Calibri" panose="020F0502020204030204" pitchFamily="34" charset="0"/>
                <a:cs typeface="Calibri" panose="020F0502020204030204" pitchFamily="34" charset="0"/>
              </a:rPr>
              <a:t> that</a:t>
            </a:r>
          </a:p>
          <a:p>
            <a:r>
              <a:rPr lang="en-US" sz="3200" b="1" dirty="0">
                <a:latin typeface="Calibri" panose="020F0502020204030204" pitchFamily="34" charset="0"/>
                <a:cs typeface="Calibri" panose="020F0502020204030204" pitchFamily="34" charset="0"/>
              </a:rPr>
              <a:t>impact the ability of facial-scan systems to locate</a:t>
            </a:r>
          </a:p>
          <a:p>
            <a:r>
              <a:rPr lang="en-US" sz="3200" b="1" dirty="0">
                <a:latin typeface="Calibri" panose="020F0502020204030204" pitchFamily="34" charset="0"/>
                <a:cs typeface="Calibri" panose="020F0502020204030204" pitchFamily="34" charset="0"/>
              </a:rPr>
              <a:t>distinctive features, facial-scan systems are not yet</a:t>
            </a:r>
          </a:p>
          <a:p>
            <a:r>
              <a:rPr lang="en-US" sz="3200" b="1" dirty="0">
                <a:latin typeface="Calibri" panose="020F0502020204030204" pitchFamily="34" charset="0"/>
                <a:cs typeface="Calibri" panose="020F0502020204030204" pitchFamily="34" charset="0"/>
              </a:rPr>
              <a:t>developed to the point where they can overcome</a:t>
            </a:r>
          </a:p>
          <a:p>
            <a:r>
              <a:rPr lang="en-US" sz="3200" b="1" dirty="0">
                <a:latin typeface="Calibri" panose="020F0502020204030204" pitchFamily="34" charset="0"/>
                <a:cs typeface="Calibri" panose="020F0502020204030204" pitchFamily="34" charset="0"/>
              </a:rPr>
              <a:t>such variables.</a:t>
            </a:r>
            <a:endParaRPr lang="en-US" sz="3200" b="1" dirty="0"/>
          </a:p>
        </p:txBody>
      </p:sp>
    </p:spTree>
    <p:extLst>
      <p:ext uri="{BB962C8B-B14F-4D97-AF65-F5344CB8AC3E}">
        <p14:creationId xmlns:p14="http://schemas.microsoft.com/office/powerpoint/2010/main" val="2937009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665B-9773-42A6-94F1-5F9285CB7BE5}"/>
              </a:ext>
            </a:extLst>
          </p:cNvPr>
          <p:cNvSpPr>
            <a:spLocks noGrp="1"/>
          </p:cNvSpPr>
          <p:nvPr>
            <p:ph type="title"/>
          </p:nvPr>
        </p:nvSpPr>
        <p:spPr>
          <a:xfrm>
            <a:off x="1179578" y="162951"/>
            <a:ext cx="8456791" cy="860400"/>
          </a:xfrm>
        </p:spPr>
        <p:txBody>
          <a:bodyPr>
            <a:normAutofit fontScale="90000"/>
          </a:bodyPr>
          <a:lstStyle/>
          <a:p>
            <a:r>
              <a:rPr lang="en-US" sz="5400" b="1" dirty="0">
                <a:solidFill>
                  <a:schemeClr val="accent1"/>
                </a:solidFill>
              </a:rPr>
              <a:t>Template Creation</a:t>
            </a:r>
          </a:p>
        </p:txBody>
      </p:sp>
      <p:sp>
        <p:nvSpPr>
          <p:cNvPr id="3" name="Text Placeholder 2">
            <a:extLst>
              <a:ext uri="{FF2B5EF4-FFF2-40B4-BE49-F238E27FC236}">
                <a16:creationId xmlns:a16="http://schemas.microsoft.com/office/drawing/2014/main" id="{6E2451EB-E89C-48A4-8086-93E4EED72C1A}"/>
              </a:ext>
            </a:extLst>
          </p:cNvPr>
          <p:cNvSpPr>
            <a:spLocks noGrp="1"/>
          </p:cNvSpPr>
          <p:nvPr>
            <p:ph type="body" idx="1"/>
          </p:nvPr>
        </p:nvSpPr>
        <p:spPr>
          <a:xfrm>
            <a:off x="2572278" y="1758462"/>
            <a:ext cx="8930748" cy="3879319"/>
          </a:xfrm>
        </p:spPr>
        <p:txBody>
          <a:bodyPr/>
          <a:lstStyle/>
          <a:p>
            <a:endParaRPr lang="en-US" dirty="0"/>
          </a:p>
        </p:txBody>
      </p:sp>
      <p:pic>
        <p:nvPicPr>
          <p:cNvPr id="4" name="Picture 3">
            <a:extLst>
              <a:ext uri="{FF2B5EF4-FFF2-40B4-BE49-F238E27FC236}">
                <a16:creationId xmlns:a16="http://schemas.microsoft.com/office/drawing/2014/main" id="{E0D1A0E8-A3FC-40F3-990C-61552DB12563}"/>
              </a:ext>
            </a:extLst>
          </p:cNvPr>
          <p:cNvPicPr>
            <a:picLocks noChangeAspect="1"/>
          </p:cNvPicPr>
          <p:nvPr/>
        </p:nvPicPr>
        <p:blipFill>
          <a:blip r:embed="rId2"/>
          <a:stretch>
            <a:fillRect/>
          </a:stretch>
        </p:blipFill>
        <p:spPr>
          <a:xfrm>
            <a:off x="2434313" y="1529865"/>
            <a:ext cx="8930748" cy="4107916"/>
          </a:xfrm>
          <a:prstGeom prst="rect">
            <a:avLst/>
          </a:prstGeom>
        </p:spPr>
      </p:pic>
    </p:spTree>
    <p:extLst>
      <p:ext uri="{BB962C8B-B14F-4D97-AF65-F5344CB8AC3E}">
        <p14:creationId xmlns:p14="http://schemas.microsoft.com/office/powerpoint/2010/main" val="13864710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C8C0-03D6-4BDC-A2F7-DB03D69C94EF}"/>
              </a:ext>
            </a:extLst>
          </p:cNvPr>
          <p:cNvSpPr>
            <a:spLocks noGrp="1"/>
          </p:cNvSpPr>
          <p:nvPr>
            <p:ph type="title"/>
          </p:nvPr>
        </p:nvSpPr>
        <p:spPr>
          <a:xfrm>
            <a:off x="2572280" y="154745"/>
            <a:ext cx="6684262" cy="801858"/>
          </a:xfrm>
        </p:spPr>
        <p:txBody>
          <a:bodyPr>
            <a:normAutofit fontScale="90000"/>
          </a:bodyPr>
          <a:lstStyle/>
          <a:p>
            <a:r>
              <a:rPr lang="en-US" sz="5400" b="1" dirty="0">
                <a:solidFill>
                  <a:schemeClr val="accent1"/>
                </a:solidFill>
              </a:rPr>
              <a:t>Template Matching</a:t>
            </a:r>
          </a:p>
        </p:txBody>
      </p:sp>
      <p:sp>
        <p:nvSpPr>
          <p:cNvPr id="3" name="Text Placeholder 2">
            <a:extLst>
              <a:ext uri="{FF2B5EF4-FFF2-40B4-BE49-F238E27FC236}">
                <a16:creationId xmlns:a16="http://schemas.microsoft.com/office/drawing/2014/main" id="{6AB1628F-521D-40EC-AE44-FE9CE5396527}"/>
              </a:ext>
            </a:extLst>
          </p:cNvPr>
          <p:cNvSpPr>
            <a:spLocks noGrp="1"/>
          </p:cNvSpPr>
          <p:nvPr>
            <p:ph type="body" idx="1"/>
          </p:nvPr>
        </p:nvSpPr>
        <p:spPr>
          <a:xfrm>
            <a:off x="1420837" y="1220219"/>
            <a:ext cx="10635175" cy="3886353"/>
          </a:xfrm>
        </p:spPr>
        <p:txBody>
          <a:bodyPr>
            <a:noAutofit/>
          </a:bodyPr>
          <a:lstStyle/>
          <a:p>
            <a:pPr marL="342900" indent="-342900" algn="l">
              <a:buFont typeface="Arial" panose="020B0604020202020204" pitchFamily="34" charset="0"/>
              <a:buChar char="•"/>
            </a:pPr>
            <a:r>
              <a:rPr lang="en-US" sz="3200" b="1" dirty="0"/>
              <a:t>It compares match templates against enrollment templates.</a:t>
            </a:r>
          </a:p>
          <a:p>
            <a:pPr marL="342900" indent="-342900" algn="l">
              <a:buFont typeface="Arial" panose="020B0604020202020204" pitchFamily="34" charset="0"/>
              <a:buChar char="•"/>
            </a:pPr>
            <a:r>
              <a:rPr lang="en-US" sz="3200" b="1" dirty="0"/>
              <a:t> A series of images is acquired and scored against the enrollment, so that a user attempting 1:1 verification within a facial-scan system may have 10 to 20 match attempts take place within 1 to 2 seconds.</a:t>
            </a:r>
          </a:p>
          <a:p>
            <a:pPr marL="342900" indent="-342900" algn="l">
              <a:buFont typeface="Arial" panose="020B0604020202020204" pitchFamily="34" charset="0"/>
              <a:buChar char="•"/>
            </a:pPr>
            <a:r>
              <a:rPr lang="en-US" sz="3200" b="1" dirty="0"/>
              <a:t> facial-scan is not as effective as finger-scan or iris-</a:t>
            </a:r>
            <a:r>
              <a:rPr lang="en-US" sz="3200" b="1" dirty="0" err="1"/>
              <a:t>sscan</a:t>
            </a:r>
            <a:r>
              <a:rPr lang="en-US" sz="3200" b="1" dirty="0"/>
              <a:t> in identifying a single individual from a large database, a number of potential matches are generally returned after large-scale facial-scan identification searches.</a:t>
            </a:r>
          </a:p>
        </p:txBody>
      </p:sp>
    </p:spTree>
    <p:extLst>
      <p:ext uri="{BB962C8B-B14F-4D97-AF65-F5344CB8AC3E}">
        <p14:creationId xmlns:p14="http://schemas.microsoft.com/office/powerpoint/2010/main" val="17480098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7542-9C59-4BD1-BA87-904678BA62E4}"/>
              </a:ext>
            </a:extLst>
          </p:cNvPr>
          <p:cNvSpPr>
            <a:spLocks noGrp="1"/>
          </p:cNvSpPr>
          <p:nvPr>
            <p:ph type="title"/>
          </p:nvPr>
        </p:nvSpPr>
        <p:spPr>
          <a:xfrm>
            <a:off x="4360986" y="1220219"/>
            <a:ext cx="3137094" cy="3042292"/>
          </a:xfrm>
        </p:spPr>
        <p:txBody>
          <a:bodyPr>
            <a:normAutofit/>
          </a:bodyPr>
          <a:lstStyle/>
          <a:p>
            <a:r>
              <a:rPr lang="en-US" sz="9600" b="1" dirty="0">
                <a:solidFill>
                  <a:schemeClr val="accent1"/>
                </a:solidFill>
              </a:rPr>
              <a:t>PCA</a:t>
            </a:r>
          </a:p>
        </p:txBody>
      </p:sp>
      <p:sp>
        <p:nvSpPr>
          <p:cNvPr id="3" name="Text Placeholder 2">
            <a:extLst>
              <a:ext uri="{FF2B5EF4-FFF2-40B4-BE49-F238E27FC236}">
                <a16:creationId xmlns:a16="http://schemas.microsoft.com/office/drawing/2014/main" id="{023FED80-38DB-46B1-840B-B2407C5E53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53240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40CC-A634-481B-B04E-AF2604C85F9F}"/>
              </a:ext>
            </a:extLst>
          </p:cNvPr>
          <p:cNvSpPr>
            <a:spLocks noGrp="1"/>
          </p:cNvSpPr>
          <p:nvPr>
            <p:ph type="title"/>
          </p:nvPr>
        </p:nvSpPr>
        <p:spPr>
          <a:xfrm>
            <a:off x="1406769" y="52601"/>
            <a:ext cx="10466363" cy="837181"/>
          </a:xfrm>
        </p:spPr>
        <p:txBody>
          <a:bodyPr>
            <a:normAutofit fontScale="90000"/>
          </a:bodyPr>
          <a:lstStyle/>
          <a:p>
            <a:r>
              <a:rPr lang="sv-SE" altLang="en-US" sz="5400" b="1" dirty="0">
                <a:solidFill>
                  <a:schemeClr val="accent1"/>
                </a:solidFill>
              </a:rPr>
              <a:t>Principal Components Analysis ( PCA)</a:t>
            </a:r>
            <a:endParaRPr lang="en-US" sz="5400" b="1" dirty="0">
              <a:solidFill>
                <a:schemeClr val="accent1"/>
              </a:solidFill>
            </a:endParaRPr>
          </a:p>
        </p:txBody>
      </p:sp>
      <p:sp>
        <p:nvSpPr>
          <p:cNvPr id="3" name="Text Placeholder 2">
            <a:extLst>
              <a:ext uri="{FF2B5EF4-FFF2-40B4-BE49-F238E27FC236}">
                <a16:creationId xmlns:a16="http://schemas.microsoft.com/office/drawing/2014/main" id="{A66B7954-6662-4248-AC7F-7E7C7CF170D2}"/>
              </a:ext>
            </a:extLst>
          </p:cNvPr>
          <p:cNvSpPr>
            <a:spLocks noGrp="1"/>
          </p:cNvSpPr>
          <p:nvPr>
            <p:ph type="body" idx="1"/>
          </p:nvPr>
        </p:nvSpPr>
        <p:spPr>
          <a:xfrm>
            <a:off x="1854483" y="889782"/>
            <a:ext cx="8930748" cy="5078436"/>
          </a:xfrm>
        </p:spPr>
        <p:txBody>
          <a:bodyPr>
            <a:noAutofit/>
          </a:bodyPr>
          <a:lstStyle/>
          <a:p>
            <a:pPr algn="l"/>
            <a:r>
              <a:rPr lang="en-US" sz="2800" b="1" dirty="0"/>
              <a:t>An exploratory technique used to reduce the dimensionality of the data set to 2D or 3D</a:t>
            </a:r>
          </a:p>
          <a:p>
            <a:pPr algn="l"/>
            <a:r>
              <a:rPr lang="en-US" sz="2800" b="1" dirty="0"/>
              <a:t>Can be used to:</a:t>
            </a:r>
          </a:p>
          <a:p>
            <a:pPr marL="342900" indent="-342900" algn="l">
              <a:buFont typeface="Arial" panose="020B0604020202020204" pitchFamily="34" charset="0"/>
              <a:buChar char="•"/>
            </a:pPr>
            <a:r>
              <a:rPr lang="en-US" sz="2800" b="1" dirty="0"/>
              <a:t>Reduce number of dimensions in data</a:t>
            </a:r>
          </a:p>
          <a:p>
            <a:pPr marL="342900" indent="-342900" algn="l">
              <a:buFont typeface="Arial" panose="020B0604020202020204" pitchFamily="34" charset="0"/>
              <a:buChar char="•"/>
            </a:pPr>
            <a:r>
              <a:rPr lang="en-US" sz="2800" b="1" dirty="0"/>
              <a:t>Find patterns in high-dimensional data</a:t>
            </a:r>
          </a:p>
          <a:p>
            <a:pPr marL="342900" indent="-342900" algn="l">
              <a:buFont typeface="Arial" panose="020B0604020202020204" pitchFamily="34" charset="0"/>
              <a:buChar char="•"/>
            </a:pPr>
            <a:r>
              <a:rPr lang="en-US" sz="2800" b="1" dirty="0"/>
              <a:t>Visualize data of high dimensionality</a:t>
            </a:r>
          </a:p>
          <a:p>
            <a:pPr algn="l"/>
            <a:r>
              <a:rPr lang="en-US" sz="2800" b="1" dirty="0"/>
              <a:t>Example :</a:t>
            </a:r>
          </a:p>
          <a:p>
            <a:pPr marL="342900" indent="-342900" algn="l">
              <a:buFont typeface="Arial" panose="020B0604020202020204" pitchFamily="34" charset="0"/>
              <a:buChar char="•"/>
            </a:pPr>
            <a:r>
              <a:rPr lang="en-US" sz="2800" b="1" dirty="0"/>
              <a:t>Face recognition</a:t>
            </a:r>
          </a:p>
          <a:p>
            <a:pPr marL="342900" indent="-342900" algn="l">
              <a:buFont typeface="Arial" panose="020B0604020202020204" pitchFamily="34" charset="0"/>
              <a:buChar char="•"/>
            </a:pPr>
            <a:r>
              <a:rPr lang="en-US" sz="2800" b="1" dirty="0"/>
              <a:t>Image compression</a:t>
            </a:r>
          </a:p>
          <a:p>
            <a:pPr marL="342900" indent="-342900" algn="l">
              <a:buFont typeface="Arial" panose="020B0604020202020204" pitchFamily="34" charset="0"/>
              <a:buChar char="•"/>
            </a:pPr>
            <a:r>
              <a:rPr lang="en-US" sz="2800" b="1" dirty="0"/>
              <a:t>Gene expression analysis</a:t>
            </a:r>
          </a:p>
        </p:txBody>
      </p:sp>
    </p:spTree>
    <p:extLst>
      <p:ext uri="{BB962C8B-B14F-4D97-AF65-F5344CB8AC3E}">
        <p14:creationId xmlns:p14="http://schemas.microsoft.com/office/powerpoint/2010/main" val="12178117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9879-78B5-4E28-B927-F394B076627C}"/>
              </a:ext>
            </a:extLst>
          </p:cNvPr>
          <p:cNvSpPr>
            <a:spLocks noGrp="1"/>
          </p:cNvSpPr>
          <p:nvPr>
            <p:ph type="title"/>
          </p:nvPr>
        </p:nvSpPr>
        <p:spPr>
          <a:xfrm>
            <a:off x="885923" y="1"/>
            <a:ext cx="10814052" cy="1083212"/>
          </a:xfrm>
        </p:spPr>
        <p:txBody>
          <a:bodyPr>
            <a:normAutofit/>
          </a:bodyPr>
          <a:lstStyle/>
          <a:p>
            <a:r>
              <a:rPr lang="en-US" altLang="en-US" sz="5400" b="1" dirty="0">
                <a:solidFill>
                  <a:schemeClr val="accent1"/>
                </a:solidFill>
              </a:rPr>
              <a:t>How is PCA used in Recognition?</a:t>
            </a:r>
            <a:endParaRPr lang="en-US" sz="5400" b="1" dirty="0">
              <a:solidFill>
                <a:schemeClr val="accent1"/>
              </a:solidFill>
            </a:endParaRPr>
          </a:p>
        </p:txBody>
      </p:sp>
      <p:sp>
        <p:nvSpPr>
          <p:cNvPr id="3" name="Text Placeholder 2">
            <a:extLst>
              <a:ext uri="{FF2B5EF4-FFF2-40B4-BE49-F238E27FC236}">
                <a16:creationId xmlns:a16="http://schemas.microsoft.com/office/drawing/2014/main" id="{6589D4C5-F94A-41A8-B7C8-DE1C29E9FCD0}"/>
              </a:ext>
            </a:extLst>
          </p:cNvPr>
          <p:cNvSpPr>
            <a:spLocks noGrp="1"/>
          </p:cNvSpPr>
          <p:nvPr>
            <p:ph type="body" idx="1"/>
          </p:nvPr>
        </p:nvSpPr>
        <p:spPr>
          <a:xfrm>
            <a:off x="1983545" y="1392702"/>
            <a:ext cx="8928637" cy="4783015"/>
          </a:xfrm>
        </p:spPr>
        <p:txBody>
          <a:bodyPr>
            <a:noAutofit/>
          </a:bodyPr>
          <a:lstStyle/>
          <a:p>
            <a:pPr algn="l">
              <a:lnSpc>
                <a:spcPct val="80000"/>
              </a:lnSpc>
            </a:pPr>
            <a:r>
              <a:rPr lang="en-US" altLang="en-US" sz="3200" b="1" dirty="0"/>
              <a:t>A training set is used for learning phase</a:t>
            </a:r>
          </a:p>
          <a:p>
            <a:pPr marL="457200" indent="-457200" algn="l">
              <a:lnSpc>
                <a:spcPct val="80000"/>
              </a:lnSpc>
              <a:buFont typeface="Arial" panose="020B0604020202020204" pitchFamily="34" charset="0"/>
              <a:buChar char="•"/>
            </a:pPr>
            <a:endParaRPr lang="en-US" altLang="en-US" sz="3200" b="1" dirty="0">
              <a:solidFill>
                <a:schemeClr val="tx1"/>
              </a:solidFill>
            </a:endParaRPr>
          </a:p>
          <a:p>
            <a:pPr marL="914400" lvl="1" indent="-457200">
              <a:lnSpc>
                <a:spcPct val="80000"/>
              </a:lnSpc>
              <a:buFont typeface="Arial" panose="020B0604020202020204" pitchFamily="34" charset="0"/>
              <a:buChar char="•"/>
            </a:pPr>
            <a:r>
              <a:rPr lang="en-US" altLang="en-US" sz="3200" b="1" dirty="0">
                <a:solidFill>
                  <a:schemeClr val="tx1"/>
                </a:solidFill>
              </a:rPr>
              <a:t>Applying PCA to training data to form a new coordinate system defined by significant Eigen vectors</a:t>
            </a:r>
          </a:p>
          <a:p>
            <a:pPr marL="914400" lvl="1" indent="-457200">
              <a:lnSpc>
                <a:spcPct val="80000"/>
              </a:lnSpc>
              <a:buFont typeface="Arial" panose="020B0604020202020204" pitchFamily="34" charset="0"/>
              <a:buChar char="•"/>
            </a:pPr>
            <a:endParaRPr lang="en-US" altLang="en-US" sz="3200" b="1" dirty="0">
              <a:solidFill>
                <a:schemeClr val="tx1"/>
              </a:solidFill>
            </a:endParaRPr>
          </a:p>
          <a:p>
            <a:pPr marL="914400" lvl="1" indent="-457200">
              <a:lnSpc>
                <a:spcPct val="80000"/>
              </a:lnSpc>
              <a:buFont typeface="Arial" panose="020B0604020202020204" pitchFamily="34" charset="0"/>
              <a:buChar char="•"/>
            </a:pPr>
            <a:r>
              <a:rPr lang="en-US" altLang="en-US" sz="3200" b="1" dirty="0">
                <a:solidFill>
                  <a:schemeClr val="tx1"/>
                </a:solidFill>
              </a:rPr>
              <a:t>Representing each data in PCA coordinate system (weights of Eigen vectors)</a:t>
            </a:r>
          </a:p>
          <a:p>
            <a:pPr lvl="1">
              <a:lnSpc>
                <a:spcPct val="80000"/>
              </a:lnSpc>
            </a:pPr>
            <a:endParaRPr lang="en-US" altLang="en-US" sz="3200" b="1" dirty="0"/>
          </a:p>
          <a:p>
            <a:pPr algn="l"/>
            <a:endParaRPr lang="en-US" sz="3200" b="1" dirty="0"/>
          </a:p>
        </p:txBody>
      </p:sp>
    </p:spTree>
    <p:extLst>
      <p:ext uri="{BB962C8B-B14F-4D97-AF65-F5344CB8AC3E}">
        <p14:creationId xmlns:p14="http://schemas.microsoft.com/office/powerpoint/2010/main" val="19591835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B744-401B-49B7-A586-E613B904716A}"/>
              </a:ext>
            </a:extLst>
          </p:cNvPr>
          <p:cNvSpPr>
            <a:spLocks noGrp="1"/>
          </p:cNvSpPr>
          <p:nvPr>
            <p:ph type="title"/>
          </p:nvPr>
        </p:nvSpPr>
        <p:spPr>
          <a:xfrm>
            <a:off x="2180491" y="738554"/>
            <a:ext cx="9322536" cy="1230923"/>
          </a:xfrm>
        </p:spPr>
        <p:txBody>
          <a:bodyPr>
            <a:noAutofit/>
          </a:bodyPr>
          <a:lstStyle/>
          <a:p>
            <a:pPr algn="l">
              <a:lnSpc>
                <a:spcPct val="80000"/>
              </a:lnSpc>
            </a:pPr>
            <a:r>
              <a:rPr lang="en-US" altLang="en-US" sz="3200" b="1" dirty="0"/>
              <a:t>A test set is used for testing phase</a:t>
            </a:r>
            <a:endParaRPr lang="en-US" sz="3200" b="1" dirty="0"/>
          </a:p>
        </p:txBody>
      </p:sp>
      <p:sp>
        <p:nvSpPr>
          <p:cNvPr id="3" name="Text Placeholder 2">
            <a:extLst>
              <a:ext uri="{FF2B5EF4-FFF2-40B4-BE49-F238E27FC236}">
                <a16:creationId xmlns:a16="http://schemas.microsoft.com/office/drawing/2014/main" id="{A1A3A1AB-048C-4DC7-914C-B7B4460EA145}"/>
              </a:ext>
            </a:extLst>
          </p:cNvPr>
          <p:cNvSpPr>
            <a:spLocks noGrp="1"/>
          </p:cNvSpPr>
          <p:nvPr>
            <p:ph type="body" idx="1"/>
          </p:nvPr>
        </p:nvSpPr>
        <p:spPr>
          <a:xfrm>
            <a:off x="2602523" y="2419643"/>
            <a:ext cx="8900501" cy="3699803"/>
          </a:xfrm>
        </p:spPr>
        <p:txBody>
          <a:bodyPr>
            <a:normAutofit lnSpcReduction="10000"/>
          </a:bodyPr>
          <a:lstStyle/>
          <a:p>
            <a:pPr marL="457200" indent="-457200" algn="l">
              <a:buFont typeface="Arial" panose="020B0604020202020204" pitchFamily="34" charset="0"/>
              <a:buChar char="•"/>
            </a:pPr>
            <a:r>
              <a:rPr lang="en-US" altLang="en-US" sz="3200" b="1" dirty="0"/>
              <a:t>Same PCA coordinate system is used</a:t>
            </a:r>
          </a:p>
          <a:p>
            <a:pPr marL="457200" indent="-457200" algn="l">
              <a:buFont typeface="Arial" panose="020B0604020202020204" pitchFamily="34" charset="0"/>
              <a:buChar char="•"/>
            </a:pPr>
            <a:r>
              <a:rPr lang="en-US" altLang="en-US" sz="3200" b="1" dirty="0"/>
              <a:t>Each new data is represented in PCA coordinates</a:t>
            </a:r>
          </a:p>
          <a:p>
            <a:pPr marL="457200" indent="-457200" algn="l">
              <a:buFont typeface="Arial" panose="020B0604020202020204" pitchFamily="34" charset="0"/>
              <a:buChar char="•"/>
            </a:pPr>
            <a:r>
              <a:rPr lang="en-US" altLang="en-US" sz="3200" b="1" dirty="0"/>
              <a:t>New data is recognized as the closest training data (Euclidean distance)</a:t>
            </a:r>
          </a:p>
          <a:p>
            <a:pPr algn="l"/>
            <a:br>
              <a:rPr lang="en-US" altLang="en-US" sz="3200" b="1" dirty="0"/>
            </a:br>
            <a:r>
              <a:rPr lang="en-US" altLang="en-US" sz="3200" b="1" dirty="0"/>
              <a:t>   </a:t>
            </a:r>
            <a:endParaRPr lang="en-US" sz="3200" dirty="0"/>
          </a:p>
        </p:txBody>
      </p:sp>
    </p:spTree>
    <p:extLst>
      <p:ext uri="{BB962C8B-B14F-4D97-AF65-F5344CB8AC3E}">
        <p14:creationId xmlns:p14="http://schemas.microsoft.com/office/powerpoint/2010/main" val="31620596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0D89-987F-402E-BE06-5A87483EDEAF}"/>
              </a:ext>
            </a:extLst>
          </p:cNvPr>
          <p:cNvSpPr>
            <a:spLocks noGrp="1"/>
          </p:cNvSpPr>
          <p:nvPr>
            <p:ph type="title"/>
          </p:nvPr>
        </p:nvSpPr>
        <p:spPr>
          <a:xfrm>
            <a:off x="3348112" y="2666999"/>
            <a:ext cx="6203852" cy="1623647"/>
          </a:xfrm>
        </p:spPr>
        <p:txBody>
          <a:bodyPr>
            <a:normAutofit/>
          </a:bodyPr>
          <a:lstStyle/>
          <a:p>
            <a:r>
              <a:rPr lang="en-US" altLang="zh-TW" sz="8000" b="1" dirty="0">
                <a:solidFill>
                  <a:schemeClr val="accent1"/>
                </a:solidFill>
                <a:ea typeface="PMingLiU" pitchFamily="18" charset="-120"/>
              </a:rPr>
              <a:t>Steps of PCA</a:t>
            </a:r>
            <a:endParaRPr lang="en-US" sz="8000" b="1" dirty="0">
              <a:solidFill>
                <a:schemeClr val="accent1"/>
              </a:solidFill>
            </a:endParaRPr>
          </a:p>
        </p:txBody>
      </p:sp>
      <p:sp>
        <p:nvSpPr>
          <p:cNvPr id="3" name="Text Placeholder 2">
            <a:extLst>
              <a:ext uri="{FF2B5EF4-FFF2-40B4-BE49-F238E27FC236}">
                <a16:creationId xmlns:a16="http://schemas.microsoft.com/office/drawing/2014/main" id="{F92872A4-A9BB-440B-BFA4-B9CC18FA2E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9912663"/>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1A7373-30D4-4C79-8DA4-01F001E1EEED}"/>
              </a:ext>
            </a:extLst>
          </p:cNvPr>
          <p:cNvSpPr>
            <a:spLocks noGrp="1"/>
          </p:cNvSpPr>
          <p:nvPr>
            <p:ph type="body" idx="1"/>
          </p:nvPr>
        </p:nvSpPr>
        <p:spPr>
          <a:xfrm>
            <a:off x="2138289" y="1111348"/>
            <a:ext cx="9017391" cy="5359789"/>
          </a:xfrm>
        </p:spPr>
        <p:txBody>
          <a:bodyPr>
            <a:noAutofit/>
          </a:bodyPr>
          <a:lstStyle/>
          <a:p>
            <a:pPr algn="l"/>
            <a:r>
              <a:rPr lang="en-US" altLang="zh-TW" sz="4800" b="1" dirty="0">
                <a:solidFill>
                  <a:schemeClr val="accent1"/>
                </a:solidFill>
                <a:ea typeface="PMingLiU" pitchFamily="18" charset="-120"/>
              </a:rPr>
              <a:t>1.</a:t>
            </a:r>
            <a:r>
              <a:rPr lang="en-US" altLang="zh-TW" sz="4800" b="1" dirty="0">
                <a:ea typeface="PMingLiU" pitchFamily="18" charset="-120"/>
              </a:rPr>
              <a:t>Let      be the mean vector</a:t>
            </a:r>
          </a:p>
          <a:p>
            <a:pPr algn="l"/>
            <a:r>
              <a:rPr lang="en-US" altLang="zh-TW" sz="4800" b="1" dirty="0">
                <a:ea typeface="PMingLiU" pitchFamily="18" charset="-120"/>
              </a:rPr>
              <a:t>   (taking the mean of all rows)</a:t>
            </a:r>
          </a:p>
          <a:p>
            <a:pPr marL="742950" indent="-742950" algn="l">
              <a:buFont typeface="+mj-lt"/>
              <a:buAutoNum type="arabicPeriod"/>
            </a:pPr>
            <a:endParaRPr lang="en-US" altLang="zh-TW" sz="4800" b="1" dirty="0">
              <a:ea typeface="PMingLiU" pitchFamily="18" charset="-120"/>
            </a:endParaRPr>
          </a:p>
          <a:p>
            <a:pPr algn="l"/>
            <a:r>
              <a:rPr lang="en-US" altLang="zh-TW" sz="4800" b="1" dirty="0">
                <a:solidFill>
                  <a:schemeClr val="accent1"/>
                </a:solidFill>
                <a:ea typeface="PMingLiU" pitchFamily="18" charset="-120"/>
              </a:rPr>
              <a:t>2.</a:t>
            </a:r>
            <a:r>
              <a:rPr lang="en-US" altLang="zh-TW" sz="4800" b="1" dirty="0">
                <a:ea typeface="PMingLiU" pitchFamily="18" charset="-120"/>
              </a:rPr>
              <a:t>taking the mean of all rows)</a:t>
            </a:r>
          </a:p>
          <a:p>
            <a:pPr algn="l"/>
            <a:r>
              <a:rPr lang="en-US" altLang="zh-TW" sz="4800" b="1" dirty="0">
                <a:ea typeface="PMingLiU" pitchFamily="18" charset="-120"/>
              </a:rPr>
              <a:t>               X</a:t>
            </a:r>
            <a:r>
              <a:rPr lang="en-US" altLang="zh-TW" sz="4800" b="1" dirty="0">
                <a:latin typeface="Tahoma" panose="020B0604030504040204" pitchFamily="34" charset="0"/>
                <a:ea typeface="PMingLiU" panose="02020500000000000000" pitchFamily="18" charset="-120"/>
              </a:rPr>
              <a:t>’</a:t>
            </a:r>
            <a:r>
              <a:rPr lang="en-US" altLang="zh-TW" sz="4800" b="1" dirty="0">
                <a:ea typeface="PMingLiU" panose="02020500000000000000" pitchFamily="18" charset="-120"/>
              </a:rPr>
              <a:t> = X </a:t>
            </a:r>
            <a:r>
              <a:rPr lang="en-US" altLang="zh-TW" sz="4800" b="1" dirty="0">
                <a:latin typeface="Tahoma" panose="020B0604030504040204" pitchFamily="34" charset="0"/>
                <a:ea typeface="PMingLiU" panose="02020500000000000000" pitchFamily="18" charset="-120"/>
              </a:rPr>
              <a:t>–</a:t>
            </a:r>
            <a:r>
              <a:rPr lang="en-US" altLang="zh-TW" sz="4800" b="1" dirty="0">
                <a:ea typeface="PMingLiU" panose="02020500000000000000" pitchFamily="18" charset="-120"/>
              </a:rPr>
              <a:t> </a:t>
            </a:r>
          </a:p>
          <a:p>
            <a:pPr algn="l"/>
            <a:endParaRPr lang="en-US" altLang="zh-TW" sz="4800" b="1" dirty="0">
              <a:ea typeface="PMingLiU" panose="02020500000000000000" pitchFamily="18" charset="-120"/>
            </a:endParaRPr>
          </a:p>
          <a:p>
            <a:pPr algn="l"/>
            <a:endParaRPr lang="en-US" altLang="zh-TW" sz="4800" b="1" dirty="0">
              <a:ea typeface="PMingLiU" panose="02020500000000000000" pitchFamily="18" charset="-120"/>
            </a:endParaRPr>
          </a:p>
          <a:p>
            <a:pPr algn="l"/>
            <a:r>
              <a:rPr lang="en-US" altLang="zh-TW" sz="4800" b="1" dirty="0">
                <a:ea typeface="PMingLiU" panose="02020500000000000000" pitchFamily="18" charset="-120"/>
              </a:rPr>
              <a:t>    </a:t>
            </a:r>
          </a:p>
          <a:p>
            <a:pPr algn="l"/>
            <a:endParaRPr lang="en-US" altLang="zh-TW" sz="4800" b="1" dirty="0">
              <a:ea typeface="PMingLiU" panose="02020500000000000000" pitchFamily="18" charset="-120"/>
            </a:endParaRPr>
          </a:p>
          <a:p>
            <a:pPr algn="l"/>
            <a:endParaRPr lang="en-US" altLang="zh-TW" sz="4800" b="1" dirty="0">
              <a:ea typeface="PMingLiU" panose="02020500000000000000" pitchFamily="18" charset="-120"/>
            </a:endParaRPr>
          </a:p>
          <a:p>
            <a:endParaRPr lang="en-US" sz="4800" dirty="0"/>
          </a:p>
        </p:txBody>
      </p:sp>
      <p:pic>
        <p:nvPicPr>
          <p:cNvPr id="4" name="Picture 3">
            <a:extLst>
              <a:ext uri="{FF2B5EF4-FFF2-40B4-BE49-F238E27FC236}">
                <a16:creationId xmlns:a16="http://schemas.microsoft.com/office/drawing/2014/main" id="{938C3E01-F319-4E68-9622-641AC8164001}"/>
              </a:ext>
            </a:extLst>
          </p:cNvPr>
          <p:cNvPicPr>
            <a:picLocks noChangeAspect="1"/>
          </p:cNvPicPr>
          <p:nvPr/>
        </p:nvPicPr>
        <p:blipFill>
          <a:blip r:embed="rId3"/>
          <a:stretch>
            <a:fillRect/>
          </a:stretch>
        </p:blipFill>
        <p:spPr>
          <a:xfrm>
            <a:off x="3723250" y="1252023"/>
            <a:ext cx="454856" cy="575774"/>
          </a:xfrm>
          <a:prstGeom prst="rect">
            <a:avLst/>
          </a:prstGeom>
        </p:spPr>
      </p:pic>
      <p:graphicFrame>
        <p:nvGraphicFramePr>
          <p:cNvPr id="5" name="Object 4">
            <a:extLst>
              <a:ext uri="{FF2B5EF4-FFF2-40B4-BE49-F238E27FC236}">
                <a16:creationId xmlns:a16="http://schemas.microsoft.com/office/drawing/2014/main" id="{85A3E53F-A160-4265-B7DC-F742996F87B8}"/>
              </a:ext>
            </a:extLst>
          </p:cNvPr>
          <p:cNvGraphicFramePr>
            <a:graphicFrameLocks noChangeAspect="1"/>
          </p:cNvGraphicFramePr>
          <p:nvPr>
            <p:extLst>
              <p:ext uri="{D42A27DB-BD31-4B8C-83A1-F6EECF244321}">
                <p14:modId xmlns:p14="http://schemas.microsoft.com/office/powerpoint/2010/main" val="3803535886"/>
              </p:ext>
            </p:extLst>
          </p:nvPr>
        </p:nvGraphicFramePr>
        <p:xfrm>
          <a:off x="6096000" y="4886228"/>
          <a:ext cx="773112" cy="754918"/>
        </p:xfrm>
        <a:graphic>
          <a:graphicData uri="http://schemas.openxmlformats.org/presentationml/2006/ole">
            <mc:AlternateContent xmlns:mc="http://schemas.openxmlformats.org/markup-compatibility/2006">
              <mc:Choice xmlns:v="urn:schemas-microsoft-com:vml" Requires="v">
                <p:oleObj spid="_x0000_s1041" name="Equation" r:id="rId4" imgW="177480" imgH="190440" progId="Equation.3">
                  <p:embed/>
                </p:oleObj>
              </mc:Choice>
              <mc:Fallback>
                <p:oleObj name="Equation" r:id="rId4" imgW="177480" imgH="190440" progId="Equation.3">
                  <p:embed/>
                  <p:pic>
                    <p:nvPicPr>
                      <p:cNvPr id="97284" name="Object 4">
                        <a:extLst>
                          <a:ext uri="{FF2B5EF4-FFF2-40B4-BE49-F238E27FC236}">
                            <a16:creationId xmlns:a16="http://schemas.microsoft.com/office/drawing/2014/main" id="{054B5E00-9893-469A-ABFB-DFDF38073B79}"/>
                          </a:ext>
                        </a:extLst>
                      </p:cNvPr>
                      <p:cNvPicPr>
                        <a:picLocks noChangeAspect="1" noChangeArrowheads="1"/>
                      </p:cNvPicPr>
                      <p:nvPr/>
                    </p:nvPicPr>
                    <p:blipFill>
                      <a:blip r:embed="rId5"/>
                      <a:srcRect/>
                      <a:stretch>
                        <a:fillRect/>
                      </a:stretch>
                    </p:blipFill>
                    <p:spPr bwMode="auto">
                      <a:xfrm>
                        <a:off x="6096000" y="4886228"/>
                        <a:ext cx="773112" cy="75491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838816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DAE8-7A9D-44A7-BDED-3E7E6831E5E6}"/>
              </a:ext>
            </a:extLst>
          </p:cNvPr>
          <p:cNvSpPr>
            <a:spLocks noGrp="1"/>
          </p:cNvSpPr>
          <p:nvPr>
            <p:ph type="title"/>
          </p:nvPr>
        </p:nvSpPr>
        <p:spPr>
          <a:xfrm>
            <a:off x="-1533377" y="1"/>
            <a:ext cx="8778239" cy="1066800"/>
          </a:xfrm>
        </p:spPr>
        <p:txBody>
          <a:bodyPr>
            <a:normAutofit/>
          </a:bodyPr>
          <a:lstStyle/>
          <a:p>
            <a:r>
              <a:rPr lang="en-US" sz="5400" b="1" dirty="0">
                <a:solidFill>
                  <a:schemeClr val="accent1"/>
                </a:solidFill>
              </a:rPr>
              <a:t>Outline</a:t>
            </a:r>
          </a:p>
        </p:txBody>
      </p:sp>
      <p:sp>
        <p:nvSpPr>
          <p:cNvPr id="3" name="Content Placeholder 2">
            <a:extLst>
              <a:ext uri="{FF2B5EF4-FFF2-40B4-BE49-F238E27FC236}">
                <a16:creationId xmlns:a16="http://schemas.microsoft.com/office/drawing/2014/main" id="{18815283-9BC3-41B8-8CEE-4706899D740A}"/>
              </a:ext>
            </a:extLst>
          </p:cNvPr>
          <p:cNvSpPr>
            <a:spLocks noGrp="1"/>
          </p:cNvSpPr>
          <p:nvPr>
            <p:ph idx="1"/>
          </p:nvPr>
        </p:nvSpPr>
        <p:spPr>
          <a:xfrm>
            <a:off x="2405575" y="520505"/>
            <a:ext cx="9097448" cy="5270695"/>
          </a:xfrm>
        </p:spPr>
        <p:txBody>
          <a:bodyPr/>
          <a:lstStyle/>
          <a:p>
            <a:endParaRPr lang="en-US" sz="3600" b="1" dirty="0">
              <a:solidFill>
                <a:srgbClr val="000000"/>
              </a:solidFill>
            </a:endParaRPr>
          </a:p>
          <a:p>
            <a:r>
              <a:rPr lang="en-US" sz="4000" b="1" dirty="0">
                <a:solidFill>
                  <a:srgbClr val="000000"/>
                </a:solidFill>
              </a:rPr>
              <a:t>What is face Recognition ? </a:t>
            </a:r>
          </a:p>
          <a:p>
            <a:r>
              <a:rPr lang="en-US" sz="4000" b="1" dirty="0">
                <a:solidFill>
                  <a:srgbClr val="000000"/>
                </a:solidFill>
              </a:rPr>
              <a:t>Principal Components Analysis (PCA)</a:t>
            </a:r>
          </a:p>
          <a:p>
            <a:r>
              <a:rPr lang="en-US" sz="4000" b="1" dirty="0"/>
              <a:t>Shortest Euclidean Distance Classifier</a:t>
            </a:r>
            <a:endParaRPr lang="ar-EG" sz="4000" b="1" dirty="0"/>
          </a:p>
          <a:p>
            <a:r>
              <a:rPr lang="en-US" sz="4000" b="1" dirty="0">
                <a:solidFill>
                  <a:srgbClr val="000000"/>
                </a:solidFill>
              </a:rPr>
              <a:t>Dataset</a:t>
            </a:r>
          </a:p>
          <a:p>
            <a:r>
              <a:rPr lang="en-US" sz="4000" b="1" dirty="0" err="1">
                <a:solidFill>
                  <a:srgbClr val="000000"/>
                </a:solidFill>
              </a:rPr>
              <a:t>Matlab</a:t>
            </a:r>
            <a:endParaRPr lang="en-US" sz="4000" b="1" dirty="0">
              <a:solidFill>
                <a:srgbClr val="000000"/>
              </a:solidFill>
            </a:endParaRPr>
          </a:p>
          <a:p>
            <a:endParaRPr lang="en-US" dirty="0"/>
          </a:p>
        </p:txBody>
      </p:sp>
    </p:spTree>
    <p:extLst>
      <p:ext uri="{BB962C8B-B14F-4D97-AF65-F5344CB8AC3E}">
        <p14:creationId xmlns:p14="http://schemas.microsoft.com/office/powerpoint/2010/main" val="37995818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5598-CB69-478E-9697-9A1F1FD26681}"/>
              </a:ext>
            </a:extLst>
          </p:cNvPr>
          <p:cNvSpPr>
            <a:spLocks noGrp="1"/>
          </p:cNvSpPr>
          <p:nvPr>
            <p:ph type="title"/>
          </p:nvPr>
        </p:nvSpPr>
        <p:spPr>
          <a:xfrm>
            <a:off x="2572279" y="323557"/>
            <a:ext cx="8930747" cy="112541"/>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E1CAEA21-5CAF-4E53-A6E3-6AC3D7B2689B}"/>
              </a:ext>
            </a:extLst>
          </p:cNvPr>
          <p:cNvSpPr>
            <a:spLocks noGrp="1"/>
          </p:cNvSpPr>
          <p:nvPr>
            <p:ph type="body" idx="1"/>
          </p:nvPr>
        </p:nvSpPr>
        <p:spPr>
          <a:xfrm>
            <a:off x="2053883" y="1336430"/>
            <a:ext cx="10138116" cy="4797083"/>
          </a:xfrm>
        </p:spPr>
        <p:txBody>
          <a:bodyPr>
            <a:normAutofit/>
          </a:bodyPr>
          <a:lstStyle/>
          <a:p>
            <a:pPr algn="l"/>
            <a:r>
              <a:rPr lang="en-US" sz="4800" b="1" dirty="0">
                <a:solidFill>
                  <a:schemeClr val="accent1"/>
                </a:solidFill>
              </a:rPr>
              <a:t>3.</a:t>
            </a:r>
            <a:r>
              <a:rPr lang="en-US" altLang="zh-TW" sz="4800" b="1" dirty="0">
                <a:ea typeface="PMingLiU" panose="02020500000000000000" pitchFamily="18" charset="-120"/>
              </a:rPr>
              <a:t> Compute the covariance matrix C</a:t>
            </a:r>
          </a:p>
          <a:p>
            <a:pPr algn="l"/>
            <a:r>
              <a:rPr lang="en-US" altLang="zh-TW" sz="4800" b="1" dirty="0">
                <a:ea typeface="PMingLiU" panose="02020500000000000000" pitchFamily="18" charset="-120"/>
              </a:rPr>
              <a:t> of adjusted X .</a:t>
            </a:r>
          </a:p>
          <a:p>
            <a:pPr algn="l"/>
            <a:r>
              <a:rPr lang="en-US" sz="4800" b="1" dirty="0">
                <a:solidFill>
                  <a:schemeClr val="accent1"/>
                </a:solidFill>
              </a:rPr>
              <a:t>4. </a:t>
            </a:r>
            <a:r>
              <a:rPr lang="en-US" altLang="zh-TW" sz="4800" b="1" dirty="0">
                <a:ea typeface="PMingLiU" panose="02020500000000000000" pitchFamily="18" charset="-120"/>
              </a:rPr>
              <a:t>Find the eigenvectors and   eigenvalues of C.</a:t>
            </a:r>
          </a:p>
          <a:p>
            <a:pPr algn="l"/>
            <a:endParaRPr lang="en-US" altLang="zh-TW" sz="4800" b="1" dirty="0">
              <a:ea typeface="PMingLiU" panose="02020500000000000000" pitchFamily="18" charset="-120"/>
            </a:endParaRPr>
          </a:p>
          <a:p>
            <a:pPr algn="l"/>
            <a:endParaRPr lang="en-US" sz="4400" dirty="0">
              <a:solidFill>
                <a:schemeClr val="accent1"/>
              </a:solidFill>
            </a:endParaRPr>
          </a:p>
        </p:txBody>
      </p:sp>
    </p:spTree>
    <p:extLst>
      <p:ext uri="{BB962C8B-B14F-4D97-AF65-F5344CB8AC3E}">
        <p14:creationId xmlns:p14="http://schemas.microsoft.com/office/powerpoint/2010/main" val="30488482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B96E-38E5-4329-B9A8-3EA948947C4D}"/>
              </a:ext>
            </a:extLst>
          </p:cNvPr>
          <p:cNvSpPr>
            <a:spLocks noGrp="1"/>
          </p:cNvSpPr>
          <p:nvPr>
            <p:ph type="title"/>
          </p:nvPr>
        </p:nvSpPr>
        <p:spPr>
          <a:xfrm>
            <a:off x="2572279" y="0"/>
            <a:ext cx="8930747" cy="225083"/>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066E0CCF-69A9-4F96-84D4-5CDAA7ED7F24}"/>
              </a:ext>
            </a:extLst>
          </p:cNvPr>
          <p:cNvSpPr>
            <a:spLocks noGrp="1"/>
          </p:cNvSpPr>
          <p:nvPr>
            <p:ph type="body" idx="1"/>
          </p:nvPr>
        </p:nvSpPr>
        <p:spPr>
          <a:xfrm>
            <a:off x="2572278" y="562708"/>
            <a:ext cx="8930748" cy="5683347"/>
          </a:xfrm>
        </p:spPr>
        <p:txBody>
          <a:bodyPr/>
          <a:lstStyle/>
          <a:p>
            <a:pPr algn="l"/>
            <a:r>
              <a:rPr lang="sv-SE" altLang="en-US" sz="4800" b="1" dirty="0">
                <a:solidFill>
                  <a:schemeClr val="accent1"/>
                </a:solidFill>
              </a:rPr>
              <a:t>5.</a:t>
            </a:r>
            <a:r>
              <a:rPr lang="sv-SE" altLang="en-US" sz="4800" b="1" dirty="0"/>
              <a:t>For matrix </a:t>
            </a:r>
            <a:r>
              <a:rPr lang="sv-SE" altLang="en-US" sz="4800" b="1" i="1" dirty="0"/>
              <a:t>C, v</a:t>
            </a:r>
            <a:r>
              <a:rPr lang="sv-SE" altLang="en-US" sz="4800" b="1" dirty="0"/>
              <a:t>ectors e (=column vector) having same direction as </a:t>
            </a:r>
            <a:r>
              <a:rPr lang="sv-SE" altLang="en-US" sz="4800" b="1" i="1" dirty="0"/>
              <a:t>C</a:t>
            </a:r>
            <a:r>
              <a:rPr lang="sv-SE" altLang="en-US" sz="4800" b="1" dirty="0"/>
              <a:t>e :</a:t>
            </a:r>
          </a:p>
          <a:p>
            <a:pPr lvl="1"/>
            <a:r>
              <a:rPr lang="sv-SE" altLang="en-US" sz="4800" b="1" i="1" dirty="0">
                <a:solidFill>
                  <a:schemeClr val="tx1"/>
                </a:solidFill>
              </a:rPr>
              <a:t>eigenvectors</a:t>
            </a:r>
            <a:r>
              <a:rPr lang="sv-SE" altLang="en-US" sz="4800" b="1" dirty="0">
                <a:solidFill>
                  <a:schemeClr val="tx1"/>
                </a:solidFill>
              </a:rPr>
              <a:t> of </a:t>
            </a:r>
            <a:r>
              <a:rPr lang="sv-SE" altLang="en-US" sz="4800" b="1" i="1" dirty="0">
                <a:solidFill>
                  <a:schemeClr val="tx1"/>
                </a:solidFill>
              </a:rPr>
              <a:t>C</a:t>
            </a:r>
            <a:r>
              <a:rPr lang="sv-SE" altLang="en-US" sz="4800" b="1" dirty="0">
                <a:solidFill>
                  <a:schemeClr val="tx1"/>
                </a:solidFill>
              </a:rPr>
              <a:t> is  e such that  </a:t>
            </a:r>
            <a:r>
              <a:rPr lang="sv-SE" altLang="en-US" sz="4800" b="1" i="1" dirty="0">
                <a:solidFill>
                  <a:schemeClr val="tx1"/>
                </a:solidFill>
              </a:rPr>
              <a:t>C</a:t>
            </a:r>
            <a:r>
              <a:rPr lang="sv-SE" altLang="en-US" sz="4800" b="1" dirty="0">
                <a:solidFill>
                  <a:schemeClr val="tx1"/>
                </a:solidFill>
              </a:rPr>
              <a:t>e=</a:t>
            </a:r>
            <a:r>
              <a:rPr lang="sv-SE" altLang="en-US" sz="4800" b="1" dirty="0">
                <a:solidFill>
                  <a:schemeClr val="tx1"/>
                </a:solidFill>
                <a:sym typeface="Symbol" panose="05050102010706020507" pitchFamily="18" charset="2"/>
              </a:rPr>
              <a:t>e </a:t>
            </a:r>
          </a:p>
          <a:p>
            <a:pPr lvl="1"/>
            <a:r>
              <a:rPr lang="sv-SE" altLang="en-US" sz="4800" b="1" dirty="0">
                <a:solidFill>
                  <a:schemeClr val="tx1"/>
                </a:solidFill>
                <a:sym typeface="Symbol" panose="05050102010706020507" pitchFamily="18" charset="2"/>
              </a:rPr>
              <a:t> is called an </a:t>
            </a:r>
            <a:r>
              <a:rPr lang="sv-SE" altLang="en-US" sz="4800" b="1" i="1" dirty="0">
                <a:solidFill>
                  <a:schemeClr val="tx1"/>
                </a:solidFill>
                <a:sym typeface="Symbol" panose="05050102010706020507" pitchFamily="18" charset="2"/>
              </a:rPr>
              <a:t>eigenvalue</a:t>
            </a:r>
            <a:r>
              <a:rPr lang="sv-SE" altLang="en-US" sz="4800" b="1" dirty="0">
                <a:solidFill>
                  <a:schemeClr val="tx1"/>
                </a:solidFill>
                <a:sym typeface="Symbol" panose="05050102010706020507" pitchFamily="18" charset="2"/>
              </a:rPr>
              <a:t> of </a:t>
            </a:r>
            <a:r>
              <a:rPr lang="sv-SE" altLang="en-US" sz="4800" b="1" i="1" dirty="0">
                <a:solidFill>
                  <a:schemeClr val="tx1"/>
                </a:solidFill>
                <a:sym typeface="Symbol" panose="05050102010706020507" pitchFamily="18" charset="2"/>
              </a:rPr>
              <a:t>C</a:t>
            </a:r>
            <a:r>
              <a:rPr lang="sv-SE" altLang="en-US" sz="4800" b="1" dirty="0">
                <a:solidFill>
                  <a:schemeClr val="tx1"/>
                </a:solidFill>
                <a:sym typeface="Symbol" panose="05050102010706020507" pitchFamily="18" charset="2"/>
              </a:rPr>
              <a:t>.</a:t>
            </a:r>
          </a:p>
          <a:p>
            <a:pPr algn="l"/>
            <a:endParaRPr lang="en-US" b="1" dirty="0"/>
          </a:p>
        </p:txBody>
      </p:sp>
    </p:spTree>
    <p:extLst>
      <p:ext uri="{BB962C8B-B14F-4D97-AF65-F5344CB8AC3E}">
        <p14:creationId xmlns:p14="http://schemas.microsoft.com/office/powerpoint/2010/main" val="17866062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C1C9-9106-46C1-82F2-F69245C9386F}"/>
              </a:ext>
            </a:extLst>
          </p:cNvPr>
          <p:cNvSpPr>
            <a:spLocks noGrp="1"/>
          </p:cNvSpPr>
          <p:nvPr>
            <p:ph type="title"/>
          </p:nvPr>
        </p:nvSpPr>
        <p:spPr>
          <a:xfrm>
            <a:off x="2572279" y="633045"/>
            <a:ext cx="8930747" cy="70339"/>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F4D502EC-19C8-4CB6-965C-78B1083AE6BD}"/>
              </a:ext>
            </a:extLst>
          </p:cNvPr>
          <p:cNvSpPr>
            <a:spLocks noGrp="1"/>
          </p:cNvSpPr>
          <p:nvPr>
            <p:ph type="body" idx="1"/>
          </p:nvPr>
        </p:nvSpPr>
        <p:spPr>
          <a:xfrm>
            <a:off x="2025748" y="1083212"/>
            <a:ext cx="9477278" cy="5359791"/>
          </a:xfrm>
        </p:spPr>
        <p:txBody>
          <a:bodyPr>
            <a:normAutofit/>
          </a:bodyPr>
          <a:lstStyle/>
          <a:p>
            <a:pPr algn="l"/>
            <a:r>
              <a:rPr lang="sv-SE" altLang="en-US" sz="4800" b="1" i="1" dirty="0"/>
              <a:t>                C</a:t>
            </a:r>
            <a:r>
              <a:rPr lang="sv-SE" altLang="en-US" sz="4800" b="1" dirty="0"/>
              <a:t>e=</a:t>
            </a:r>
            <a:r>
              <a:rPr lang="sv-SE" altLang="en-US" sz="4800" b="1" dirty="0">
                <a:sym typeface="Symbol" panose="05050102010706020507" pitchFamily="18" charset="2"/>
              </a:rPr>
              <a:t>e  (</a:t>
            </a:r>
            <a:r>
              <a:rPr lang="sv-SE" altLang="en-US" sz="4800" b="1" i="1" dirty="0">
                <a:sym typeface="Symbol" panose="05050102010706020507" pitchFamily="18" charset="2"/>
              </a:rPr>
              <a:t>C</a:t>
            </a:r>
            <a:r>
              <a:rPr lang="sv-SE" altLang="en-US" sz="4800" b="1" dirty="0">
                <a:sym typeface="Symbol" panose="05050102010706020507" pitchFamily="18" charset="2"/>
              </a:rPr>
              <a:t>-I)e=0</a:t>
            </a:r>
          </a:p>
          <a:p>
            <a:pPr algn="l"/>
            <a:endParaRPr lang="en-US" altLang="en-US" sz="5600" b="1" dirty="0">
              <a:solidFill>
                <a:schemeClr val="accent1"/>
              </a:solidFill>
            </a:endParaRPr>
          </a:p>
          <a:p>
            <a:pPr algn="l"/>
            <a:r>
              <a:rPr lang="en-US" altLang="en-US" sz="5600" b="1" dirty="0">
                <a:solidFill>
                  <a:schemeClr val="accent1"/>
                </a:solidFill>
              </a:rPr>
              <a:t>6.</a:t>
            </a:r>
            <a:r>
              <a:rPr lang="en-US" altLang="en-US" sz="5600" b="1" dirty="0"/>
              <a:t>Calculate eigenvalues </a:t>
            </a:r>
            <a:r>
              <a:rPr lang="sv-SE" altLang="en-US" sz="5600" b="1" dirty="0">
                <a:sym typeface="Symbol" panose="05050102010706020507" pitchFamily="18" charset="2"/>
              </a:rPr>
              <a:t></a:t>
            </a:r>
            <a:r>
              <a:rPr lang="en-US" altLang="en-US" sz="5600" b="1" dirty="0"/>
              <a:t> and eigenvectors x for covariance matrix</a:t>
            </a:r>
          </a:p>
          <a:p>
            <a:endParaRPr lang="en-US" dirty="0"/>
          </a:p>
        </p:txBody>
      </p:sp>
    </p:spTree>
    <p:extLst>
      <p:ext uri="{BB962C8B-B14F-4D97-AF65-F5344CB8AC3E}">
        <p14:creationId xmlns:p14="http://schemas.microsoft.com/office/powerpoint/2010/main" val="1934101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CD8F-12A8-4D19-8013-C012975144AF}"/>
              </a:ext>
            </a:extLst>
          </p:cNvPr>
          <p:cNvSpPr>
            <a:spLocks noGrp="1"/>
          </p:cNvSpPr>
          <p:nvPr>
            <p:ph type="title"/>
          </p:nvPr>
        </p:nvSpPr>
        <p:spPr>
          <a:xfrm>
            <a:off x="-773723" y="-143021"/>
            <a:ext cx="10504218" cy="1209821"/>
          </a:xfrm>
        </p:spPr>
        <p:txBody>
          <a:bodyPr>
            <a:normAutofit/>
          </a:bodyPr>
          <a:lstStyle/>
          <a:p>
            <a:r>
              <a:rPr lang="en-CA" altLang="en-US" sz="5400" b="1" dirty="0">
                <a:solidFill>
                  <a:schemeClr val="accent1"/>
                </a:solidFill>
              </a:rPr>
              <a:t>PCA </a:t>
            </a:r>
            <a:r>
              <a:rPr lang="ar-EG" altLang="en-US" sz="5400" b="1" dirty="0">
                <a:solidFill>
                  <a:schemeClr val="accent1"/>
                </a:solidFill>
              </a:rPr>
              <a:t> </a:t>
            </a:r>
            <a:r>
              <a:rPr lang="en-CA" altLang="en-US" sz="5400" b="1" dirty="0">
                <a:solidFill>
                  <a:schemeClr val="accent1"/>
                </a:solidFill>
              </a:rPr>
              <a:t>Applications</a:t>
            </a:r>
            <a:endParaRPr lang="en-US" sz="5400" dirty="0"/>
          </a:p>
        </p:txBody>
      </p:sp>
      <p:sp>
        <p:nvSpPr>
          <p:cNvPr id="3" name="Content Placeholder 2">
            <a:extLst>
              <a:ext uri="{FF2B5EF4-FFF2-40B4-BE49-F238E27FC236}">
                <a16:creationId xmlns:a16="http://schemas.microsoft.com/office/drawing/2014/main" id="{80296C3F-2DDA-4D94-B104-825625681CE9}"/>
              </a:ext>
            </a:extLst>
          </p:cNvPr>
          <p:cNvSpPr>
            <a:spLocks noGrp="1"/>
          </p:cNvSpPr>
          <p:nvPr>
            <p:ph idx="1"/>
          </p:nvPr>
        </p:nvSpPr>
        <p:spPr>
          <a:xfrm>
            <a:off x="2461505" y="1066800"/>
            <a:ext cx="9041518" cy="4724400"/>
          </a:xfrm>
        </p:spPr>
        <p:txBody>
          <a:bodyPr/>
          <a:lstStyle/>
          <a:p>
            <a:r>
              <a:rPr lang="en-US" altLang="en-US" sz="3600" b="1" dirty="0"/>
              <a:t>Data Visualization</a:t>
            </a:r>
          </a:p>
          <a:p>
            <a:r>
              <a:rPr lang="en-US" altLang="en-US" sz="3600" b="1" dirty="0"/>
              <a:t>Data Compression</a:t>
            </a:r>
          </a:p>
          <a:p>
            <a:r>
              <a:rPr lang="en-US" altLang="en-US" sz="3600" b="1" dirty="0"/>
              <a:t>Noise Reduction</a:t>
            </a:r>
          </a:p>
          <a:p>
            <a:r>
              <a:rPr lang="en-US" altLang="en-US" sz="3600" b="1" dirty="0"/>
              <a:t>Data Classification</a:t>
            </a:r>
          </a:p>
          <a:p>
            <a:r>
              <a:rPr lang="en-US" altLang="en-US" sz="3600" b="1" dirty="0"/>
              <a:t>Trend Analysis</a:t>
            </a:r>
          </a:p>
          <a:p>
            <a:r>
              <a:rPr lang="en-US" altLang="en-US" sz="3600" b="1" dirty="0"/>
              <a:t>Factor Analysis</a:t>
            </a:r>
          </a:p>
          <a:p>
            <a:pPr marL="0" indent="0">
              <a:buNone/>
            </a:pPr>
            <a:endParaRPr lang="en-US" dirty="0"/>
          </a:p>
        </p:txBody>
      </p:sp>
    </p:spTree>
    <p:extLst>
      <p:ext uri="{BB962C8B-B14F-4D97-AF65-F5344CB8AC3E}">
        <p14:creationId xmlns:p14="http://schemas.microsoft.com/office/powerpoint/2010/main" val="11484415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F4F-D135-48E7-A27A-B140EA341B67}"/>
              </a:ext>
            </a:extLst>
          </p:cNvPr>
          <p:cNvSpPr>
            <a:spLocks noGrp="1"/>
          </p:cNvSpPr>
          <p:nvPr>
            <p:ph type="title"/>
          </p:nvPr>
        </p:nvSpPr>
        <p:spPr>
          <a:xfrm>
            <a:off x="2250831" y="2555630"/>
            <a:ext cx="9252193" cy="2133601"/>
          </a:xfrm>
        </p:spPr>
        <p:txBody>
          <a:bodyPr>
            <a:noAutofit/>
          </a:bodyPr>
          <a:lstStyle/>
          <a:p>
            <a:r>
              <a:rPr lang="en-US" sz="5400" b="1" dirty="0">
                <a:solidFill>
                  <a:schemeClr val="accent1"/>
                </a:solidFill>
              </a:rPr>
              <a:t>Shortest Euclidean Distance Classifier</a:t>
            </a:r>
            <a:br>
              <a:rPr lang="ar-EG" sz="5400" b="1" dirty="0">
                <a:solidFill>
                  <a:schemeClr val="accent1"/>
                </a:solidFill>
              </a:rPr>
            </a:br>
            <a:endParaRPr lang="en-US" sz="5400" dirty="0">
              <a:solidFill>
                <a:schemeClr val="accent1"/>
              </a:solidFill>
            </a:endParaRPr>
          </a:p>
        </p:txBody>
      </p:sp>
      <p:sp>
        <p:nvSpPr>
          <p:cNvPr id="3" name="Content Placeholder 2">
            <a:extLst>
              <a:ext uri="{FF2B5EF4-FFF2-40B4-BE49-F238E27FC236}">
                <a16:creationId xmlns:a16="http://schemas.microsoft.com/office/drawing/2014/main" id="{AD33858E-5205-4AA0-9158-37E6753AE823}"/>
              </a:ext>
            </a:extLst>
          </p:cNvPr>
          <p:cNvSpPr>
            <a:spLocks noGrp="1"/>
          </p:cNvSpPr>
          <p:nvPr>
            <p:ph idx="1"/>
          </p:nvPr>
        </p:nvSpPr>
        <p:spPr>
          <a:xfrm>
            <a:off x="1484310" y="5683348"/>
            <a:ext cx="10018713" cy="107852"/>
          </a:xfrm>
        </p:spPr>
        <p:txBody>
          <a:bodyPr>
            <a:normAutofit fontScale="25000" lnSpcReduction="20000"/>
          </a:bodyPr>
          <a:lstStyle/>
          <a:p>
            <a:endParaRPr lang="en-US" dirty="0"/>
          </a:p>
        </p:txBody>
      </p:sp>
    </p:spTree>
    <p:extLst>
      <p:ext uri="{BB962C8B-B14F-4D97-AF65-F5344CB8AC3E}">
        <p14:creationId xmlns:p14="http://schemas.microsoft.com/office/powerpoint/2010/main" val="103613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090-127A-466F-B5A5-57BEF253C851}"/>
              </a:ext>
            </a:extLst>
          </p:cNvPr>
          <p:cNvSpPr>
            <a:spLocks noGrp="1"/>
          </p:cNvSpPr>
          <p:nvPr>
            <p:ph type="title"/>
          </p:nvPr>
        </p:nvSpPr>
        <p:spPr>
          <a:xfrm flipV="1">
            <a:off x="1484311" y="640081"/>
            <a:ext cx="10018713"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08DC780-2478-4582-85ED-2198DFACA125}"/>
              </a:ext>
            </a:extLst>
          </p:cNvPr>
          <p:cNvSpPr>
            <a:spLocks noGrp="1"/>
          </p:cNvSpPr>
          <p:nvPr>
            <p:ph idx="1"/>
          </p:nvPr>
        </p:nvSpPr>
        <p:spPr>
          <a:xfrm>
            <a:off x="1484310" y="1674055"/>
            <a:ext cx="10018713" cy="4117145"/>
          </a:xfrm>
        </p:spPr>
        <p:txBody>
          <a:bodyPr>
            <a:normAutofit lnSpcReduction="10000"/>
          </a:bodyPr>
          <a:lstStyle/>
          <a:p>
            <a:pPr>
              <a:lnSpc>
                <a:spcPct val="90000"/>
              </a:lnSpc>
            </a:pPr>
            <a:r>
              <a:rPr lang="en-US" altLang="zh-CN" sz="2800" dirty="0">
                <a:ea typeface="宋体" panose="02010600030101010101" pitchFamily="2" charset="-122"/>
              </a:rPr>
              <a:t>Euclidean Distance</a:t>
            </a:r>
          </a:p>
          <a:p>
            <a:pPr lvl="1">
              <a:lnSpc>
                <a:spcPct val="90000"/>
              </a:lnSpc>
            </a:pPr>
            <a:endParaRPr lang="en-US" altLang="zh-CN" sz="2400" dirty="0">
              <a:ea typeface="宋体" panose="02010600030101010101" pitchFamily="2" charset="-122"/>
            </a:endParaRPr>
          </a:p>
          <a:p>
            <a:pPr>
              <a:lnSpc>
                <a:spcPct val="90000"/>
              </a:lnSpc>
            </a:pPr>
            <a:endParaRPr lang="en-US" altLang="zh-CN" sz="2800" dirty="0">
              <a:ea typeface="宋体" panose="02010600030101010101" pitchFamily="2" charset="-122"/>
            </a:endParaRPr>
          </a:p>
          <a:p>
            <a:pPr>
              <a:lnSpc>
                <a:spcPct val="90000"/>
              </a:lnSpc>
            </a:pPr>
            <a:endParaRPr lang="en-US" altLang="zh-CN" sz="2800" dirty="0">
              <a:ea typeface="宋体" panose="02010600030101010101" pitchFamily="2" charset="-122"/>
            </a:endParaRPr>
          </a:p>
          <a:p>
            <a:pPr lvl="1">
              <a:lnSpc>
                <a:spcPct val="90000"/>
              </a:lnSpc>
              <a:buNone/>
            </a:pPr>
            <a:r>
              <a:rPr lang="en-US" altLang="zh-CN" sz="2400" dirty="0">
                <a:ea typeface="宋体" panose="02010600030101010101" pitchFamily="2" charset="-122"/>
              </a:rPr>
              <a:t>   </a:t>
            </a:r>
          </a:p>
          <a:p>
            <a:pPr lvl="1">
              <a:lnSpc>
                <a:spcPct val="90000"/>
              </a:lnSpc>
              <a:buNone/>
            </a:pPr>
            <a:r>
              <a:rPr lang="en-US" altLang="zh-CN" sz="2400" dirty="0">
                <a:ea typeface="宋体" panose="02010600030101010101" pitchFamily="2" charset="-122"/>
              </a:rPr>
              <a:t>   Where </a:t>
            </a:r>
            <a:r>
              <a:rPr lang="en-US" altLang="zh-CN" sz="2400" i="1" dirty="0">
                <a:ea typeface="宋体" panose="02010600030101010101" pitchFamily="2" charset="-122"/>
              </a:rPr>
              <a:t>n</a:t>
            </a:r>
            <a:r>
              <a:rPr lang="en-US" altLang="zh-CN" sz="2400" dirty="0">
                <a:ea typeface="宋体" panose="02010600030101010101" pitchFamily="2" charset="-122"/>
              </a:rPr>
              <a:t> is the number of dimensions (attributes) and </a:t>
            </a:r>
            <a:r>
              <a:rPr lang="en-US" altLang="zh-CN" sz="2400" i="1" dirty="0" err="1">
                <a:ea typeface="宋体" panose="02010600030101010101" pitchFamily="2" charset="-122"/>
              </a:rPr>
              <a:t>p</a:t>
            </a:r>
            <a:r>
              <a:rPr lang="en-US" altLang="zh-CN" sz="2400" i="1" baseline="-25000" dirty="0" err="1">
                <a:ea typeface="宋体" panose="02010600030101010101" pitchFamily="2" charset="-122"/>
              </a:rPr>
              <a:t>k</a:t>
            </a:r>
            <a:r>
              <a:rPr lang="en-US" altLang="zh-CN" sz="2400" dirty="0">
                <a:ea typeface="宋体" panose="02010600030101010101" pitchFamily="2" charset="-122"/>
              </a:rPr>
              <a:t> and </a:t>
            </a:r>
            <a:r>
              <a:rPr lang="en-US" altLang="zh-CN" sz="2400" i="1" dirty="0" err="1">
                <a:ea typeface="宋体" panose="02010600030101010101" pitchFamily="2" charset="-122"/>
              </a:rPr>
              <a:t>q</a:t>
            </a:r>
            <a:r>
              <a:rPr lang="en-US" altLang="zh-CN" sz="2400" i="1" baseline="-25000" dirty="0" err="1">
                <a:ea typeface="宋体" panose="02010600030101010101" pitchFamily="2" charset="-122"/>
              </a:rPr>
              <a:t>k</a:t>
            </a:r>
            <a:r>
              <a:rPr lang="en-US" altLang="zh-CN" sz="2400" dirty="0">
                <a:ea typeface="宋体" panose="02010600030101010101" pitchFamily="2" charset="-122"/>
              </a:rPr>
              <a:t> are, respectively, the k</a:t>
            </a:r>
            <a:r>
              <a:rPr lang="en-US" altLang="zh-CN" sz="2400" baseline="30000" dirty="0">
                <a:ea typeface="宋体" panose="02010600030101010101" pitchFamily="2" charset="-122"/>
              </a:rPr>
              <a:t>th</a:t>
            </a:r>
            <a:r>
              <a:rPr lang="en-US" altLang="zh-CN" sz="2400" dirty="0">
                <a:ea typeface="宋体" panose="02010600030101010101" pitchFamily="2" charset="-122"/>
              </a:rPr>
              <a:t> attributes (components) or data objects </a:t>
            </a:r>
            <a:r>
              <a:rPr lang="en-US" altLang="zh-CN" sz="2400" i="1" dirty="0">
                <a:ea typeface="宋体" panose="02010600030101010101" pitchFamily="2" charset="-122"/>
              </a:rPr>
              <a:t>p</a:t>
            </a:r>
            <a:r>
              <a:rPr lang="en-US" altLang="zh-CN" sz="2400" dirty="0">
                <a:ea typeface="宋体" panose="02010600030101010101" pitchFamily="2" charset="-122"/>
              </a:rPr>
              <a:t> and </a:t>
            </a:r>
            <a:r>
              <a:rPr lang="en-US" altLang="zh-CN" sz="2400" i="1" dirty="0">
                <a:ea typeface="宋体" panose="02010600030101010101" pitchFamily="2" charset="-122"/>
              </a:rPr>
              <a:t>q</a:t>
            </a:r>
            <a:r>
              <a:rPr lang="en-US" altLang="zh-CN" sz="2400" dirty="0">
                <a:ea typeface="宋体" panose="02010600030101010101" pitchFamily="2" charset="-122"/>
              </a:rPr>
              <a:t>.</a:t>
            </a:r>
          </a:p>
          <a:p>
            <a:pPr lvl="1">
              <a:lnSpc>
                <a:spcPct val="90000"/>
              </a:lnSpc>
              <a:buNone/>
            </a:pPr>
            <a:endParaRPr lang="en-US" altLang="zh-CN" sz="2400" dirty="0">
              <a:ea typeface="宋体" panose="02010600030101010101" pitchFamily="2" charset="-122"/>
            </a:endParaRPr>
          </a:p>
          <a:p>
            <a:pPr>
              <a:lnSpc>
                <a:spcPct val="90000"/>
              </a:lnSpc>
            </a:pPr>
            <a:r>
              <a:rPr lang="en-US" altLang="zh-CN" sz="2800" dirty="0">
                <a:ea typeface="宋体" panose="02010600030101010101" pitchFamily="2" charset="-122"/>
              </a:rPr>
              <a:t>Standardization is necessary, if scales differ</a:t>
            </a:r>
            <a:endParaRPr lang="en-US" dirty="0"/>
          </a:p>
        </p:txBody>
      </p:sp>
      <p:graphicFrame>
        <p:nvGraphicFramePr>
          <p:cNvPr id="4" name="Object 4">
            <a:extLst>
              <a:ext uri="{FF2B5EF4-FFF2-40B4-BE49-F238E27FC236}">
                <a16:creationId xmlns:a16="http://schemas.microsoft.com/office/drawing/2014/main" id="{7159FD32-DC28-426F-900C-A3F3454D42A4}"/>
              </a:ext>
            </a:extLst>
          </p:cNvPr>
          <p:cNvGraphicFramePr>
            <a:graphicFrameLocks noChangeAspect="1"/>
          </p:cNvGraphicFramePr>
          <p:nvPr>
            <p:extLst>
              <p:ext uri="{D42A27DB-BD31-4B8C-83A1-F6EECF244321}">
                <p14:modId xmlns:p14="http://schemas.microsoft.com/office/powerpoint/2010/main" val="1213606981"/>
              </p:ext>
            </p:extLst>
          </p:nvPr>
        </p:nvGraphicFramePr>
        <p:xfrm>
          <a:off x="3575539" y="2459452"/>
          <a:ext cx="3854450" cy="1273175"/>
        </p:xfrm>
        <a:graphic>
          <a:graphicData uri="http://schemas.openxmlformats.org/presentationml/2006/ole">
            <mc:AlternateContent xmlns:mc="http://schemas.openxmlformats.org/markup-compatibility/2006">
              <mc:Choice xmlns:v="urn:schemas-microsoft-com:vml" Requires="v">
                <p:oleObj spid="_x0000_s2053" name="Equation" r:id="rId3" imgW="1345616" imgH="444307" progId="Equation.3">
                  <p:embed/>
                </p:oleObj>
              </mc:Choice>
              <mc:Fallback>
                <p:oleObj name="Equation" r:id="rId3" imgW="1345616" imgH="444307" progId="Equation.3">
                  <p:embed/>
                  <p:pic>
                    <p:nvPicPr>
                      <p:cNvPr id="4100" name="Object 4">
                        <a:extLst>
                          <a:ext uri="{FF2B5EF4-FFF2-40B4-BE49-F238E27FC236}">
                            <a16:creationId xmlns:a16="http://schemas.microsoft.com/office/drawing/2014/main" id="{CBB45461-DE29-4BF5-BE62-F9FA95B98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539" y="2459452"/>
                        <a:ext cx="385445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72767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2153-F61C-4C19-B723-A6622456D804}"/>
              </a:ext>
            </a:extLst>
          </p:cNvPr>
          <p:cNvSpPr>
            <a:spLocks noGrp="1"/>
          </p:cNvSpPr>
          <p:nvPr>
            <p:ph type="title"/>
          </p:nvPr>
        </p:nvSpPr>
        <p:spPr>
          <a:xfrm>
            <a:off x="1484311" y="685800"/>
            <a:ext cx="10018713" cy="899721"/>
          </a:xfrm>
        </p:spPr>
        <p:txBody>
          <a:bodyPr/>
          <a:lstStyle/>
          <a:p>
            <a:r>
              <a:rPr lang="en-US" altLang="zh-CN" b="1" dirty="0">
                <a:solidFill>
                  <a:schemeClr val="accent1"/>
                </a:solidFill>
                <a:ea typeface="宋体" panose="02010600030101010101" pitchFamily="2" charset="-122"/>
              </a:rPr>
              <a:t>Euclidean Distance</a:t>
            </a:r>
            <a:endParaRPr lang="en-US" b="1" dirty="0">
              <a:solidFill>
                <a:schemeClr val="accent1"/>
              </a:solidFill>
            </a:endParaRPr>
          </a:p>
        </p:txBody>
      </p:sp>
      <p:graphicFrame>
        <p:nvGraphicFramePr>
          <p:cNvPr id="4" name="Content Placeholder 3">
            <a:extLst>
              <a:ext uri="{FF2B5EF4-FFF2-40B4-BE49-F238E27FC236}">
                <a16:creationId xmlns:a16="http://schemas.microsoft.com/office/drawing/2014/main" id="{055116BE-8BA3-4D8D-B5E4-2F8B89F51CC2}"/>
              </a:ext>
            </a:extLst>
          </p:cNvPr>
          <p:cNvGraphicFramePr>
            <a:graphicFrameLocks noGrp="1" noChangeAspect="1"/>
          </p:cNvGraphicFramePr>
          <p:nvPr>
            <p:ph idx="1"/>
            <p:extLst>
              <p:ext uri="{D42A27DB-BD31-4B8C-83A1-F6EECF244321}">
                <p14:modId xmlns:p14="http://schemas.microsoft.com/office/powerpoint/2010/main" val="2053649908"/>
              </p:ext>
            </p:extLst>
          </p:nvPr>
        </p:nvGraphicFramePr>
        <p:xfrm>
          <a:off x="1695219" y="1744394"/>
          <a:ext cx="3632200" cy="2655888"/>
        </p:xfrm>
        <a:graphic>
          <a:graphicData uri="http://schemas.openxmlformats.org/presentationml/2006/ole">
            <mc:AlternateContent xmlns:mc="http://schemas.openxmlformats.org/markup-compatibility/2006">
              <mc:Choice xmlns:v="urn:schemas-microsoft-com:vml" Requires="v">
                <p:oleObj spid="_x0000_s3083" name="VISIO" r:id="rId3" imgW="3631692" imgH="2656332" progId="Visio.Drawing.6">
                  <p:embed/>
                </p:oleObj>
              </mc:Choice>
              <mc:Fallback>
                <p:oleObj name="VISIO" r:id="rId3" imgW="3631692" imgH="2656332" progId="Visio.Drawing.6">
                  <p:embed/>
                  <p:pic>
                    <p:nvPicPr>
                      <p:cNvPr id="6147" name="Object 3">
                        <a:extLst>
                          <a:ext uri="{FF2B5EF4-FFF2-40B4-BE49-F238E27FC236}">
                            <a16:creationId xmlns:a16="http://schemas.microsoft.com/office/drawing/2014/main" id="{3935DC45-F3D4-476D-A64A-12A8E8AF82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219" y="1744394"/>
                        <a:ext cx="36322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41ED8D69-56AC-405D-92C1-76EA4CC01705}"/>
              </a:ext>
            </a:extLst>
          </p:cNvPr>
          <p:cNvGraphicFramePr>
            <a:graphicFrameLocks noChangeAspect="1"/>
          </p:cNvGraphicFramePr>
          <p:nvPr>
            <p:extLst>
              <p:ext uri="{D42A27DB-BD31-4B8C-83A1-F6EECF244321}">
                <p14:modId xmlns:p14="http://schemas.microsoft.com/office/powerpoint/2010/main" val="3034025830"/>
              </p:ext>
            </p:extLst>
          </p:nvPr>
        </p:nvGraphicFramePr>
        <p:xfrm>
          <a:off x="7534506" y="2616591"/>
          <a:ext cx="2962275" cy="1363663"/>
        </p:xfrm>
        <a:graphic>
          <a:graphicData uri="http://schemas.openxmlformats.org/presentationml/2006/ole">
            <mc:AlternateContent xmlns:mc="http://schemas.openxmlformats.org/markup-compatibility/2006">
              <mc:Choice xmlns:v="urn:schemas-microsoft-com:vml" Requires="v">
                <p:oleObj spid="_x0000_s3084" name="Worksheet" r:id="rId5" imgW="1836725" imgH="846287" progId="Excel.Sheet.8">
                  <p:embed/>
                </p:oleObj>
              </mc:Choice>
              <mc:Fallback>
                <p:oleObj name="Worksheet" r:id="rId5" imgW="1836725" imgH="846287" progId="Excel.Sheet.8">
                  <p:embed/>
                  <p:pic>
                    <p:nvPicPr>
                      <p:cNvPr id="6148" name="Object 4">
                        <a:extLst>
                          <a:ext uri="{FF2B5EF4-FFF2-40B4-BE49-F238E27FC236}">
                            <a16:creationId xmlns:a16="http://schemas.microsoft.com/office/drawing/2014/main" id="{62B17858-BE88-43E3-A491-7F40DC900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4506" y="2616591"/>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6B78FBD7-4C79-44A1-AA7D-97350005195B}"/>
              </a:ext>
            </a:extLst>
          </p:cNvPr>
          <p:cNvGraphicFramePr>
            <a:graphicFrameLocks noChangeAspect="1"/>
          </p:cNvGraphicFramePr>
          <p:nvPr>
            <p:extLst>
              <p:ext uri="{D42A27DB-BD31-4B8C-83A1-F6EECF244321}">
                <p14:modId xmlns:p14="http://schemas.microsoft.com/office/powerpoint/2010/main" val="963901107"/>
              </p:ext>
            </p:extLst>
          </p:nvPr>
        </p:nvGraphicFramePr>
        <p:xfrm>
          <a:off x="6096000" y="4806950"/>
          <a:ext cx="4927600" cy="1365250"/>
        </p:xfrm>
        <a:graphic>
          <a:graphicData uri="http://schemas.openxmlformats.org/presentationml/2006/ole">
            <mc:AlternateContent xmlns:mc="http://schemas.openxmlformats.org/markup-compatibility/2006">
              <mc:Choice xmlns:v="urn:schemas-microsoft-com:vml" Requires="v">
                <p:oleObj spid="_x0000_s3085" name="Worksheet" r:id="rId7" imgW="3055925" imgH="846287" progId="Excel.Sheet.8">
                  <p:embed/>
                </p:oleObj>
              </mc:Choice>
              <mc:Fallback>
                <p:oleObj name="Worksheet" r:id="rId7" imgW="3055925" imgH="846287" progId="Excel.Sheet.8">
                  <p:embed/>
                  <p:pic>
                    <p:nvPicPr>
                      <p:cNvPr id="6150" name="Object 6">
                        <a:extLst>
                          <a:ext uri="{FF2B5EF4-FFF2-40B4-BE49-F238E27FC236}">
                            <a16:creationId xmlns:a16="http://schemas.microsoft.com/office/drawing/2014/main" id="{52066EE5-321E-49CC-B56A-9FBF265282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4806950"/>
                        <a:ext cx="4927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id="{269AE920-6AE6-4E29-844C-6094ACC6F10C}"/>
              </a:ext>
            </a:extLst>
          </p:cNvPr>
          <p:cNvSpPr/>
          <p:nvPr/>
        </p:nvSpPr>
        <p:spPr>
          <a:xfrm>
            <a:off x="8137037" y="6212672"/>
            <a:ext cx="1757212" cy="369332"/>
          </a:xfrm>
          <a:prstGeom prst="rect">
            <a:avLst/>
          </a:prstGeom>
        </p:spPr>
        <p:txBody>
          <a:bodyPr wrap="none">
            <a:spAutoFit/>
          </a:bodyPr>
          <a:lstStyle/>
          <a:p>
            <a:pPr>
              <a:spcBef>
                <a:spcPct val="50000"/>
              </a:spcBef>
            </a:pPr>
            <a:r>
              <a:rPr lang="en-US" altLang="zh-CN" b="1" dirty="0">
                <a:ea typeface="宋体" panose="02010600030101010101" pitchFamily="2" charset="-122"/>
              </a:rPr>
              <a:t>Distance Matrix</a:t>
            </a:r>
          </a:p>
        </p:txBody>
      </p:sp>
    </p:spTree>
    <p:extLst>
      <p:ext uri="{BB962C8B-B14F-4D97-AF65-F5344CB8AC3E}">
        <p14:creationId xmlns:p14="http://schemas.microsoft.com/office/powerpoint/2010/main" val="1607628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7BA4-F6BC-4B13-AB90-5A7F2D5E3A85}"/>
              </a:ext>
            </a:extLst>
          </p:cNvPr>
          <p:cNvSpPr>
            <a:spLocks noGrp="1"/>
          </p:cNvSpPr>
          <p:nvPr>
            <p:ph type="title"/>
          </p:nvPr>
        </p:nvSpPr>
        <p:spPr>
          <a:xfrm>
            <a:off x="1484311" y="928468"/>
            <a:ext cx="9502557" cy="4600135"/>
          </a:xfrm>
        </p:spPr>
        <p:txBody>
          <a:bodyPr>
            <a:normAutofit/>
          </a:bodyPr>
          <a:lstStyle/>
          <a:p>
            <a:r>
              <a:rPr lang="en-US" sz="9600" b="1" dirty="0">
                <a:solidFill>
                  <a:schemeClr val="accent1"/>
                </a:solidFill>
              </a:rPr>
              <a:t>Dataset</a:t>
            </a:r>
          </a:p>
        </p:txBody>
      </p:sp>
    </p:spTree>
    <p:extLst>
      <p:ext uri="{BB962C8B-B14F-4D97-AF65-F5344CB8AC3E}">
        <p14:creationId xmlns:p14="http://schemas.microsoft.com/office/powerpoint/2010/main" val="17090027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2F5F-6774-4BE2-BD26-E7EC618856DF}"/>
              </a:ext>
            </a:extLst>
          </p:cNvPr>
          <p:cNvSpPr>
            <a:spLocks noGrp="1"/>
          </p:cNvSpPr>
          <p:nvPr>
            <p:ph type="title"/>
          </p:nvPr>
        </p:nvSpPr>
        <p:spPr>
          <a:xfrm>
            <a:off x="1484311" y="196948"/>
            <a:ext cx="10018713" cy="963857"/>
          </a:xfrm>
        </p:spPr>
        <p:txBody>
          <a:bodyPr>
            <a:normAutofit/>
          </a:bodyPr>
          <a:lstStyle/>
          <a:p>
            <a:r>
              <a:rPr lang="en-US" sz="5400" b="1" dirty="0">
                <a:solidFill>
                  <a:schemeClr val="accent1"/>
                </a:solidFill>
              </a:rPr>
              <a:t>Training Image</a:t>
            </a:r>
          </a:p>
        </p:txBody>
      </p:sp>
      <p:pic>
        <p:nvPicPr>
          <p:cNvPr id="6" name="Content Placeholder 5">
            <a:extLst>
              <a:ext uri="{FF2B5EF4-FFF2-40B4-BE49-F238E27FC236}">
                <a16:creationId xmlns:a16="http://schemas.microsoft.com/office/drawing/2014/main" id="{D46E524B-14A2-457B-9317-1752344A1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617" y="1273347"/>
            <a:ext cx="8852276" cy="4747626"/>
          </a:xfrm>
        </p:spPr>
      </p:pic>
    </p:spTree>
    <p:extLst>
      <p:ext uri="{BB962C8B-B14F-4D97-AF65-F5344CB8AC3E}">
        <p14:creationId xmlns:p14="http://schemas.microsoft.com/office/powerpoint/2010/main" val="30978276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5BEB-1832-453E-AF60-7A494C08DE11}"/>
              </a:ext>
            </a:extLst>
          </p:cNvPr>
          <p:cNvSpPr>
            <a:spLocks noGrp="1"/>
          </p:cNvSpPr>
          <p:nvPr>
            <p:ph type="title"/>
          </p:nvPr>
        </p:nvSpPr>
        <p:spPr>
          <a:xfrm>
            <a:off x="1484311" y="-126609"/>
            <a:ext cx="10018713" cy="1026941"/>
          </a:xfrm>
        </p:spPr>
        <p:txBody>
          <a:bodyPr>
            <a:normAutofit/>
          </a:bodyPr>
          <a:lstStyle/>
          <a:p>
            <a:r>
              <a:rPr lang="en-US" sz="5400" b="1" dirty="0">
                <a:solidFill>
                  <a:schemeClr val="accent1"/>
                </a:solidFill>
              </a:rPr>
              <a:t>Testing Image</a:t>
            </a:r>
          </a:p>
        </p:txBody>
      </p:sp>
      <p:pic>
        <p:nvPicPr>
          <p:cNvPr id="5" name="Content Placeholder 4">
            <a:extLst>
              <a:ext uri="{FF2B5EF4-FFF2-40B4-BE49-F238E27FC236}">
                <a16:creationId xmlns:a16="http://schemas.microsoft.com/office/drawing/2014/main" id="{5F4369EE-17BF-476A-AB81-2F0AEC9B6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7436" y="1208649"/>
            <a:ext cx="7244352" cy="4440702"/>
          </a:xfrm>
        </p:spPr>
      </p:pic>
    </p:spTree>
    <p:extLst>
      <p:ext uri="{BB962C8B-B14F-4D97-AF65-F5344CB8AC3E}">
        <p14:creationId xmlns:p14="http://schemas.microsoft.com/office/powerpoint/2010/main" val="23655486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CB65-F092-4810-BED0-FC432D744023}"/>
              </a:ext>
            </a:extLst>
          </p:cNvPr>
          <p:cNvSpPr>
            <a:spLocks noGrp="1"/>
          </p:cNvSpPr>
          <p:nvPr>
            <p:ph type="title"/>
          </p:nvPr>
        </p:nvSpPr>
        <p:spPr>
          <a:xfrm>
            <a:off x="1484312" y="685801"/>
            <a:ext cx="7828500" cy="1143000"/>
          </a:xfrm>
        </p:spPr>
        <p:txBody>
          <a:bodyPr>
            <a:normAutofit/>
          </a:bodyPr>
          <a:lstStyle/>
          <a:p>
            <a:r>
              <a:rPr lang="en-US" sz="5400" b="1" dirty="0">
                <a:solidFill>
                  <a:schemeClr val="accent1"/>
                </a:solidFill>
              </a:rPr>
              <a:t>What is face recognition ?</a:t>
            </a:r>
            <a:endParaRPr lang="en-US" sz="5400" dirty="0">
              <a:solidFill>
                <a:schemeClr val="accent1"/>
              </a:solidFill>
            </a:endParaRPr>
          </a:p>
        </p:txBody>
      </p:sp>
      <p:sp>
        <p:nvSpPr>
          <p:cNvPr id="3" name="Content Placeholder 2">
            <a:extLst>
              <a:ext uri="{FF2B5EF4-FFF2-40B4-BE49-F238E27FC236}">
                <a16:creationId xmlns:a16="http://schemas.microsoft.com/office/drawing/2014/main" id="{B7D63476-8FB2-496B-9A6C-B9F644DFF907}"/>
              </a:ext>
            </a:extLst>
          </p:cNvPr>
          <p:cNvSpPr>
            <a:spLocks noGrp="1"/>
          </p:cNvSpPr>
          <p:nvPr>
            <p:ph idx="1"/>
          </p:nvPr>
        </p:nvSpPr>
        <p:spPr>
          <a:xfrm>
            <a:off x="1484310" y="1688123"/>
            <a:ext cx="10965598" cy="3713871"/>
          </a:xfrm>
        </p:spPr>
        <p:txBody>
          <a:bodyPr>
            <a:normAutofit/>
          </a:bodyPr>
          <a:lstStyle/>
          <a:p>
            <a:pPr marL="0" indent="0">
              <a:buNone/>
            </a:pPr>
            <a:r>
              <a:rPr lang="en-US" sz="3600" b="1" dirty="0"/>
              <a:t> face recognition is a type of biometric software application that can identify a specific individual in a digital image by analyzing and  comparing patterns.</a:t>
            </a:r>
          </a:p>
        </p:txBody>
      </p:sp>
    </p:spTree>
    <p:extLst>
      <p:ext uri="{BB962C8B-B14F-4D97-AF65-F5344CB8AC3E}">
        <p14:creationId xmlns:p14="http://schemas.microsoft.com/office/powerpoint/2010/main" val="29724860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DC56-D0C6-40FB-B499-B04F696901AC}"/>
              </a:ext>
            </a:extLst>
          </p:cNvPr>
          <p:cNvSpPr>
            <a:spLocks noGrp="1"/>
          </p:cNvSpPr>
          <p:nvPr>
            <p:ph type="title"/>
          </p:nvPr>
        </p:nvSpPr>
        <p:spPr>
          <a:xfrm>
            <a:off x="1484311" y="1"/>
            <a:ext cx="10018713" cy="984738"/>
          </a:xfrm>
        </p:spPr>
        <p:txBody>
          <a:bodyPr>
            <a:normAutofit/>
          </a:bodyPr>
          <a:lstStyle/>
          <a:p>
            <a:r>
              <a:rPr lang="en-US" sz="5400" b="1" dirty="0">
                <a:solidFill>
                  <a:schemeClr val="accent1"/>
                </a:solidFill>
              </a:rPr>
              <a:t>Image details</a:t>
            </a:r>
          </a:p>
        </p:txBody>
      </p:sp>
      <p:pic>
        <p:nvPicPr>
          <p:cNvPr id="5" name="Content Placeholder 4">
            <a:extLst>
              <a:ext uri="{FF2B5EF4-FFF2-40B4-BE49-F238E27FC236}">
                <a16:creationId xmlns:a16="http://schemas.microsoft.com/office/drawing/2014/main" id="{14D599DE-1D61-4353-A61E-E87204384F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9970" y="881083"/>
            <a:ext cx="4453054" cy="5765997"/>
          </a:xfrm>
        </p:spPr>
      </p:pic>
      <p:pic>
        <p:nvPicPr>
          <p:cNvPr id="7" name="Picture 6">
            <a:extLst>
              <a:ext uri="{FF2B5EF4-FFF2-40B4-BE49-F238E27FC236}">
                <a16:creationId xmlns:a16="http://schemas.microsoft.com/office/drawing/2014/main" id="{E9DB0A77-5D70-47A2-B4A2-309EC82BB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237" y="829254"/>
            <a:ext cx="4332849" cy="5869653"/>
          </a:xfrm>
          <a:prstGeom prst="rect">
            <a:avLst/>
          </a:prstGeom>
        </p:spPr>
      </p:pic>
    </p:spTree>
    <p:extLst>
      <p:ext uri="{BB962C8B-B14F-4D97-AF65-F5344CB8AC3E}">
        <p14:creationId xmlns:p14="http://schemas.microsoft.com/office/powerpoint/2010/main" val="385781437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D883-E143-4A25-8DB9-98E65698AA47}"/>
              </a:ext>
            </a:extLst>
          </p:cNvPr>
          <p:cNvSpPr>
            <a:spLocks noGrp="1"/>
          </p:cNvSpPr>
          <p:nvPr>
            <p:ph type="title"/>
          </p:nvPr>
        </p:nvSpPr>
        <p:spPr>
          <a:xfrm>
            <a:off x="1955408" y="1"/>
            <a:ext cx="8229601" cy="1285873"/>
          </a:xfrm>
        </p:spPr>
        <p:txBody>
          <a:bodyPr>
            <a:normAutofit fontScale="90000"/>
          </a:bodyPr>
          <a:lstStyle/>
          <a:p>
            <a:r>
              <a:rPr lang="en-US" sz="8000" b="1" dirty="0">
                <a:solidFill>
                  <a:schemeClr val="accent1"/>
                </a:solidFill>
              </a:rPr>
              <a:t>Make Dataset</a:t>
            </a:r>
          </a:p>
        </p:txBody>
      </p:sp>
      <p:sp>
        <p:nvSpPr>
          <p:cNvPr id="3" name="Content Placeholder 2">
            <a:extLst>
              <a:ext uri="{FF2B5EF4-FFF2-40B4-BE49-F238E27FC236}">
                <a16:creationId xmlns:a16="http://schemas.microsoft.com/office/drawing/2014/main" id="{4EF86704-A178-4364-8B81-A81B6F95E114}"/>
              </a:ext>
            </a:extLst>
          </p:cNvPr>
          <p:cNvSpPr>
            <a:spLocks noGrp="1"/>
          </p:cNvSpPr>
          <p:nvPr>
            <p:ph idx="1"/>
          </p:nvPr>
        </p:nvSpPr>
        <p:spPr>
          <a:xfrm>
            <a:off x="1041010" y="2629997"/>
            <a:ext cx="7287065" cy="2883878"/>
          </a:xfrm>
        </p:spPr>
        <p:txBody>
          <a:bodyPr/>
          <a:lstStyle/>
          <a:p>
            <a:r>
              <a:rPr lang="en-US" dirty="0"/>
              <a:t>https://image.online-convert.com/convert-to-jpg</a:t>
            </a:r>
          </a:p>
        </p:txBody>
      </p:sp>
      <p:pic>
        <p:nvPicPr>
          <p:cNvPr id="5" name="Picture 4">
            <a:extLst>
              <a:ext uri="{FF2B5EF4-FFF2-40B4-BE49-F238E27FC236}">
                <a16:creationId xmlns:a16="http://schemas.microsoft.com/office/drawing/2014/main" id="{12213ABB-C5D4-48C1-8591-DE349D39E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825" y="1285874"/>
            <a:ext cx="4539175" cy="5572125"/>
          </a:xfrm>
          <a:prstGeom prst="rect">
            <a:avLst/>
          </a:prstGeom>
        </p:spPr>
      </p:pic>
    </p:spTree>
    <p:extLst>
      <p:ext uri="{BB962C8B-B14F-4D97-AF65-F5344CB8AC3E}">
        <p14:creationId xmlns:p14="http://schemas.microsoft.com/office/powerpoint/2010/main" val="3531136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91A6-8C03-4CF2-B770-65EF3BD098AF}"/>
              </a:ext>
            </a:extLst>
          </p:cNvPr>
          <p:cNvSpPr>
            <a:spLocks noGrp="1"/>
          </p:cNvSpPr>
          <p:nvPr>
            <p:ph type="title"/>
          </p:nvPr>
        </p:nvSpPr>
        <p:spPr>
          <a:xfrm>
            <a:off x="1484311" y="685800"/>
            <a:ext cx="10018713" cy="6172200"/>
          </a:xfrm>
        </p:spPr>
        <p:txBody>
          <a:bodyPr>
            <a:normAutofit/>
          </a:bodyPr>
          <a:lstStyle/>
          <a:p>
            <a:r>
              <a:rPr lang="en-US" sz="9600" b="1" dirty="0">
                <a:solidFill>
                  <a:schemeClr val="accent1"/>
                </a:solidFill>
              </a:rPr>
              <a:t>MATLAB</a:t>
            </a:r>
          </a:p>
        </p:txBody>
      </p:sp>
      <p:sp>
        <p:nvSpPr>
          <p:cNvPr id="3" name="Content Placeholder 2">
            <a:extLst>
              <a:ext uri="{FF2B5EF4-FFF2-40B4-BE49-F238E27FC236}">
                <a16:creationId xmlns:a16="http://schemas.microsoft.com/office/drawing/2014/main" id="{0AFC0DA1-FE56-4BA9-9E36-A2271D36F79B}"/>
              </a:ext>
            </a:extLst>
          </p:cNvPr>
          <p:cNvSpPr>
            <a:spLocks noGrp="1"/>
          </p:cNvSpPr>
          <p:nvPr>
            <p:ph idx="1"/>
          </p:nvPr>
        </p:nvSpPr>
        <p:spPr>
          <a:xfrm>
            <a:off x="1695325" y="5809957"/>
            <a:ext cx="10018713" cy="235634"/>
          </a:xfrm>
        </p:spPr>
        <p:txBody>
          <a:bodyPr>
            <a:normAutofit fontScale="47500" lnSpcReduction="20000"/>
          </a:bodyPr>
          <a:lstStyle/>
          <a:p>
            <a:endParaRPr lang="en-US" dirty="0"/>
          </a:p>
        </p:txBody>
      </p:sp>
    </p:spTree>
    <p:extLst>
      <p:ext uri="{BB962C8B-B14F-4D97-AF65-F5344CB8AC3E}">
        <p14:creationId xmlns:p14="http://schemas.microsoft.com/office/powerpoint/2010/main" val="327629694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7103-9704-4BB2-98D2-06E17C07040F}"/>
              </a:ext>
            </a:extLst>
          </p:cNvPr>
          <p:cNvSpPr>
            <a:spLocks noGrp="1"/>
          </p:cNvSpPr>
          <p:nvPr>
            <p:ph type="title"/>
          </p:nvPr>
        </p:nvSpPr>
        <p:spPr>
          <a:xfrm>
            <a:off x="548641" y="-309488"/>
            <a:ext cx="2827605" cy="1871002"/>
          </a:xfrm>
        </p:spPr>
        <p:txBody>
          <a:bodyPr>
            <a:normAutofit/>
          </a:bodyPr>
          <a:lstStyle/>
          <a:p>
            <a:r>
              <a:rPr lang="en-US" sz="9600" b="1" dirty="0">
                <a:solidFill>
                  <a:schemeClr val="accent1"/>
                </a:solidFill>
              </a:rPr>
              <a:t>1.</a:t>
            </a:r>
          </a:p>
        </p:txBody>
      </p:sp>
      <p:pic>
        <p:nvPicPr>
          <p:cNvPr id="5" name="Content Placeholder 4">
            <a:extLst>
              <a:ext uri="{FF2B5EF4-FFF2-40B4-BE49-F238E27FC236}">
                <a16:creationId xmlns:a16="http://schemas.microsoft.com/office/drawing/2014/main" id="{79323E36-A840-4FD7-A997-1FBF0ECF8E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3794" y="393894"/>
            <a:ext cx="9223378" cy="6358597"/>
          </a:xfrm>
        </p:spPr>
      </p:pic>
    </p:spTree>
    <p:extLst>
      <p:ext uri="{BB962C8B-B14F-4D97-AF65-F5344CB8AC3E}">
        <p14:creationId xmlns:p14="http://schemas.microsoft.com/office/powerpoint/2010/main" val="140015983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7103-9704-4BB2-98D2-06E17C07040F}"/>
              </a:ext>
            </a:extLst>
          </p:cNvPr>
          <p:cNvSpPr>
            <a:spLocks noGrp="1"/>
          </p:cNvSpPr>
          <p:nvPr>
            <p:ph type="title"/>
          </p:nvPr>
        </p:nvSpPr>
        <p:spPr>
          <a:xfrm>
            <a:off x="548641" y="-309488"/>
            <a:ext cx="2827605" cy="1871002"/>
          </a:xfrm>
        </p:spPr>
        <p:txBody>
          <a:bodyPr>
            <a:normAutofit/>
          </a:bodyPr>
          <a:lstStyle/>
          <a:p>
            <a:r>
              <a:rPr lang="en-US" sz="9600" b="1" dirty="0">
                <a:solidFill>
                  <a:schemeClr val="accent1"/>
                </a:solidFill>
              </a:rPr>
              <a:t>2.</a:t>
            </a:r>
          </a:p>
        </p:txBody>
      </p:sp>
      <p:pic>
        <p:nvPicPr>
          <p:cNvPr id="4" name="Picture 3">
            <a:extLst>
              <a:ext uri="{FF2B5EF4-FFF2-40B4-BE49-F238E27FC236}">
                <a16:creationId xmlns:a16="http://schemas.microsoft.com/office/drawing/2014/main" id="{9C45C368-9EEB-40AE-B996-E41D9C2A2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506" y="279208"/>
            <a:ext cx="9576496" cy="6419158"/>
          </a:xfrm>
          <a:prstGeom prst="rect">
            <a:avLst/>
          </a:prstGeom>
        </p:spPr>
      </p:pic>
      <p:sp>
        <p:nvSpPr>
          <p:cNvPr id="6" name="Content Placeholder 5">
            <a:extLst>
              <a:ext uri="{FF2B5EF4-FFF2-40B4-BE49-F238E27FC236}">
                <a16:creationId xmlns:a16="http://schemas.microsoft.com/office/drawing/2014/main" id="{78C33E83-D546-4609-A92B-3F3EC7F6CBB0}"/>
              </a:ext>
            </a:extLst>
          </p:cNvPr>
          <p:cNvSpPr>
            <a:spLocks noGrp="1"/>
          </p:cNvSpPr>
          <p:nvPr>
            <p:ph idx="1"/>
          </p:nvPr>
        </p:nvSpPr>
        <p:spPr>
          <a:xfrm>
            <a:off x="1926527" y="6698366"/>
            <a:ext cx="10018713" cy="159634"/>
          </a:xfrm>
        </p:spPr>
        <p:txBody>
          <a:bodyPr>
            <a:normAutofit fontScale="25000" lnSpcReduction="20000"/>
          </a:bodyPr>
          <a:lstStyle/>
          <a:p>
            <a:endParaRPr lang="en-US"/>
          </a:p>
        </p:txBody>
      </p:sp>
    </p:spTree>
    <p:extLst>
      <p:ext uri="{BB962C8B-B14F-4D97-AF65-F5344CB8AC3E}">
        <p14:creationId xmlns:p14="http://schemas.microsoft.com/office/powerpoint/2010/main" val="2880528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7103-9704-4BB2-98D2-06E17C07040F}"/>
              </a:ext>
            </a:extLst>
          </p:cNvPr>
          <p:cNvSpPr>
            <a:spLocks noGrp="1"/>
          </p:cNvSpPr>
          <p:nvPr>
            <p:ph type="title"/>
          </p:nvPr>
        </p:nvSpPr>
        <p:spPr>
          <a:xfrm>
            <a:off x="548641" y="-309488"/>
            <a:ext cx="2827605" cy="1871002"/>
          </a:xfrm>
        </p:spPr>
        <p:txBody>
          <a:bodyPr>
            <a:normAutofit/>
          </a:bodyPr>
          <a:lstStyle/>
          <a:p>
            <a:r>
              <a:rPr lang="en-US" sz="9600" b="1" dirty="0">
                <a:solidFill>
                  <a:schemeClr val="accent1"/>
                </a:solidFill>
              </a:rPr>
              <a:t>3.</a:t>
            </a:r>
          </a:p>
        </p:txBody>
      </p:sp>
      <p:pic>
        <p:nvPicPr>
          <p:cNvPr id="4" name="Picture 3">
            <a:extLst>
              <a:ext uri="{FF2B5EF4-FFF2-40B4-BE49-F238E27FC236}">
                <a16:creationId xmlns:a16="http://schemas.microsoft.com/office/drawing/2014/main" id="{17452A3A-0CF9-446C-A26F-BEC31DB72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951" y="217985"/>
            <a:ext cx="9450451" cy="6422030"/>
          </a:xfrm>
          <a:prstGeom prst="rect">
            <a:avLst/>
          </a:prstGeom>
        </p:spPr>
      </p:pic>
      <p:sp>
        <p:nvSpPr>
          <p:cNvPr id="6" name="Content Placeholder 5">
            <a:extLst>
              <a:ext uri="{FF2B5EF4-FFF2-40B4-BE49-F238E27FC236}">
                <a16:creationId xmlns:a16="http://schemas.microsoft.com/office/drawing/2014/main" id="{F437B129-7F82-4DAB-AE63-A1BCD56C4C8B}"/>
              </a:ext>
            </a:extLst>
          </p:cNvPr>
          <p:cNvSpPr>
            <a:spLocks noGrp="1"/>
          </p:cNvSpPr>
          <p:nvPr>
            <p:ph idx="1"/>
          </p:nvPr>
        </p:nvSpPr>
        <p:spPr>
          <a:xfrm>
            <a:off x="1484310" y="6640015"/>
            <a:ext cx="10018713" cy="217986"/>
          </a:xfrm>
        </p:spPr>
        <p:txBody>
          <a:bodyPr>
            <a:normAutofit fontScale="40000" lnSpcReduction="20000"/>
          </a:bodyPr>
          <a:lstStyle/>
          <a:p>
            <a:endParaRPr lang="en-US" dirty="0"/>
          </a:p>
        </p:txBody>
      </p:sp>
    </p:spTree>
    <p:extLst>
      <p:ext uri="{BB962C8B-B14F-4D97-AF65-F5344CB8AC3E}">
        <p14:creationId xmlns:p14="http://schemas.microsoft.com/office/powerpoint/2010/main" val="417021591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1CE1-2997-4926-9B0E-A7CCB8056DC4}"/>
              </a:ext>
            </a:extLst>
          </p:cNvPr>
          <p:cNvSpPr>
            <a:spLocks noGrp="1"/>
          </p:cNvSpPr>
          <p:nvPr>
            <p:ph type="title"/>
          </p:nvPr>
        </p:nvSpPr>
        <p:spPr>
          <a:xfrm>
            <a:off x="1484311" y="1589649"/>
            <a:ext cx="10018713" cy="4051496"/>
          </a:xfrm>
        </p:spPr>
        <p:txBody>
          <a:bodyPr>
            <a:normAutofit/>
          </a:bodyPr>
          <a:lstStyle/>
          <a:p>
            <a:r>
              <a:rPr lang="en-US" sz="9600" b="1" dirty="0">
                <a:solidFill>
                  <a:schemeClr val="accent1"/>
                </a:solidFill>
              </a:rPr>
              <a:t>Some Examples</a:t>
            </a:r>
          </a:p>
        </p:txBody>
      </p:sp>
      <p:sp>
        <p:nvSpPr>
          <p:cNvPr id="3" name="Content Placeholder 2">
            <a:extLst>
              <a:ext uri="{FF2B5EF4-FFF2-40B4-BE49-F238E27FC236}">
                <a16:creationId xmlns:a16="http://schemas.microsoft.com/office/drawing/2014/main" id="{90924E70-5E63-4159-978A-9EE76B3A949C}"/>
              </a:ext>
            </a:extLst>
          </p:cNvPr>
          <p:cNvSpPr>
            <a:spLocks noGrp="1"/>
          </p:cNvSpPr>
          <p:nvPr>
            <p:ph idx="1"/>
          </p:nvPr>
        </p:nvSpPr>
        <p:spPr>
          <a:xfrm flipV="1">
            <a:off x="1484310" y="5791200"/>
            <a:ext cx="10018713" cy="665871"/>
          </a:xfrm>
        </p:spPr>
        <p:txBody>
          <a:bodyPr/>
          <a:lstStyle/>
          <a:p>
            <a:endParaRPr lang="en-US"/>
          </a:p>
        </p:txBody>
      </p:sp>
    </p:spTree>
    <p:extLst>
      <p:ext uri="{BB962C8B-B14F-4D97-AF65-F5344CB8AC3E}">
        <p14:creationId xmlns:p14="http://schemas.microsoft.com/office/powerpoint/2010/main" val="2260772196"/>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061D-FA3D-44D7-A08E-7EA2CBC4923C}"/>
              </a:ext>
            </a:extLst>
          </p:cNvPr>
          <p:cNvSpPr>
            <a:spLocks noGrp="1"/>
          </p:cNvSpPr>
          <p:nvPr>
            <p:ph type="title"/>
          </p:nvPr>
        </p:nvSpPr>
        <p:spPr>
          <a:xfrm>
            <a:off x="1484312" y="1"/>
            <a:ext cx="2454642" cy="1066800"/>
          </a:xfrm>
        </p:spPr>
        <p:txBody>
          <a:bodyPr/>
          <a:lstStyle/>
          <a:p>
            <a:r>
              <a:rPr lang="en-US" b="1" dirty="0">
                <a:solidFill>
                  <a:schemeClr val="accent1"/>
                </a:solidFill>
              </a:rPr>
              <a:t>Why ??</a:t>
            </a:r>
            <a:endParaRPr lang="en-US" dirty="0"/>
          </a:p>
        </p:txBody>
      </p:sp>
      <p:pic>
        <p:nvPicPr>
          <p:cNvPr id="5" name="Content Placeholder 4">
            <a:extLst>
              <a:ext uri="{FF2B5EF4-FFF2-40B4-BE49-F238E27FC236}">
                <a16:creationId xmlns:a16="http://schemas.microsoft.com/office/drawing/2014/main" id="{BAD9B01F-1B0E-45D5-BC2A-BE07ABD34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3011" y="771379"/>
            <a:ext cx="9584189" cy="5600114"/>
          </a:xfrm>
        </p:spPr>
      </p:pic>
    </p:spTree>
    <p:extLst>
      <p:ext uri="{BB962C8B-B14F-4D97-AF65-F5344CB8AC3E}">
        <p14:creationId xmlns:p14="http://schemas.microsoft.com/office/powerpoint/2010/main" val="465094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676E-3C49-405D-BEEE-E23F62C26682}"/>
              </a:ext>
            </a:extLst>
          </p:cNvPr>
          <p:cNvSpPr>
            <a:spLocks noGrp="1"/>
          </p:cNvSpPr>
          <p:nvPr>
            <p:ph type="title"/>
          </p:nvPr>
        </p:nvSpPr>
        <p:spPr>
          <a:xfrm>
            <a:off x="1484312" y="0"/>
            <a:ext cx="2595320" cy="1069145"/>
          </a:xfrm>
        </p:spPr>
        <p:txBody>
          <a:bodyPr>
            <a:normAutofit/>
          </a:bodyPr>
          <a:lstStyle/>
          <a:p>
            <a:r>
              <a:rPr lang="en-US" sz="5400" b="1" dirty="0">
                <a:solidFill>
                  <a:schemeClr val="accent1"/>
                </a:solidFill>
              </a:rPr>
              <a:t>Why ??</a:t>
            </a:r>
          </a:p>
        </p:txBody>
      </p:sp>
      <p:pic>
        <p:nvPicPr>
          <p:cNvPr id="7" name="Content Placeholder 6">
            <a:extLst>
              <a:ext uri="{FF2B5EF4-FFF2-40B4-BE49-F238E27FC236}">
                <a16:creationId xmlns:a16="http://schemas.microsoft.com/office/drawing/2014/main" id="{0CB014CF-58D3-4B7B-914A-91F844903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7606" y="1027318"/>
            <a:ext cx="9252194" cy="5426236"/>
          </a:xfrm>
        </p:spPr>
      </p:pic>
    </p:spTree>
    <p:extLst>
      <p:ext uri="{BB962C8B-B14F-4D97-AF65-F5344CB8AC3E}">
        <p14:creationId xmlns:p14="http://schemas.microsoft.com/office/powerpoint/2010/main" val="3757120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A140-02FB-4A02-8FC3-94D808CA9C9C}"/>
              </a:ext>
            </a:extLst>
          </p:cNvPr>
          <p:cNvSpPr>
            <a:spLocks noGrp="1"/>
          </p:cNvSpPr>
          <p:nvPr>
            <p:ph type="title"/>
          </p:nvPr>
        </p:nvSpPr>
        <p:spPr>
          <a:xfrm>
            <a:off x="1484312" y="1"/>
            <a:ext cx="2398371" cy="1051560"/>
          </a:xfrm>
        </p:spPr>
        <p:txBody>
          <a:bodyPr/>
          <a:lstStyle/>
          <a:p>
            <a:r>
              <a:rPr lang="en-US" b="1" dirty="0">
                <a:solidFill>
                  <a:schemeClr val="accent1"/>
                </a:solidFill>
              </a:rPr>
              <a:t>Why ??</a:t>
            </a:r>
            <a:endParaRPr lang="en-US" dirty="0"/>
          </a:p>
        </p:txBody>
      </p:sp>
      <p:pic>
        <p:nvPicPr>
          <p:cNvPr id="5" name="Content Placeholder 4">
            <a:extLst>
              <a:ext uri="{FF2B5EF4-FFF2-40B4-BE49-F238E27FC236}">
                <a16:creationId xmlns:a16="http://schemas.microsoft.com/office/drawing/2014/main" id="{9EC7BEE3-8EFB-4C4C-BC5D-016455858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497" y="872197"/>
            <a:ext cx="9158066" cy="5985803"/>
          </a:xfrm>
        </p:spPr>
      </p:pic>
    </p:spTree>
    <p:extLst>
      <p:ext uri="{BB962C8B-B14F-4D97-AF65-F5344CB8AC3E}">
        <p14:creationId xmlns:p14="http://schemas.microsoft.com/office/powerpoint/2010/main" val="1748608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341-51CF-4496-8120-B62BA68B7869}"/>
              </a:ext>
            </a:extLst>
          </p:cNvPr>
          <p:cNvSpPr>
            <a:spLocks noGrp="1"/>
          </p:cNvSpPr>
          <p:nvPr>
            <p:ph type="title"/>
          </p:nvPr>
        </p:nvSpPr>
        <p:spPr>
          <a:xfrm>
            <a:off x="-126609" y="126609"/>
            <a:ext cx="10297551" cy="1266093"/>
          </a:xfrm>
        </p:spPr>
        <p:txBody>
          <a:bodyPr>
            <a:normAutofit/>
          </a:bodyPr>
          <a:lstStyle/>
          <a:p>
            <a:r>
              <a:rPr lang="en-US" sz="5400" b="1" dirty="0">
                <a:solidFill>
                  <a:schemeClr val="accent1"/>
                </a:solidFill>
              </a:rPr>
              <a:t>What are biometrics ?</a:t>
            </a:r>
          </a:p>
        </p:txBody>
      </p:sp>
      <p:sp>
        <p:nvSpPr>
          <p:cNvPr id="3" name="Content Placeholder 2">
            <a:extLst>
              <a:ext uri="{FF2B5EF4-FFF2-40B4-BE49-F238E27FC236}">
                <a16:creationId xmlns:a16="http://schemas.microsoft.com/office/drawing/2014/main" id="{3396F80A-B864-467B-9295-87213AE61FDC}"/>
              </a:ext>
            </a:extLst>
          </p:cNvPr>
          <p:cNvSpPr>
            <a:spLocks noGrp="1"/>
          </p:cNvSpPr>
          <p:nvPr>
            <p:ph idx="1"/>
          </p:nvPr>
        </p:nvSpPr>
        <p:spPr>
          <a:xfrm>
            <a:off x="1484310" y="1983545"/>
            <a:ext cx="10853056" cy="3807655"/>
          </a:xfrm>
        </p:spPr>
        <p:txBody>
          <a:bodyPr>
            <a:noAutofit/>
          </a:bodyPr>
          <a:lstStyle/>
          <a:p>
            <a:pPr marL="0" indent="0">
              <a:buNone/>
            </a:pPr>
            <a:r>
              <a:rPr lang="en-US" b="1" dirty="0"/>
              <a:t>A biometric is a unique, measurable characteristic of a human being that can be used to automatically recognize an individual or verify an individual identity. Biometrics can measure both physiological and behavioral characteristics. Physiological biometrics (based on measurements and data derived from direct the human body) include:</a:t>
            </a:r>
          </a:p>
          <a:p>
            <a:r>
              <a:rPr lang="en-US" b="1" dirty="0"/>
              <a:t> Finger-scan </a:t>
            </a:r>
          </a:p>
          <a:p>
            <a:r>
              <a:rPr lang="en-US" b="1" dirty="0"/>
              <a:t> Facial Recognition</a:t>
            </a:r>
          </a:p>
          <a:p>
            <a:r>
              <a:rPr lang="en-US" b="1" dirty="0"/>
              <a:t> Iris-scan </a:t>
            </a:r>
          </a:p>
          <a:p>
            <a:r>
              <a:rPr lang="en-US" b="1" dirty="0"/>
              <a:t> Retina-scan </a:t>
            </a:r>
          </a:p>
          <a:p>
            <a:r>
              <a:rPr lang="en-US" b="1" dirty="0"/>
              <a:t> Hand-scan.</a:t>
            </a:r>
          </a:p>
        </p:txBody>
      </p:sp>
    </p:spTree>
    <p:extLst>
      <p:ext uri="{BB962C8B-B14F-4D97-AF65-F5344CB8AC3E}">
        <p14:creationId xmlns:p14="http://schemas.microsoft.com/office/powerpoint/2010/main" val="34973554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D9D4-40D2-4ED8-BAC8-AC2568F27319}"/>
              </a:ext>
            </a:extLst>
          </p:cNvPr>
          <p:cNvSpPr>
            <a:spLocks noGrp="1"/>
          </p:cNvSpPr>
          <p:nvPr>
            <p:ph type="title"/>
          </p:nvPr>
        </p:nvSpPr>
        <p:spPr>
          <a:xfrm>
            <a:off x="1484311" y="0"/>
            <a:ext cx="10018713" cy="211015"/>
          </a:xfrm>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410A0F84-2D83-4724-B8B6-526BBB1D3C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271" y="105507"/>
            <a:ext cx="9703837" cy="6330462"/>
          </a:xfrm>
        </p:spPr>
      </p:pic>
    </p:spTree>
    <p:extLst>
      <p:ext uri="{BB962C8B-B14F-4D97-AF65-F5344CB8AC3E}">
        <p14:creationId xmlns:p14="http://schemas.microsoft.com/office/powerpoint/2010/main" val="38966587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2C2F-391E-4929-8BE2-982CFDC326F7}"/>
              </a:ext>
            </a:extLst>
          </p:cNvPr>
          <p:cNvSpPr>
            <a:spLocks noGrp="1"/>
          </p:cNvSpPr>
          <p:nvPr>
            <p:ph type="title"/>
          </p:nvPr>
        </p:nvSpPr>
        <p:spPr>
          <a:xfrm>
            <a:off x="1484311" y="685800"/>
            <a:ext cx="10018713" cy="5567291"/>
          </a:xfrm>
        </p:spPr>
        <p:txBody>
          <a:bodyPr>
            <a:normAutofit/>
          </a:bodyPr>
          <a:lstStyle/>
          <a:p>
            <a:r>
              <a:rPr lang="en-US" sz="9600" b="1" dirty="0">
                <a:solidFill>
                  <a:schemeClr val="accent1"/>
                </a:solidFill>
              </a:rPr>
              <a:t>Thanks</a:t>
            </a:r>
          </a:p>
        </p:txBody>
      </p:sp>
      <p:sp>
        <p:nvSpPr>
          <p:cNvPr id="3" name="Content Placeholder 2">
            <a:extLst>
              <a:ext uri="{FF2B5EF4-FFF2-40B4-BE49-F238E27FC236}">
                <a16:creationId xmlns:a16="http://schemas.microsoft.com/office/drawing/2014/main" id="{49D76852-663A-40B4-91F4-D9F35050507D}"/>
              </a:ext>
            </a:extLst>
          </p:cNvPr>
          <p:cNvSpPr>
            <a:spLocks noGrp="1"/>
          </p:cNvSpPr>
          <p:nvPr>
            <p:ph idx="1"/>
          </p:nvPr>
        </p:nvSpPr>
        <p:spPr>
          <a:xfrm>
            <a:off x="1484310" y="6597747"/>
            <a:ext cx="10018713"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499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A10D-29FD-4974-A4DF-67D89CAF8887}"/>
              </a:ext>
            </a:extLst>
          </p:cNvPr>
          <p:cNvSpPr>
            <a:spLocks noGrp="1"/>
          </p:cNvSpPr>
          <p:nvPr>
            <p:ph type="title"/>
          </p:nvPr>
        </p:nvSpPr>
        <p:spPr>
          <a:xfrm>
            <a:off x="-1772528" y="-495886"/>
            <a:ext cx="10508566" cy="1752599"/>
          </a:xfrm>
        </p:spPr>
        <p:txBody>
          <a:bodyPr>
            <a:normAutofit/>
          </a:bodyPr>
          <a:lstStyle/>
          <a:p>
            <a:r>
              <a:rPr lang="en-US" sz="5400" b="1" dirty="0">
                <a:solidFill>
                  <a:schemeClr val="accent1"/>
                </a:solidFill>
              </a:rPr>
              <a:t>Applications</a:t>
            </a:r>
          </a:p>
        </p:txBody>
      </p:sp>
      <p:sp>
        <p:nvSpPr>
          <p:cNvPr id="3" name="Content Placeholder 2">
            <a:extLst>
              <a:ext uri="{FF2B5EF4-FFF2-40B4-BE49-F238E27FC236}">
                <a16:creationId xmlns:a16="http://schemas.microsoft.com/office/drawing/2014/main" id="{5E6588B0-76C8-4483-B78F-726D97EC41DA}"/>
              </a:ext>
            </a:extLst>
          </p:cNvPr>
          <p:cNvSpPr>
            <a:spLocks noGrp="1"/>
          </p:cNvSpPr>
          <p:nvPr>
            <p:ph idx="1"/>
          </p:nvPr>
        </p:nvSpPr>
        <p:spPr>
          <a:xfrm>
            <a:off x="1800664" y="773722"/>
            <a:ext cx="9772697" cy="5528603"/>
          </a:xfrm>
        </p:spPr>
        <p:txBody>
          <a:bodyPr>
            <a:noAutofit/>
          </a:bodyPr>
          <a:lstStyle/>
          <a:p>
            <a:r>
              <a:rPr lang="en-US" sz="2800" b="1" dirty="0"/>
              <a:t>Security/Counterterrorism. Access control, comparing surveillance images to Know terrorist.</a:t>
            </a:r>
          </a:p>
          <a:p>
            <a:r>
              <a:rPr lang="en-US" sz="2800" b="1" dirty="0"/>
              <a:t> Day Care: Verify identity of individuals picking up the children Residential Security: Alert homeowners of approaching personnel .</a:t>
            </a:r>
          </a:p>
          <a:p>
            <a:r>
              <a:rPr lang="en-US" sz="2800" b="1"/>
              <a:t>Banking </a:t>
            </a:r>
            <a:r>
              <a:rPr lang="en-US" sz="2800" b="1" dirty="0"/>
              <a:t>using ATM: The software is able to quickly verify a customer’s face.</a:t>
            </a:r>
          </a:p>
        </p:txBody>
      </p:sp>
    </p:spTree>
    <p:extLst>
      <p:ext uri="{BB962C8B-B14F-4D97-AF65-F5344CB8AC3E}">
        <p14:creationId xmlns:p14="http://schemas.microsoft.com/office/powerpoint/2010/main" val="28732433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E2A3-A515-4548-BA41-C8804C68B762}"/>
              </a:ext>
            </a:extLst>
          </p:cNvPr>
          <p:cNvSpPr>
            <a:spLocks noGrp="1"/>
          </p:cNvSpPr>
          <p:nvPr>
            <p:ph type="title"/>
          </p:nvPr>
        </p:nvSpPr>
        <p:spPr>
          <a:xfrm>
            <a:off x="365760" y="1"/>
            <a:ext cx="7582486" cy="1066800"/>
          </a:xfrm>
        </p:spPr>
        <p:txBody>
          <a:bodyPr>
            <a:normAutofit/>
          </a:bodyPr>
          <a:lstStyle/>
          <a:p>
            <a:r>
              <a:rPr lang="en-US" sz="5400" b="1" dirty="0">
                <a:solidFill>
                  <a:schemeClr val="accent1"/>
                </a:solidFill>
              </a:rPr>
              <a:t>Implementation</a:t>
            </a:r>
          </a:p>
        </p:txBody>
      </p:sp>
      <p:sp>
        <p:nvSpPr>
          <p:cNvPr id="3" name="Content Placeholder 2">
            <a:extLst>
              <a:ext uri="{FF2B5EF4-FFF2-40B4-BE49-F238E27FC236}">
                <a16:creationId xmlns:a16="http://schemas.microsoft.com/office/drawing/2014/main" id="{0C2C9B8B-A74E-4D8A-9E37-4361FBCA4A54}"/>
              </a:ext>
            </a:extLst>
          </p:cNvPr>
          <p:cNvSpPr>
            <a:spLocks noGrp="1"/>
          </p:cNvSpPr>
          <p:nvPr>
            <p:ph idx="1"/>
          </p:nvPr>
        </p:nvSpPr>
        <p:spPr>
          <a:xfrm>
            <a:off x="2307100" y="1066801"/>
            <a:ext cx="10335065" cy="4724399"/>
          </a:xfrm>
        </p:spPr>
        <p:txBody>
          <a:bodyPr>
            <a:normAutofit/>
          </a:bodyPr>
          <a:lstStyle/>
          <a:p>
            <a:pPr marL="0" indent="0">
              <a:buNone/>
            </a:pPr>
            <a:r>
              <a:rPr lang="en-US" sz="3200" b="1" dirty="0"/>
              <a:t>The implementation of face recognition technology includes the following four stages:</a:t>
            </a:r>
          </a:p>
          <a:p>
            <a:r>
              <a:rPr lang="en-US" sz="3200" b="1" dirty="0"/>
              <a:t> Image acquisition</a:t>
            </a:r>
          </a:p>
          <a:p>
            <a:r>
              <a:rPr lang="en-US" sz="3200" b="1" dirty="0"/>
              <a:t> Image processing</a:t>
            </a:r>
          </a:p>
          <a:p>
            <a:r>
              <a:rPr lang="en-US" sz="3200" b="1" dirty="0"/>
              <a:t> Distinctive characteristic location</a:t>
            </a:r>
          </a:p>
          <a:p>
            <a:r>
              <a:rPr lang="en-US" sz="3200" b="1" dirty="0"/>
              <a:t> Template creation</a:t>
            </a:r>
          </a:p>
          <a:p>
            <a:r>
              <a:rPr lang="en-US" sz="3200" b="1" dirty="0"/>
              <a:t> Template matching</a:t>
            </a:r>
          </a:p>
        </p:txBody>
      </p:sp>
    </p:spTree>
    <p:extLst>
      <p:ext uri="{BB962C8B-B14F-4D97-AF65-F5344CB8AC3E}">
        <p14:creationId xmlns:p14="http://schemas.microsoft.com/office/powerpoint/2010/main" val="142208766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00A4-1E45-4B3E-9164-14458627A73C}"/>
              </a:ext>
            </a:extLst>
          </p:cNvPr>
          <p:cNvSpPr>
            <a:spLocks noGrp="1"/>
          </p:cNvSpPr>
          <p:nvPr>
            <p:ph type="title"/>
          </p:nvPr>
        </p:nvSpPr>
        <p:spPr>
          <a:xfrm>
            <a:off x="1484311" y="0"/>
            <a:ext cx="10018713" cy="1322363"/>
          </a:xfrm>
        </p:spPr>
        <p:txBody>
          <a:bodyPr>
            <a:normAutofit/>
          </a:bodyPr>
          <a:lstStyle/>
          <a:p>
            <a:r>
              <a:rPr lang="en-US" sz="5400" b="1" dirty="0">
                <a:solidFill>
                  <a:schemeClr val="accent1"/>
                </a:solidFill>
              </a:rPr>
              <a:t>Image Acquisition</a:t>
            </a:r>
          </a:p>
        </p:txBody>
      </p:sp>
      <p:sp>
        <p:nvSpPr>
          <p:cNvPr id="3" name="Content Placeholder 2">
            <a:extLst>
              <a:ext uri="{FF2B5EF4-FFF2-40B4-BE49-F238E27FC236}">
                <a16:creationId xmlns:a16="http://schemas.microsoft.com/office/drawing/2014/main" id="{309AAE1D-C84F-4434-907D-F3152BBE70F4}"/>
              </a:ext>
            </a:extLst>
          </p:cNvPr>
          <p:cNvSpPr>
            <a:spLocks noGrp="1"/>
          </p:cNvSpPr>
          <p:nvPr>
            <p:ph idx="1"/>
          </p:nvPr>
        </p:nvSpPr>
        <p:spPr>
          <a:xfrm>
            <a:off x="1484310" y="1322363"/>
            <a:ext cx="10707690" cy="4468837"/>
          </a:xfrm>
        </p:spPr>
        <p:txBody>
          <a:bodyPr>
            <a:normAutofit/>
          </a:bodyPr>
          <a:lstStyle/>
          <a:p>
            <a:r>
              <a:rPr lang="en-US" sz="3200" b="1" dirty="0"/>
              <a:t>Facial-scan technology can acquire faces from almost any static camera or video system that generates images of sufficient quality and resolution.</a:t>
            </a:r>
          </a:p>
          <a:p>
            <a:r>
              <a:rPr lang="en-US" sz="3200" b="1" dirty="0"/>
              <a:t>High-quality enrollment is essential to eventual verification and identification enrollment images define the facial characteristics to be used in all future authentication events.</a:t>
            </a:r>
          </a:p>
        </p:txBody>
      </p:sp>
    </p:spTree>
    <p:extLst>
      <p:ext uri="{BB962C8B-B14F-4D97-AF65-F5344CB8AC3E}">
        <p14:creationId xmlns:p14="http://schemas.microsoft.com/office/powerpoint/2010/main" val="7016205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289EBB-B648-4D2B-B454-67A1584235F7}"/>
              </a:ext>
            </a:extLst>
          </p:cNvPr>
          <p:cNvPicPr>
            <a:picLocks noChangeAspect="1"/>
          </p:cNvPicPr>
          <p:nvPr/>
        </p:nvPicPr>
        <p:blipFill>
          <a:blip r:embed="rId2"/>
          <a:stretch>
            <a:fillRect/>
          </a:stretch>
        </p:blipFill>
        <p:spPr>
          <a:xfrm>
            <a:off x="3720737" y="497812"/>
            <a:ext cx="5395128" cy="5862375"/>
          </a:xfrm>
          <a:prstGeom prst="rect">
            <a:avLst/>
          </a:prstGeom>
        </p:spPr>
      </p:pic>
    </p:spTree>
    <p:extLst>
      <p:ext uri="{BB962C8B-B14F-4D97-AF65-F5344CB8AC3E}">
        <p14:creationId xmlns:p14="http://schemas.microsoft.com/office/powerpoint/2010/main" val="2553666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20E7-5931-4561-9007-CCF37EA22E6C}"/>
              </a:ext>
            </a:extLst>
          </p:cNvPr>
          <p:cNvSpPr>
            <a:spLocks noGrp="1"/>
          </p:cNvSpPr>
          <p:nvPr>
            <p:ph type="title"/>
          </p:nvPr>
        </p:nvSpPr>
        <p:spPr>
          <a:xfrm>
            <a:off x="2799472" y="165029"/>
            <a:ext cx="6668086" cy="932252"/>
          </a:xfrm>
        </p:spPr>
        <p:txBody>
          <a:bodyPr>
            <a:normAutofit/>
          </a:bodyPr>
          <a:lstStyle/>
          <a:p>
            <a:r>
              <a:rPr lang="en-US" sz="5400" b="1" dirty="0">
                <a:solidFill>
                  <a:schemeClr val="accent1"/>
                </a:solidFill>
              </a:rPr>
              <a:t>Image Processing</a:t>
            </a:r>
          </a:p>
        </p:txBody>
      </p:sp>
      <p:sp>
        <p:nvSpPr>
          <p:cNvPr id="3" name="Text Placeholder 2">
            <a:extLst>
              <a:ext uri="{FF2B5EF4-FFF2-40B4-BE49-F238E27FC236}">
                <a16:creationId xmlns:a16="http://schemas.microsoft.com/office/drawing/2014/main" id="{F1D82CB2-FCE6-4019-9DE9-FEF8622AABE9}"/>
              </a:ext>
            </a:extLst>
          </p:cNvPr>
          <p:cNvSpPr>
            <a:spLocks noGrp="1"/>
          </p:cNvSpPr>
          <p:nvPr>
            <p:ph type="body" idx="1"/>
          </p:nvPr>
        </p:nvSpPr>
        <p:spPr>
          <a:xfrm>
            <a:off x="2405575" y="1097281"/>
            <a:ext cx="9097451" cy="4540500"/>
          </a:xfrm>
        </p:spPr>
        <p:txBody>
          <a:bodyPr>
            <a:noAutofit/>
          </a:bodyPr>
          <a:lstStyle/>
          <a:p>
            <a:pPr marL="342900" indent="-342900" algn="l">
              <a:buFont typeface="Arial" panose="020B0604020202020204" pitchFamily="34" charset="0"/>
              <a:buChar char="•"/>
            </a:pPr>
            <a:r>
              <a:rPr lang="en-US" sz="3200" b="1" dirty="0"/>
              <a:t> Images are cropped such that the ovoid facial image remains, and color images are normally converted to black and white in order to facilitate initial comparisons based on grayscale characteristics.</a:t>
            </a:r>
          </a:p>
          <a:p>
            <a:pPr marL="342900" indent="-342900" algn="l">
              <a:buFont typeface="Arial" panose="020B0604020202020204" pitchFamily="34" charset="0"/>
              <a:buChar char="•"/>
            </a:pPr>
            <a:r>
              <a:rPr lang="en-US" sz="3200" b="1" dirty="0"/>
              <a:t>First the presence of faces or face in a scene must be detected. Once the face is detected, it must be localized and Normalization process may be required to bring the dimensions of the live facial sample in alignment with the one on the template.</a:t>
            </a:r>
          </a:p>
        </p:txBody>
      </p:sp>
    </p:spTree>
    <p:extLst>
      <p:ext uri="{BB962C8B-B14F-4D97-AF65-F5344CB8AC3E}">
        <p14:creationId xmlns:p14="http://schemas.microsoft.com/office/powerpoint/2010/main" val="37128099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249</TotalTime>
  <Words>898</Words>
  <Application>Microsoft Office PowerPoint</Application>
  <PresentationFormat>Widescreen</PresentationFormat>
  <Paragraphs>126</Paragraphs>
  <Slides>41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53" baseType="lpstr">
      <vt:lpstr>PMingLiU</vt:lpstr>
      <vt:lpstr>宋体</vt:lpstr>
      <vt:lpstr>Arial</vt:lpstr>
      <vt:lpstr>Calibri</vt:lpstr>
      <vt:lpstr>Corbel</vt:lpstr>
      <vt:lpstr>OpenSymbol</vt:lpstr>
      <vt:lpstr>Symbol</vt:lpstr>
      <vt:lpstr>Tahoma</vt:lpstr>
      <vt:lpstr>Parallax</vt:lpstr>
      <vt:lpstr>Equation</vt:lpstr>
      <vt:lpstr>VISIO</vt:lpstr>
      <vt:lpstr>Worksheet</vt:lpstr>
      <vt:lpstr>Face Recognition </vt:lpstr>
      <vt:lpstr>Outline</vt:lpstr>
      <vt:lpstr>What is face recognition ?</vt:lpstr>
      <vt:lpstr>What are biometrics ?</vt:lpstr>
      <vt:lpstr>Applications</vt:lpstr>
      <vt:lpstr>Implementation</vt:lpstr>
      <vt:lpstr>Image Acquisition</vt:lpstr>
      <vt:lpstr>PowerPoint Presentation</vt:lpstr>
      <vt:lpstr>Image Processing</vt:lpstr>
      <vt:lpstr>Distinctive characteristic location</vt:lpstr>
      <vt:lpstr>PowerPoint Presentation</vt:lpstr>
      <vt:lpstr>Template Creation</vt:lpstr>
      <vt:lpstr>Template Matching</vt:lpstr>
      <vt:lpstr>PCA</vt:lpstr>
      <vt:lpstr>Principal Components Analysis ( PCA)</vt:lpstr>
      <vt:lpstr>How is PCA used in Recognition?</vt:lpstr>
      <vt:lpstr>A test set is used for testing phase</vt:lpstr>
      <vt:lpstr>Steps of PCA</vt:lpstr>
      <vt:lpstr>PowerPoint Presentation</vt:lpstr>
      <vt:lpstr>PowerPoint Presentation</vt:lpstr>
      <vt:lpstr>PowerPoint Presentation</vt:lpstr>
      <vt:lpstr>PowerPoint Presentation</vt:lpstr>
      <vt:lpstr>PCA  Applications</vt:lpstr>
      <vt:lpstr>Shortest Euclidean Distance Classifier </vt:lpstr>
      <vt:lpstr>PowerPoint Presentation</vt:lpstr>
      <vt:lpstr>Euclidean Distance</vt:lpstr>
      <vt:lpstr>Dataset</vt:lpstr>
      <vt:lpstr>Training Image</vt:lpstr>
      <vt:lpstr>Testing Image</vt:lpstr>
      <vt:lpstr>Image details</vt:lpstr>
      <vt:lpstr>Make Dataset</vt:lpstr>
      <vt:lpstr>MATLAB</vt:lpstr>
      <vt:lpstr>1.</vt:lpstr>
      <vt:lpstr>2.</vt:lpstr>
      <vt:lpstr>3.</vt:lpstr>
      <vt:lpstr>Some Examples</vt:lpstr>
      <vt:lpstr>Why ??</vt:lpstr>
      <vt:lpstr>Why ??</vt:lpstr>
      <vt:lpstr>Why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dc:title>
  <dc:creator>Mohammed240356</dc:creator>
  <cp:lastModifiedBy>Mohammed240356</cp:lastModifiedBy>
  <cp:revision>34</cp:revision>
  <dcterms:created xsi:type="dcterms:W3CDTF">2017-12-07T20:11:47Z</dcterms:created>
  <dcterms:modified xsi:type="dcterms:W3CDTF">2017-12-27T11:20:01Z</dcterms:modified>
</cp:coreProperties>
</file>