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D954E213-49E7-4592-9614-61E32261A849}" type="datetimeFigureOut">
              <a:rPr lang="fr-FR" smtClean="0"/>
              <a:pPr/>
              <a:t>11/04/2020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2D8D15-BA95-4B1F-8918-DA37A6C902F7}"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954E213-49E7-4592-9614-61E32261A849}" type="datetimeFigureOut">
              <a:rPr lang="fr-FR" smtClean="0"/>
              <a:pPr/>
              <a:t>11/04/2020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2D8D15-BA95-4B1F-8918-DA37A6C902F7}"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954E213-49E7-4592-9614-61E32261A849}" type="datetimeFigureOut">
              <a:rPr lang="fr-FR" smtClean="0"/>
              <a:pPr/>
              <a:t>11/04/2020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2D8D15-BA95-4B1F-8918-DA37A6C902F7}"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954E213-49E7-4592-9614-61E32261A849}" type="datetimeFigureOut">
              <a:rPr lang="fr-FR" smtClean="0"/>
              <a:pPr/>
              <a:t>11/04/2020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2D8D15-BA95-4B1F-8918-DA37A6C902F7}"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954E213-49E7-4592-9614-61E32261A849}" type="datetimeFigureOut">
              <a:rPr lang="fr-FR" smtClean="0"/>
              <a:pPr/>
              <a:t>11/04/2020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2D8D15-BA95-4B1F-8918-DA37A6C902F7}"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954E213-49E7-4592-9614-61E32261A849}" type="datetimeFigureOut">
              <a:rPr lang="fr-FR" smtClean="0"/>
              <a:pPr/>
              <a:t>11/04/2020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D2D8D15-BA95-4B1F-8918-DA37A6C902F7}"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954E213-49E7-4592-9614-61E32261A849}" type="datetimeFigureOut">
              <a:rPr lang="fr-FR" smtClean="0"/>
              <a:pPr/>
              <a:t>11/04/2020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D2D8D15-BA95-4B1F-8918-DA37A6C902F7}"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D954E213-49E7-4592-9614-61E32261A849}" type="datetimeFigureOut">
              <a:rPr lang="fr-FR" smtClean="0"/>
              <a:pPr/>
              <a:t>11/04/2020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D2D8D15-BA95-4B1F-8918-DA37A6C902F7}"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954E213-49E7-4592-9614-61E32261A849}" type="datetimeFigureOut">
              <a:rPr lang="fr-FR" smtClean="0"/>
              <a:pPr/>
              <a:t>11/04/2020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D2D8D15-BA95-4B1F-8918-DA37A6C902F7}"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954E213-49E7-4592-9614-61E32261A849}" type="datetimeFigureOut">
              <a:rPr lang="fr-FR" smtClean="0"/>
              <a:pPr/>
              <a:t>11/04/2020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D2D8D15-BA95-4B1F-8918-DA37A6C902F7}"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954E213-49E7-4592-9614-61E32261A849}" type="datetimeFigureOut">
              <a:rPr lang="fr-FR" smtClean="0"/>
              <a:pPr/>
              <a:t>11/04/2020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D2D8D15-BA95-4B1F-8918-DA37A6C902F7}"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4E213-49E7-4592-9614-61E32261A849}" type="datetimeFigureOut">
              <a:rPr lang="fr-FR" smtClean="0"/>
              <a:pPr/>
              <a:t>11/04/2020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D8D15-BA95-4B1F-8918-DA37A6C902F7}"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28792" y="2357430"/>
            <a:ext cx="7772400" cy="1470025"/>
          </a:xfrm>
        </p:spPr>
        <p:txBody>
          <a:bodyPr>
            <a:normAutofit fontScale="90000"/>
          </a:bodyPr>
          <a:lstStyle/>
          <a:p>
            <a:pPr algn="r"/>
            <a:r>
              <a:rPr lang="fr-FR" b="1" i="1" u="sng" dirty="0" smtClean="0">
                <a:solidFill>
                  <a:srgbClr val="FF0000"/>
                </a:solidFill>
              </a:rPr>
              <a:t>Travail réalisé par :</a:t>
            </a:r>
            <a:br>
              <a:rPr lang="fr-FR" b="1" i="1" u="sng" dirty="0" smtClean="0">
                <a:solidFill>
                  <a:srgbClr val="FF0000"/>
                </a:solidFill>
              </a:rPr>
            </a:br>
            <a:r>
              <a:rPr lang="fr-FR" b="1" dirty="0" smtClean="0"/>
              <a:t>Naffeti Mohamed</a:t>
            </a:r>
            <a:br>
              <a:rPr lang="fr-FR" b="1" dirty="0" smtClean="0"/>
            </a:br>
            <a:r>
              <a:rPr lang="fr-FR" b="1" dirty="0" smtClean="0"/>
              <a:t>       Kramti </a:t>
            </a:r>
            <a:r>
              <a:rPr lang="fr-FR" b="1" dirty="0" smtClean="0"/>
              <a:t>Mohamed	</a:t>
            </a:r>
            <a:r>
              <a:rPr lang="fr-FR" b="1" dirty="0" smtClean="0"/>
              <a:t/>
            </a:r>
            <a:br>
              <a:rPr lang="fr-FR" b="1" dirty="0" smtClean="0"/>
            </a:br>
            <a:r>
              <a:rPr lang="fr-FR" b="1" dirty="0" smtClean="0"/>
              <a:t>Tourki </a:t>
            </a:r>
            <a:r>
              <a:rPr lang="fr-FR" b="1" dirty="0" smtClean="0"/>
              <a:t>Fadoua</a:t>
            </a:r>
            <a:br>
              <a:rPr lang="fr-FR" b="1" dirty="0" smtClean="0"/>
            </a:br>
            <a:r>
              <a:rPr lang="fr-FR" b="1" dirty="0" smtClean="0"/>
              <a:t>Madhioub Wissal</a:t>
            </a:r>
            <a:r>
              <a:rPr lang="fr-FR" dirty="0" smtClean="0"/>
              <a:t/>
            </a:r>
            <a:br>
              <a:rPr lang="fr-FR" dirty="0" smtClean="0"/>
            </a:br>
            <a:endParaRPr lang="fr-FR" dirty="0"/>
          </a:p>
        </p:txBody>
      </p:sp>
      <p:sp>
        <p:nvSpPr>
          <p:cNvPr id="3" name="Sous-titre 2"/>
          <p:cNvSpPr>
            <a:spLocks noGrp="1"/>
          </p:cNvSpPr>
          <p:nvPr>
            <p:ph type="subTitle" idx="1"/>
          </p:nvPr>
        </p:nvSpPr>
        <p:spPr>
          <a:xfrm flipV="1">
            <a:off x="1285852" y="6715124"/>
            <a:ext cx="1357322" cy="142876"/>
          </a:xfrm>
        </p:spPr>
        <p:txBody>
          <a:bodyPr>
            <a:normAutofit fontScale="25000" lnSpcReduction="20000"/>
          </a:bodyPr>
          <a:lstStyle/>
          <a:p>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Entity Framework VS ADO.NET !</a:t>
            </a:r>
            <a:endParaRPr lang="fr-FR" dirty="0">
              <a:solidFill>
                <a:srgbClr val="FF0000"/>
              </a:solidFill>
            </a:endParaRPr>
          </a:p>
        </p:txBody>
      </p:sp>
      <p:sp>
        <p:nvSpPr>
          <p:cNvPr id="3" name="Espace réservé du contenu 2"/>
          <p:cNvSpPr>
            <a:spLocks noGrp="1"/>
          </p:cNvSpPr>
          <p:nvPr>
            <p:ph idx="1"/>
          </p:nvPr>
        </p:nvSpPr>
        <p:spPr/>
        <p:txBody>
          <a:bodyPr>
            <a:noAutofit/>
          </a:bodyPr>
          <a:lstStyle/>
          <a:p>
            <a:r>
              <a:rPr lang="fr-FR" b="1" dirty="0" smtClean="0"/>
              <a:t>On va prendre un exemple </a:t>
            </a:r>
            <a:r>
              <a:rPr lang="fr-FR" b="1" dirty="0" smtClean="0">
                <a:solidFill>
                  <a:srgbClr val="FF0000"/>
                </a:solidFill>
              </a:rPr>
              <a:t>de l’insertion dans la base de données</a:t>
            </a:r>
            <a:r>
              <a:rPr lang="fr-FR" b="1" dirty="0" smtClean="0"/>
              <a:t> pour mieux comprendre la facilité en utilisant «</a:t>
            </a:r>
            <a:r>
              <a:rPr lang="fr-FR" b="1" dirty="0" smtClean="0">
                <a:solidFill>
                  <a:srgbClr val="FF0000"/>
                </a:solidFill>
              </a:rPr>
              <a:t> Entity Framework</a:t>
            </a:r>
            <a:r>
              <a:rPr lang="fr-FR" b="1" dirty="0" smtClean="0"/>
              <a:t> » Par rapport à l’ADO.NET .</a:t>
            </a:r>
          </a:p>
          <a:p>
            <a:r>
              <a:rPr lang="fr-FR" b="1" dirty="0" smtClean="0"/>
              <a:t>Supposant qu’on a une table Etudiant dans la base de données et on va ajouter un nouveau étudiant qu’on a déjà saisir ses cordonnées dans le formulaire </a:t>
            </a:r>
            <a:endParaRPr lang="fr-FR"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285728"/>
            <a:ext cx="7858180" cy="2123658"/>
          </a:xfrm>
          <a:prstGeom prst="rect">
            <a:avLst/>
          </a:prstGeom>
        </p:spPr>
        <p:txBody>
          <a:bodyPr wrap="square">
            <a:spAutoFit/>
          </a:bodyPr>
          <a:lstStyle/>
          <a:p>
            <a:pPr algn="ctr"/>
            <a:r>
              <a:rPr lang="fr-FR" sz="3600" b="1" dirty="0" smtClean="0">
                <a:solidFill>
                  <a:srgbClr val="FF0000"/>
                </a:solidFill>
              </a:rPr>
              <a:t>Avec  ADO.NET</a:t>
            </a:r>
          </a:p>
          <a:p>
            <a:r>
              <a:rPr lang="fr-FR" sz="2400" b="1" dirty="0" smtClean="0"/>
              <a:t>Si par exemple on va travailler avec le mode déconnecté </a:t>
            </a:r>
          </a:p>
          <a:p>
            <a:r>
              <a:rPr lang="fr-FR" sz="2400" b="1" dirty="0" smtClean="0"/>
              <a:t>on prend un exemple table étudiant qui contient 2 colonnes (id et nom ) certainement vous allez remarqué la différence :</a:t>
            </a:r>
          </a:p>
          <a:p>
            <a:endParaRPr lang="fr-FR" sz="2400" dirty="0">
              <a:solidFill>
                <a:srgbClr val="FF0000"/>
              </a:solidFill>
            </a:endParaRPr>
          </a:p>
        </p:txBody>
      </p:sp>
      <p:sp>
        <p:nvSpPr>
          <p:cNvPr id="3" name="Rectangle 2"/>
          <p:cNvSpPr/>
          <p:nvPr/>
        </p:nvSpPr>
        <p:spPr>
          <a:xfrm>
            <a:off x="714348" y="1928802"/>
            <a:ext cx="4865434" cy="461665"/>
          </a:xfrm>
          <a:prstGeom prst="rect">
            <a:avLst/>
          </a:prstGeom>
        </p:spPr>
        <p:txBody>
          <a:bodyPr wrap="none">
            <a:spAutoFit/>
          </a:bodyPr>
          <a:lstStyle/>
          <a:p>
            <a:r>
              <a:rPr lang="fr-FR" sz="2400" b="1" dirty="0" smtClean="0">
                <a:solidFill>
                  <a:srgbClr val="FF0000"/>
                </a:solidFill>
              </a:rPr>
              <a:t>Le code juste pour faire la structure !</a:t>
            </a:r>
            <a:endParaRPr lang="fr-FR" sz="2400" b="1"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85786" y="2357430"/>
            <a:ext cx="6500858" cy="1857388"/>
          </a:xfrm>
          <a:prstGeom prst="rect">
            <a:avLst/>
          </a:prstGeom>
          <a:noFill/>
          <a:ln w="9525">
            <a:noFill/>
            <a:miter lim="800000"/>
            <a:headEnd/>
            <a:tailEnd/>
          </a:ln>
          <a:effectLst/>
        </p:spPr>
      </p:pic>
      <p:sp>
        <p:nvSpPr>
          <p:cNvPr id="5" name="Rectangle 4"/>
          <p:cNvSpPr/>
          <p:nvPr/>
        </p:nvSpPr>
        <p:spPr>
          <a:xfrm>
            <a:off x="857224" y="4286256"/>
            <a:ext cx="4738798" cy="461665"/>
          </a:xfrm>
          <a:prstGeom prst="rect">
            <a:avLst/>
          </a:prstGeom>
        </p:spPr>
        <p:txBody>
          <a:bodyPr wrap="none">
            <a:spAutoFit/>
          </a:bodyPr>
          <a:lstStyle/>
          <a:p>
            <a:r>
              <a:rPr lang="fr-FR" sz="2400" b="1" dirty="0" smtClean="0">
                <a:solidFill>
                  <a:srgbClr val="FF0000"/>
                </a:solidFill>
              </a:rPr>
              <a:t>Pour le remplissage du data dataset</a:t>
            </a:r>
            <a:endParaRPr lang="fr-FR" sz="2400" b="1" dirty="0">
              <a:solidFill>
                <a:srgbClr val="FF0000"/>
              </a:solidFill>
            </a:endParaRPr>
          </a:p>
        </p:txBody>
      </p:sp>
      <p:pic>
        <p:nvPicPr>
          <p:cNvPr id="1028" name="Picture 4"/>
          <p:cNvPicPr>
            <a:picLocks noChangeAspect="1" noChangeArrowheads="1"/>
          </p:cNvPicPr>
          <p:nvPr/>
        </p:nvPicPr>
        <p:blipFill>
          <a:blip r:embed="rId3"/>
          <a:srcRect/>
          <a:stretch>
            <a:fillRect/>
          </a:stretch>
        </p:blipFill>
        <p:spPr bwMode="auto">
          <a:xfrm>
            <a:off x="1000100" y="4857760"/>
            <a:ext cx="6143668" cy="100013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500043"/>
            <a:ext cx="7072362" cy="523220"/>
          </a:xfrm>
          <a:prstGeom prst="rect">
            <a:avLst/>
          </a:prstGeom>
        </p:spPr>
        <p:txBody>
          <a:bodyPr wrap="square">
            <a:spAutoFit/>
          </a:bodyPr>
          <a:lstStyle/>
          <a:p>
            <a:r>
              <a:rPr lang="fr-FR" sz="2800" dirty="0" smtClean="0">
                <a:solidFill>
                  <a:srgbClr val="FF0000"/>
                </a:solidFill>
              </a:rPr>
              <a:t>L'insertion d'une nouvelle ligne dans le Dataset</a:t>
            </a:r>
            <a:endParaRPr lang="fr-FR" sz="2800" dirty="0">
              <a:solidFill>
                <a:srgbClr val="FF0000"/>
              </a:solidFill>
            </a:endParaRPr>
          </a:p>
        </p:txBody>
      </p:sp>
      <p:pic>
        <p:nvPicPr>
          <p:cNvPr id="2050" name="Picture 2"/>
          <p:cNvPicPr>
            <a:picLocks noChangeAspect="1" noChangeArrowheads="1"/>
          </p:cNvPicPr>
          <p:nvPr/>
        </p:nvPicPr>
        <p:blipFill>
          <a:blip r:embed="rId2"/>
          <a:srcRect/>
          <a:stretch>
            <a:fillRect/>
          </a:stretch>
        </p:blipFill>
        <p:spPr bwMode="auto">
          <a:xfrm>
            <a:off x="785786" y="1071546"/>
            <a:ext cx="5357850" cy="1285884"/>
          </a:xfrm>
          <a:prstGeom prst="rect">
            <a:avLst/>
          </a:prstGeom>
          <a:noFill/>
          <a:ln w="9525">
            <a:noFill/>
            <a:miter lim="800000"/>
            <a:headEnd/>
            <a:tailEnd/>
          </a:ln>
          <a:effectLst/>
        </p:spPr>
      </p:pic>
      <p:sp>
        <p:nvSpPr>
          <p:cNvPr id="4" name="Rectangle 3"/>
          <p:cNvSpPr/>
          <p:nvPr/>
        </p:nvSpPr>
        <p:spPr>
          <a:xfrm>
            <a:off x="714348" y="2500306"/>
            <a:ext cx="6892977" cy="523220"/>
          </a:xfrm>
          <a:prstGeom prst="rect">
            <a:avLst/>
          </a:prstGeom>
        </p:spPr>
        <p:txBody>
          <a:bodyPr wrap="none">
            <a:spAutoFit/>
          </a:bodyPr>
          <a:lstStyle/>
          <a:p>
            <a:r>
              <a:rPr lang="fr-FR" sz="2800" dirty="0" smtClean="0">
                <a:solidFill>
                  <a:srgbClr val="FF0000"/>
                </a:solidFill>
              </a:rPr>
              <a:t>Et enfin l'exportation dans la base de données</a:t>
            </a:r>
            <a:endParaRPr lang="fr-FR" sz="2800" dirty="0">
              <a:solidFill>
                <a:srgbClr val="FF0000"/>
              </a:solidFill>
            </a:endParaRPr>
          </a:p>
        </p:txBody>
      </p:sp>
      <p:pic>
        <p:nvPicPr>
          <p:cNvPr id="2051" name="Picture 3"/>
          <p:cNvPicPr>
            <a:picLocks noChangeAspect="1" noChangeArrowheads="1"/>
          </p:cNvPicPr>
          <p:nvPr/>
        </p:nvPicPr>
        <p:blipFill>
          <a:blip r:embed="rId3"/>
          <a:srcRect/>
          <a:stretch>
            <a:fillRect/>
          </a:stretch>
        </p:blipFill>
        <p:spPr bwMode="auto">
          <a:xfrm>
            <a:off x="785786" y="3143248"/>
            <a:ext cx="6000792" cy="1238255"/>
          </a:xfrm>
          <a:prstGeom prst="rect">
            <a:avLst/>
          </a:prstGeom>
          <a:noFill/>
          <a:ln w="9525">
            <a:noFill/>
            <a:miter lim="800000"/>
            <a:headEnd/>
            <a:tailEnd/>
          </a:ln>
          <a:effectLst/>
        </p:spPr>
      </p:pic>
      <p:sp>
        <p:nvSpPr>
          <p:cNvPr id="6" name="Rectangle 5"/>
          <p:cNvSpPr/>
          <p:nvPr/>
        </p:nvSpPr>
        <p:spPr>
          <a:xfrm>
            <a:off x="785786" y="4572008"/>
            <a:ext cx="7072362" cy="1815882"/>
          </a:xfrm>
          <a:prstGeom prst="rect">
            <a:avLst/>
          </a:prstGeom>
        </p:spPr>
        <p:txBody>
          <a:bodyPr wrap="square">
            <a:spAutoFit/>
          </a:bodyPr>
          <a:lstStyle/>
          <a:p>
            <a:r>
              <a:rPr lang="fr-FR" sz="2800" b="1" dirty="0" smtClean="0"/>
              <a:t>Donc vous voyez qu'on a besoin d‘écrire beaucoup de code pour réaliser cette tache , et maintenant on peut remarqué le rôle de l'Entity Framework </a:t>
            </a:r>
            <a:endParaRPr lang="fr-FR" sz="2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rPr>
              <a:t>Avec Entity Framework </a:t>
            </a:r>
            <a:endParaRPr lang="fr-FR" b="1" dirty="0">
              <a:solidFill>
                <a:srgbClr val="FF0000"/>
              </a:solidFill>
            </a:endParaRPr>
          </a:p>
        </p:txBody>
      </p:sp>
      <p:sp>
        <p:nvSpPr>
          <p:cNvPr id="3" name="Espace réservé du contenu 2"/>
          <p:cNvSpPr>
            <a:spLocks noGrp="1"/>
          </p:cNvSpPr>
          <p:nvPr>
            <p:ph idx="1"/>
          </p:nvPr>
        </p:nvSpPr>
        <p:spPr/>
        <p:txBody>
          <a:bodyPr/>
          <a:lstStyle/>
          <a:p>
            <a:r>
              <a:rPr lang="fr-FR" dirty="0" smtClean="0"/>
              <a:t>Après l’ajout de nouveau élément « </a:t>
            </a:r>
            <a:r>
              <a:rPr lang="fr-FR" b="1" dirty="0" smtClean="0">
                <a:solidFill>
                  <a:srgbClr val="FF0000"/>
                </a:solidFill>
              </a:rPr>
              <a:t>ADO.NET ENTITY DATA MODEL</a:t>
            </a:r>
            <a:r>
              <a:rPr lang="fr-FR" dirty="0" smtClean="0"/>
              <a:t> » et faire les étapes nécessaires pour transformer tout les tables de la base de données en classes (on va expliquer tout </a:t>
            </a:r>
            <a:r>
              <a:rPr lang="fr-FR" dirty="0" smtClean="0"/>
              <a:t>ça dans la présentation de notre mini projet) </a:t>
            </a:r>
            <a:r>
              <a:rPr lang="fr-FR" dirty="0" smtClean="0"/>
              <a:t>on fait </a:t>
            </a:r>
            <a:r>
              <a:rPr lang="fr-FR" b="1" dirty="0" smtClean="0">
                <a:solidFill>
                  <a:srgbClr val="FF0000"/>
                </a:solidFill>
              </a:rPr>
              <a:t>une instance </a:t>
            </a:r>
            <a:r>
              <a:rPr lang="fr-FR" dirty="0" smtClean="0"/>
              <a:t>du classe contenant la base :</a:t>
            </a:r>
          </a:p>
          <a:p>
            <a:endParaRPr lang="fr-FR" dirty="0"/>
          </a:p>
        </p:txBody>
      </p:sp>
      <p:pic>
        <p:nvPicPr>
          <p:cNvPr id="7" name="Image 6" descr="92810172_704484580286916_2677072404294926336_n.png"/>
          <p:cNvPicPr>
            <a:picLocks noChangeAspect="1"/>
          </p:cNvPicPr>
          <p:nvPr/>
        </p:nvPicPr>
        <p:blipFill>
          <a:blip r:embed="rId2"/>
          <a:stretch>
            <a:fillRect/>
          </a:stretch>
        </p:blipFill>
        <p:spPr>
          <a:xfrm>
            <a:off x="1857356" y="5143512"/>
            <a:ext cx="5357850" cy="10715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rPr>
              <a:t>Avec Entity Framework </a:t>
            </a:r>
            <a:endParaRPr lang="fr-FR" dirty="0"/>
          </a:p>
        </p:txBody>
      </p:sp>
      <p:sp>
        <p:nvSpPr>
          <p:cNvPr id="3" name="Espace réservé du contenu 2"/>
          <p:cNvSpPr>
            <a:spLocks noGrp="1"/>
          </p:cNvSpPr>
          <p:nvPr>
            <p:ph idx="1"/>
          </p:nvPr>
        </p:nvSpPr>
        <p:spPr/>
        <p:txBody>
          <a:bodyPr/>
          <a:lstStyle/>
          <a:p>
            <a:r>
              <a:rPr lang="fr-FR" b="1" dirty="0" smtClean="0"/>
              <a:t>Et voilà le code pour que la tache (insertion d’un nouveau étudiant dans la base soit réalisé avec Entity Framework) : </a:t>
            </a:r>
          </a:p>
          <a:p>
            <a:endParaRPr lang="fr-FR" b="1" dirty="0"/>
          </a:p>
        </p:txBody>
      </p:sp>
      <p:pic>
        <p:nvPicPr>
          <p:cNvPr id="4" name="Image 3" descr="92860704_887860308340485_3590890983589412864_n.png"/>
          <p:cNvPicPr>
            <a:picLocks noChangeAspect="1"/>
          </p:cNvPicPr>
          <p:nvPr/>
        </p:nvPicPr>
        <p:blipFill>
          <a:blip r:embed="rId2"/>
          <a:stretch>
            <a:fillRect/>
          </a:stretch>
        </p:blipFill>
        <p:spPr>
          <a:xfrm>
            <a:off x="1500166" y="3143248"/>
            <a:ext cx="6286544" cy="3000396"/>
          </a:xfrm>
          <a:prstGeom prst="rect">
            <a:avLst/>
          </a:prstGeom>
        </p:spPr>
      </p:pic>
      <p:pic>
        <p:nvPicPr>
          <p:cNvPr id="5" name="Image 4" descr="téléchargement.jpg"/>
          <p:cNvPicPr>
            <a:picLocks noChangeAspect="1"/>
          </p:cNvPicPr>
          <p:nvPr/>
        </p:nvPicPr>
        <p:blipFill>
          <a:blip r:embed="rId3"/>
          <a:stretch>
            <a:fillRect/>
          </a:stretch>
        </p:blipFill>
        <p:spPr>
          <a:xfrm>
            <a:off x="6643702" y="4714884"/>
            <a:ext cx="1047750" cy="1095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143000"/>
          </a:xfrm>
        </p:spPr>
        <p:txBody>
          <a:bodyPr/>
          <a:lstStyle/>
          <a:p>
            <a:r>
              <a:rPr lang="fr-FR" i="1" u="sng" dirty="0" smtClean="0">
                <a:solidFill>
                  <a:srgbClr val="FF0000"/>
                </a:solidFill>
              </a:rPr>
              <a:t>Qu’est ce q ’un Framework? </a:t>
            </a:r>
            <a:endParaRPr lang="fr-FR" i="1" u="sng" dirty="0">
              <a:solidFill>
                <a:srgbClr val="FF0000"/>
              </a:solidFill>
            </a:endParaRPr>
          </a:p>
        </p:txBody>
      </p:sp>
      <p:sp>
        <p:nvSpPr>
          <p:cNvPr id="3" name="Espace réservé du contenu 2"/>
          <p:cNvSpPr>
            <a:spLocks noGrp="1"/>
          </p:cNvSpPr>
          <p:nvPr>
            <p:ph idx="1"/>
          </p:nvPr>
        </p:nvSpPr>
        <p:spPr>
          <a:xfrm>
            <a:off x="500034" y="1071546"/>
            <a:ext cx="8258204" cy="5643602"/>
          </a:xfrm>
        </p:spPr>
        <p:txBody>
          <a:bodyPr>
            <a:noAutofit/>
          </a:bodyPr>
          <a:lstStyle/>
          <a:p>
            <a:r>
              <a:rPr lang="fr-FR" sz="2400" b="1" i="1" dirty="0" smtClean="0"/>
              <a:t>Avant de présenter et étudier « Entity Framework » il faut s’avoir c’est quoi un Framework et l’objectif de l’utiliser au moment de la réalisation de notre projet .</a:t>
            </a:r>
          </a:p>
          <a:p>
            <a:r>
              <a:rPr lang="fr-FR" sz="2800" b="1" i="1" dirty="0" smtClean="0">
                <a:solidFill>
                  <a:srgbClr val="FF0000"/>
                </a:solidFill>
              </a:rPr>
              <a:t>Framework</a:t>
            </a:r>
            <a:r>
              <a:rPr lang="fr-FR" sz="2400" b="1" i="1" dirty="0" smtClean="0"/>
              <a:t> est un cadre de travail qui va nous permettre d'</a:t>
            </a:r>
            <a:r>
              <a:rPr lang="fr-FR" sz="2400" b="1" dirty="0" smtClean="0"/>
              <a:t>être</a:t>
            </a:r>
            <a:r>
              <a:rPr lang="fr-FR" sz="2400" b="1" i="1" dirty="0" smtClean="0"/>
              <a:t> plus efficace dans la conception et la réalisation d'un projet informatique .C’est une architecture bien déterminé de projet.  C'est à dire un ensemble de dossiers et des fichiers construit par le développeur de ce Framework Donc le créateur de ce Framework nous impose certain formalisme. et tout ça bien sur on le trouve dans la documentation bien détaillé. </a:t>
            </a:r>
          </a:p>
          <a:p>
            <a:r>
              <a:rPr lang="fr-FR" sz="2400" b="1" i="1" dirty="0" smtClean="0">
                <a:solidFill>
                  <a:srgbClr val="FF0000"/>
                </a:solidFill>
              </a:rPr>
              <a:t>l'objectif du Framework </a:t>
            </a:r>
            <a:r>
              <a:rPr lang="fr-FR" sz="2400" b="1" i="1" dirty="0" smtClean="0"/>
              <a:t>c'est généralement la rapidité el l'organisation du travail  puisque on va pas redévelopper tout depuis 0.</a:t>
            </a:r>
          </a:p>
        </p:txBody>
      </p:sp>
      <p:pic>
        <p:nvPicPr>
          <p:cNvPr id="1027" name="Picture 3" descr="C:\Users\mohamed\Desktop\0196c2ed436d573377b72f9064206b17--smiley-faces-emoji-faces.jpg"/>
          <p:cNvPicPr>
            <a:picLocks noChangeAspect="1" noChangeArrowheads="1"/>
          </p:cNvPicPr>
          <p:nvPr/>
        </p:nvPicPr>
        <p:blipFill>
          <a:blip r:embed="rId2"/>
          <a:srcRect/>
          <a:stretch>
            <a:fillRect/>
          </a:stretch>
        </p:blipFill>
        <p:spPr bwMode="auto">
          <a:xfrm>
            <a:off x="7858148" y="0"/>
            <a:ext cx="963385" cy="85724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dirty="0" smtClean="0">
                <a:solidFill>
                  <a:srgbClr val="FF0000"/>
                </a:solidFill>
              </a:rPr>
              <a:t>Des exemples de Framework</a:t>
            </a:r>
            <a:endParaRPr lang="fr-FR" dirty="0"/>
          </a:p>
        </p:txBody>
      </p:sp>
      <p:sp>
        <p:nvSpPr>
          <p:cNvPr id="10" name="Espace réservé du contenu 9"/>
          <p:cNvSpPr>
            <a:spLocks noGrp="1"/>
          </p:cNvSpPr>
          <p:nvPr>
            <p:ph idx="1"/>
          </p:nvPr>
        </p:nvSpPr>
        <p:spPr/>
        <p:txBody>
          <a:bodyPr/>
          <a:lstStyle/>
          <a:p>
            <a:pPr>
              <a:buNone/>
            </a:pPr>
            <a:r>
              <a:rPr lang="fr-FR" dirty="0" smtClean="0"/>
              <a:t>                                       </a:t>
            </a:r>
          </a:p>
          <a:p>
            <a:pPr>
              <a:buNone/>
            </a:pPr>
            <a:r>
              <a:rPr lang="fr-FR" dirty="0" smtClean="0"/>
              <a:t>                                   </a:t>
            </a:r>
            <a:r>
              <a:rPr lang="fr-FR" sz="2000" b="1" dirty="0" smtClean="0"/>
              <a:t>c’est un Framework web, mobile, desktop</a:t>
            </a:r>
          </a:p>
          <a:p>
            <a:pPr>
              <a:buNone/>
            </a:pPr>
            <a:r>
              <a:rPr lang="fr-FR" sz="2000" b="1" dirty="0" smtClean="0"/>
              <a:t>                                    </a:t>
            </a:r>
          </a:p>
          <a:p>
            <a:pPr>
              <a:buNone/>
            </a:pPr>
            <a:r>
              <a:rPr lang="fr-FR" sz="2000" b="1" dirty="0" smtClean="0"/>
              <a:t> </a:t>
            </a:r>
          </a:p>
          <a:p>
            <a:pPr>
              <a:buNone/>
            </a:pPr>
            <a:r>
              <a:rPr lang="fr-FR" sz="2000" b="1" dirty="0" smtClean="0"/>
              <a:t>                                                          Parmi les meilleurs Framework PHP</a:t>
            </a:r>
          </a:p>
          <a:p>
            <a:pPr>
              <a:buNone/>
            </a:pPr>
            <a:endParaRPr lang="fr-FR" sz="2000" b="1" dirty="0" smtClean="0"/>
          </a:p>
          <a:p>
            <a:pPr>
              <a:buNone/>
            </a:pPr>
            <a:endParaRPr lang="fr-FR" sz="2000" b="1" dirty="0" smtClean="0"/>
          </a:p>
          <a:p>
            <a:pPr>
              <a:buNone/>
            </a:pPr>
            <a:r>
              <a:rPr lang="fr-FR" sz="2000" b="1" dirty="0" smtClean="0"/>
              <a:t>                          </a:t>
            </a:r>
          </a:p>
          <a:p>
            <a:pPr>
              <a:buNone/>
            </a:pPr>
            <a:r>
              <a:rPr lang="fr-FR" sz="2000" b="1" dirty="0" smtClean="0"/>
              <a:t>                                                            ce qu’on va le présenter ci dessous</a:t>
            </a:r>
            <a:endParaRPr lang="fr-FR" sz="2000" b="1" dirty="0"/>
          </a:p>
        </p:txBody>
      </p:sp>
      <p:pic>
        <p:nvPicPr>
          <p:cNvPr id="13" name="Image 12" descr="angular-logo.png"/>
          <p:cNvPicPr>
            <a:picLocks noChangeAspect="1"/>
          </p:cNvPicPr>
          <p:nvPr/>
        </p:nvPicPr>
        <p:blipFill>
          <a:blip r:embed="rId2"/>
          <a:stretch>
            <a:fillRect/>
          </a:stretch>
        </p:blipFill>
        <p:spPr>
          <a:xfrm>
            <a:off x="357158" y="1714488"/>
            <a:ext cx="2928958" cy="1696065"/>
          </a:xfrm>
          <a:prstGeom prst="rect">
            <a:avLst/>
          </a:prstGeom>
        </p:spPr>
      </p:pic>
      <p:pic>
        <p:nvPicPr>
          <p:cNvPr id="14" name="Image 13" descr="s.png"/>
          <p:cNvPicPr>
            <a:picLocks noChangeAspect="1"/>
          </p:cNvPicPr>
          <p:nvPr/>
        </p:nvPicPr>
        <p:blipFill>
          <a:blip r:embed="rId3"/>
          <a:stretch>
            <a:fillRect/>
          </a:stretch>
        </p:blipFill>
        <p:spPr>
          <a:xfrm>
            <a:off x="428596" y="3214686"/>
            <a:ext cx="1015991" cy="1020071"/>
          </a:xfrm>
          <a:prstGeom prst="rect">
            <a:avLst/>
          </a:prstGeom>
        </p:spPr>
      </p:pic>
      <p:pic>
        <p:nvPicPr>
          <p:cNvPr id="15" name="Image 14" descr="laravel.png"/>
          <p:cNvPicPr>
            <a:picLocks noChangeAspect="1"/>
          </p:cNvPicPr>
          <p:nvPr/>
        </p:nvPicPr>
        <p:blipFill>
          <a:blip r:embed="rId4"/>
          <a:stretch>
            <a:fillRect/>
          </a:stretch>
        </p:blipFill>
        <p:spPr>
          <a:xfrm>
            <a:off x="1857356" y="3286124"/>
            <a:ext cx="1500198" cy="785818"/>
          </a:xfrm>
          <a:prstGeom prst="rect">
            <a:avLst/>
          </a:prstGeom>
        </p:spPr>
      </p:pic>
      <p:pic>
        <p:nvPicPr>
          <p:cNvPr id="16" name="Image 15" descr="en.jpg"/>
          <p:cNvPicPr>
            <a:picLocks noChangeAspect="1"/>
          </p:cNvPicPr>
          <p:nvPr/>
        </p:nvPicPr>
        <p:blipFill>
          <a:blip r:embed="rId5"/>
          <a:stretch>
            <a:fillRect/>
          </a:stretch>
        </p:blipFill>
        <p:spPr>
          <a:xfrm>
            <a:off x="1071538" y="4500570"/>
            <a:ext cx="2571768" cy="10588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14290"/>
            <a:ext cx="8229600" cy="1143000"/>
          </a:xfrm>
        </p:spPr>
        <p:txBody>
          <a:bodyPr>
            <a:normAutofit fontScale="90000"/>
          </a:bodyPr>
          <a:lstStyle/>
          <a:p>
            <a:r>
              <a:rPr lang="fr-FR" dirty="0" smtClean="0">
                <a:solidFill>
                  <a:srgbClr val="FF0000"/>
                </a:solidFill>
              </a:rPr>
              <a:t>c'est quoi un ORM(Object Relationnel Mapping ) ! </a:t>
            </a:r>
            <a:endParaRPr lang="fr-FR" dirty="0">
              <a:solidFill>
                <a:srgbClr val="FF0000"/>
              </a:solidFill>
            </a:endParaRPr>
          </a:p>
        </p:txBody>
      </p:sp>
      <p:sp>
        <p:nvSpPr>
          <p:cNvPr id="9" name="Espace réservé du contenu 8"/>
          <p:cNvSpPr>
            <a:spLocks noGrp="1"/>
          </p:cNvSpPr>
          <p:nvPr>
            <p:ph idx="1"/>
          </p:nvPr>
        </p:nvSpPr>
        <p:spPr>
          <a:xfrm>
            <a:off x="457200" y="1428736"/>
            <a:ext cx="8229600" cy="4697427"/>
          </a:xfrm>
        </p:spPr>
        <p:txBody>
          <a:bodyPr>
            <a:normAutofit/>
          </a:bodyPr>
          <a:lstStyle/>
          <a:p>
            <a:r>
              <a:rPr lang="fr-FR" sz="2400" b="1" i="1" dirty="0" smtClean="0"/>
              <a:t>-----Avant de commencer d‘ étudier Entity Framework il faut savoir c'est quoi un ORM ?------</a:t>
            </a:r>
          </a:p>
          <a:p>
            <a:r>
              <a:rPr lang="fr-FR" sz="2400" b="1" i="1" dirty="0" smtClean="0"/>
              <a:t>on a l'habitude de travailler avec l'ADO.NET ce qui concerne le langage c Sharp et c'est vraiment lourd et fatigant pour le développeur puisque il va  développer tout depuis 0. maintenant avec l'ORM On va gagner beaucoup de temps puisque a l'aide de l'</a:t>
            </a:r>
            <a:r>
              <a:rPr lang="fr-FR" sz="2400" b="1" i="1" dirty="0" err="1" smtClean="0"/>
              <a:t>object</a:t>
            </a:r>
            <a:r>
              <a:rPr lang="fr-FR" sz="2400" b="1" i="1" dirty="0" smtClean="0"/>
              <a:t> relationnel Mapping Framework permet de créer d'une façon automatique (sans aucun effort ) des classes relative aux tables de la base de données déjà créer et vice versa aussi bien la manipulation des données est très facile par rapport à l'ADO.NET.</a:t>
            </a:r>
            <a:endParaRPr lang="fr-FR" sz="2400"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42852"/>
            <a:ext cx="8229600" cy="1143000"/>
          </a:xfrm>
        </p:spPr>
        <p:txBody>
          <a:bodyPr/>
          <a:lstStyle/>
          <a:p>
            <a:r>
              <a:rPr lang="fr-FR" dirty="0" smtClean="0">
                <a:solidFill>
                  <a:srgbClr val="FF0000"/>
                </a:solidFill>
              </a:rPr>
              <a:t>Le fonctionnement de l’ORM </a:t>
            </a:r>
            <a:endParaRPr lang="fr-FR" dirty="0">
              <a:solidFill>
                <a:srgbClr val="FF0000"/>
              </a:solidFill>
            </a:endParaRPr>
          </a:p>
        </p:txBody>
      </p:sp>
      <p:pic>
        <p:nvPicPr>
          <p:cNvPr id="4" name="Espace réservé du contenu 3" descr="persistence-of-objects-using-an-ORM-framework.png"/>
          <p:cNvPicPr>
            <a:picLocks noGrp="1" noChangeAspect="1"/>
          </p:cNvPicPr>
          <p:nvPr>
            <p:ph idx="1"/>
          </p:nvPr>
        </p:nvPicPr>
        <p:blipFill>
          <a:blip r:embed="rId2"/>
          <a:stretch>
            <a:fillRect/>
          </a:stretch>
        </p:blipFill>
        <p:spPr>
          <a:xfrm>
            <a:off x="214282" y="1142984"/>
            <a:ext cx="8643998" cy="5072098"/>
          </a:xfrm>
        </p:spPr>
      </p:pic>
      <p:pic>
        <p:nvPicPr>
          <p:cNvPr id="5" name="Image 4" descr="90019939-imaginer-emoticon-avec-un-doigt-et-un-pouce-reposant-sur-le-menton-pensant-se-demandant-.jpg"/>
          <p:cNvPicPr>
            <a:picLocks noChangeAspect="1"/>
          </p:cNvPicPr>
          <p:nvPr/>
        </p:nvPicPr>
        <p:blipFill>
          <a:blip r:embed="rId3"/>
          <a:stretch>
            <a:fillRect/>
          </a:stretch>
        </p:blipFill>
        <p:spPr>
          <a:xfrm>
            <a:off x="8015292" y="214290"/>
            <a:ext cx="1128708" cy="12136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solidFill>
                  <a:srgbClr val="FF0000"/>
                </a:solidFill>
              </a:rPr>
              <a:t>Un ORM très populaire de C Sharp </a:t>
            </a:r>
            <a:br>
              <a:rPr lang="fr-FR" dirty="0" smtClean="0">
                <a:solidFill>
                  <a:srgbClr val="FF0000"/>
                </a:solidFill>
              </a:rPr>
            </a:br>
            <a:r>
              <a:rPr lang="fr-FR" dirty="0" smtClean="0">
                <a:solidFill>
                  <a:srgbClr val="FF0000"/>
                </a:solidFill>
              </a:rPr>
              <a:t>c’est L’Entity Framework : </a:t>
            </a:r>
            <a:endParaRPr lang="fr-FR" dirty="0">
              <a:solidFill>
                <a:srgbClr val="FF0000"/>
              </a:solidFill>
            </a:endParaRPr>
          </a:p>
        </p:txBody>
      </p:sp>
      <p:sp>
        <p:nvSpPr>
          <p:cNvPr id="3" name="Espace réservé du contenu 2"/>
          <p:cNvSpPr>
            <a:spLocks noGrp="1"/>
          </p:cNvSpPr>
          <p:nvPr>
            <p:ph idx="1"/>
          </p:nvPr>
        </p:nvSpPr>
        <p:spPr/>
        <p:txBody>
          <a:bodyPr>
            <a:normAutofit/>
          </a:bodyPr>
          <a:lstStyle/>
          <a:p>
            <a:r>
              <a:rPr lang="fr-FR" dirty="0" smtClean="0">
                <a:solidFill>
                  <a:srgbClr val="FF0000"/>
                </a:solidFill>
              </a:rPr>
              <a:t>What Is Entity Framework?</a:t>
            </a:r>
          </a:p>
          <a:p>
            <a:r>
              <a:rPr lang="fr-FR" sz="2400" b="1" dirty="0" smtClean="0"/>
              <a:t>c’est le produit mis en avant par Microsoft qui a développer des bibliothèques pour que les développeurs permettent à l'utiliser facilement il est régulièrement mis à jour (actuellement : version 6) </a:t>
            </a:r>
          </a:p>
          <a:p>
            <a:r>
              <a:rPr lang="fr-FR" sz="2400" b="1" dirty="0" smtClean="0"/>
              <a:t>il est bien documenté</a:t>
            </a:r>
          </a:p>
          <a:p>
            <a:r>
              <a:rPr lang="fr-FR" sz="2400" b="1" dirty="0" smtClean="0"/>
              <a:t>il se base sur l’API standard ADO.NET.</a:t>
            </a:r>
            <a:endParaRPr lang="fr-FR"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solidFill>
                  <a:srgbClr val="FF0000"/>
                </a:solidFill>
              </a:rPr>
              <a:t>pourquoi on utilise Entity Framework ?</a:t>
            </a:r>
            <a:endParaRPr lang="fr-FR" dirty="0">
              <a:solidFill>
                <a:srgbClr val="FF0000"/>
              </a:solidFill>
            </a:endParaRPr>
          </a:p>
        </p:txBody>
      </p:sp>
      <p:sp>
        <p:nvSpPr>
          <p:cNvPr id="3" name="Espace réservé du contenu 2"/>
          <p:cNvSpPr>
            <a:spLocks noGrp="1"/>
          </p:cNvSpPr>
          <p:nvPr>
            <p:ph idx="1"/>
          </p:nvPr>
        </p:nvSpPr>
        <p:spPr/>
        <p:txBody>
          <a:bodyPr>
            <a:normAutofit fontScale="85000" lnSpcReduction="10000"/>
          </a:bodyPr>
          <a:lstStyle/>
          <a:p>
            <a:r>
              <a:rPr lang="fr-FR" dirty="0" smtClean="0">
                <a:solidFill>
                  <a:srgbClr val="FF0000"/>
                </a:solidFill>
              </a:rPr>
              <a:t>1-</a:t>
            </a:r>
            <a:r>
              <a:rPr lang="fr-FR" dirty="0" smtClean="0"/>
              <a:t>pour faciliter la communication avec la base de données</a:t>
            </a:r>
          </a:p>
          <a:p>
            <a:r>
              <a:rPr lang="fr-FR" dirty="0" smtClean="0">
                <a:solidFill>
                  <a:srgbClr val="FF0000"/>
                </a:solidFill>
              </a:rPr>
              <a:t>2-</a:t>
            </a:r>
            <a:r>
              <a:rPr lang="fr-FR" dirty="0" smtClean="0"/>
              <a:t>Réduire le temps de travail dédié à la mise en place de l'enregistrement et de la lecture des données</a:t>
            </a:r>
          </a:p>
          <a:p>
            <a:r>
              <a:rPr lang="fr-FR" dirty="0" smtClean="0">
                <a:solidFill>
                  <a:srgbClr val="FF0000"/>
                </a:solidFill>
              </a:rPr>
              <a:t>3-</a:t>
            </a:r>
            <a:r>
              <a:rPr lang="fr-FR" dirty="0" smtClean="0"/>
              <a:t>Réduire de façon significative la quantité de code à maintenir. On peut se concentrer sur le code important </a:t>
            </a:r>
          </a:p>
          <a:p>
            <a:r>
              <a:rPr lang="fr-FR" dirty="0" smtClean="0">
                <a:solidFill>
                  <a:srgbClr val="FF0000"/>
                </a:solidFill>
              </a:rPr>
              <a:t>4-</a:t>
            </a:r>
            <a:r>
              <a:rPr lang="fr-FR" dirty="0" smtClean="0"/>
              <a:t>et la chose la plus importante c'est que on n'a pas Plus besoin d'écrire nos requêtes SQL, Entity Framework fait tout à notre place (la réduction dans les erreur syntaxique)</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42852"/>
            <a:ext cx="8229600" cy="1000132"/>
          </a:xfrm>
        </p:spPr>
        <p:txBody>
          <a:bodyPr/>
          <a:lstStyle/>
          <a:p>
            <a:r>
              <a:rPr lang="fr-FR" dirty="0" smtClean="0">
                <a:solidFill>
                  <a:srgbClr val="FF0000"/>
                </a:solidFill>
              </a:rPr>
              <a:t>How Entity Framework Works?</a:t>
            </a:r>
            <a:endParaRPr lang="fr-FR" dirty="0">
              <a:solidFill>
                <a:srgbClr val="FF0000"/>
              </a:solidFill>
            </a:endParaRPr>
          </a:p>
        </p:txBody>
      </p:sp>
      <p:sp>
        <p:nvSpPr>
          <p:cNvPr id="5" name="Espace réservé du contenu 4"/>
          <p:cNvSpPr>
            <a:spLocks noGrp="1"/>
          </p:cNvSpPr>
          <p:nvPr>
            <p:ph idx="1"/>
          </p:nvPr>
        </p:nvSpPr>
        <p:spPr>
          <a:xfrm>
            <a:off x="457200" y="1214422"/>
            <a:ext cx="8229600" cy="5429288"/>
          </a:xfrm>
        </p:spPr>
        <p:txBody>
          <a:bodyPr>
            <a:normAutofit fontScale="77500" lnSpcReduction="20000"/>
          </a:bodyPr>
          <a:lstStyle/>
          <a:p>
            <a:r>
              <a:rPr lang="fr-FR" b="1" dirty="0" smtClean="0"/>
              <a:t>A l’utilisation de chaque table de la base de données , Entity Framework construit une classe associé à cette table .</a:t>
            </a:r>
          </a:p>
          <a:p>
            <a:r>
              <a:rPr lang="fr-FR" b="1" dirty="0" smtClean="0"/>
              <a:t>EF se base sur les relations entre les tables .</a:t>
            </a:r>
          </a:p>
          <a:p>
            <a:r>
              <a:rPr lang="fr-FR" b="1" dirty="0" smtClean="0"/>
              <a:t>Entity Framework  utilise LINQ (Language Integrated Query) pour interroger les données de la base de données. </a:t>
            </a:r>
          </a:p>
          <a:p>
            <a:r>
              <a:rPr lang="fr-FR" b="1" dirty="0" smtClean="0"/>
              <a:t>LINQ vous permet d’utiliser C# (ou le langage .NET de votre choix) pour écrire des requêtes fortement typées. </a:t>
            </a:r>
          </a:p>
          <a:p>
            <a:r>
              <a:rPr lang="fr-FR" b="1" dirty="0" smtClean="0"/>
              <a:t> Il utilise vos classes de contexte et d’entité dérivées pour référencer les objet de base de données. </a:t>
            </a:r>
          </a:p>
          <a:p>
            <a:r>
              <a:rPr lang="fr-FR" b="1" dirty="0" smtClean="0"/>
              <a:t>EF passe une représentation de la requête LINQ au fournisseur de bases de données. Les fournisseurs de bases de données la traduisent à leur tour en langage de requête spécifique aux bases de données (par exemple, SQL pour une base de données relationnelle).</a:t>
            </a:r>
          </a:p>
          <a:p>
            <a:endParaRPr lang="fr-FR" b="1" dirty="0"/>
          </a:p>
        </p:txBody>
      </p:sp>
      <p:pic>
        <p:nvPicPr>
          <p:cNvPr id="6" name="Image 5" descr="ob_301b1d_que-devons-nous-faire.jpg"/>
          <p:cNvPicPr>
            <a:picLocks noChangeAspect="1"/>
          </p:cNvPicPr>
          <p:nvPr/>
        </p:nvPicPr>
        <p:blipFill>
          <a:blip r:embed="rId2"/>
          <a:stretch>
            <a:fillRect/>
          </a:stretch>
        </p:blipFill>
        <p:spPr>
          <a:xfrm>
            <a:off x="8167689" y="0"/>
            <a:ext cx="976311" cy="13785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42984"/>
          </a:xfrm>
        </p:spPr>
        <p:txBody>
          <a:bodyPr/>
          <a:lstStyle/>
          <a:p>
            <a:r>
              <a:rPr lang="fr-FR" dirty="0" smtClean="0">
                <a:solidFill>
                  <a:srgbClr val="FF0000"/>
                </a:solidFill>
              </a:rPr>
              <a:t>How Entity Framework Works?</a:t>
            </a:r>
            <a:endParaRPr lang="fr-FR" dirty="0"/>
          </a:p>
        </p:txBody>
      </p:sp>
      <p:pic>
        <p:nvPicPr>
          <p:cNvPr id="4" name="Espace réservé du contenu 3" descr="92439581_583246862399432_462589671659012096_n.png"/>
          <p:cNvPicPr>
            <a:picLocks noGrp="1" noChangeAspect="1"/>
          </p:cNvPicPr>
          <p:nvPr>
            <p:ph idx="1"/>
          </p:nvPr>
        </p:nvPicPr>
        <p:blipFill>
          <a:blip r:embed="rId2"/>
          <a:stretch>
            <a:fillRect/>
          </a:stretch>
        </p:blipFill>
        <p:spPr>
          <a:xfrm>
            <a:off x="214282" y="1071546"/>
            <a:ext cx="8786874" cy="5429288"/>
          </a:xfrm>
        </p:spPr>
      </p:pic>
      <p:pic>
        <p:nvPicPr>
          <p:cNvPr id="5" name="Image 4" descr="ob_301b1d_que-devons-nous-faire.jpg"/>
          <p:cNvPicPr>
            <a:picLocks noChangeAspect="1"/>
          </p:cNvPicPr>
          <p:nvPr/>
        </p:nvPicPr>
        <p:blipFill>
          <a:blip r:embed="rId3"/>
          <a:stretch>
            <a:fillRect/>
          </a:stretch>
        </p:blipFill>
        <p:spPr>
          <a:xfrm>
            <a:off x="8239095" y="0"/>
            <a:ext cx="904905" cy="1277726"/>
          </a:xfrm>
          <a:prstGeom prst="rect">
            <a:avLst/>
          </a:prstGeom>
        </p:spPr>
      </p:pic>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982</TotalTime>
  <Words>486</Words>
  <Application>Microsoft Office PowerPoint</Application>
  <PresentationFormat>Affichage à l'écran (4:3)</PresentationFormat>
  <Paragraphs>52</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 Office</vt:lpstr>
      <vt:lpstr>Travail réalisé par : Naffeti Mohamed        Kramti Mohamed  Tourki Fadoua Madhioub Wissal </vt:lpstr>
      <vt:lpstr>Qu’est ce q ’un Framework? </vt:lpstr>
      <vt:lpstr>Des exemples de Framework</vt:lpstr>
      <vt:lpstr>c'est quoi un ORM(Object Relationnel Mapping ) ! </vt:lpstr>
      <vt:lpstr>Le fonctionnement de l’ORM </vt:lpstr>
      <vt:lpstr>Un ORM très populaire de C Sharp  c’est L’Entity Framework : </vt:lpstr>
      <vt:lpstr>pourquoi on utilise Entity Framework ?</vt:lpstr>
      <vt:lpstr>How Entity Framework Works?</vt:lpstr>
      <vt:lpstr>How Entity Framework Works?</vt:lpstr>
      <vt:lpstr>Entity Framework VS ADO.NET !</vt:lpstr>
      <vt:lpstr>Diapositive 11</vt:lpstr>
      <vt:lpstr>Diapositive 12</vt:lpstr>
      <vt:lpstr>Avec Entity Framework </vt:lpstr>
      <vt:lpstr>Avec Entity Framework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mohamed</dc:creator>
  <cp:lastModifiedBy>mohamed</cp:lastModifiedBy>
  <cp:revision>86</cp:revision>
  <dcterms:created xsi:type="dcterms:W3CDTF">2020-04-09T20:28:02Z</dcterms:created>
  <dcterms:modified xsi:type="dcterms:W3CDTF">2020-04-11T21:11:58Z</dcterms:modified>
</cp:coreProperties>
</file>