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60" r:id="rId2"/>
  </p:sldMasterIdLst>
  <p:notesMasterIdLst>
    <p:notesMasterId r:id="rId16"/>
  </p:notesMasterIdLst>
  <p:handoutMasterIdLst>
    <p:handoutMasterId r:id="rId17"/>
  </p:handoutMasterIdLst>
  <p:sldIdLst>
    <p:sldId id="256" r:id="rId3"/>
    <p:sldId id="257" r:id="rId4"/>
    <p:sldId id="365" r:id="rId5"/>
    <p:sldId id="377" r:id="rId6"/>
    <p:sldId id="367" r:id="rId7"/>
    <p:sldId id="366" r:id="rId8"/>
    <p:sldId id="368" r:id="rId9"/>
    <p:sldId id="370" r:id="rId10"/>
    <p:sldId id="371" r:id="rId11"/>
    <p:sldId id="372" r:id="rId12"/>
    <p:sldId id="374" r:id="rId13"/>
    <p:sldId id="375" r:id="rId14"/>
    <p:sldId id="326" r:id="rId15"/>
  </p:sldIdLst>
  <p:sldSz cx="12192000" cy="6858000"/>
  <p:notesSz cx="6858000" cy="9144000"/>
  <p:embeddedFontLst>
    <p:embeddedFont>
      <p:font typeface="Arial Rounded MT Bold" panose="020F0704030504030204" pitchFamily="34" charset="0"/>
      <p:regular r:id="rId18"/>
    </p:embeddedFont>
    <p:embeddedFont>
      <p:font typeface="Bahnschrift SemiLight" panose="020B0502040204020203" pitchFamily="34" charset="0"/>
      <p:regular r:id="rId19"/>
    </p:embeddedFont>
    <p:embeddedFont>
      <p:font typeface="Bookman Old Style" panose="02050604050505020204" pitchFamily="18" charset="0"/>
      <p:regular r:id="rId20"/>
      <p:bold r:id="rId21"/>
      <p:italic r:id="rId22"/>
      <p:boldItalic r:id="rId23"/>
    </p:embeddedFont>
    <p:embeddedFont>
      <p:font typeface="Century Gothic" panose="020B0502020202020204" pitchFamily="34" charset="0"/>
      <p:regular r:id="rId24"/>
      <p:bold r:id="rId25"/>
      <p:italic r:id="rId26"/>
      <p:boldItalic r:id="rId27"/>
    </p:embeddedFont>
    <p:embeddedFont>
      <p:font typeface="Overlock" panose="020B0604020202020204" charset="0"/>
      <p:regular r:id="rId28"/>
    </p:embeddedFont>
    <p:embeddedFont>
      <p:font typeface="Quattrocento Sans" panose="020B0502050000020003" pitchFamily="34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2198" userDrawn="1">
          <p15:clr>
            <a:srgbClr val="000000"/>
          </p15:clr>
        </p15:guide>
        <p15:guide id="2" pos="3840" userDrawn="1">
          <p15:clr>
            <a:srgbClr val="000000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9" d="100"/>
          <a:sy n="59" d="100"/>
        </p:scale>
        <p:origin x="940" y="52"/>
      </p:cViewPr>
      <p:guideLst>
        <p:guide orient="horz" pos="219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92" y="-102"/>
      </p:cViewPr>
      <p:guideLst>
        <p:guide orient="horz" pos="293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1.xml"/><Relationship Id="rId21" Type="http://schemas.openxmlformats.org/officeDocument/2006/relationships/font" Target="fonts/font4.fntdata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handoutMaster" Target="handoutMasters/handoutMaster1.xml"/><Relationship Id="rId25" Type="http://schemas.openxmlformats.org/officeDocument/2006/relationships/font" Target="fonts/font8.fntdata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29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7.fntdata"/><Relationship Id="rId32" Type="http://schemas.openxmlformats.org/officeDocument/2006/relationships/font" Target="fonts/font15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6.fntdata"/><Relationship Id="rId28" Type="http://schemas.openxmlformats.org/officeDocument/2006/relationships/font" Target="fonts/font11.fntdata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font" Target="fonts/font2.fntdata"/><Relationship Id="rId31" Type="http://schemas.openxmlformats.org/officeDocument/2006/relationships/font" Target="fonts/font14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5.fntdata"/><Relationship Id="rId27" Type="http://schemas.openxmlformats.org/officeDocument/2006/relationships/font" Target="fonts/font10.fntdata"/><Relationship Id="rId30" Type="http://schemas.openxmlformats.org/officeDocument/2006/relationships/font" Target="fonts/font13.fntdata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370304-5C45-4A29-AF69-DA8E27EB3D7D}" type="datetimeFigureOut">
              <a:rPr lang="en-US" smtClean="0"/>
              <a:pPr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4DAF77-E01D-4DCA-9435-93588B86E1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 panose="020F050202020403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Calibri" panose="020F0502020204030204"/>
                <a:buNone/>
              </a:p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8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8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8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8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8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87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81" name="Google Shape;81;p8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8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8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5"/>
          <p:cNvSpPr txBox="1">
            <a:spLocks noGrp="1"/>
          </p:cNvSpPr>
          <p:nvPr>
            <p:ph type="title"/>
          </p:nvPr>
        </p:nvSpPr>
        <p:spPr>
          <a:xfrm>
            <a:off x="1211501" y="337515"/>
            <a:ext cx="7315200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800" b="1">
                <a:solidFill>
                  <a:srgbClr val="26303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7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7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2" name="Google Shape;22;p7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7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79"/>
          <p:cNvSpPr txBox="1">
            <a:spLocks noGrp="1"/>
          </p:cNvSpPr>
          <p:nvPr>
            <p:ph type="body" idx="1"/>
          </p:nvPr>
        </p:nvSpPr>
        <p:spPr>
          <a:xfrm rot="5400000">
            <a:off x="3920332" y="-1256507"/>
            <a:ext cx="4351337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7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8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34" name="Google Shape;34;p8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35" name="Google Shape;35;p8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8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8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8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41" name="Google Shape;41;p8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42" name="Google Shape;42;p8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8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3" name="Google Shape;53;p8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8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5" name="Google Shape;55;p8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8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8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8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8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8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8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8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8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9" name="Google Shape;69;p8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1" name="Google Shape;11;p7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2" name="Google Shape;12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3" name="Google Shape;13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4" name="Google Shape;14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  <a:defRPr sz="1200" b="0" i="0" u="none" strike="noStrike" cap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40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5" name="Google Shape;85;p74"/>
          <p:cNvCxnSpPr/>
          <p:nvPr/>
        </p:nvCxnSpPr>
        <p:spPr>
          <a:xfrm>
            <a:off x="0" y="6373812"/>
            <a:ext cx="12204700" cy="0"/>
          </a:xfrm>
          <a:prstGeom prst="straightConnector1">
            <a:avLst/>
          </a:prstGeom>
          <a:noFill/>
          <a:ln w="25400" cap="flat" cmpd="sng">
            <a:solidFill>
              <a:srgbClr val="FF4500"/>
            </a:solidFill>
            <a:prstDash val="solid"/>
            <a:miter lim="800000"/>
            <a:headEnd type="none" w="med" len="med"/>
            <a:tailEnd type="none" w="med" len="med"/>
          </a:ln>
        </p:spPr>
      </p:cxnSp>
      <p:sp>
        <p:nvSpPr>
          <p:cNvPr id="86" name="Google Shape;86;p74"/>
          <p:cNvSpPr txBox="1"/>
          <p:nvPr/>
        </p:nvSpPr>
        <p:spPr>
          <a:xfrm>
            <a:off x="633412" y="6408737"/>
            <a:ext cx="10936287" cy="45720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200"/>
              <a:buFont typeface="Calibri" panose="020F0502020204030204"/>
              <a:buNone/>
            </a:pPr>
            <a:r>
              <a:rPr lang="en-US" sz="2200" b="1" i="0" u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Vel Tech High Tech Dr </a:t>
            </a:r>
            <a:r>
              <a:rPr lang="en-US" sz="2200" b="1" i="0" u="none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Rangarajan</a:t>
            </a:r>
            <a:r>
              <a:rPr lang="en-US" sz="2200" b="1" i="0" u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Dr </a:t>
            </a:r>
            <a:r>
              <a:rPr lang="en-US" sz="2200" b="1" i="0" u="none" dirty="0" err="1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Sakunthala</a:t>
            </a:r>
            <a:r>
              <a:rPr lang="en-US" sz="2200" b="1" i="0" u="none" dirty="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Engineering College </a:t>
            </a:r>
            <a:r>
              <a:rPr lang="en-US" sz="1800" b="1" i="0" u="none" dirty="0">
                <a:solidFill>
                  <a:srgbClr val="FFFF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 Autonomous Institution</a:t>
            </a:r>
            <a:endParaRPr dirty="0"/>
          </a:p>
        </p:txBody>
      </p:sp>
      <p:sp>
        <p:nvSpPr>
          <p:cNvPr id="87" name="Google Shape;87;p74"/>
          <p:cNvSpPr txBox="1"/>
          <p:nvPr/>
        </p:nvSpPr>
        <p:spPr>
          <a:xfrm>
            <a:off x="11569700" y="6408737"/>
            <a:ext cx="633412" cy="457200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Quattrocento Sans" panose="020B0502050000020003"/>
              <a:buNone/>
            </a:pPr>
            <a:fld id="{00000000-1234-1234-1234-123412341234}" type="slidenum">
              <a:rPr lang="en-US" sz="1600" b="1" i="0" u="none">
                <a:solidFill>
                  <a:schemeClr val="lt1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Quattrocento Sans" panose="020B0502050000020003"/>
                <a:buNone/>
              </a:pPr>
              <a:t>‹#›</a:t>
            </a:fld>
            <a:endParaRPr lang="en-US" sz="1600" b="1" i="0" u="none">
              <a:solidFill>
                <a:schemeClr val="lt1"/>
              </a:solidFill>
              <a:latin typeface="Quattrocento Sans" panose="020B0502050000020003"/>
              <a:ea typeface="Quattrocento Sans" panose="020B0502050000020003"/>
              <a:cs typeface="Quattrocento Sans" panose="020B0502050000020003"/>
              <a:sym typeface="Quattrocento Sans" panose="020B0502050000020003"/>
            </a:endParaRPr>
          </a:p>
        </p:txBody>
      </p:sp>
      <p:sp>
        <p:nvSpPr>
          <p:cNvPr id="88" name="Google Shape;88;p74"/>
          <p:cNvSpPr/>
          <p:nvPr/>
        </p:nvSpPr>
        <p:spPr>
          <a:xfrm>
            <a:off x="0" y="153987"/>
            <a:ext cx="1116012" cy="731837"/>
          </a:xfrm>
          <a:custGeom>
            <a:avLst/>
            <a:gdLst/>
            <a:ahLst/>
            <a:cxnLst/>
            <a:rect l="l" t="t" r="r" b="b"/>
            <a:pathLst>
              <a:path w="1821243" h="902541" extrusionOk="0">
                <a:moveTo>
                  <a:pt x="0" y="0"/>
                </a:moveTo>
                <a:lnTo>
                  <a:pt x="1369972" y="0"/>
                </a:lnTo>
                <a:cubicBezTo>
                  <a:pt x="1619203" y="0"/>
                  <a:pt x="1821243" y="202040"/>
                  <a:pt x="1821243" y="451271"/>
                </a:cubicBezTo>
                <a:lnTo>
                  <a:pt x="1821243" y="451271"/>
                </a:lnTo>
                <a:cubicBezTo>
                  <a:pt x="1821243" y="700501"/>
                  <a:pt x="1619202" y="902541"/>
                  <a:pt x="1369972" y="902541"/>
                </a:cubicBezTo>
                <a:lnTo>
                  <a:pt x="0" y="902541"/>
                </a:lnTo>
                <a:close/>
              </a:path>
            </a:pathLst>
          </a:custGeom>
          <a:solidFill>
            <a:srgbClr val="FF4500"/>
          </a:solidFill>
          <a:ln>
            <a:noFill/>
          </a:ln>
          <a:effectLst>
            <a:outerShdw blurRad="63500" dist="63499" dir="2700000">
              <a:srgbClr val="000000">
                <a:alpha val="3960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9" name="Google Shape;89;p74"/>
          <p:cNvSpPr txBox="1"/>
          <p:nvPr/>
        </p:nvSpPr>
        <p:spPr>
          <a:xfrm>
            <a:off x="0" y="153987"/>
            <a:ext cx="287337" cy="73183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90" name="Google Shape;90;p74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1000" y="200025"/>
            <a:ext cx="641350" cy="639762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74"/>
          <p:cNvSpPr txBox="1"/>
          <p:nvPr/>
        </p:nvSpPr>
        <p:spPr>
          <a:xfrm>
            <a:off x="0" y="6400800"/>
            <a:ext cx="633412" cy="471487"/>
          </a:xfrm>
          <a:prstGeom prst="rect">
            <a:avLst/>
          </a:prstGeom>
          <a:solidFill>
            <a:srgbClr val="000080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 panose="020F0502020204030204"/>
              <a:buNone/>
            </a:pPr>
            <a:endParaRPr sz="1600" b="1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 i="0" u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92" name="Google Shape;92;p7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  <p:sp>
        <p:nvSpPr>
          <p:cNvPr id="93" name="Google Shape;93;p7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svg"/><Relationship Id="rId7" Type="http://schemas.openxmlformats.org/officeDocument/2006/relationships/image" Target="../media/image15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Relationship Id="rId9" Type="http://schemas.openxmlformats.org/officeDocument/2006/relationships/image" Target="../media/image17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ags" Target="../tags/tag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1"/>
          <p:cNvPicPr preferRelativeResize="0"/>
          <p:nvPr/>
        </p:nvPicPr>
        <p:blipFill rotWithShape="1">
          <a:blip r:embed="rId4"/>
          <a:srcRect l="30107" r="5080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 cap="flat" cmpd="sng">
            <a:solidFill>
              <a:srgbClr val="92AAEA"/>
            </a:solidFill>
            <a:prstDash val="solid"/>
            <a:miter lim="800000"/>
            <a:headEnd type="none" w="sm" len="sm"/>
            <a:tailEnd type="none" w="sm" len="sm"/>
          </a:ln>
        </p:spPr>
      </p:pic>
      <p:pic>
        <p:nvPicPr>
          <p:cNvPr id="117" name="Google Shape;117;p1" descr="C:\Users\EXAM CELL\Downloads\High-Tech (3).png"/>
          <p:cNvPicPr preferRelativeResize="0"/>
          <p:nvPr/>
        </p:nvPicPr>
        <p:blipFill rotWithShape="1">
          <a:blip r:embed="rId5"/>
          <a:srcRect t="27778" b="30554"/>
          <a:stretch>
            <a:fillRect/>
          </a:stretch>
        </p:blipFill>
        <p:spPr>
          <a:xfrm>
            <a:off x="2751137" y="127000"/>
            <a:ext cx="7029450" cy="1139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"/>
          <p:cNvSpPr txBox="1"/>
          <p:nvPr/>
        </p:nvSpPr>
        <p:spPr>
          <a:xfrm>
            <a:off x="36512" y="6332537"/>
            <a:ext cx="2214562" cy="3975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Century Gothic" panose="020B0502020202020204"/>
              <a:buNone/>
            </a:pPr>
            <a:r>
              <a:rPr lang="en-US" sz="2000" b="1" i="0" u="none" strike="noStrike" cap="none" dirty="0">
                <a:solidFill>
                  <a:srgbClr val="FFFF0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Date: </a:t>
            </a:r>
            <a:r>
              <a:rPr lang="en-US" sz="2000" b="1" dirty="0">
                <a:solidFill>
                  <a:srgbClr val="FFFF0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10</a:t>
            </a:r>
            <a:r>
              <a:rPr lang="en-US" sz="2000" b="1" i="0" u="none" strike="noStrike" cap="none" dirty="0">
                <a:solidFill>
                  <a:srgbClr val="FFFF00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.08.2025</a:t>
            </a:r>
            <a:endParaRPr dirty="0"/>
          </a:p>
        </p:txBody>
      </p:sp>
      <p:pic>
        <p:nvPicPr>
          <p:cNvPr id="119" name="Google Shape;119;p1" descr="C:\Users\EXAM CELL\Downloads\Veltech_-Round-Logo-Final (3).png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842171" y="118246"/>
            <a:ext cx="1241877" cy="1188040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"/>
          <p:cNvSpPr txBox="1"/>
          <p:nvPr/>
        </p:nvSpPr>
        <p:spPr>
          <a:xfrm>
            <a:off x="8341905" y="4592774"/>
            <a:ext cx="1600835" cy="76200"/>
          </a:xfrm>
          <a:prstGeom prst="rect">
            <a:avLst/>
          </a:prstGeom>
          <a:solidFill>
            <a:srgbClr val="FF45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3" name="Google Shape;123;p1"/>
          <p:cNvSpPr txBox="1"/>
          <p:nvPr/>
        </p:nvSpPr>
        <p:spPr>
          <a:xfrm>
            <a:off x="2438400" y="1143000"/>
            <a:ext cx="7653337" cy="296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000"/>
              <a:buFont typeface="Calibri" panose="020F0502020204030204"/>
              <a:buNone/>
            </a:pPr>
            <a:r>
              <a:rPr lang="en-US" sz="2000" b="1" i="0" u="none">
                <a:solidFill>
                  <a:srgbClr val="0070C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 Autonomous Institution</a:t>
            </a:r>
          </a:p>
        </p:txBody>
      </p:sp>
      <p:sp>
        <p:nvSpPr>
          <p:cNvPr id="124" name="Google Shape;124;p1"/>
          <p:cNvSpPr txBox="1"/>
          <p:nvPr/>
        </p:nvSpPr>
        <p:spPr>
          <a:xfrm>
            <a:off x="609600" y="4419600"/>
            <a:ext cx="398462" cy="147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050" rIns="0" bIns="0" anchor="t" anchorCtr="0">
            <a:spAutoFit/>
          </a:bodyPr>
          <a:lstStyle/>
          <a:p>
            <a:pPr marL="115570" marR="0" lvl="0" indent="-10287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Biotech,</a:t>
            </a:r>
          </a:p>
          <a:p>
            <a:pPr marL="115570" marR="0" lvl="0" indent="-10287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 panose="020B0604020202020204"/>
              <a:buNone/>
            </a:pPr>
            <a:r>
              <a:rPr lang="en-US" sz="400" b="0" i="0" u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 Chemical,ECE &amp;IT</a:t>
            </a:r>
          </a:p>
        </p:txBody>
      </p:sp>
      <p:sp>
        <p:nvSpPr>
          <p:cNvPr id="125" name="Google Shape;125;p1"/>
          <p:cNvSpPr txBox="1"/>
          <p:nvPr/>
        </p:nvSpPr>
        <p:spPr>
          <a:xfrm>
            <a:off x="2333172" y="2766455"/>
            <a:ext cx="8245375" cy="5207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00" scaled="0"/>
          </a:gradFill>
          <a:ln w="76200" cap="flat" cmpd="sng">
            <a:solidFill>
              <a:srgbClr val="00B05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 panose="020F0502020204030204"/>
              <a:buNone/>
            </a:pPr>
            <a:r>
              <a:rPr lang="en-US" sz="2800" b="1" dirty="0">
                <a:solidFill>
                  <a:srgbClr val="FF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21EE05P - PROJECT PHASE REVIEW - ZEROTH / I / II </a:t>
            </a:r>
            <a:endParaRPr sz="2800" dirty="0"/>
          </a:p>
        </p:txBody>
      </p:sp>
      <p:pic>
        <p:nvPicPr>
          <p:cNvPr id="126" name="Google Shape;126;p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426720" y="2348124"/>
            <a:ext cx="1097280" cy="1097280"/>
          </a:xfrm>
          <a:prstGeom prst="ellipse">
            <a:avLst/>
          </a:prstGeom>
          <a:noFill/>
          <a:ln w="635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27" name="Google Shape;127;p1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454856" y="3812342"/>
            <a:ext cx="1097280" cy="1097280"/>
          </a:xfrm>
          <a:prstGeom prst="ellipse">
            <a:avLst/>
          </a:prstGeom>
          <a:noFill/>
          <a:ln w="63500" cap="rnd" cmpd="sng">
            <a:solidFill>
              <a:srgbClr val="0070C0"/>
            </a:solidFill>
            <a:prstDash val="solid"/>
            <a:round/>
            <a:headEnd type="none" w="sm" len="sm"/>
            <a:tailEnd type="none" w="sm" len="sm"/>
          </a:ln>
          <a:effectLst>
            <a:outerShdw blurRad="381000" dist="292100" dir="5400000" sx="-80000" sy="-18000" rotWithShape="0">
              <a:srgbClr val="000000">
                <a:alpha val="21960"/>
              </a:srgbClr>
            </a:outerShdw>
          </a:effectLst>
        </p:spPr>
      </p:pic>
      <p:pic>
        <p:nvPicPr>
          <p:cNvPr id="128" name="Google Shape;128;p1"/>
          <p:cNvPicPr preferRelativeResize="0"/>
          <p:nvPr/>
        </p:nvPicPr>
        <p:blipFill rotWithShape="1">
          <a:blip r:embed="rId9"/>
          <a:srcRect/>
          <a:stretch>
            <a:fillRect/>
          </a:stretch>
        </p:blipFill>
        <p:spPr>
          <a:xfrm>
            <a:off x="154264" y="5217112"/>
            <a:ext cx="1764000" cy="496712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 cmpd="sng">
            <a:solidFill>
              <a:srgbClr val="002060"/>
            </a:solidFill>
            <a:prstDash val="solid"/>
            <a:miter lim="800000"/>
            <a:headEnd type="none" w="sm" len="sm"/>
            <a:tailEnd type="none" w="sm" len="sm"/>
          </a:ln>
          <a:effectLst>
            <a:reflection stA="28000" endPos="28000" dist="5000" dir="5400000" sy="-100000" algn="bl" rotWithShape="0"/>
          </a:effectLst>
        </p:spPr>
      </p:pic>
      <p:pic>
        <p:nvPicPr>
          <p:cNvPr id="129" name="Google Shape;129;p1"/>
          <p:cNvPicPr preferRelativeResize="0"/>
          <p:nvPr/>
        </p:nvPicPr>
        <p:blipFill rotWithShape="1">
          <a:blip r:embed="rId10"/>
          <a:srcRect/>
          <a:stretch>
            <a:fillRect/>
          </a:stretch>
        </p:blipFill>
        <p:spPr>
          <a:xfrm>
            <a:off x="42204" y="5713824"/>
            <a:ext cx="1980000" cy="426721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1764"/>
              </a:srgbClr>
            </a:outerShdw>
          </a:effectLst>
        </p:spPr>
      </p:pic>
      <p:sp>
        <p:nvSpPr>
          <p:cNvPr id="130" name="Google Shape;130;p1"/>
          <p:cNvSpPr/>
          <p:nvPr/>
        </p:nvSpPr>
        <p:spPr>
          <a:xfrm>
            <a:off x="2883385" y="1662692"/>
            <a:ext cx="6783129" cy="443753"/>
          </a:xfrm>
          <a:prstGeom prst="rect">
            <a:avLst/>
          </a:prstGeom>
          <a:gradFill>
            <a:gsLst>
              <a:gs pos="0">
                <a:srgbClr val="FFC647"/>
              </a:gs>
              <a:gs pos="50000">
                <a:srgbClr val="FFC600"/>
              </a:gs>
              <a:gs pos="100000">
                <a:srgbClr val="E3B400"/>
              </a:gs>
            </a:gsLst>
            <a:lin ang="5400000" scaled="0"/>
          </a:gradFill>
          <a:ln w="9525" cap="sq" cmpd="sng">
            <a:solidFill>
              <a:srgbClr val="92D050"/>
            </a:solidFill>
            <a:prstDash val="solid"/>
            <a:bevel/>
            <a:headEnd type="none" w="sm" len="sm"/>
            <a:tailEnd type="none" w="sm" len="sm"/>
          </a:ln>
          <a:effectLst>
            <a:outerShdw blurRad="50800" dist="38100" dir="2700000" algn="tl" rotWithShape="0">
              <a:srgbClr val="00B05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Department of</a:t>
            </a:r>
            <a:r>
              <a:rPr lang="en-IN" altLang="en-US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Artificial Intelligence And Data Science  </a:t>
            </a:r>
            <a:r>
              <a:rPr lang="en-IN" alt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Engineering</a:t>
            </a:r>
            <a:endParaRPr dirty="0"/>
          </a:p>
        </p:txBody>
      </p:sp>
      <p:sp>
        <p:nvSpPr>
          <p:cNvPr id="131" name="Google Shape;131;p1"/>
          <p:cNvSpPr txBox="1"/>
          <p:nvPr/>
        </p:nvSpPr>
        <p:spPr>
          <a:xfrm>
            <a:off x="2342605" y="3619953"/>
            <a:ext cx="8374380" cy="41545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400"/>
              <a:buFont typeface="Overlock" panose="02000506030000020004"/>
              <a:buNone/>
            </a:pPr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  <a:ea typeface="+mn-ea"/>
                <a:cs typeface="+mn-cs"/>
                <a:sym typeface="+mn-ea"/>
              </a:rPr>
              <a:t>Smart Expense </a:t>
            </a:r>
            <a:r>
              <a:rPr lang="en-US" sz="2100" b="1" dirty="0" err="1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  <a:ea typeface="+mn-ea"/>
                <a:cs typeface="+mn-cs"/>
                <a:sym typeface="+mn-ea"/>
              </a:rPr>
              <a:t>Visualizer</a:t>
            </a:r>
            <a:r>
              <a:rPr lang="en-US" sz="2100" b="1" dirty="0">
                <a:solidFill>
                  <a:srgbClr val="00B0F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ookman Old Style" panose="02050604050505020204" pitchFamily="18" charset="0"/>
                <a:ea typeface="+mn-ea"/>
                <a:cs typeface="+mn-cs"/>
                <a:sym typeface="+mn-ea"/>
              </a:rPr>
              <a:t> With ML Insights</a:t>
            </a:r>
            <a:endParaRPr sz="2100" b="1" dirty="0">
              <a:solidFill>
                <a:srgbClr val="00B0F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7882254" y="4297679"/>
            <a:ext cx="202628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dirty="0">
                <a:solidFill>
                  <a:srgbClr val="002060"/>
                </a:solidFill>
                <a:latin typeface="Quattrocento Sans" panose="020B0502050000020003"/>
                <a:ea typeface="Quattrocento Sans" panose="020B0502050000020003"/>
                <a:cs typeface="Quattrocento Sans" panose="020B0502050000020003"/>
                <a:sym typeface="Quattrocento Sans" panose="020B0502050000020003"/>
              </a:rPr>
              <a:t>PRESENTED BY</a:t>
            </a:r>
            <a:endParaRPr lang="en-US" sz="1600" dirty="0"/>
          </a:p>
        </p:txBody>
      </p:sp>
      <p:sp>
        <p:nvSpPr>
          <p:cNvPr id="16" name="Rectangle 15"/>
          <p:cNvSpPr/>
          <p:nvPr/>
        </p:nvSpPr>
        <p:spPr>
          <a:xfrm>
            <a:off x="6226810" y="4743359"/>
            <a:ext cx="5857240" cy="103759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t>VH13847     Mark Jerome Raj P      -      113024243080     -      III </a:t>
            </a:r>
            <a:r>
              <a:rPr lang="en-IN" b="1" dirty="0" err="1">
                <a:solidFill>
                  <a:srgbClr val="0D0D0D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t>Sem</a:t>
            </a:r>
            <a:endParaRPr lang="en-US" b="1" dirty="0">
              <a:solidFill>
                <a:srgbClr val="0D0D0D"/>
              </a:solidFill>
              <a:latin typeface="Times New Roman" panose="02020603050405020304" pitchFamily="18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t>VH13848     Mohamed </a:t>
            </a:r>
            <a:r>
              <a:rPr lang="en-IN" b="1" dirty="0" err="1">
                <a:solidFill>
                  <a:srgbClr val="0D0D0D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t>Nowfal</a:t>
            </a:r>
            <a:r>
              <a:rPr lang="en-IN" b="1" dirty="0">
                <a:solidFill>
                  <a:srgbClr val="0D0D0D"/>
                </a:solidFill>
                <a:latin typeface="Times New Roman" panose="02020603050405020304" pitchFamily="18" charset="0"/>
                <a:cs typeface="Segoe UI" panose="020B0502040204020203" pitchFamily="34" charset="0"/>
              </a:rPr>
              <a:t> M     -      113024243082</a:t>
            </a:r>
            <a:r>
              <a:rPr lang="en-US" dirty="0">
                <a:latin typeface="Times New Roman" panose="02020603050405020304" pitchFamily="18" charset="0"/>
                <a:cs typeface="Segoe UI" panose="020B0502040204020203" pitchFamily="34" charset="0"/>
              </a:rPr>
              <a:t>​     </a:t>
            </a:r>
            <a:r>
              <a:rPr lang="en-US" b="1" dirty="0">
                <a:latin typeface="Times New Roman" panose="02020603050405020304" pitchFamily="18" charset="0"/>
                <a:cs typeface="Segoe UI" panose="020B0502040204020203" pitchFamily="34" charset="0"/>
              </a:rPr>
              <a:t>-      III </a:t>
            </a:r>
            <a:r>
              <a:rPr lang="en-US" b="1" dirty="0" err="1">
                <a:latin typeface="Times New Roman" panose="02020603050405020304" pitchFamily="18" charset="0"/>
                <a:cs typeface="Segoe UI" panose="020B0502040204020203" pitchFamily="34" charset="0"/>
              </a:rPr>
              <a:t>Sem</a:t>
            </a:r>
            <a:endParaRPr lang="en-US" b="1" dirty="0">
              <a:latin typeface="Times New Roman" panose="02020603050405020304" pitchFamily="18" charset="0"/>
              <a:cs typeface="Segoe UI" panose="020B0502040204020203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IN" b="1" dirty="0">
                <a:latin typeface="Times New Roman" panose="02020603050405020304" pitchFamily="18" charset="0"/>
                <a:cs typeface="Segoe UI" panose="020B0502040204020203" pitchFamily="34" charset="0"/>
              </a:rPr>
              <a:t>VH13859     </a:t>
            </a:r>
            <a:r>
              <a:rPr lang="en-IN" b="1" dirty="0" err="1">
                <a:latin typeface="Times New Roman" panose="02020603050405020304" pitchFamily="18" charset="0"/>
                <a:cs typeface="Segoe UI" panose="020B0502040204020203" pitchFamily="34" charset="0"/>
              </a:rPr>
              <a:t>Nishanth</a:t>
            </a:r>
            <a:r>
              <a:rPr lang="en-IN" b="1" dirty="0">
                <a:latin typeface="Times New Roman" panose="02020603050405020304" pitchFamily="18" charset="0"/>
                <a:cs typeface="Segoe UI" panose="020B0502040204020203" pitchFamily="34" charset="0"/>
              </a:rPr>
              <a:t> Kumar B        -      113024243097     -      III </a:t>
            </a:r>
            <a:r>
              <a:rPr lang="en-IN" b="1" dirty="0" err="1">
                <a:latin typeface="Times New Roman" panose="02020603050405020304" pitchFamily="18" charset="0"/>
                <a:cs typeface="Segoe UI" panose="020B0502040204020203" pitchFamily="34" charset="0"/>
              </a:rPr>
              <a:t>Sem</a:t>
            </a:r>
            <a:endParaRPr lang="en-IN" b="1" dirty="0">
              <a:latin typeface="Times New Roman" panose="02020603050405020304" pitchFamily="18" charset="0"/>
              <a:cs typeface="Segoe UI" panose="020B0502040204020203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04826306"/>
              </p:ext>
            </p:extLst>
          </p:nvPr>
        </p:nvGraphicFramePr>
        <p:xfrm>
          <a:off x="5833110" y="6087745"/>
          <a:ext cx="625094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25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5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9120">
                <a:tc>
                  <a:txBody>
                    <a:bodyPr/>
                    <a:lstStyle/>
                    <a:p>
                      <a:r>
                        <a:rPr lang="en-IN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Segoe UI" panose="020B0502040204020203" pitchFamily="34" charset="0"/>
                        </a:rPr>
                        <a:t>Supervisor</a:t>
                      </a:r>
                    </a:p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Ms.Kuppulakshmi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Head of the Department</a:t>
                      </a:r>
                      <a:endParaRPr lang="en-US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baseline="0" dirty="0">
                          <a:solidFill>
                            <a:schemeClr val="tx1"/>
                          </a:solidFill>
                        </a:rPr>
                        <a:t>           </a:t>
                      </a:r>
                      <a:r>
                        <a:rPr lang="en-US" baseline="0" dirty="0" err="1">
                          <a:solidFill>
                            <a:schemeClr val="tx1"/>
                          </a:solidFill>
                        </a:rPr>
                        <a:t>Mrs.Geetha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                                      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3734687" y="329023"/>
            <a:ext cx="4107433" cy="472451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 panose="020F0502020204030204"/>
              <a:buNone/>
            </a:pPr>
            <a:r>
              <a:rPr lang="en-US" sz="2000" b="1" dirty="0">
                <a:solidFill>
                  <a:schemeClr val="bg1"/>
                </a:solidFill>
              </a:rPr>
              <a:t>Advantages And Disadvantages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750813" y="1203012"/>
            <a:ext cx="5726695" cy="25717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1800" b="1" dirty="0"/>
              <a:t>Disadvantages:</a:t>
            </a:r>
          </a:p>
          <a:p>
            <a:endParaRPr lang="en-US" sz="1800" b="1" dirty="0"/>
          </a:p>
          <a:p>
            <a:r>
              <a:rPr lang="en-US" sz="1800" dirty="0"/>
              <a:t>1.OCR and voice input may sometimes misinterpret data.</a:t>
            </a:r>
          </a:p>
          <a:p>
            <a:endParaRPr lang="en-US" sz="1800" dirty="0"/>
          </a:p>
          <a:p>
            <a:r>
              <a:rPr lang="en-US" sz="1800" dirty="0"/>
              <a:t>2.Requires internet for full functionality.</a:t>
            </a:r>
          </a:p>
          <a:p>
            <a:endParaRPr lang="en-US" sz="1800" dirty="0"/>
          </a:p>
          <a:p>
            <a:r>
              <a:rPr lang="en-US" sz="1800" dirty="0"/>
              <a:t>3.Machine learning needs proper training data.</a:t>
            </a:r>
          </a:p>
          <a:p>
            <a:endParaRPr lang="en-US" sz="1800" dirty="0"/>
          </a:p>
          <a:p>
            <a:r>
              <a:rPr lang="en-US" sz="1800" dirty="0"/>
              <a:t>4.Cloud storage raises potential privacy concerns</a:t>
            </a:r>
            <a:r>
              <a:rPr lang="en-US" dirty="0"/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47CBF5-F459-98B2-1194-03AD9331D3EC}"/>
              </a:ext>
            </a:extLst>
          </p:cNvPr>
          <p:cNvSpPr txBox="1"/>
          <p:nvPr/>
        </p:nvSpPr>
        <p:spPr>
          <a:xfrm>
            <a:off x="150744" y="1203012"/>
            <a:ext cx="795759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8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Advantages</a:t>
            </a: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algn="l">
              <a:buNone/>
            </a:pPr>
            <a:endParaRPr lang="en-US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Enables expense logging via voice, OCR, and manual input.</a:t>
            </a:r>
          </a:p>
          <a:p>
            <a:pPr algn="l">
              <a:buFont typeface="+mj-lt"/>
              <a:buAutoNum type="arabicPeriod"/>
            </a:pPr>
            <a:endParaRPr lang="en-US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Reduces manual work through automation.</a:t>
            </a:r>
          </a:p>
          <a:p>
            <a:pPr algn="l">
              <a:buFont typeface="+mj-lt"/>
              <a:buAutoNum type="arabicPeriod"/>
            </a:pPr>
            <a:endParaRPr lang="en-US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Uses machine learning for smart expense categorization.</a:t>
            </a:r>
          </a:p>
          <a:p>
            <a:pPr algn="l">
              <a:buFont typeface="+mj-lt"/>
              <a:buAutoNum type="arabicPeriod"/>
            </a:pPr>
            <a:endParaRPr lang="en-US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Syncs data in real-time using Google Sheets.</a:t>
            </a:r>
          </a:p>
          <a:p>
            <a:pPr algn="l">
              <a:buFont typeface="+mj-lt"/>
              <a:buAutoNum type="arabicPeriod"/>
            </a:pPr>
            <a:endParaRPr lang="en-US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Provides clear financial insights through charts.</a:t>
            </a:r>
          </a:p>
          <a:p>
            <a:pPr algn="l">
              <a:buFont typeface="+mj-lt"/>
              <a:buAutoNum type="arabicPeriod"/>
            </a:pPr>
            <a:endParaRPr lang="en-US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Sends alerts when budget limits are crossed.</a:t>
            </a:r>
          </a:p>
          <a:p>
            <a:pPr algn="l">
              <a:buFont typeface="+mj-lt"/>
              <a:buAutoNum type="arabicPeriod"/>
            </a:pPr>
            <a:endParaRPr lang="en-US" sz="180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180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Allows exporting reports in PDF/Excel formats.</a:t>
            </a:r>
          </a:p>
          <a:p>
            <a:pPr>
              <a:buNone/>
            </a:pPr>
            <a:br>
              <a:rPr lang="en-US" sz="1800" dirty="0"/>
            </a:br>
            <a:endParaRPr lang="en-AE" sz="180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2B564A8-E82D-4860-596B-E11E20CF2BE7}"/>
              </a:ext>
            </a:extLst>
          </p:cNvPr>
          <p:cNvCxnSpPr>
            <a:cxnSpLocks/>
          </p:cNvCxnSpPr>
          <p:nvPr/>
        </p:nvCxnSpPr>
        <p:spPr>
          <a:xfrm>
            <a:off x="6667018" y="1203012"/>
            <a:ext cx="0" cy="48013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4382554" y="257175"/>
            <a:ext cx="2145568" cy="688340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 panose="020F0502020204030204"/>
              <a:buNone/>
            </a:pPr>
            <a:r>
              <a:rPr lang="en-US" sz="16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   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1600" b="1" dirty="0">
                <a:solidFill>
                  <a:schemeClr val="bg1"/>
                </a:solidFill>
              </a:rPr>
              <a:t>               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620010" y="5957570"/>
            <a:ext cx="6096000" cy="299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kern="1200" noProof="0" dirty="0">
              <a:solidFill>
                <a:schemeClr val="accent4">
                  <a:lumMod val="10000"/>
                </a:schemeClr>
              </a:solidFill>
              <a:latin typeface="Bookman Old Style" panose="02050604050505020204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2777FF-A4EE-B555-0735-5B551C771691}"/>
              </a:ext>
            </a:extLst>
          </p:cNvPr>
          <p:cNvSpPr txBox="1"/>
          <p:nvPr/>
        </p:nvSpPr>
        <p:spPr>
          <a:xfrm>
            <a:off x="844952" y="1720840"/>
            <a:ext cx="1015099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Smart Expense Visualizer with ML Insights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offers an efficient, automated solution for modern expense management. </a:t>
            </a:r>
          </a:p>
          <a:p>
            <a:pPr algn="l"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By combining OCR, voice input, machine learning, and visual analytics, it reduces manual effort, improves categorization accuracy, and provides users with meaningful financial insights. </a:t>
            </a:r>
          </a:p>
          <a:p>
            <a:pPr algn="l">
              <a:buNone/>
            </a:pPr>
            <a:endParaRPr lang="en-US" sz="2400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The system is scalable, user-friendly, and aligns with the growing need for intelligent personal finance tools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4344620" y="255232"/>
            <a:ext cx="2500055" cy="692226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 panose="020F0502020204030204"/>
              <a:buNone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r>
              <a:rPr lang="en-US" sz="28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  <a:r>
              <a:rPr lang="en-US" sz="1600" dirty="0">
                <a:solidFill>
                  <a:schemeClr val="bg1"/>
                </a:solidFill>
              </a:rPr>
              <a:t>              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2620010" y="5957570"/>
            <a:ext cx="6096000" cy="2990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kern="1200" noProof="0" dirty="0">
              <a:solidFill>
                <a:schemeClr val="accent4">
                  <a:lumMod val="10000"/>
                </a:schemeClr>
              </a:solidFill>
              <a:latin typeface="Bookman Old Style" panose="02050604050505020204" pitchFamily="18" charset="0"/>
              <a:ea typeface="+mn-ea"/>
              <a:cs typeface="+mn-cs"/>
              <a:sym typeface="+mn-ea"/>
            </a:endParaRPr>
          </a:p>
        </p:txBody>
      </p:sp>
      <p:sp>
        <p:nvSpPr>
          <p:cNvPr id="2" name="Rectangle 1" descr="Document">
            <a:extLst>
              <a:ext uri="{FF2B5EF4-FFF2-40B4-BE49-F238E27FC236}">
                <a16:creationId xmlns:a16="http://schemas.microsoft.com/office/drawing/2014/main" id="{32D419D0-477A-6F8E-1E6D-BB80CD7592FD}"/>
              </a:ext>
            </a:extLst>
          </p:cNvPr>
          <p:cNvSpPr/>
          <p:nvPr/>
        </p:nvSpPr>
        <p:spPr>
          <a:xfrm>
            <a:off x="1991191" y="2458681"/>
            <a:ext cx="929390" cy="92939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806477B-8F2F-1201-6E76-413A833C3454}"/>
              </a:ext>
            </a:extLst>
          </p:cNvPr>
          <p:cNvGrpSpPr/>
          <p:nvPr/>
        </p:nvGrpSpPr>
        <p:grpSpPr>
          <a:xfrm>
            <a:off x="1423230" y="3679318"/>
            <a:ext cx="2065312" cy="720000"/>
            <a:chOff x="472230" y="2426590"/>
            <a:chExt cx="2065312" cy="720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87A7AF5-E1D6-9D2C-D570-C66D7107FC5E}"/>
                </a:ext>
              </a:extLst>
            </p:cNvPr>
            <p:cNvSpPr/>
            <p:nvPr/>
          </p:nvSpPr>
          <p:spPr>
            <a:xfrm>
              <a:off x="472230" y="2426590"/>
              <a:ext cx="206531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5F1CE01-64DD-3CE9-731B-322FB218C595}"/>
                </a:ext>
              </a:extLst>
            </p:cNvPr>
            <p:cNvSpPr txBox="1"/>
            <p:nvPr/>
          </p:nvSpPr>
          <p:spPr>
            <a:xfrm>
              <a:off x="472230" y="2426590"/>
              <a:ext cx="206531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Tesseract OCR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https://github.com/tesseract-ocr/tesseract</a:t>
              </a:r>
              <a:endParaRPr lang="en-US" sz="1600" kern="1200" dirty="0"/>
            </a:p>
          </p:txBody>
        </p:sp>
      </p:grpSp>
      <p:sp>
        <p:nvSpPr>
          <p:cNvPr id="5" name="Rectangle 4" descr="Books">
            <a:extLst>
              <a:ext uri="{FF2B5EF4-FFF2-40B4-BE49-F238E27FC236}">
                <a16:creationId xmlns:a16="http://schemas.microsoft.com/office/drawing/2014/main" id="{1821279A-3760-73C2-B064-4EE38E7D2917}"/>
              </a:ext>
            </a:extLst>
          </p:cNvPr>
          <p:cNvSpPr/>
          <p:nvPr/>
        </p:nvSpPr>
        <p:spPr>
          <a:xfrm>
            <a:off x="4417933" y="2458681"/>
            <a:ext cx="929390" cy="929390"/>
          </a:xfrm>
          <a:prstGeom prst="rect">
            <a:avLst/>
          </a:prstGeom>
          <a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FCD626F-B4D3-2000-7E9F-53CD6CCC4B12}"/>
              </a:ext>
            </a:extLst>
          </p:cNvPr>
          <p:cNvGrpSpPr/>
          <p:nvPr/>
        </p:nvGrpSpPr>
        <p:grpSpPr>
          <a:xfrm>
            <a:off x="3849972" y="3679318"/>
            <a:ext cx="2065312" cy="720000"/>
            <a:chOff x="2898972" y="2426590"/>
            <a:chExt cx="2065312" cy="720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728B6E4-8DBF-1A05-1DF4-CE194DEB8DE4}"/>
                </a:ext>
              </a:extLst>
            </p:cNvPr>
            <p:cNvSpPr/>
            <p:nvPr/>
          </p:nvSpPr>
          <p:spPr>
            <a:xfrm>
              <a:off x="2898972" y="2426590"/>
              <a:ext cx="206531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03997F2-09DB-DA75-E90F-DE00E17BBE3E}"/>
                </a:ext>
              </a:extLst>
            </p:cNvPr>
            <p:cNvSpPr txBox="1"/>
            <p:nvPr/>
          </p:nvSpPr>
          <p:spPr>
            <a:xfrm>
              <a:off x="2898972" y="2426590"/>
              <a:ext cx="206531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scikit-learn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https://scikit-learn.org/stable/</a:t>
              </a:r>
              <a:endParaRPr lang="en-US" sz="1600" kern="1200" dirty="0"/>
            </a:p>
          </p:txBody>
        </p:sp>
      </p:grpSp>
      <p:sp>
        <p:nvSpPr>
          <p:cNvPr id="7" name="Rectangle 6" descr="Check List">
            <a:extLst>
              <a:ext uri="{FF2B5EF4-FFF2-40B4-BE49-F238E27FC236}">
                <a16:creationId xmlns:a16="http://schemas.microsoft.com/office/drawing/2014/main" id="{4C923B7C-6BE7-6A7E-1492-674BD56498A2}"/>
              </a:ext>
            </a:extLst>
          </p:cNvPr>
          <p:cNvSpPr/>
          <p:nvPr/>
        </p:nvSpPr>
        <p:spPr>
          <a:xfrm>
            <a:off x="6844675" y="2458681"/>
            <a:ext cx="929390" cy="929390"/>
          </a:xfrm>
          <a:prstGeom prst="rect">
            <a:avLst/>
          </a:prstGeom>
          <a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7DDCE93-3970-F808-5395-A0BB6A81FA8E}"/>
              </a:ext>
            </a:extLst>
          </p:cNvPr>
          <p:cNvGrpSpPr/>
          <p:nvPr/>
        </p:nvGrpSpPr>
        <p:grpSpPr>
          <a:xfrm>
            <a:off x="6276714" y="3679318"/>
            <a:ext cx="2065312" cy="720000"/>
            <a:chOff x="5325714" y="2426590"/>
            <a:chExt cx="2065312" cy="720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0C22F18-FC2D-14EB-A79C-9DE8AFDBC3D3}"/>
                </a:ext>
              </a:extLst>
            </p:cNvPr>
            <p:cNvSpPr/>
            <p:nvPr/>
          </p:nvSpPr>
          <p:spPr>
            <a:xfrm>
              <a:off x="5325714" y="2426590"/>
              <a:ext cx="206531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D336582-1C22-B9D0-360B-2B18F1F611BB}"/>
                </a:ext>
              </a:extLst>
            </p:cNvPr>
            <p:cNvSpPr txBox="1"/>
            <p:nvPr/>
          </p:nvSpPr>
          <p:spPr>
            <a:xfrm>
              <a:off x="5325714" y="2426590"/>
              <a:ext cx="206531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Matplotlib </a:t>
              </a:r>
            </a:p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IN" sz="1600" kern="1200" dirty="0"/>
                <a:t>https://matplotlib.org/</a:t>
              </a:r>
              <a:endParaRPr lang="en-US" sz="1600" kern="1200" dirty="0"/>
            </a:p>
          </p:txBody>
        </p:sp>
      </p:grpSp>
      <p:sp>
        <p:nvSpPr>
          <p:cNvPr id="9" name="Rectangle 8" descr="Checkmark">
            <a:extLst>
              <a:ext uri="{FF2B5EF4-FFF2-40B4-BE49-F238E27FC236}">
                <a16:creationId xmlns:a16="http://schemas.microsoft.com/office/drawing/2014/main" id="{05B8FB2A-EB55-BCC0-D9BE-28F56991F8C8}"/>
              </a:ext>
            </a:extLst>
          </p:cNvPr>
          <p:cNvSpPr/>
          <p:nvPr/>
        </p:nvSpPr>
        <p:spPr>
          <a:xfrm>
            <a:off x="9271417" y="2458681"/>
            <a:ext cx="929390" cy="929390"/>
          </a:xfrm>
          <a:prstGeom prst="rect">
            <a:avLst/>
          </a:prstGeom>
          <a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AE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A8B29EB-2DA3-107D-6030-44CAD2CC4049}"/>
              </a:ext>
            </a:extLst>
          </p:cNvPr>
          <p:cNvGrpSpPr/>
          <p:nvPr/>
        </p:nvGrpSpPr>
        <p:grpSpPr>
          <a:xfrm>
            <a:off x="8703457" y="3679318"/>
            <a:ext cx="2065312" cy="720000"/>
            <a:chOff x="7752457" y="2426590"/>
            <a:chExt cx="2065312" cy="720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6B1CD61-A5D1-21F5-1B02-64A2D82D1157}"/>
                </a:ext>
              </a:extLst>
            </p:cNvPr>
            <p:cNvSpPr/>
            <p:nvPr/>
          </p:nvSpPr>
          <p:spPr>
            <a:xfrm>
              <a:off x="7752457" y="2426590"/>
              <a:ext cx="2065312" cy="720000"/>
            </a:xfrm>
            <a:prstGeom prst="rect">
              <a:avLst/>
            </a:pr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AE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EC063C-2BC0-80C0-D691-A4634D863CFD}"/>
                </a:ext>
              </a:extLst>
            </p:cNvPr>
            <p:cNvSpPr txBox="1"/>
            <p:nvPr/>
          </p:nvSpPr>
          <p:spPr>
            <a:xfrm>
              <a:off x="7752457" y="2426590"/>
              <a:ext cx="2065312" cy="72000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kern="1200" dirty="0"/>
                <a:t>IEEE &amp; Elsevier Financial Journals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5" name="Google Shape;675;p71"/>
          <p:cNvPicPr preferRelativeResize="0"/>
          <p:nvPr/>
        </p:nvPicPr>
        <p:blipFill rotWithShape="1">
          <a:blip r:embed="rId3"/>
          <a:srcRect l="30107" r="5080"/>
          <a:stretch>
            <a:fillRect/>
          </a:stretch>
        </p:blipFill>
        <p:spPr>
          <a:xfrm>
            <a:off x="0" y="393540"/>
            <a:ext cx="12192000" cy="685800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rgbClr val="A8D08C"/>
            </a:outerShdw>
          </a:effectLst>
        </p:spPr>
      </p:pic>
      <p:sp>
        <p:nvSpPr>
          <p:cNvPr id="676" name="Google Shape;676;p71"/>
          <p:cNvSpPr txBox="1"/>
          <p:nvPr/>
        </p:nvSpPr>
        <p:spPr>
          <a:xfrm>
            <a:off x="1362869" y="1534068"/>
            <a:ext cx="9466262" cy="2797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66"/>
              </a:buClr>
              <a:buSzPts val="4000"/>
              <a:buFont typeface="Century Gothic" panose="020B0502020202020204"/>
              <a:buNone/>
            </a:pPr>
            <a:r>
              <a:rPr lang="en-US" sz="6000" b="1" i="0" u="none" dirty="0">
                <a:solidFill>
                  <a:srgbClr val="FF0066"/>
                </a:solidFill>
                <a:latin typeface="Century Gothic" panose="020B0502020202020204"/>
                <a:ea typeface="Century Gothic" panose="020B0502020202020204"/>
                <a:cs typeface="Century Gothic" panose="020B0502020202020204"/>
                <a:sym typeface="Century Gothic" panose="020B0502020202020204"/>
              </a:rPr>
              <a:t>Thank you</a:t>
            </a:r>
          </a:p>
        </p:txBody>
      </p:sp>
      <p:sp>
        <p:nvSpPr>
          <p:cNvPr id="678" name="Google Shape;678;p71"/>
          <p:cNvSpPr txBox="1"/>
          <p:nvPr/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 panose="020F0502020204030204"/>
              <a:buNone/>
            </a:pPr>
            <a:r>
              <a:rPr lang="en-US" sz="1200" b="0" i="0" u="none">
                <a:solidFill>
                  <a:srgbClr val="898989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3562787" y="455310"/>
            <a:ext cx="3613518" cy="472451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 panose="020F0502020204030204"/>
              <a:buNone/>
            </a:pPr>
            <a:r>
              <a:rPr lang="en-US" sz="2800" b="1" dirty="0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PROJECT STRUCTURE</a:t>
            </a:r>
            <a:endParaRPr sz="2800" dirty="0"/>
          </a:p>
        </p:txBody>
      </p:sp>
      <p:sp>
        <p:nvSpPr>
          <p:cNvPr id="142" name="Google Shape;142;p2"/>
          <p:cNvSpPr/>
          <p:nvPr/>
        </p:nvSpPr>
        <p:spPr>
          <a:xfrm>
            <a:off x="1874113" y="1578319"/>
            <a:ext cx="7741657" cy="435192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1800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The proposed project work consisting of the Chapters as follows.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Chapter 1:  Introduction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Chapter 2:  Objective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1428750" marR="0" lvl="0" indent="-1428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Chapter 3:  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Tech Stack</a:t>
            </a:r>
            <a:endParaRPr lang="en-US" sz="2000" b="1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1428750" marR="0" lvl="0" indent="-1428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Chapter 4:  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Modules Description</a:t>
            </a:r>
            <a:endParaRPr lang="en-US" sz="2000" b="1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1428750" marR="0" lvl="0" indent="-1428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Chapter 4:  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Literature Survey</a:t>
            </a:r>
            <a:endParaRPr lang="en-US" sz="2000" b="1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1428750" marR="0" lvl="0" indent="-1428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Chapter 5:  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Architectural Diagram</a:t>
            </a:r>
            <a:endParaRPr lang="en-US" sz="2000" b="1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  <a:sym typeface="+mn-ea"/>
            </a:endParaRPr>
          </a:p>
          <a:p>
            <a:pPr marL="1428750" marR="0" lvl="0" indent="-1428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2000" b="1" noProof="0" dirty="0">
                <a:ln>
                  <a:noFill/>
                </a:ln>
                <a:solidFill>
                  <a:schemeClr val="accent4">
                    <a:lumMod val="10000"/>
                  </a:schemeClr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Chapter 5:  </a:t>
            </a: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Advantages And Disadvantages</a:t>
            </a:r>
          </a:p>
          <a:p>
            <a:pPr marL="1428750" marR="0" lvl="0" indent="-142875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r>
              <a:rPr lang="en-US" sz="2000" b="1" dirty="0">
                <a:solidFill>
                  <a:schemeClr val="accent4">
                    <a:lumMod val="10000"/>
                  </a:schemeClr>
                </a:solidFill>
                <a:latin typeface="Bookman Old Style" panose="02050604050505020204" pitchFamily="18" charset="0"/>
                <a:ea typeface="+mn-ea"/>
                <a:cs typeface="Times New Roman" panose="02020603050405020304" pitchFamily="18" charset="0"/>
                <a:sym typeface="+mn-ea"/>
              </a:rPr>
              <a:t>Chapter 6:  Conclusion And References</a:t>
            </a:r>
            <a:endParaRPr kumimoji="0" lang="en-US" sz="2000" b="1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pPr marL="1485900" marR="0" lvl="0" indent="-1485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120000"/>
              <a:buFontTx/>
              <a:buNone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</a:endParaRPr>
          </a:p>
          <a:p>
            <a:r>
              <a:rPr lang="en-US" sz="2000" b="0" i="0" u="none" strike="noStrike" cap="none" dirty="0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	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3829821" y="497159"/>
            <a:ext cx="3730165" cy="472451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 panose="020F0502020204030204"/>
              <a:buNone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549840" y="1592658"/>
            <a:ext cx="8907276" cy="127444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Managing finances is a daily challenge in today's digital world.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Manual tracking is time-consuming and error-prone.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Our solution is a smart, integrated tool to simplify expense tracking.</a:t>
            </a:r>
          </a:p>
          <a:p>
            <a:pPr marL="342900" indent="-342900">
              <a:lnSpc>
                <a:spcPct val="250000"/>
              </a:lnSpc>
              <a:buFont typeface="Wingdings" panose="05000000000000000000" pitchFamily="2" charset="2"/>
              <a:buChar char="v"/>
            </a:pPr>
            <a:r>
              <a:rPr lang="en-US" sz="2000" b="1" dirty="0"/>
              <a:t>Leverages modern tech: OCR, data visualization, and ML.</a:t>
            </a:r>
          </a:p>
          <a:p>
            <a:pPr algn="just"/>
            <a:endParaRPr lang="en-US" sz="220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3900668" y="450750"/>
            <a:ext cx="3117292" cy="472451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 panose="020F0502020204030204"/>
              <a:buNone/>
            </a:pP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</p:txBody>
      </p:sp>
      <p:sp>
        <p:nvSpPr>
          <p:cNvPr id="3" name="Text Box 2"/>
          <p:cNvSpPr txBox="1"/>
          <p:nvPr/>
        </p:nvSpPr>
        <p:spPr>
          <a:xfrm>
            <a:off x="1968228" y="1449342"/>
            <a:ext cx="8252218" cy="362331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4826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 SemiLight" panose="020B0502040204020203" pitchFamily="34" charset="0"/>
              </a:rPr>
              <a:t>Enable bill scanning using OCR.</a:t>
            </a:r>
          </a:p>
          <a:p>
            <a:pPr marL="4826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 SemiLight" panose="020B0502040204020203" pitchFamily="34" charset="0"/>
              </a:rPr>
              <a:t>Classify expenses into categories.</a:t>
            </a:r>
          </a:p>
          <a:p>
            <a:pPr marL="4826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 SemiLight" panose="020B0502040204020203" pitchFamily="34" charset="0"/>
              </a:rPr>
              <a:t>Visualize trends over days, months, and years.</a:t>
            </a:r>
          </a:p>
          <a:p>
            <a:pPr marL="4826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 SemiLight" panose="020B0502040204020203" pitchFamily="34" charset="0"/>
              </a:rPr>
              <a:t>Provide insights using ML like future spend prediction.</a:t>
            </a:r>
          </a:p>
          <a:p>
            <a:pPr marL="4826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latin typeface="Bahnschrift SemiLight" panose="020B0502040204020203" pitchFamily="34" charset="0"/>
              </a:rPr>
              <a:t>User-friendly interface with minimal input effort.</a:t>
            </a:r>
          </a:p>
          <a:p>
            <a:pPr marL="1252855" marR="0" lvl="0" indent="-342900" algn="just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hlink"/>
              </a:buClr>
              <a:buSzPct val="120000"/>
              <a:buFont typeface="Wingdings" panose="05000000000000000000" pitchFamily="2" charset="2"/>
              <a:buChar char="§"/>
              <a:defRPr/>
            </a:pPr>
            <a:endParaRPr lang="en-US" sz="2200" noProof="0" dirty="0">
              <a:ln>
                <a:noFill/>
              </a:ln>
              <a:solidFill>
                <a:schemeClr val="accent4">
                  <a:lumMod val="10000"/>
                </a:schemeClr>
              </a:solidFill>
              <a:effectLst/>
              <a:uLnTx/>
              <a:uFillTx/>
              <a:latin typeface="Bookman Old Style" panose="02050604050505020204" pitchFamily="18" charset="0"/>
              <a:ea typeface="+mn-ea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4348146" y="301998"/>
            <a:ext cx="2515642" cy="472451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lvl="0" algn="ctr">
              <a:lnSpc>
                <a:spcPct val="107000"/>
              </a:lnSpc>
              <a:buClr>
                <a:srgbClr val="FFFFFF"/>
              </a:buClr>
              <a:buSzPts val="2400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 Stack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15278" y="188088"/>
            <a:ext cx="5099381" cy="6012646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</a:pPr>
            <a:endParaRPr lang="en-IN" sz="2400" b="1" dirty="0">
              <a:latin typeface="Century Gothic" panose="020B0502020202020204" pitchFamily="34" charset="0"/>
            </a:endParaRPr>
          </a:p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b="1" u="sng" dirty="0">
                <a:latin typeface="Century Gothic" panose="020B0502020202020204" pitchFamily="34" charset="0"/>
              </a:rPr>
              <a:t>Software Requirements: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 Gothic" panose="020B0502020202020204" pitchFamily="34" charset="0"/>
              </a:rPr>
              <a:t>Language: Python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 Gothic" panose="020B0502020202020204" pitchFamily="34" charset="0"/>
              </a:rPr>
              <a:t>OCR: Tesseract / OpenCV 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 Gothic" panose="020B0502020202020204" pitchFamily="34" charset="0"/>
              </a:rPr>
              <a:t>ML insights : scikit-learn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 Gothic" panose="020B0502020202020204" pitchFamily="34" charset="0"/>
              </a:rPr>
              <a:t>Visualization: matplotlib, seaborn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 Gothic" panose="020B0502020202020204" pitchFamily="34" charset="0"/>
              </a:rPr>
              <a:t>DB: SQLite or CSV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IN" sz="2000" b="1" dirty="0">
                <a:latin typeface="Century Gothic" panose="020B0502020202020204" pitchFamily="34" charset="0"/>
              </a:rPr>
              <a:t>GUI: </a:t>
            </a:r>
            <a:r>
              <a:rPr lang="en-IN" sz="2000" b="1" dirty="0" err="1">
                <a:latin typeface="Century Gothic" panose="020B0502020202020204" pitchFamily="34" charset="0"/>
              </a:rPr>
              <a:t>Streamlit</a:t>
            </a:r>
            <a:r>
              <a:rPr lang="en-IN" sz="2000" b="1" dirty="0">
                <a:latin typeface="Century Gothic" panose="020B0502020202020204" pitchFamily="34" charset="0"/>
              </a:rPr>
              <a:t> / </a:t>
            </a:r>
            <a:r>
              <a:rPr lang="en-IN" sz="2000" b="1" dirty="0" err="1">
                <a:latin typeface="Century Gothic" panose="020B0502020202020204" pitchFamily="34" charset="0"/>
              </a:rPr>
              <a:t>Tkinter</a:t>
            </a:r>
            <a:r>
              <a:rPr lang="en-IN" sz="2000" b="1" dirty="0">
                <a:latin typeface="Century Gothic" panose="020B0502020202020204" pitchFamily="34" charset="0"/>
              </a:rPr>
              <a:t> / Flask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A30BEDE-FE6F-84A9-7753-4E260631B4E4}"/>
              </a:ext>
            </a:extLst>
          </p:cNvPr>
          <p:cNvCxnSpPr/>
          <p:nvPr/>
        </p:nvCxnSpPr>
        <p:spPr>
          <a:xfrm>
            <a:off x="5729468" y="1102488"/>
            <a:ext cx="0" cy="46530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08EB93A-EE58-59D4-D20A-FA512FC1366C}"/>
              </a:ext>
            </a:extLst>
          </p:cNvPr>
          <p:cNvSpPr txBox="1"/>
          <p:nvPr/>
        </p:nvSpPr>
        <p:spPr>
          <a:xfrm>
            <a:off x="6096000" y="995423"/>
            <a:ext cx="6123006" cy="1994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u="sng" dirty="0">
                <a:latin typeface="Century Gothic" panose="020B0502020202020204" pitchFamily="34" charset="0"/>
              </a:rPr>
              <a:t>Hardware Requirements: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</a:rPr>
              <a:t>- Laptop/PC Webcam ( for direct scanning)</a:t>
            </a:r>
          </a:p>
          <a:p>
            <a:pPr>
              <a:lnSpc>
                <a:spcPct val="200000"/>
              </a:lnSpc>
              <a:spcAft>
                <a:spcPts val="600"/>
              </a:spcAft>
              <a:buClr>
                <a:schemeClr val="bg1">
                  <a:lumMod val="10000"/>
                </a:schemeClr>
              </a:buClr>
              <a:buFont typeface="Wingdings" panose="05000000000000000000" pitchFamily="2" charset="2"/>
              <a:buChar char="v"/>
            </a:pPr>
            <a:r>
              <a:rPr lang="en-US" sz="2000" b="1" dirty="0">
                <a:latin typeface="Century Gothic" panose="020B0502020202020204" pitchFamily="34" charset="0"/>
              </a:rPr>
              <a:t>- Camera</a:t>
            </a:r>
            <a:endParaRPr lang="en-IN" sz="2000" b="1" dirty="0">
              <a:latin typeface="Century Gothic" panose="020B0502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3943032" y="357822"/>
            <a:ext cx="3730165" cy="472451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lvl="0" algn="ctr">
              <a:lnSpc>
                <a:spcPct val="107000"/>
              </a:lnSpc>
              <a:buClr>
                <a:srgbClr val="FFFFFF"/>
              </a:buClr>
              <a:buSzPts val="2400"/>
            </a:pPr>
            <a:r>
              <a:rPr lang="en-IN" sz="3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Modules Description</a:t>
            </a:r>
            <a:endParaRPr lang="en-US" sz="32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2" name="Table 1"/>
          <p:cNvGraphicFramePr/>
          <p:nvPr>
            <p:extLst>
              <p:ext uri="{D42A27DB-BD31-4B8C-83A1-F6EECF244321}">
                <p14:modId xmlns:p14="http://schemas.microsoft.com/office/powerpoint/2010/main" val="2876356625"/>
              </p:ext>
            </p:extLst>
          </p:nvPr>
        </p:nvGraphicFramePr>
        <p:xfrm>
          <a:off x="-2898100" y="1585732"/>
          <a:ext cx="2620307" cy="30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0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38F1C86-32FB-A3C5-2C31-20C00797822F}"/>
              </a:ext>
            </a:extLst>
          </p:cNvPr>
          <p:cNvSpPr txBox="1"/>
          <p:nvPr/>
        </p:nvSpPr>
        <p:spPr>
          <a:xfrm>
            <a:off x="413795" y="1585732"/>
            <a:ext cx="11056717" cy="29323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398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User Input Interface:-</a:t>
            </a:r>
            <a:r>
              <a:rPr lang="en-IN" sz="2400" dirty="0"/>
              <a:t> Manual or scanned input with validation.</a:t>
            </a:r>
          </a:p>
          <a:p>
            <a:pPr marL="4826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OCR Integration:-</a:t>
            </a:r>
            <a:r>
              <a:rPr lang="en-IN" sz="2400" dirty="0"/>
              <a:t> It Uses </a:t>
            </a:r>
            <a:r>
              <a:rPr lang="en-IN" sz="2400" b="1" u="sng" dirty="0"/>
              <a:t>Tesseract OCR </a:t>
            </a:r>
            <a:r>
              <a:rPr lang="en-IN" sz="2400" dirty="0"/>
              <a:t>to parse bill details.</a:t>
            </a:r>
          </a:p>
          <a:p>
            <a:pPr marL="4826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ML Module:- </a:t>
            </a:r>
            <a:r>
              <a:rPr lang="en-IN" sz="2400" dirty="0"/>
              <a:t>Predict future spend using regression or time series.</a:t>
            </a:r>
          </a:p>
          <a:p>
            <a:pPr marL="482600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IN" sz="2400" b="1" dirty="0"/>
              <a:t>Visualization:-</a:t>
            </a:r>
            <a:r>
              <a:rPr lang="en-IN" sz="2400" dirty="0"/>
              <a:t> Pie charts, bar graphs, heatmaps using </a:t>
            </a:r>
            <a:r>
              <a:rPr lang="en-IN" sz="2400" b="1" u="sng" dirty="0"/>
              <a:t>matplotlib/seaborn</a:t>
            </a:r>
            <a:r>
              <a:rPr lang="en-IN" sz="2400" dirty="0"/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3514999" y="243941"/>
            <a:ext cx="3730165" cy="472451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 panose="020F0502020204030204"/>
              <a:buNone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Survey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129404" y="1307706"/>
            <a:ext cx="11861968" cy="489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000" b="1" dirty="0"/>
              <a:t>1.Existing Expense Tracking Apps:</a:t>
            </a:r>
          </a:p>
          <a:p>
            <a:pPr marL="342900" indent="-342900">
              <a:buAutoNum type="arabicPeriod"/>
            </a:pPr>
            <a:endParaRPr lang="en-US" sz="2000" b="1" dirty="0"/>
          </a:p>
          <a:p>
            <a:r>
              <a:rPr lang="en-US" sz="2000" dirty="0"/>
              <a:t>Popular apps like </a:t>
            </a:r>
            <a:r>
              <a:rPr lang="en-US" sz="2000" i="1" dirty="0"/>
              <a:t>Mint</a:t>
            </a:r>
            <a:r>
              <a:rPr lang="en-US" sz="2000" dirty="0"/>
              <a:t>, </a:t>
            </a:r>
            <a:r>
              <a:rPr lang="en-US" sz="2000" i="1" dirty="0"/>
              <a:t>Wallet</a:t>
            </a:r>
            <a:r>
              <a:rPr lang="en-US" sz="2000" dirty="0"/>
              <a:t>, and </a:t>
            </a:r>
            <a:r>
              <a:rPr lang="en-US" sz="2000" i="1" dirty="0"/>
              <a:t>Money Manager</a:t>
            </a:r>
            <a:r>
              <a:rPr lang="en-US" sz="2000" dirty="0"/>
              <a:t> support manual logging and basic category-wise analysis. However, they often lack features like automation, intelligent categorization, and smart insights.</a:t>
            </a:r>
          </a:p>
          <a:p>
            <a:endParaRPr lang="en-US" sz="2000" dirty="0"/>
          </a:p>
          <a:p>
            <a:r>
              <a:rPr lang="en-US" sz="2000" b="1" dirty="0"/>
              <a:t>2. OCR in Financial Applications:</a:t>
            </a:r>
          </a:p>
          <a:p>
            <a:endParaRPr lang="en-US" sz="2000" b="1" dirty="0"/>
          </a:p>
          <a:p>
            <a:r>
              <a:rPr lang="en-US" sz="2000" dirty="0"/>
              <a:t>OCR tools such as </a:t>
            </a:r>
            <a:r>
              <a:rPr lang="en-US" sz="2000" i="1" dirty="0"/>
              <a:t>Tesseract</a:t>
            </a:r>
            <a:r>
              <a:rPr lang="en-US" sz="2000" dirty="0"/>
              <a:t> are effective for extracting data from receipts and bills. They reduce manual entry but struggle with inconsistent formats and lack deeper integration in expense trackers.</a:t>
            </a:r>
          </a:p>
          <a:p>
            <a:r>
              <a:rPr lang="en-US" sz="2000" dirty="0"/>
              <a:t> </a:t>
            </a:r>
          </a:p>
          <a:p>
            <a:r>
              <a:rPr lang="en-US" sz="2000" b="1" dirty="0"/>
              <a:t>3. Speech Recognition for Logging:</a:t>
            </a:r>
          </a:p>
          <a:p>
            <a:r>
              <a:rPr lang="en-US" sz="2000" dirty="0"/>
              <a:t>Speech recognition tools like </a:t>
            </a:r>
            <a:r>
              <a:rPr lang="en-US" sz="2000" i="1" dirty="0"/>
              <a:t>Google Speech API</a:t>
            </a:r>
            <a:r>
              <a:rPr lang="en-US" sz="2000" dirty="0"/>
              <a:t> and </a:t>
            </a:r>
            <a:r>
              <a:rPr lang="en-US" sz="2000" i="1" dirty="0"/>
              <a:t>CMU Sphinx</a:t>
            </a:r>
            <a:r>
              <a:rPr lang="en-US" sz="2000" dirty="0"/>
              <a:t> enable voice-based input, improving speed and ease of use. Yet, they are rarely utilized for financial data entry in consumer apps.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br>
              <a:rPr lang="en-US" sz="1800" dirty="0"/>
            </a:br>
            <a:br>
              <a:rPr lang="en-US" sz="2400" dirty="0"/>
            </a:br>
            <a:endParaRPr lang="en-US" sz="2200" dirty="0">
              <a:effectLst/>
              <a:latin typeface="Bookman Old Style" panose="020506040505050202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/>
          <p:cNvSpPr txBox="1"/>
          <p:nvPr/>
        </p:nvSpPr>
        <p:spPr>
          <a:xfrm>
            <a:off x="324091" y="1413641"/>
            <a:ext cx="11717438" cy="48901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r>
              <a:rPr lang="en-US" sz="2000" b="1" dirty="0"/>
              <a:t>4. Machine Learning in Categorization:</a:t>
            </a:r>
          </a:p>
          <a:p>
            <a:r>
              <a:rPr lang="en-US" sz="2000" dirty="0"/>
              <a:t>ML algorithms like </a:t>
            </a:r>
            <a:r>
              <a:rPr lang="en-US" sz="2000" b="1" dirty="0"/>
              <a:t>Decision Trees</a:t>
            </a:r>
            <a:r>
              <a:rPr lang="en-US" sz="2000" dirty="0"/>
              <a:t>, </a:t>
            </a:r>
            <a:r>
              <a:rPr lang="en-US" sz="2000" b="1" dirty="0"/>
              <a:t>KNN</a:t>
            </a:r>
            <a:r>
              <a:rPr lang="en-US" sz="2000" dirty="0"/>
              <a:t>, and </a:t>
            </a:r>
            <a:r>
              <a:rPr lang="en-US" sz="2000" b="1" dirty="0"/>
              <a:t>SVM</a:t>
            </a:r>
            <a:r>
              <a:rPr lang="en-US" sz="2000" dirty="0"/>
              <a:t> have proven effective in automatically classifying expenses based on user behavior, offering more accurate results than rule-based systems.</a:t>
            </a:r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5. Data Visualization &amp; Insights:</a:t>
            </a:r>
          </a:p>
          <a:p>
            <a:r>
              <a:rPr lang="en-US" sz="2000" dirty="0"/>
              <a:t>Visualization tools such as </a:t>
            </a:r>
            <a:r>
              <a:rPr lang="en-US" sz="2000" i="1" dirty="0"/>
              <a:t>matplotlib</a:t>
            </a:r>
            <a:r>
              <a:rPr lang="en-US" sz="2000" dirty="0"/>
              <a:t>, </a:t>
            </a:r>
            <a:r>
              <a:rPr lang="en-US" sz="2000" i="1" dirty="0"/>
              <a:t>Seaborn</a:t>
            </a:r>
            <a:r>
              <a:rPr lang="en-US" sz="2000" dirty="0"/>
              <a:t>, and </a:t>
            </a:r>
            <a:r>
              <a:rPr lang="en-US" sz="2000" i="1" dirty="0"/>
              <a:t>Power BI</a:t>
            </a:r>
            <a:r>
              <a:rPr lang="en-US" sz="2000" dirty="0"/>
              <a:t> provide clear insights through charts and graphs, enhancing user understanding and decision-making.</a:t>
            </a:r>
          </a:p>
          <a:p>
            <a:endParaRPr lang="en-US" sz="2000" dirty="0"/>
          </a:p>
          <a:p>
            <a:r>
              <a:rPr lang="en-US" sz="2000" b="1" dirty="0"/>
              <a:t>6. Research Gap:</a:t>
            </a:r>
          </a:p>
          <a:p>
            <a:r>
              <a:rPr lang="en-US" sz="2000" dirty="0"/>
              <a:t>There is a clear lack of unified platforms that combine </a:t>
            </a:r>
            <a:r>
              <a:rPr lang="en-US" sz="2000" b="1" dirty="0"/>
              <a:t>OCR</a:t>
            </a:r>
            <a:r>
              <a:rPr lang="en-US" sz="2000" dirty="0"/>
              <a:t>, </a:t>
            </a:r>
            <a:r>
              <a:rPr lang="en-US" sz="2000" b="1" dirty="0"/>
              <a:t>voice input</a:t>
            </a:r>
            <a:r>
              <a:rPr lang="en-US" sz="2000" dirty="0"/>
              <a:t>, </a:t>
            </a:r>
            <a:r>
              <a:rPr lang="en-US" sz="2000" b="1" dirty="0"/>
              <a:t>ML-based categorization</a:t>
            </a:r>
            <a:r>
              <a:rPr lang="en-US" sz="2000" dirty="0"/>
              <a:t>, </a:t>
            </a:r>
            <a:r>
              <a:rPr lang="en-US" sz="2000" b="1" dirty="0"/>
              <a:t>cloud sync</a:t>
            </a:r>
            <a:r>
              <a:rPr lang="en-US" sz="2000" dirty="0"/>
              <a:t>, and </a:t>
            </a:r>
            <a:r>
              <a:rPr lang="en-US" sz="2000" b="1" dirty="0"/>
              <a:t>interactive visual analytics</a:t>
            </a:r>
            <a:r>
              <a:rPr lang="en-US" sz="2000" dirty="0"/>
              <a:t>. This gap is what our proposed system aims to fill.</a:t>
            </a:r>
          </a:p>
          <a:p>
            <a:endParaRPr lang="en-US" sz="1800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4219394"/>
              </p:ext>
            </p:extLst>
          </p:nvPr>
        </p:nvGraphicFramePr>
        <p:xfrm>
          <a:off x="-2163067" y="3428682"/>
          <a:ext cx="1457960" cy="8600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24775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"/>
          <p:cNvSpPr/>
          <p:nvPr/>
        </p:nvSpPr>
        <p:spPr>
          <a:xfrm>
            <a:off x="3943032" y="357822"/>
            <a:ext cx="3730165" cy="472451"/>
          </a:xfrm>
          <a:prstGeom prst="roundRect">
            <a:avLst>
              <a:gd name="adj" fmla="val 8893"/>
            </a:avLst>
          </a:prstGeom>
          <a:solidFill>
            <a:srgbClr val="C00000"/>
          </a:solidFill>
          <a:ln>
            <a:noFill/>
          </a:ln>
          <a:effectLst>
            <a:outerShdw blurRad="63500" dist="19050" dir="5400000">
              <a:srgbClr val="000000">
                <a:alpha val="62745"/>
              </a:srgbClr>
            </a:outerShdw>
          </a:effectLst>
        </p:spPr>
        <p:txBody>
          <a:bodyPr spcFirstLastPara="1" wrap="square" lIns="36000" tIns="36000" rIns="36000" bIns="36000" anchor="ctr" anchorCtr="0">
            <a:noAutofit/>
          </a:bodyPr>
          <a:lstStyle/>
          <a:p>
            <a:pPr marL="0" marR="0" lvl="0" indent="0" algn="ctr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Calibri" panose="020F0502020204030204"/>
              <a:buNone/>
            </a:pP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Architectural Diagram</a:t>
            </a:r>
          </a:p>
        </p:txBody>
      </p:sp>
      <p:graphicFrame>
        <p:nvGraphicFramePr>
          <p:cNvPr id="43012" name="Table 43011"/>
          <p:cNvGraphicFramePr/>
          <p:nvPr>
            <p:extLst>
              <p:ext uri="{D42A27DB-BD31-4B8C-83A1-F6EECF244321}">
                <p14:modId xmlns:p14="http://schemas.microsoft.com/office/powerpoint/2010/main" val="866522828"/>
              </p:ext>
            </p:extLst>
          </p:nvPr>
        </p:nvGraphicFramePr>
        <p:xfrm>
          <a:off x="-2845813" y="594047"/>
          <a:ext cx="1977708" cy="1376563"/>
        </p:xfrm>
        <a:graphic>
          <a:graphicData uri="http://schemas.openxmlformats.org/drawingml/2006/table">
            <a:tbl>
              <a:tblPr/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95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584401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162"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b="1" dirty="0">
                        <a:solidFill>
                          <a:srgbClr val="FFFFFF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tc>
                  <a:txBody>
                    <a:bodyPr/>
                    <a:lstStyle>
                      <a:lvl1pPr marL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sz="1800"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</a:defRPr>
                      </a:lvl1pPr>
                      <a:lvl2pPr marL="45720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2pPr>
                      <a:lvl3pPr marL="914400" lvl="2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3pPr>
                      <a:lvl4pPr marL="1371600" lvl="3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4pPr>
                      <a:lvl5pPr marL="1828800" lvl="4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None/>
                        <a:defRPr b="0" i="0" u="none" kern="1200" baseline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defRPr>
                      </a:lvl5pPr>
                    </a:lstStyle>
                    <a:p>
                      <a:pPr lvl="0" algn="ctr" eaLnBrk="1" hangingPunct="1">
                        <a:lnSpc>
                          <a:spcPts val="1150"/>
                        </a:lnSpc>
                        <a:buNone/>
                      </a:pPr>
                      <a:endParaRPr lang="en-US" sz="1200" dirty="0">
                        <a:solidFill>
                          <a:srgbClr val="010199"/>
                        </a:solidFill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DEC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833459"/>
              </p:ext>
            </p:extLst>
          </p:nvPr>
        </p:nvGraphicFramePr>
        <p:xfrm>
          <a:off x="-2818825" y="2993141"/>
          <a:ext cx="1950720" cy="12954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2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16256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621734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66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b="1" dirty="0">
                        <a:effectLst/>
                        <a:latin typeface="Bookman Old Style" panose="02050604050505020204" pitchFamily="18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3" name="Picture 2" descr="A diagram of a machine learning&#10;&#10;AI-generated content may be incorrect.">
            <a:extLst>
              <a:ext uri="{FF2B5EF4-FFF2-40B4-BE49-F238E27FC236}">
                <a16:creationId xmlns:a16="http://schemas.microsoft.com/office/drawing/2014/main" id="{83942BBF-D1E9-8B20-862C-7769335FC5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32" y="1042325"/>
            <a:ext cx="3730165" cy="5197032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492*43"/>
  <p:tag name="TABLE_ENDDRAG_RECT" val="459*479*492*4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644*63"/>
  <p:tag name="TABLE_ENDDRAG_RECT" val="183*404*644*63"/>
</p:tagLst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</TotalTime>
  <Words>768</Words>
  <Application>Microsoft Office PowerPoint</Application>
  <PresentationFormat>Widescreen</PresentationFormat>
  <Paragraphs>124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25" baseType="lpstr">
      <vt:lpstr>Quattrocento Sans</vt:lpstr>
      <vt:lpstr>Bookman Old Style</vt:lpstr>
      <vt:lpstr>Century Gothic</vt:lpstr>
      <vt:lpstr>Calibri</vt:lpstr>
      <vt:lpstr>Arial</vt:lpstr>
      <vt:lpstr>Overlock</vt:lpstr>
      <vt:lpstr>Times New Roman</vt:lpstr>
      <vt:lpstr>Wingdings</vt:lpstr>
      <vt:lpstr>Arial Rounded MT Bold</vt:lpstr>
      <vt:lpstr>Bahnschrift SemiLight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Ravi V R</dc:creator>
  <cp:lastModifiedBy>Mohamed Nowfal</cp:lastModifiedBy>
  <cp:revision>131</cp:revision>
  <dcterms:created xsi:type="dcterms:W3CDTF">2022-02-09T05:59:00Z</dcterms:created>
  <dcterms:modified xsi:type="dcterms:W3CDTF">2025-08-10T11:21:38Z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47FE6DD8937041B8900B0DE969FD4706_12</vt:lpwstr>
  </property>
  <property fmtid="{D5CDD505-2E9C-101B-9397-08002B2CF9AE}" pid="3" name="KSOProductBuildVer">
    <vt:lpwstr>1033-12.2.0.21546</vt:lpwstr>
  </property>
</Properties>
</file>