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76" r:id="rId1"/>
  </p:sldMasterIdLst>
  <p:notesMasterIdLst>
    <p:notesMasterId r:id="rId18"/>
  </p:notesMasterIdLst>
  <p:handoutMasterIdLst>
    <p:handoutMasterId r:id="rId19"/>
  </p:handoutMasterIdLst>
  <p:sldIdLst>
    <p:sldId id="470" r:id="rId2"/>
    <p:sldId id="258" r:id="rId3"/>
    <p:sldId id="348" r:id="rId4"/>
    <p:sldId id="497" r:id="rId5"/>
    <p:sldId id="493" r:id="rId6"/>
    <p:sldId id="495" r:id="rId7"/>
    <p:sldId id="480" r:id="rId8"/>
    <p:sldId id="481" r:id="rId9"/>
    <p:sldId id="482" r:id="rId10"/>
    <p:sldId id="483" r:id="rId11"/>
    <p:sldId id="485" r:id="rId12"/>
    <p:sldId id="486" r:id="rId13"/>
    <p:sldId id="487" r:id="rId14"/>
    <p:sldId id="488" r:id="rId15"/>
    <p:sldId id="489" r:id="rId16"/>
    <p:sldId id="492" r:id="rId17"/>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83" d="100"/>
          <a:sy n="83" d="100"/>
        </p:scale>
        <p:origin x="918" y="7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8/5/2022</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8/5/2022</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TextEdit="1"/>
          </p:cNvSpPr>
          <p:nvPr>
            <p:ph type="sldImg"/>
          </p:nvPr>
        </p:nvSpPr>
        <p:spPr bwMode="auto">
          <a:noFill/>
          <a:ln>
            <a:solidFill>
              <a:srgbClr val="000000"/>
            </a:solidFill>
            <a:miter lim="800000"/>
            <a:headEnd/>
            <a:tailEnd/>
          </a:ln>
        </p:spPr>
      </p:sp>
      <p:sp>
        <p:nvSpPr>
          <p:cNvPr id="25603" name="Rectangl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5604" name="Rectangle 3"/>
          <p:cNvSpPr>
            <a:spLocks noGrp="1" noChangeArrowheads="1"/>
          </p:cNvSpPr>
          <p:nvPr>
            <p:ph type="sldNum" sz="quarter" idx="5"/>
          </p:nvPr>
        </p:nvSpPr>
        <p:spPr bwMode="auto">
          <a:noFill/>
          <a:ln>
            <a:miter lim="800000"/>
            <a:headEnd/>
            <a:tailEnd/>
          </a:ln>
        </p:spPr>
        <p:txBody>
          <a:bodyPr/>
          <a:lstStyle/>
          <a:p>
            <a:fld id="{27CB6598-6B20-4959-AEAD-7269146248E2}" type="slidenum">
              <a:rPr lang="en-US" altLang="en-US"/>
              <a:pPr/>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3</a:t>
            </a:fld>
            <a:endParaRPr lang="en-US" altLang="en-US"/>
          </a:p>
        </p:txBody>
      </p:sp>
    </p:spTree>
    <p:extLst>
      <p:ext uri="{BB962C8B-B14F-4D97-AF65-F5344CB8AC3E}">
        <p14:creationId xmlns:p14="http://schemas.microsoft.com/office/powerpoint/2010/main" val="1211091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2D8CC3F-ADB2-4AF7-880C-111F7E6C7FE6}" type="slidenum">
              <a:rPr lang="en-US" altLang="en-US" smtClean="0"/>
              <a:pPr>
                <a:defRPr/>
              </a:pPr>
              <a:t>13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16</a:t>
            </a:fld>
            <a:endParaRPr lang="en-US" altLang="en-US"/>
          </a:p>
        </p:txBody>
      </p:sp>
    </p:spTree>
    <p:extLst>
      <p:ext uri="{BB962C8B-B14F-4D97-AF65-F5344CB8AC3E}">
        <p14:creationId xmlns:p14="http://schemas.microsoft.com/office/powerpoint/2010/main" val="206138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C903E72B-0170-43F7-AFA1-109C8FB4A4CF}" type="datetime3">
              <a:rPr lang="en-US" smtClean="0"/>
              <a:pPr>
                <a:defRPr/>
              </a:pPr>
              <a:t>5 August 2022</a:t>
            </a:fld>
            <a:endParaRPr lang="en-US" dirty="0"/>
          </a:p>
        </p:txBody>
      </p:sp>
      <p:sp>
        <p:nvSpPr>
          <p:cNvPr id="5" name="Footer Placeholder 4"/>
          <p:cNvSpPr>
            <a:spLocks noGrp="1"/>
          </p:cNvSpPr>
          <p:nvPr>
            <p:ph type="ftr" sz="quarter" idx="11"/>
          </p:nvPr>
        </p:nvSpPr>
        <p:spPr/>
        <p:txBody>
          <a:bodyPr/>
          <a:lstStyle/>
          <a:p>
            <a:pPr>
              <a:defRPr/>
            </a:pPr>
            <a:r>
              <a:rPr lang="en-US"/>
              <a:t>(18CSP202L) MINOR PROJECT I - FIRST REVIEW    PRESENTATION </a:t>
            </a:r>
            <a:endParaRPr lang="en-US" dirty="0"/>
          </a:p>
        </p:txBody>
      </p:sp>
      <p:sp>
        <p:nvSpPr>
          <p:cNvPr id="6" name="Slide Number Placeholder 5"/>
          <p:cNvSpPr>
            <a:spLocks noGrp="1"/>
          </p:cNvSpPr>
          <p:nvPr>
            <p:ph type="sldNum" sz="quarter" idx="12"/>
          </p:nvPr>
        </p:nvSpPr>
        <p:spPr/>
        <p:txBody>
          <a:bodyPr/>
          <a:lstStyle/>
          <a:p>
            <a:pPr>
              <a:defRPr/>
            </a:pPr>
            <a:fld id="{C0A8E10E-36D1-42AB-939C-34BEB33CD9E4}" type="slidenum">
              <a:rPr lang="en-US" altLang="en-US" smtClean="0"/>
              <a:pPr>
                <a:defRPr/>
              </a:pPr>
              <a:t>‹#›</a:t>
            </a:fld>
            <a:endParaRPr lang="en-US" alt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0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2A32CA5-3275-47EF-92C6-B2EF5CC00952}" type="datetime3">
              <a:rPr lang="en-US" smtClean="0"/>
              <a:pPr>
                <a:defRPr/>
              </a:pPr>
              <a:t>5 August 2022</a:t>
            </a:fld>
            <a:endParaRPr lang="en-US" dirty="0"/>
          </a:p>
        </p:txBody>
      </p:sp>
      <p:sp>
        <p:nvSpPr>
          <p:cNvPr id="5" name="Footer Placeholder 4"/>
          <p:cNvSpPr>
            <a:spLocks noGrp="1"/>
          </p:cNvSpPr>
          <p:nvPr>
            <p:ph type="ftr" sz="quarter" idx="11"/>
          </p:nvPr>
        </p:nvSpPr>
        <p:spPr/>
        <p:txBody>
          <a:bodyPr/>
          <a:lstStyle/>
          <a:p>
            <a:pPr>
              <a:defRPr/>
            </a:pPr>
            <a:r>
              <a:rPr lang="en-US"/>
              <a:t>(18CSP202L) MINOR PROJECT I - FIRST REVIEW    PRESENTATION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extLst>
      <p:ext uri="{BB962C8B-B14F-4D97-AF65-F5344CB8AC3E}">
        <p14:creationId xmlns:p14="http://schemas.microsoft.com/office/powerpoint/2010/main" val="165707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38E44323-5822-4ECD-B747-B4D21E41D10F}" type="datetime3">
              <a:rPr lang="en-US" smtClean="0"/>
              <a:pPr>
                <a:defRPr/>
              </a:pPr>
              <a:t>5 August 2022</a:t>
            </a:fld>
            <a:endParaRPr lang="en-US" dirty="0"/>
          </a:p>
        </p:txBody>
      </p:sp>
      <p:sp>
        <p:nvSpPr>
          <p:cNvPr id="5" name="Footer Placeholder 4"/>
          <p:cNvSpPr>
            <a:spLocks noGrp="1"/>
          </p:cNvSpPr>
          <p:nvPr>
            <p:ph type="ftr" sz="quarter" idx="11"/>
          </p:nvPr>
        </p:nvSpPr>
        <p:spPr/>
        <p:txBody>
          <a:bodyPr/>
          <a:lstStyle/>
          <a:p>
            <a:pPr>
              <a:defRPr/>
            </a:pPr>
            <a:r>
              <a:rPr lang="en-US"/>
              <a:t>(18CSP202L) MINOR PROJECT I - FIRST REVIEW    PRESENTATION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Tree>
    <p:extLst>
      <p:ext uri="{BB962C8B-B14F-4D97-AF65-F5344CB8AC3E}">
        <p14:creationId xmlns:p14="http://schemas.microsoft.com/office/powerpoint/2010/main" val="1026360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283A019-4AED-409D-AAE5-03A20B99DF15}" type="datetime3">
              <a:rPr lang="en-US" smtClean="0"/>
              <a:pPr>
                <a:defRPr/>
              </a:pPr>
              <a:t>5 August 2022</a:t>
            </a:fld>
            <a:endParaRPr lang="en-US" dirty="0"/>
          </a:p>
        </p:txBody>
      </p:sp>
      <p:sp>
        <p:nvSpPr>
          <p:cNvPr id="5" name="Footer Placeholder 4"/>
          <p:cNvSpPr>
            <a:spLocks noGrp="1"/>
          </p:cNvSpPr>
          <p:nvPr>
            <p:ph type="ftr" sz="quarter" idx="11"/>
          </p:nvPr>
        </p:nvSpPr>
        <p:spPr/>
        <p:txBody>
          <a:bodyPr/>
          <a:lstStyle/>
          <a:p>
            <a:pPr>
              <a:defRPr/>
            </a:pPr>
            <a:r>
              <a:rPr lang="en-US"/>
              <a:t>(18CSP202L) MINOR PROJECT I - FIRST REVIEW    PRESENTATION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Tree>
    <p:extLst>
      <p:ext uri="{BB962C8B-B14F-4D97-AF65-F5344CB8AC3E}">
        <p14:creationId xmlns:p14="http://schemas.microsoft.com/office/powerpoint/2010/main" val="3524635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035F82B-96F2-44C3-AFF1-6A6FD11E7C75}" type="datetime3">
              <a:rPr lang="en-US" smtClean="0"/>
              <a:pPr>
                <a:defRPr/>
              </a:pPr>
              <a:t>5 August 2022</a:t>
            </a:fld>
            <a:endParaRPr lang="en-US" dirty="0"/>
          </a:p>
        </p:txBody>
      </p:sp>
      <p:sp>
        <p:nvSpPr>
          <p:cNvPr id="5" name="Footer Placeholder 4"/>
          <p:cNvSpPr>
            <a:spLocks noGrp="1"/>
          </p:cNvSpPr>
          <p:nvPr>
            <p:ph type="ftr" sz="quarter" idx="11"/>
          </p:nvPr>
        </p:nvSpPr>
        <p:spPr/>
        <p:txBody>
          <a:bodyPr/>
          <a:lstStyle/>
          <a:p>
            <a:pPr>
              <a:defRPr/>
            </a:pPr>
            <a:r>
              <a:rPr lang="en-US"/>
              <a:t>(18CSP202L) MINOR PROJECT I - FIRST REVIEW    PRESENTATION </a:t>
            </a:r>
            <a:endParaRPr lang="en-US" dirty="0"/>
          </a:p>
        </p:txBody>
      </p:sp>
      <p:sp>
        <p:nvSpPr>
          <p:cNvPr id="6" name="Slide Number Placeholder 5"/>
          <p:cNvSpPr>
            <a:spLocks noGrp="1"/>
          </p:cNvSpPr>
          <p:nvPr>
            <p:ph type="sldNum" sz="quarter" idx="12"/>
          </p:nvPr>
        </p:nvSpPr>
        <p:spPr/>
        <p:txBody>
          <a:bodyPr/>
          <a:lstStyle/>
          <a:p>
            <a:pPr>
              <a:defRPr/>
            </a:pPr>
            <a:fld id="{BEE0AD74-942B-45F6-8EEE-203197083F56}" type="slidenum">
              <a:rPr lang="en-US" altLang="en-US" smtClean="0"/>
              <a:pPr>
                <a:defRPr/>
              </a:pPr>
              <a:t>‹#›</a:t>
            </a:fld>
            <a:endParaRPr lang="en-US" alt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727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17A6AEDC-5F2E-408A-8182-3410C470E8C4}" type="datetime3">
              <a:rPr lang="en-US" smtClean="0"/>
              <a:pPr>
                <a:defRPr/>
              </a:pPr>
              <a:t>5 August 2022</a:t>
            </a:fld>
            <a:endParaRPr lang="en-US" dirty="0"/>
          </a:p>
        </p:txBody>
      </p:sp>
      <p:sp>
        <p:nvSpPr>
          <p:cNvPr id="6" name="Footer Placeholder 5"/>
          <p:cNvSpPr>
            <a:spLocks noGrp="1"/>
          </p:cNvSpPr>
          <p:nvPr>
            <p:ph type="ftr" sz="quarter" idx="11"/>
          </p:nvPr>
        </p:nvSpPr>
        <p:spPr/>
        <p:txBody>
          <a:bodyPr/>
          <a:lstStyle/>
          <a:p>
            <a:pPr>
              <a:defRPr/>
            </a:pPr>
            <a:r>
              <a:rPr lang="en-US"/>
              <a:t>(18CSP202L) MINOR PROJECT I - FIRST REVIEW    PRESENTATION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Tree>
    <p:extLst>
      <p:ext uri="{BB962C8B-B14F-4D97-AF65-F5344CB8AC3E}">
        <p14:creationId xmlns:p14="http://schemas.microsoft.com/office/powerpoint/2010/main" val="101003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F511AD73-CF5F-49DF-81D0-F9BE11EFF796}" type="datetime3">
              <a:rPr lang="en-US" smtClean="0"/>
              <a:pPr>
                <a:defRPr/>
              </a:pPr>
              <a:t>5 August 2022</a:t>
            </a:fld>
            <a:endParaRPr lang="en-US" dirty="0"/>
          </a:p>
        </p:txBody>
      </p:sp>
      <p:sp>
        <p:nvSpPr>
          <p:cNvPr id="8" name="Footer Placeholder 7"/>
          <p:cNvSpPr>
            <a:spLocks noGrp="1"/>
          </p:cNvSpPr>
          <p:nvPr>
            <p:ph type="ftr" sz="quarter" idx="11"/>
          </p:nvPr>
        </p:nvSpPr>
        <p:spPr/>
        <p:txBody>
          <a:bodyPr/>
          <a:lstStyle/>
          <a:p>
            <a:pPr>
              <a:defRPr/>
            </a:pPr>
            <a:r>
              <a:rPr lang="en-US"/>
              <a:t>(18CSP202L) MINOR PROJECT I - FIRST REVIEW    PRESENTATION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Tree>
    <p:extLst>
      <p:ext uri="{BB962C8B-B14F-4D97-AF65-F5344CB8AC3E}">
        <p14:creationId xmlns:p14="http://schemas.microsoft.com/office/powerpoint/2010/main" val="625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B4EA837B-5C16-499C-9826-35531547B6D2}" type="datetime3">
              <a:rPr lang="en-US" smtClean="0"/>
              <a:pPr>
                <a:defRPr/>
              </a:pPr>
              <a:t>5 August 2022</a:t>
            </a:fld>
            <a:endParaRPr lang="en-US" dirty="0"/>
          </a:p>
        </p:txBody>
      </p:sp>
      <p:sp>
        <p:nvSpPr>
          <p:cNvPr id="4" name="Footer Placeholder 3"/>
          <p:cNvSpPr>
            <a:spLocks noGrp="1"/>
          </p:cNvSpPr>
          <p:nvPr>
            <p:ph type="ftr" sz="quarter" idx="11"/>
          </p:nvPr>
        </p:nvSpPr>
        <p:spPr/>
        <p:txBody>
          <a:bodyPr/>
          <a:lstStyle/>
          <a:p>
            <a:pPr>
              <a:defRPr/>
            </a:pPr>
            <a:r>
              <a:rPr lang="en-US"/>
              <a:t>(18CSP202L) MINOR PROJECT I - FIRST REVIEW    PRESENTATION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Tree>
    <p:extLst>
      <p:ext uri="{BB962C8B-B14F-4D97-AF65-F5344CB8AC3E}">
        <p14:creationId xmlns:p14="http://schemas.microsoft.com/office/powerpoint/2010/main" val="154012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D8F5F72F-6C4A-4E58-B16A-870DF9E5A432}" type="datetime3">
              <a:rPr lang="en-US" smtClean="0"/>
              <a:pPr>
                <a:defRPr/>
              </a:pPr>
              <a:t>5 August 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n-US"/>
              <a:t>(18CSP202L) MINOR PROJECT I - FIRST REVIEW    PRESENTATION </a:t>
            </a:r>
            <a:endParaRPr lang="en-US" dirty="0"/>
          </a:p>
        </p:txBody>
      </p:sp>
      <p:sp>
        <p:nvSpPr>
          <p:cNvPr id="9" name="Slide Number Placeholder 8"/>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Tree>
    <p:extLst>
      <p:ext uri="{BB962C8B-B14F-4D97-AF65-F5344CB8AC3E}">
        <p14:creationId xmlns:p14="http://schemas.microsoft.com/office/powerpoint/2010/main" val="21587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pPr>
              <a:defRPr/>
            </a:pPr>
            <a:fld id="{D35C240E-E5D0-4B97-BD36-C746E1361748}" type="datetime3">
              <a:rPr lang="en-US" smtClean="0"/>
              <a:pPr>
                <a:defRPr/>
              </a:pPr>
              <a:t>5 August 2022</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pPr>
              <a:defRPr/>
            </a:pPr>
            <a:r>
              <a:rPr lang="en-US"/>
              <a:t>(18CSP202L) MINOR PROJECT I - FIRST REVIEW    PRESENTATION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4B3D1EAA-7E8D-49EA-BCBB-3C5BA424400D}" type="slidenum">
              <a:rPr lang="en-US" altLang="en-US" smtClean="0"/>
              <a:pPr>
                <a:defRPr/>
              </a:pPr>
              <a:t>‹#›</a:t>
            </a:fld>
            <a:endParaRPr lang="en-US" altLang="en-US"/>
          </a:p>
        </p:txBody>
      </p:sp>
    </p:spTree>
    <p:extLst>
      <p:ext uri="{BB962C8B-B14F-4D97-AF65-F5344CB8AC3E}">
        <p14:creationId xmlns:p14="http://schemas.microsoft.com/office/powerpoint/2010/main" val="2609036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C0806BB-CE9D-458E-9D33-86AEC957D22C}" type="datetime3">
              <a:rPr lang="en-US" smtClean="0"/>
              <a:pPr>
                <a:defRPr/>
              </a:pPr>
              <a:t>5 August 2022</a:t>
            </a:fld>
            <a:endParaRPr lang="en-US" dirty="0"/>
          </a:p>
        </p:txBody>
      </p:sp>
      <p:sp>
        <p:nvSpPr>
          <p:cNvPr id="6" name="Footer Placeholder 5"/>
          <p:cNvSpPr>
            <a:spLocks noGrp="1"/>
          </p:cNvSpPr>
          <p:nvPr>
            <p:ph type="ftr" sz="quarter" idx="11"/>
          </p:nvPr>
        </p:nvSpPr>
        <p:spPr/>
        <p:txBody>
          <a:bodyPr/>
          <a:lstStyle/>
          <a:p>
            <a:pPr>
              <a:defRPr/>
            </a:pPr>
            <a:r>
              <a:rPr lang="en-US"/>
              <a:t>(18CSP202L) MINOR PROJECT I - FIRST REVIEW    PRESENTATION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Tree>
    <p:extLst>
      <p:ext uri="{BB962C8B-B14F-4D97-AF65-F5344CB8AC3E}">
        <p14:creationId xmlns:p14="http://schemas.microsoft.com/office/powerpoint/2010/main" val="1753329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pPr>
              <a:defRPr/>
            </a:pPr>
            <a:fld id="{0A82BB65-CF5C-46DB-880F-4FF8F96212F1}" type="datetime3">
              <a:rPr lang="en-US" smtClean="0"/>
              <a:pPr>
                <a:defRPr/>
              </a:pPr>
              <a:t>5 August 2022</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pPr>
              <a:defRPr/>
            </a:pPr>
            <a:r>
              <a:rPr lang="en-US"/>
              <a:t>(18CSP202L) MINOR PROJECT I - FIRST REVIEW    PRESENTATION </a:t>
            </a:r>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a:defRPr/>
            </a:pPr>
            <a:fld id="{D78D2778-B29C-49DB-A26C-44F5760A332D}" type="slidenum">
              <a:rPr lang="en-US" altLang="en-US" smtClean="0"/>
              <a:pPr>
                <a:defRPr/>
              </a:pPr>
              <a:t>‹#›</a:t>
            </a:fld>
            <a:endParaRPr lang="en-US" alt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97314"/>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Lst>
  <p:hf hd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1</a:t>
            </a:fld>
            <a:endParaRPr lang="en-US" altLang="en-US"/>
          </a:p>
        </p:txBody>
      </p:sp>
      <p:sp>
        <p:nvSpPr>
          <p:cNvPr id="8197" name="TextBox 6"/>
          <p:cNvSpPr txBox="1">
            <a:spLocks noChangeArrowheads="1"/>
          </p:cNvSpPr>
          <p:nvPr/>
        </p:nvSpPr>
        <p:spPr bwMode="auto">
          <a:xfrm flipH="1">
            <a:off x="1676400" y="2800350"/>
            <a:ext cx="5334000" cy="400110"/>
          </a:xfrm>
          <a:prstGeom prst="rect">
            <a:avLst/>
          </a:prstGeom>
          <a:noFill/>
          <a:ln w="9525">
            <a:noFill/>
            <a:miter lim="800000"/>
            <a:headEnd/>
            <a:tailEnd/>
          </a:ln>
        </p:spPr>
        <p:txBody>
          <a:bodyPr wrap="square">
            <a:spAutoFit/>
          </a:bodyPr>
          <a:lstStyle/>
          <a:p>
            <a:r>
              <a:rPr lang="en-IN" altLang="en-US" sz="2000" b="1" dirty="0">
                <a:latin typeface="Times New Roman" panose="02020603050405020304" pitchFamily="18" charset="0"/>
                <a:cs typeface="Times New Roman" panose="02020603050405020304" pitchFamily="18" charset="0"/>
              </a:rPr>
              <a:t>Date                   : 06.08.22  </a:t>
            </a:r>
          </a:p>
        </p:txBody>
      </p:sp>
      <p:sp>
        <p:nvSpPr>
          <p:cNvPr id="6" name="TextBox 6"/>
          <p:cNvSpPr txBox="1">
            <a:spLocks noChangeArrowheads="1"/>
          </p:cNvSpPr>
          <p:nvPr/>
        </p:nvSpPr>
        <p:spPr bwMode="auto">
          <a:xfrm flipH="1">
            <a:off x="76200" y="3603164"/>
            <a:ext cx="4800600" cy="400110"/>
          </a:xfrm>
          <a:prstGeom prst="rect">
            <a:avLst/>
          </a:prstGeom>
          <a:noFill/>
          <a:ln w="9525">
            <a:noFill/>
            <a:miter lim="800000"/>
            <a:headEnd/>
            <a:tailEnd/>
          </a:ln>
        </p:spPr>
        <p:txBody>
          <a:bodyPr wrap="square">
            <a:spAutoFit/>
          </a:bodyPr>
          <a:lstStyle/>
          <a:p>
            <a:pPr algn="ctr"/>
            <a:r>
              <a:rPr lang="en-IN" altLang="en-US" sz="2000" b="1" dirty="0">
                <a:latin typeface="Times New Roman" panose="02020603050405020304" pitchFamily="18" charset="0"/>
                <a:cs typeface="Times New Roman" panose="02020603050405020304" pitchFamily="18" charset="0"/>
              </a:rPr>
              <a:t>              Batch Number  : CSE</a:t>
            </a:r>
          </a:p>
        </p:txBody>
      </p:sp>
      <p:sp>
        <p:nvSpPr>
          <p:cNvPr id="8" name="Title 7">
            <a:extLst>
              <a:ext uri="{FF2B5EF4-FFF2-40B4-BE49-F238E27FC236}">
                <a16:creationId xmlns:a16="http://schemas.microsoft.com/office/drawing/2014/main" id="{502ECF89-FA18-455D-8C34-ED5F3D8D7B59}"/>
              </a:ext>
            </a:extLst>
          </p:cNvPr>
          <p:cNvSpPr>
            <a:spLocks noGrp="1" noChangeArrowheads="1"/>
          </p:cNvSpPr>
          <p:nvPr>
            <p:ph type="title"/>
          </p:nvPr>
        </p:nvSpPr>
        <p:spPr bwMode="auto">
          <a:xfrm>
            <a:off x="1347397" y="219115"/>
            <a:ext cx="6449205" cy="3373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9685" marR="31115" algn="ctr">
              <a:lnSpc>
                <a:spcPct val="115000"/>
              </a:lnSpc>
              <a:spcBef>
                <a:spcPts val="0"/>
              </a:spcBef>
            </a:pPr>
            <a:r>
              <a:rPr lang="en-US" sz="2000" b="1" dirty="0">
                <a:solidFill>
                  <a:schemeClr val="tx1"/>
                </a:solidFill>
                <a:effectLst/>
                <a:latin typeface="Times New Roman" panose="02020603050405020304" pitchFamily="18" charset="0"/>
                <a:ea typeface="Times New Roman" panose="02020603050405020304" pitchFamily="18" charset="0"/>
              </a:rPr>
              <a:t>M. KUMARASAMY COLLEGE OF ENGINEERING </a:t>
            </a:r>
            <a:br>
              <a:rPr lang="en-US" sz="2000" b="1" dirty="0">
                <a:solidFill>
                  <a:schemeClr val="tx1"/>
                </a:solidFill>
                <a:effectLst/>
                <a:latin typeface="Times New Roman" panose="02020603050405020304" pitchFamily="18" charset="0"/>
                <a:ea typeface="Times New Roman" panose="02020603050405020304" pitchFamily="18" charset="0"/>
              </a:rPr>
            </a:br>
            <a:br>
              <a:rPr lang="en-US" sz="2000" dirty="0">
                <a:solidFill>
                  <a:schemeClr val="tx1"/>
                </a:solidFill>
                <a:effectLst/>
                <a:latin typeface="Times New Roman" panose="02020603050405020304" pitchFamily="18" charset="0"/>
                <a:ea typeface="Times New Roman" panose="02020603050405020304" pitchFamily="18" charset="0"/>
              </a:rPr>
            </a:br>
            <a:r>
              <a:rPr lang="en-IN" sz="2000" b="1" dirty="0">
                <a:solidFill>
                  <a:schemeClr val="tx1"/>
                </a:solidFill>
                <a:latin typeface="Times New Roman" panose="02020603050405020304" pitchFamily="18" charset="0"/>
                <a:cs typeface="Times New Roman" panose="02020603050405020304" pitchFamily="18" charset="0"/>
              </a:rPr>
              <a:t>DEPT OF CSE   [ 2020- 2022 ]  Batch </a:t>
            </a: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2000" b="1" dirty="0">
                <a:solidFill>
                  <a:schemeClr val="tx1"/>
                </a:solidFill>
                <a:effectLst/>
                <a:latin typeface="Times New Roman" panose="02020603050405020304" pitchFamily="18" charset="0"/>
                <a:ea typeface="Times New Roman" panose="02020603050405020304" pitchFamily="18" charset="0"/>
              </a:rPr>
            </a:br>
            <a:br>
              <a:rPr lang="en-US" sz="2000" dirty="0">
                <a:solidFill>
                  <a:schemeClr val="tx1"/>
                </a:solidFill>
                <a:effectLst/>
                <a:latin typeface="Times New Roman" panose="02020603050405020304" pitchFamily="18" charset="0"/>
                <a:ea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18CSP202L -  MAIN PROJECT FINAL PRESENTATION </a:t>
            </a:r>
            <a:br>
              <a:rPr lang="en-US" sz="2000" b="1" dirty="0">
                <a:solidFill>
                  <a:schemeClr val="tx1"/>
                </a:solidFill>
              </a:rPr>
            </a:br>
            <a:br>
              <a:rPr lang="en-US" sz="2000" dirty="0">
                <a:effectLst/>
                <a:latin typeface="Times New Roman" panose="02020603050405020304" pitchFamily="18" charset="0"/>
                <a:ea typeface="Times New Roman" panose="02020603050405020304" pitchFamily="18" charset="0"/>
              </a:rPr>
            </a:br>
            <a:br>
              <a:rPr lang="en-US" sz="2400" b="1" kern="0" dirty="0">
                <a:effectLst/>
                <a:latin typeface="Times New Roman" panose="02020603050405020304" pitchFamily="18" charset="0"/>
                <a:ea typeface="Times New Roman" panose="02020603050405020304" pitchFamily="18" charset="0"/>
              </a:rPr>
            </a:b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rPr>
              <a:t>Literature Survey</a:t>
            </a: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10</a:t>
            </a:fld>
            <a:endParaRPr lang="en-US" altLang="en-US"/>
          </a:p>
        </p:txBody>
      </p:sp>
      <p:sp>
        <p:nvSpPr>
          <p:cNvPr id="7" name="TextBox 6">
            <a:extLst>
              <a:ext uri="{FF2B5EF4-FFF2-40B4-BE49-F238E27FC236}">
                <a16:creationId xmlns:a16="http://schemas.microsoft.com/office/drawing/2014/main" id="{6EB84AC5-14B2-4159-BD9C-7C4FA3CEA759}"/>
              </a:ext>
            </a:extLst>
          </p:cNvPr>
          <p:cNvSpPr txBox="1"/>
          <p:nvPr/>
        </p:nvSpPr>
        <p:spPr>
          <a:xfrm>
            <a:off x="228600" y="1284732"/>
            <a:ext cx="8455306" cy="2585323"/>
          </a:xfrm>
          <a:prstGeom prst="rect">
            <a:avLst/>
          </a:prstGeom>
          <a:noFill/>
        </p:spPr>
        <p:txBody>
          <a:bodyPr wrap="square">
            <a:spAutoFit/>
          </a:bodyPr>
          <a:lstStyle/>
          <a:p>
            <a:pPr marL="404812" indent="-285750" algn="just">
              <a:buClr>
                <a:schemeClr val="accent1"/>
              </a:buClr>
              <a:buFont typeface="Wingdings" panose="05000000000000000000" pitchFamily="2" charset="2"/>
              <a:buChar char="§"/>
            </a:pPr>
            <a:endParaRPr lang="en-US" dirty="0">
              <a:latin typeface="Times New Roman" panose="02020603050405020304" pitchFamily="18" charset="0"/>
              <a:cs typeface="Times New Roman" pitchFamily="18" charset="0"/>
            </a:endParaRPr>
          </a:p>
          <a:p>
            <a:pPr marL="404812" indent="-285750" algn="just">
              <a:buClr>
                <a:schemeClr val="accent1"/>
              </a:buClr>
              <a:buFont typeface="Wingdings" panose="05000000000000000000" pitchFamily="2" charset="2"/>
              <a:buChar char="§"/>
            </a:pPr>
            <a:r>
              <a:rPr lang="en-US" dirty="0">
                <a:latin typeface="Times New Roman" panose="02020603050405020304" pitchFamily="18" charset="0"/>
                <a:cs typeface="Times New Roman" pitchFamily="18" charset="0"/>
              </a:rPr>
              <a:t> Literature survey is the most important step in software development process. Before developing the tool, it is necessary to determine the time factor, economy and company strength.</a:t>
            </a:r>
          </a:p>
          <a:p>
            <a:pPr marL="404812" indent="-285750" algn="just">
              <a:buClr>
                <a:schemeClr val="accent1"/>
              </a:buClr>
              <a:buFont typeface="Wingdings" panose="05000000000000000000" pitchFamily="2" charset="2"/>
              <a:buChar char="§"/>
            </a:pPr>
            <a:endParaRPr lang="en-US" b="1" dirty="0">
              <a:latin typeface="Times New Roman" panose="02020603050405020304" pitchFamily="18" charset="0"/>
              <a:cs typeface="Times New Roman" pitchFamily="18" charset="0"/>
            </a:endParaRPr>
          </a:p>
          <a:p>
            <a:pPr marL="404812" indent="-285750" algn="just">
              <a:buClr>
                <a:schemeClr val="accent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Once these things are satisfied, ten next steps are to determine which operating system and language used for developing the tool.</a:t>
            </a:r>
          </a:p>
          <a:p>
            <a:pPr marL="404812" indent="-285750" algn="just">
              <a:buClr>
                <a:schemeClr val="accent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Once the programmers start building the tool, the programmers need lot of external support. </a:t>
            </a:r>
            <a:endParaRPr lang="en-US" b="1" dirty="0">
              <a:latin typeface="Times New Roman" panose="02020603050405020304"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b="1" dirty="0">
                <a:solidFill>
                  <a:srgbClr val="FFC000"/>
                </a:solidFill>
              </a:rPr>
              <a:t>User Module </a:t>
            </a: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11</a:t>
            </a:fld>
            <a:endParaRPr lang="en-US" altLang="en-US"/>
          </a:p>
        </p:txBody>
      </p:sp>
      <p:sp>
        <p:nvSpPr>
          <p:cNvPr id="8" name="Content Placeholder 7">
            <a:extLst>
              <a:ext uri="{FF2B5EF4-FFF2-40B4-BE49-F238E27FC236}">
                <a16:creationId xmlns:a16="http://schemas.microsoft.com/office/drawing/2014/main" id="{CE192D8A-C73B-415B-B789-3B7CD092D391}"/>
              </a:ext>
            </a:extLst>
          </p:cNvPr>
          <p:cNvSpPr txBox="1">
            <a:spLocks noGrp="1"/>
          </p:cNvSpPr>
          <p:nvPr>
            <p:ph idx="1"/>
          </p:nvPr>
        </p:nvSpPr>
        <p:spPr>
          <a:xfrm>
            <a:off x="457199" y="1123950"/>
            <a:ext cx="7952163" cy="2951577"/>
          </a:xfrm>
          <a:prstGeom prst="rect">
            <a:avLst/>
          </a:prstGeom>
          <a:noFill/>
        </p:spPr>
        <p:txBody>
          <a:bodyPr wrap="square" rtlCol="0">
            <a:spAutoFit/>
          </a:bodyPr>
          <a:lstStyle/>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rPr>
              <a:t>In this module, there are n numbers of users are present. User should register before doing any operations. Once user registers, their details will be stored to the database.</a:t>
            </a:r>
          </a:p>
          <a:p>
            <a:pPr algn="just"/>
            <a:r>
              <a:rPr lang="en-US" sz="1800" dirty="0">
                <a:solidFill>
                  <a:schemeClr val="tx1"/>
                </a:solidFill>
              </a:rPr>
              <a:t>After registration successful, he has to login by using authorized user name and password. Once Login is successful user will do some operations like  </a:t>
            </a:r>
          </a:p>
          <a:p>
            <a:pPr algn="just"/>
            <a:r>
              <a:rPr lang="en-US" sz="1800" dirty="0">
                <a:solidFill>
                  <a:schemeClr val="tx1"/>
                </a:solidFill>
              </a:rPr>
              <a:t> 	   1.Search Publication</a:t>
            </a:r>
          </a:p>
          <a:p>
            <a:pPr marL="150876" lvl="1" indent="0" algn="just">
              <a:buNone/>
            </a:pPr>
            <a:r>
              <a:rPr lang="en-US" sz="1650" dirty="0">
                <a:solidFill>
                  <a:schemeClr val="tx1"/>
                </a:solidFill>
              </a:rPr>
              <a:t>               2. Search Bookmark,</a:t>
            </a:r>
          </a:p>
          <a:p>
            <a:pPr marL="653550" lvl="5" indent="0" algn="just">
              <a:buNone/>
            </a:pPr>
            <a:r>
              <a:rPr lang="en-US" sz="1800" dirty="0">
                <a:solidFill>
                  <a:schemeClr val="tx1"/>
                </a:solidFill>
              </a:rPr>
              <a:t>    3. View Bookmark Search History, and View Publication Search History.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b="1" dirty="0">
                <a:solidFill>
                  <a:srgbClr val="FFC000"/>
                </a:solidFill>
              </a:rPr>
              <a:t>Software Requirements  </a:t>
            </a:r>
          </a:p>
        </p:txBody>
      </p:sp>
      <p:sp>
        <p:nvSpPr>
          <p:cNvPr id="17411" name="Rectangle 3"/>
          <p:cNvSpPr>
            <a:spLocks noGrp="1"/>
          </p:cNvSpPr>
          <p:nvPr>
            <p:ph idx="1"/>
          </p:nvPr>
        </p:nvSpPr>
        <p:spPr>
          <a:xfrm>
            <a:off x="480060" y="1303021"/>
            <a:ext cx="8229600" cy="2230437"/>
          </a:xfrm>
        </p:spPr>
        <p:txBody>
          <a:bodyPr>
            <a:noAutofit/>
          </a:bodyPr>
          <a:lstStyle/>
          <a:p>
            <a:pPr marL="0" indent="0" algn="just">
              <a:lnSpc>
                <a:spcPct val="100000"/>
              </a:lnSpc>
              <a:buNone/>
            </a:pPr>
            <a:r>
              <a:rPr lang="en-US" sz="1800" b="1" u="sng" dirty="0">
                <a:solidFill>
                  <a:schemeClr val="tx1"/>
                </a:solidFill>
                <a:effectLst/>
                <a:latin typeface="Times New Roman" panose="02020603050405020304" pitchFamily="18" charset="0"/>
                <a:ea typeface="Calibri" panose="020F0502020204030204" pitchFamily="34" charset="0"/>
              </a:rPr>
              <a:t>HARDWARE REQUIREMENTS:</a:t>
            </a:r>
            <a:endParaRPr lang="en-US" sz="1800" dirty="0">
              <a:solidFill>
                <a:schemeClr val="tx1"/>
              </a:solidFill>
              <a:effectLst/>
              <a:latin typeface="Times New Roman" panose="02020603050405020304" pitchFamily="18" charset="0"/>
              <a:ea typeface="Calibri" panose="020F0502020204030204" pitchFamily="34" charset="0"/>
            </a:endParaRPr>
          </a:p>
          <a:p>
            <a:pPr marL="342900" marR="0" lvl="0" indent="-342900" algn="just">
              <a:lnSpc>
                <a:spcPct val="100000"/>
              </a:lnSpc>
              <a:spcBef>
                <a:spcPts val="0"/>
              </a:spcBef>
              <a:spcAft>
                <a:spcPts val="0"/>
              </a:spcAft>
              <a:buFont typeface="Wingdings" panose="05000000000000000000" pitchFamily="2" charset="2"/>
              <a:buChar char=""/>
            </a:pPr>
            <a:r>
              <a:rPr lang="en-GB" sz="1800" dirty="0">
                <a:solidFill>
                  <a:schemeClr val="tx1"/>
                </a:solidFill>
                <a:effectLst/>
                <a:latin typeface="Times New Roman" panose="02020603050405020304" pitchFamily="18" charset="0"/>
                <a:ea typeface="Calibri" panose="020F0502020204030204" pitchFamily="34" charset="0"/>
              </a:rPr>
              <a:t>System			: 	Pentium Dual Core.</a:t>
            </a:r>
            <a:endParaRPr lang="en-US" sz="1800" dirty="0">
              <a:solidFill>
                <a:schemeClr val="tx1"/>
              </a:solidFill>
              <a:effectLst/>
              <a:latin typeface="Times New Roman" panose="02020603050405020304" pitchFamily="18" charset="0"/>
              <a:ea typeface="Calibri" panose="020F0502020204030204" pitchFamily="34" charset="0"/>
            </a:endParaRPr>
          </a:p>
          <a:p>
            <a:pPr marL="342900" marR="0" lvl="0" indent="-342900" algn="just">
              <a:lnSpc>
                <a:spcPct val="100000"/>
              </a:lnSpc>
              <a:spcBef>
                <a:spcPts val="0"/>
              </a:spcBef>
              <a:spcAft>
                <a:spcPts val="0"/>
              </a:spcAft>
              <a:buFont typeface="Wingdings" panose="05000000000000000000" pitchFamily="2" charset="2"/>
              <a:buChar char=""/>
            </a:pPr>
            <a:r>
              <a:rPr lang="en-GB" sz="1800" dirty="0">
                <a:solidFill>
                  <a:schemeClr val="tx1"/>
                </a:solidFill>
                <a:effectLst/>
                <a:latin typeface="Times New Roman" panose="02020603050405020304" pitchFamily="18" charset="0"/>
                <a:ea typeface="Calibri" panose="020F0502020204030204" pitchFamily="34" charset="0"/>
              </a:rPr>
              <a:t>Hard Disk 			: 	120 GB.</a:t>
            </a:r>
            <a:endParaRPr lang="en-US" sz="1800" dirty="0">
              <a:solidFill>
                <a:schemeClr val="tx1"/>
              </a:solidFill>
              <a:effectLst/>
              <a:latin typeface="Times New Roman" panose="02020603050405020304" pitchFamily="18" charset="0"/>
              <a:ea typeface="Calibri" panose="020F0502020204030204" pitchFamily="34" charset="0"/>
            </a:endParaRPr>
          </a:p>
          <a:p>
            <a:pPr marL="342900" marR="0" lvl="0" indent="-342900" algn="just">
              <a:lnSpc>
                <a:spcPct val="100000"/>
              </a:lnSpc>
              <a:spcBef>
                <a:spcPts val="0"/>
              </a:spcBef>
              <a:spcAft>
                <a:spcPts val="0"/>
              </a:spcAft>
              <a:buFont typeface="Wingdings" panose="05000000000000000000" pitchFamily="2" charset="2"/>
              <a:buChar char=""/>
            </a:pPr>
            <a:r>
              <a:rPr lang="en-GB" sz="1800" dirty="0">
                <a:solidFill>
                  <a:schemeClr val="tx1"/>
                </a:solidFill>
                <a:effectLst/>
                <a:latin typeface="Times New Roman" panose="02020603050405020304" pitchFamily="18" charset="0"/>
                <a:ea typeface="Calibri" panose="020F0502020204030204" pitchFamily="34" charset="0"/>
              </a:rPr>
              <a:t>Monitor			: 	15’’ LED</a:t>
            </a:r>
            <a:endParaRPr lang="en-US" sz="1800" dirty="0">
              <a:solidFill>
                <a:schemeClr val="tx1"/>
              </a:solidFill>
              <a:effectLst/>
              <a:latin typeface="Times New Roman" panose="02020603050405020304" pitchFamily="18" charset="0"/>
              <a:ea typeface="Calibri" panose="020F0502020204030204" pitchFamily="34" charset="0"/>
            </a:endParaRPr>
          </a:p>
          <a:p>
            <a:pPr marL="342900" marR="0" lvl="0" indent="-342900" algn="just">
              <a:lnSpc>
                <a:spcPct val="100000"/>
              </a:lnSpc>
              <a:spcBef>
                <a:spcPts val="0"/>
              </a:spcBef>
              <a:spcAft>
                <a:spcPts val="0"/>
              </a:spcAft>
              <a:buFont typeface="Wingdings" panose="05000000000000000000" pitchFamily="2" charset="2"/>
              <a:buChar char=""/>
            </a:pPr>
            <a:r>
              <a:rPr lang="en-GB" sz="1800" dirty="0">
                <a:solidFill>
                  <a:schemeClr val="tx1"/>
                </a:solidFill>
                <a:effectLst/>
                <a:latin typeface="Times New Roman" panose="02020603050405020304" pitchFamily="18" charset="0"/>
                <a:ea typeface="Calibri" panose="020F0502020204030204" pitchFamily="34" charset="0"/>
              </a:rPr>
              <a:t>Input Devices		: 	Keyboard, Mouse</a:t>
            </a:r>
            <a:endParaRPr lang="en-US" sz="1800" dirty="0">
              <a:solidFill>
                <a:schemeClr val="tx1"/>
              </a:solidFill>
              <a:effectLst/>
              <a:latin typeface="Times New Roman" panose="02020603050405020304" pitchFamily="18" charset="0"/>
              <a:ea typeface="Calibri" panose="020F0502020204030204" pitchFamily="34" charset="0"/>
            </a:endParaRPr>
          </a:p>
          <a:p>
            <a:pPr marL="342900" marR="0" lvl="0" indent="-342900" algn="just">
              <a:lnSpc>
                <a:spcPct val="100000"/>
              </a:lnSpc>
              <a:spcBef>
                <a:spcPts val="0"/>
              </a:spcBef>
              <a:spcAft>
                <a:spcPts val="0"/>
              </a:spcAft>
              <a:buFont typeface="Wingdings" panose="05000000000000000000" pitchFamily="2" charset="2"/>
              <a:buChar char=""/>
            </a:pPr>
            <a:r>
              <a:rPr lang="en-GB" sz="1800" dirty="0">
                <a:solidFill>
                  <a:schemeClr val="tx1"/>
                </a:solidFill>
                <a:effectLst/>
                <a:latin typeface="Times New Roman" panose="02020603050405020304" pitchFamily="18" charset="0"/>
                <a:ea typeface="Calibri" panose="020F0502020204030204" pitchFamily="34" charset="0"/>
              </a:rPr>
              <a:t>Ram				:	1 GB</a:t>
            </a:r>
          </a:p>
          <a:p>
            <a:pPr marL="342900" marR="0" lvl="0" indent="-342900" algn="just">
              <a:lnSpc>
                <a:spcPct val="100000"/>
              </a:lnSpc>
              <a:spcBef>
                <a:spcPts val="0"/>
              </a:spcBef>
              <a:spcAft>
                <a:spcPts val="0"/>
              </a:spcAft>
              <a:buFont typeface="Wingdings" panose="05000000000000000000" pitchFamily="2" charset="2"/>
              <a:buChar char=""/>
            </a:pPr>
            <a:endParaRPr lang="en-GB" sz="1800" dirty="0">
              <a:solidFill>
                <a:schemeClr val="tx1"/>
              </a:solidFill>
              <a:effectLst/>
              <a:latin typeface="Times New Roman" panose="02020603050405020304" pitchFamily="18" charset="0"/>
              <a:ea typeface="Calibri" panose="020F0502020204030204" pitchFamily="34" charset="0"/>
            </a:endParaRPr>
          </a:p>
          <a:p>
            <a:pPr marL="0" marR="0" algn="just">
              <a:lnSpc>
                <a:spcPct val="100000"/>
              </a:lnSpc>
              <a:spcBef>
                <a:spcPts val="0"/>
              </a:spcBef>
              <a:spcAft>
                <a:spcPts val="0"/>
              </a:spcAft>
            </a:pPr>
            <a:r>
              <a:rPr lang="en-US" sz="1800" b="1" u="sng" dirty="0">
                <a:solidFill>
                  <a:schemeClr val="tx1"/>
                </a:solidFill>
                <a:effectLst/>
                <a:latin typeface="Times New Roman" panose="02020603050405020304" pitchFamily="18" charset="0"/>
                <a:ea typeface="Calibri" panose="020F0502020204030204" pitchFamily="34" charset="0"/>
              </a:rPr>
              <a:t>SOFTWARE REQUIREMENTS:</a:t>
            </a:r>
            <a:endParaRPr lang="en-US" sz="1800" dirty="0">
              <a:solidFill>
                <a:schemeClr val="tx1"/>
              </a:solidFill>
              <a:effectLst/>
              <a:latin typeface="Times New Roman" panose="02020603050405020304" pitchFamily="18" charset="0"/>
              <a:ea typeface="Calibri" panose="020F0502020204030204" pitchFamily="34" charset="0"/>
            </a:endParaRPr>
          </a:p>
          <a:p>
            <a:pPr marL="342900" marR="0" lvl="0" indent="-342900" algn="just">
              <a:lnSpc>
                <a:spcPct val="100000"/>
              </a:lnSpc>
              <a:spcBef>
                <a:spcPts val="0"/>
              </a:spcBef>
              <a:spcAft>
                <a:spcPts val="0"/>
              </a:spcAft>
              <a:buFont typeface="Wingdings" panose="05000000000000000000" pitchFamily="2" charset="2"/>
              <a:buChar char=""/>
            </a:pPr>
            <a:r>
              <a:rPr lang="en-US" sz="1800" dirty="0">
                <a:solidFill>
                  <a:schemeClr val="tx1"/>
                </a:solidFill>
                <a:effectLst/>
                <a:latin typeface="Times New Roman" panose="02020603050405020304" pitchFamily="18" charset="0"/>
                <a:ea typeface="Calibri" panose="020F0502020204030204" pitchFamily="34" charset="0"/>
              </a:rPr>
              <a:t>Operating system 		: 	Windows 7.</a:t>
            </a:r>
          </a:p>
          <a:p>
            <a:pPr marL="342900" marR="0" lvl="0" indent="-342900" algn="just">
              <a:lnSpc>
                <a:spcPct val="100000"/>
              </a:lnSpc>
              <a:spcBef>
                <a:spcPts val="0"/>
              </a:spcBef>
              <a:spcAft>
                <a:spcPts val="0"/>
              </a:spcAft>
              <a:buFont typeface="Wingdings" panose="05000000000000000000" pitchFamily="2" charset="2"/>
              <a:buChar char=""/>
            </a:pPr>
            <a:r>
              <a:rPr lang="en-US" sz="1800" dirty="0">
                <a:solidFill>
                  <a:schemeClr val="tx1"/>
                </a:solidFill>
                <a:effectLst/>
                <a:latin typeface="Times New Roman" panose="02020603050405020304" pitchFamily="18" charset="0"/>
                <a:ea typeface="Calibri" panose="020F0502020204030204" pitchFamily="34" charset="0"/>
              </a:rPr>
              <a:t>Coding Language		:	JAVA.</a:t>
            </a:r>
          </a:p>
          <a:p>
            <a:pPr marL="342900" marR="0" lvl="0" indent="-342900" algn="just">
              <a:lnSpc>
                <a:spcPct val="100000"/>
              </a:lnSpc>
              <a:spcBef>
                <a:spcPts val="0"/>
              </a:spcBef>
              <a:spcAft>
                <a:spcPts val="0"/>
              </a:spcAft>
              <a:buFont typeface="Wingdings" panose="05000000000000000000" pitchFamily="2" charset="2"/>
              <a:buChar char=""/>
            </a:pPr>
            <a:r>
              <a:rPr lang="en-US" sz="1800" dirty="0">
                <a:solidFill>
                  <a:schemeClr val="tx1"/>
                </a:solidFill>
                <a:effectLst/>
                <a:latin typeface="Times New Roman" panose="02020603050405020304" pitchFamily="18" charset="0"/>
                <a:ea typeface="Calibri" panose="020F0502020204030204" pitchFamily="34" charset="0"/>
              </a:rPr>
              <a:t>Tool				</a:t>
            </a:r>
            <a:r>
              <a:rPr lang="en-US" sz="1800" dirty="0" err="1">
                <a:solidFill>
                  <a:schemeClr val="tx1"/>
                </a:solidFill>
                <a:effectLst/>
                <a:latin typeface="Times New Roman" panose="02020603050405020304" pitchFamily="18" charset="0"/>
                <a:ea typeface="Calibri" panose="020F0502020204030204" pitchFamily="34" charset="0"/>
              </a:rPr>
              <a:t>Netbeans</a:t>
            </a:r>
            <a:r>
              <a:rPr lang="en-US" sz="1800" dirty="0">
                <a:solidFill>
                  <a:schemeClr val="tx1"/>
                </a:solidFill>
                <a:effectLst/>
                <a:latin typeface="Times New Roman" panose="02020603050405020304" pitchFamily="18" charset="0"/>
                <a:ea typeface="Calibri" panose="020F0502020204030204" pitchFamily="34" charset="0"/>
              </a:rPr>
              <a:t> 7.2.1</a:t>
            </a:r>
          </a:p>
          <a:p>
            <a:pPr marL="342900" marR="0" lvl="0" indent="-342900" algn="just">
              <a:lnSpc>
                <a:spcPct val="100000"/>
              </a:lnSpc>
              <a:spcBef>
                <a:spcPts val="0"/>
              </a:spcBef>
              <a:spcAft>
                <a:spcPts val="0"/>
              </a:spcAft>
              <a:buFont typeface="Wingdings" panose="05000000000000000000" pitchFamily="2" charset="2"/>
              <a:buChar char=""/>
            </a:pPr>
            <a:r>
              <a:rPr lang="en-US" sz="1800" dirty="0">
                <a:solidFill>
                  <a:schemeClr val="tx1"/>
                </a:solidFill>
                <a:effectLst/>
                <a:latin typeface="Times New Roman" panose="02020603050405020304" pitchFamily="18" charset="0"/>
                <a:ea typeface="Calibri" panose="020F0502020204030204" pitchFamily="34" charset="0"/>
              </a:rPr>
              <a:t>Database			:	MYSQL</a:t>
            </a:r>
          </a:p>
          <a:p>
            <a:pPr marL="0" marR="0" algn="just">
              <a:lnSpc>
                <a:spcPct val="100000"/>
              </a:lnSpc>
              <a:spcBef>
                <a:spcPts val="0"/>
              </a:spcBef>
              <a:spcAft>
                <a:spcPts val="100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0000"/>
              </a:lnSpc>
              <a:spcBef>
                <a:spcPts val="0"/>
              </a:spcBef>
              <a:spcAft>
                <a:spcPts val="0"/>
              </a:spcAft>
              <a:buFont typeface="Wingdings" panose="05000000000000000000" pitchFamily="2" charset="2"/>
              <a:buChar char=""/>
            </a:pPr>
            <a:endParaRPr lang="en-US" sz="1800" dirty="0">
              <a:solidFill>
                <a:schemeClr val="tx1"/>
              </a:solidFill>
              <a:effectLst/>
              <a:latin typeface="Times New Roman" panose="02020603050405020304" pitchFamily="18" charset="0"/>
              <a:ea typeface="Calibri" panose="020F0502020204030204" pitchFamily="34" charset="0"/>
            </a:endParaRPr>
          </a:p>
          <a:p>
            <a:pPr marL="0" indent="0" algn="just">
              <a:lnSpc>
                <a:spcPct val="100000"/>
              </a:lnSpc>
              <a:buNone/>
            </a:pPr>
            <a:endParaRPr lang="en-US" sz="1800" b="1" u="sng" dirty="0">
              <a:solidFill>
                <a:schemeClr val="tx1"/>
              </a:solidFill>
              <a:effectLst/>
              <a:latin typeface="Times New Roman" panose="02020603050405020304" pitchFamily="18" charset="0"/>
              <a:ea typeface="Calibri" panose="020F0502020204030204" pitchFamily="34" charset="0"/>
            </a:endParaRPr>
          </a:p>
          <a:p>
            <a:pPr marL="0" indent="0" algn="just">
              <a:lnSpc>
                <a:spcPct val="100000"/>
              </a:lnSpc>
              <a:buNone/>
            </a:pPr>
            <a:endParaRPr lang="en-US" sz="1800" dirty="0">
              <a:solidFill>
                <a:schemeClr val="tx1"/>
              </a:solidFill>
              <a:effectLst/>
              <a:latin typeface="Times New Roman" panose="02020603050405020304" pitchFamily="18" charset="0"/>
              <a:ea typeface="Calibri" panose="020F0502020204030204" pitchFamily="34" charset="0"/>
            </a:endParaRPr>
          </a:p>
          <a:p>
            <a:pPr algn="just">
              <a:lnSpc>
                <a:spcPct val="100000"/>
              </a:lnSpc>
            </a:pPr>
            <a:endParaRPr lang="en-US" altLang="en-US" sz="1800" dirty="0">
              <a:solidFill>
                <a:schemeClr val="tx1"/>
              </a:solidFill>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rPr>
              <a:t>System Architecture</a:t>
            </a: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13</a:t>
            </a:fld>
            <a:endParaRPr lang="en-US" altLang="en-US"/>
          </a:p>
        </p:txBody>
      </p:sp>
      <p:pic>
        <p:nvPicPr>
          <p:cNvPr id="10" name="Picture 9">
            <a:extLst>
              <a:ext uri="{FF2B5EF4-FFF2-40B4-BE49-F238E27FC236}">
                <a16:creationId xmlns:a16="http://schemas.microsoft.com/office/drawing/2014/main" id="{DDB82A5E-15E9-4F1C-A71C-06B4B0ABFE60}"/>
              </a:ext>
            </a:extLst>
          </p:cNvPr>
          <p:cNvPicPr/>
          <p:nvPr/>
        </p:nvPicPr>
        <p:blipFill>
          <a:blip r:embed="rId3"/>
          <a:srcRect/>
          <a:stretch>
            <a:fillRect/>
          </a:stretch>
        </p:blipFill>
        <p:spPr bwMode="auto">
          <a:xfrm>
            <a:off x="1595923" y="1408113"/>
            <a:ext cx="5819775" cy="329723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00100" y="133350"/>
            <a:ext cx="7543800" cy="1278204"/>
          </a:xfrm>
        </p:spPr>
        <p:txBody>
          <a:bodyPr numCol="2" anchor="ctr" anchorCtr="1">
            <a:noAutofit/>
          </a:bodyPr>
          <a:lstStyle/>
          <a:p>
            <a:pPr algn="just">
              <a:defRPr/>
            </a:pPr>
            <a:br>
              <a:rPr lang="en-US" altLang="en-US" sz="4000" dirty="0">
                <a:solidFill>
                  <a:srgbClr val="FFC000"/>
                </a:solidFill>
                <a:latin typeface="Times New Roman" panose="02020603050405020304" pitchFamily="18" charset="0"/>
                <a:cs typeface="Times New Roman" panose="02020603050405020304" pitchFamily="18" charset="0"/>
              </a:rPr>
            </a:br>
            <a:r>
              <a:rPr lang="en-US" altLang="en-US" dirty="0">
                <a:solidFill>
                  <a:srgbClr val="FFC000"/>
                </a:solidFill>
                <a:latin typeface="Times New Roman" panose="02020603050405020304" pitchFamily="18" charset="0"/>
                <a:cs typeface="Times New Roman" panose="02020603050405020304" pitchFamily="18" charset="0"/>
              </a:rPr>
              <a:t>Conclusion</a:t>
            </a:r>
          </a:p>
        </p:txBody>
      </p:sp>
      <p:sp>
        <p:nvSpPr>
          <p:cNvPr id="17411" name="Rectangle 3"/>
          <p:cNvSpPr>
            <a:spLocks noGrp="1"/>
          </p:cNvSpPr>
          <p:nvPr>
            <p:ph idx="1"/>
          </p:nvPr>
        </p:nvSpPr>
        <p:spPr>
          <a:xfrm>
            <a:off x="457200" y="1484313"/>
            <a:ext cx="8229600" cy="3297237"/>
          </a:xfrm>
        </p:spPr>
        <p:txBody>
          <a:bodyPr>
            <a:normAutofit/>
          </a:bodyPr>
          <a:lstStyle/>
          <a:p>
            <a:pPr algn="just">
              <a:lnSpc>
                <a:spcPct val="100000"/>
              </a:lnSpc>
            </a:pPr>
            <a:r>
              <a:rPr lang="en-US" sz="2100" dirty="0">
                <a:solidFill>
                  <a:schemeClr val="tx1"/>
                </a:solidFill>
                <a:latin typeface="Times New Roman" panose="02020603050405020304" pitchFamily="18" charset="0"/>
                <a:cs typeface="Times New Roman" panose="02020603050405020304" pitchFamily="18" charset="0"/>
              </a:rPr>
              <a:t>In this paper, the problem of record normalization is studied over a set of matching records that refer to the same </a:t>
            </a:r>
            <a:r>
              <a:rPr lang="en-US" sz="2100" dirty="0" err="1">
                <a:solidFill>
                  <a:schemeClr val="tx1"/>
                </a:solidFill>
                <a:latin typeface="Times New Roman" panose="02020603050405020304" pitchFamily="18" charset="0"/>
                <a:cs typeface="Times New Roman" panose="02020603050405020304" pitchFamily="18" charset="0"/>
              </a:rPr>
              <a:t>realworld</a:t>
            </a:r>
            <a:r>
              <a:rPr lang="en-US" sz="2100" dirty="0">
                <a:solidFill>
                  <a:schemeClr val="tx1"/>
                </a:solidFill>
                <a:latin typeface="Times New Roman" panose="02020603050405020304" pitchFamily="18" charset="0"/>
                <a:cs typeface="Times New Roman" panose="02020603050405020304" pitchFamily="18" charset="0"/>
              </a:rPr>
              <a:t> entity.</a:t>
            </a:r>
          </a:p>
          <a:p>
            <a:pPr algn="just">
              <a:lnSpc>
                <a:spcPct val="100000"/>
              </a:lnSpc>
            </a:pPr>
            <a:r>
              <a:rPr lang="en-US" sz="2100" dirty="0">
                <a:solidFill>
                  <a:schemeClr val="tx1"/>
                </a:solidFill>
                <a:latin typeface="Times New Roman" panose="02020603050405020304" pitchFamily="18" charset="0"/>
                <a:cs typeface="Times New Roman" panose="02020603050405020304" pitchFamily="18" charset="0"/>
              </a:rPr>
              <a:t>Three levels of normalization granularities (record-level, field-level and value component level) and two forms of normalization (typical normalization and complete normalization) are presented in this.</a:t>
            </a:r>
          </a:p>
          <a:p>
            <a:pPr algn="just">
              <a:lnSpc>
                <a:spcPct val="100000"/>
              </a:lnSpc>
            </a:pPr>
            <a:r>
              <a:rPr lang="en-US" sz="2100" dirty="0">
                <a:solidFill>
                  <a:schemeClr val="tx1"/>
                </a:solidFill>
                <a:latin typeface="Times New Roman" panose="02020603050405020304" pitchFamily="18" charset="0"/>
                <a:cs typeface="Times New Roman" panose="02020603050405020304" pitchFamily="18" charset="0"/>
              </a:rPr>
              <a:t>The complete normalization focused on field values and proposed algorithms for acronym expansion and value component mining to produce much improved normalized field values</a:t>
            </a:r>
          </a:p>
          <a:p>
            <a:endParaRPr lang="en-US" altLang="en-US" sz="2400" dirty="0">
              <a:solidFill>
                <a:schemeClr val="tx1"/>
              </a:solidFill>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8600" y="438150"/>
            <a:ext cx="8458200" cy="939546"/>
          </a:xfrm>
        </p:spPr>
        <p:txBody>
          <a:bodyPr>
            <a:normAutofit fontScale="90000"/>
          </a:bodyPr>
          <a:lstStyle/>
          <a:p>
            <a:pPr>
              <a:defRPr/>
            </a:pPr>
            <a:r>
              <a:rPr lang="en-US" altLang="en-US" dirty="0">
                <a:solidFill>
                  <a:srgbClr val="FFC000"/>
                </a:solidFill>
              </a:rPr>
              <a:t>    </a:t>
            </a:r>
            <a:br>
              <a:rPr lang="en-US" altLang="en-US" dirty="0">
                <a:solidFill>
                  <a:srgbClr val="FFC000"/>
                </a:solidFill>
              </a:rPr>
            </a:br>
            <a:br>
              <a:rPr lang="en-US" altLang="en-US" dirty="0">
                <a:solidFill>
                  <a:srgbClr val="FFC000"/>
                </a:solidFill>
              </a:rPr>
            </a:br>
            <a:br>
              <a:rPr lang="en-US" altLang="en-US" dirty="0">
                <a:solidFill>
                  <a:srgbClr val="FFC000"/>
                </a:solidFill>
              </a:rPr>
            </a:br>
            <a:br>
              <a:rPr lang="en-US" altLang="en-US" dirty="0">
                <a:solidFill>
                  <a:srgbClr val="FFC000"/>
                </a:solidFill>
              </a:rPr>
            </a:br>
            <a:br>
              <a:rPr lang="en-US" altLang="en-US" dirty="0">
                <a:solidFill>
                  <a:srgbClr val="FFC000"/>
                </a:solidFill>
              </a:rPr>
            </a:br>
            <a:br>
              <a:rPr lang="en-US" altLang="en-US" dirty="0">
                <a:solidFill>
                  <a:srgbClr val="FFC000"/>
                </a:solidFill>
              </a:rPr>
            </a:br>
            <a:br>
              <a:rPr lang="en-US" altLang="en-US" dirty="0">
                <a:solidFill>
                  <a:srgbClr val="FFC000"/>
                </a:solidFill>
              </a:rPr>
            </a:br>
            <a:r>
              <a:rPr lang="en-US" altLang="en-US" dirty="0">
                <a:solidFill>
                  <a:srgbClr val="FFC000"/>
                </a:solidFill>
              </a:rPr>
              <a:t>      References</a:t>
            </a:r>
          </a:p>
        </p:txBody>
      </p:sp>
      <p:sp>
        <p:nvSpPr>
          <p:cNvPr id="22531" name="Rectangle 3"/>
          <p:cNvSpPr>
            <a:spLocks noGrp="1"/>
          </p:cNvSpPr>
          <p:nvPr>
            <p:ph idx="1"/>
          </p:nvPr>
        </p:nvSpPr>
        <p:spPr>
          <a:xfrm>
            <a:off x="457200" y="361950"/>
            <a:ext cx="8229600" cy="3733800"/>
          </a:xfrm>
        </p:spPr>
        <p:txBody>
          <a:bodyPr>
            <a:noAutofit/>
          </a:bodyPr>
          <a:lstStyle/>
          <a:p>
            <a:pPr marL="0" indent="0" algn="just">
              <a:lnSpc>
                <a:spcPct val="100000"/>
              </a:lnSpc>
              <a:buNone/>
            </a:pPr>
            <a:endParaRPr lang="en-US" sz="1800" dirty="0">
              <a:solidFill>
                <a:schemeClr val="tx1"/>
              </a:solidFill>
              <a:latin typeface="Times New Roman" pitchFamily="18" charset="0"/>
              <a:cs typeface="Times New Roman" pitchFamily="18" charset="0"/>
            </a:endParaRPr>
          </a:p>
          <a:p>
            <a:pPr marL="0" indent="0" algn="just">
              <a:lnSpc>
                <a:spcPct val="100000"/>
              </a:lnSpc>
              <a:buNone/>
            </a:pPr>
            <a:endParaRPr lang="en-US" sz="1800" dirty="0">
              <a:solidFill>
                <a:schemeClr val="tx1"/>
              </a:solidFill>
              <a:latin typeface="Times New Roman" pitchFamily="18" charset="0"/>
              <a:cs typeface="Times New Roman" pitchFamily="18" charset="0"/>
            </a:endParaRPr>
          </a:p>
          <a:p>
            <a:pPr algn="just">
              <a:lnSpc>
                <a:spcPct val="100000"/>
              </a:lnSpc>
              <a:buAutoNum type="arabicPeriod" startAt="5"/>
            </a:pPr>
            <a:endParaRPr lang="en-US" sz="1800" dirty="0">
              <a:solidFill>
                <a:schemeClr val="tx1"/>
              </a:solidFill>
              <a:latin typeface="Times New Roman" pitchFamily="18" charset="0"/>
              <a:cs typeface="Times New Roman" pitchFamily="18" charset="0"/>
            </a:endParaRPr>
          </a:p>
          <a:p>
            <a:pPr algn="just">
              <a:lnSpc>
                <a:spcPct val="100000"/>
              </a:lnSpc>
              <a:buNone/>
            </a:pPr>
            <a:r>
              <a:rPr lang="en-US" sz="1800" dirty="0">
                <a:solidFill>
                  <a:schemeClr val="tx1"/>
                </a:solidFill>
              </a:rPr>
              <a:t>[1] E. K. </a:t>
            </a:r>
            <a:r>
              <a:rPr lang="en-US" sz="1800" dirty="0" err="1">
                <a:solidFill>
                  <a:schemeClr val="tx1"/>
                </a:solidFill>
              </a:rPr>
              <a:t>Rezig</a:t>
            </a:r>
            <a:r>
              <a:rPr lang="en-US" sz="1800" dirty="0">
                <a:solidFill>
                  <a:schemeClr val="tx1"/>
                </a:solidFill>
              </a:rPr>
              <a:t>, E. C. </a:t>
            </a:r>
            <a:r>
              <a:rPr lang="en-US" sz="1800" dirty="0" err="1">
                <a:solidFill>
                  <a:schemeClr val="tx1"/>
                </a:solidFill>
              </a:rPr>
              <a:t>Dragut</a:t>
            </a:r>
            <a:r>
              <a:rPr lang="en-US" sz="1800" dirty="0">
                <a:solidFill>
                  <a:schemeClr val="tx1"/>
                </a:solidFill>
              </a:rPr>
              <a:t>, M. </a:t>
            </a:r>
            <a:r>
              <a:rPr lang="en-US" sz="1800" dirty="0" err="1">
                <a:solidFill>
                  <a:schemeClr val="tx1"/>
                </a:solidFill>
              </a:rPr>
              <a:t>Ouzzani</a:t>
            </a:r>
            <a:r>
              <a:rPr lang="en-US" sz="1800" dirty="0">
                <a:solidFill>
                  <a:schemeClr val="tx1"/>
                </a:solidFill>
              </a:rPr>
              <a:t>, A. K. </a:t>
            </a:r>
            <a:r>
              <a:rPr lang="en-US" sz="1800" dirty="0" err="1">
                <a:solidFill>
                  <a:schemeClr val="tx1"/>
                </a:solidFill>
              </a:rPr>
              <a:t>Elmagarmid</a:t>
            </a:r>
            <a:r>
              <a:rPr lang="en-US" sz="1800" dirty="0">
                <a:solidFill>
                  <a:schemeClr val="tx1"/>
                </a:solidFill>
              </a:rPr>
              <a:t>, and W. G. </a:t>
            </a:r>
            <a:r>
              <a:rPr lang="en-US" sz="1800" dirty="0" err="1">
                <a:solidFill>
                  <a:schemeClr val="tx1"/>
                </a:solidFill>
              </a:rPr>
              <a:t>Aref</a:t>
            </a:r>
            <a:r>
              <a:rPr lang="en-US" sz="1800" dirty="0">
                <a:solidFill>
                  <a:schemeClr val="tx1"/>
                </a:solidFill>
              </a:rPr>
              <a:t>, “ORLF: A flexible framework for online record linkage and fusion,” in ICDE, 2016, pp. 1378–1381.</a:t>
            </a:r>
          </a:p>
          <a:p>
            <a:pPr algn="just">
              <a:lnSpc>
                <a:spcPct val="100000"/>
              </a:lnSpc>
              <a:buNone/>
            </a:pPr>
            <a:r>
              <a:rPr lang="en-US" sz="1800" dirty="0">
                <a:solidFill>
                  <a:schemeClr val="tx1"/>
                </a:solidFill>
              </a:rPr>
              <a:t> [2] E. K. </a:t>
            </a:r>
            <a:r>
              <a:rPr lang="en-US" sz="1800" dirty="0" err="1">
                <a:solidFill>
                  <a:schemeClr val="tx1"/>
                </a:solidFill>
              </a:rPr>
              <a:t>Rezig</a:t>
            </a:r>
            <a:r>
              <a:rPr lang="en-US" sz="1800" dirty="0">
                <a:solidFill>
                  <a:schemeClr val="tx1"/>
                </a:solidFill>
              </a:rPr>
              <a:t>, E. C. </a:t>
            </a:r>
            <a:r>
              <a:rPr lang="en-US" sz="1800" dirty="0" err="1">
                <a:solidFill>
                  <a:schemeClr val="tx1"/>
                </a:solidFill>
              </a:rPr>
              <a:t>Dragut</a:t>
            </a:r>
            <a:r>
              <a:rPr lang="en-US" sz="1800" dirty="0">
                <a:solidFill>
                  <a:schemeClr val="tx1"/>
                </a:solidFill>
              </a:rPr>
              <a:t>, M. </a:t>
            </a:r>
            <a:r>
              <a:rPr lang="en-US" sz="1800" dirty="0" err="1">
                <a:solidFill>
                  <a:schemeClr val="tx1"/>
                </a:solidFill>
              </a:rPr>
              <a:t>Ouzzani</a:t>
            </a:r>
            <a:r>
              <a:rPr lang="en-US" sz="1800" dirty="0">
                <a:solidFill>
                  <a:schemeClr val="tx1"/>
                </a:solidFill>
              </a:rPr>
              <a:t>, and A. K. </a:t>
            </a:r>
            <a:r>
              <a:rPr lang="en-US" sz="1800" dirty="0" err="1">
                <a:solidFill>
                  <a:schemeClr val="tx1"/>
                </a:solidFill>
              </a:rPr>
              <a:t>Elmagarmid</a:t>
            </a:r>
            <a:r>
              <a:rPr lang="en-US" sz="1800" dirty="0">
                <a:solidFill>
                  <a:schemeClr val="tx1"/>
                </a:solidFill>
              </a:rPr>
              <a:t>, “Query-time record linkage and fusion over web databases,” in ICDE, 2015, pp. 42–53. </a:t>
            </a:r>
          </a:p>
          <a:p>
            <a:pPr algn="just">
              <a:lnSpc>
                <a:spcPct val="100000"/>
              </a:lnSpc>
              <a:buNone/>
            </a:pPr>
            <a:r>
              <a:rPr lang="en-US" sz="1800" dirty="0">
                <a:solidFill>
                  <a:schemeClr val="tx1"/>
                </a:solidFill>
              </a:rPr>
              <a:t>[3] A. </a:t>
            </a:r>
            <a:r>
              <a:rPr lang="en-US" sz="1800" dirty="0" err="1">
                <a:solidFill>
                  <a:schemeClr val="tx1"/>
                </a:solidFill>
              </a:rPr>
              <a:t>Gruenheid</a:t>
            </a:r>
            <a:r>
              <a:rPr lang="en-US" sz="1800" dirty="0">
                <a:solidFill>
                  <a:schemeClr val="tx1"/>
                </a:solidFill>
              </a:rPr>
              <a:t>, X. L. Dong, and D. Srivastava, “Incremental record linkage,” PVLDB, vol. 7, no. 9, pp. 697 708, May 2014.</a:t>
            </a:r>
          </a:p>
          <a:p>
            <a:pPr algn="just">
              <a:lnSpc>
                <a:spcPct val="100000"/>
              </a:lnSpc>
              <a:buNone/>
            </a:pPr>
            <a:r>
              <a:rPr lang="en-US" sz="1800" dirty="0">
                <a:solidFill>
                  <a:schemeClr val="tx1"/>
                </a:solidFill>
              </a:rPr>
              <a:t> [4] P. Christen, “A survey of indexing techniques for scalable record linkage and deduplication,” TKDE, vol. 24, no. 9, 2012</a:t>
            </a:r>
            <a:endParaRPr lang="en-US" sz="1800" dirty="0">
              <a:solidFill>
                <a:schemeClr val="tx1"/>
              </a:solidFill>
              <a:latin typeface="Times New Roman" pitchFamily="18" charset="0"/>
              <a:cs typeface="Times New Roman" pitchFamily="18" charset="0"/>
            </a:endParaRPr>
          </a:p>
          <a:p>
            <a:pPr algn="just">
              <a:lnSpc>
                <a:spcPct val="100000"/>
              </a:lnSpc>
              <a:buNone/>
            </a:pPr>
            <a:endParaRPr lang="en-US" sz="1800" dirty="0">
              <a:solidFill>
                <a:schemeClr val="tx1"/>
              </a:solidFill>
              <a:latin typeface="Times New Roman" pitchFamily="18" charset="0"/>
              <a:cs typeface="Times New Roman" pitchFamily="18" charset="0"/>
            </a:endParaRPr>
          </a:p>
          <a:p>
            <a:pPr algn="just">
              <a:lnSpc>
                <a:spcPct val="100000"/>
              </a:lnSpc>
              <a:buNone/>
            </a:pPr>
            <a:endParaRPr lang="en-US" sz="1800" dirty="0">
              <a:solidFill>
                <a:schemeClr val="tx1"/>
              </a:solidFill>
              <a:latin typeface="Times New Roman" pitchFamily="18" charset="0"/>
              <a:cs typeface="Times New Roman" pitchFamily="18" charset="0"/>
            </a:endParaRPr>
          </a:p>
          <a:p>
            <a:pPr algn="just">
              <a:lnSpc>
                <a:spcPct val="100000"/>
              </a:lnSpc>
              <a:spcBef>
                <a:spcPct val="30000"/>
              </a:spcBef>
              <a:spcAft>
                <a:spcPct val="30000"/>
              </a:spcAft>
            </a:pPr>
            <a:endParaRPr lang="en-US" altLang="en-US" sz="1800" dirty="0">
              <a:solidFill>
                <a:schemeClr val="tx1"/>
              </a:solidFill>
              <a:latin typeface="Times New Roman" pitchFamily="18" charset="0"/>
              <a:cs typeface="Times New Roman" pitchFamily="18" charset="0"/>
            </a:endParaRPr>
          </a:p>
        </p:txBody>
      </p:sp>
      <p:sp>
        <p:nvSpPr>
          <p:cNvPr id="22533" name="Slide Number Placeholder 3"/>
          <p:cNvSpPr>
            <a:spLocks noGrp="1" noChangeArrowheads="1"/>
          </p:cNvSpPr>
          <p:nvPr>
            <p:ph type="sldNum" sz="quarter" idx="12"/>
          </p:nvPr>
        </p:nvSpPr>
        <p:spPr bwMode="auto">
          <a:noFill/>
          <a:ln>
            <a:miter lim="800000"/>
            <a:headEnd/>
            <a:tailEnd/>
          </a:ln>
        </p:spPr>
        <p:txBody>
          <a:bodyPr/>
          <a:lstStyle/>
          <a:p>
            <a:fld id="{00166CF0-84B4-4016-8045-F92C16523328}" type="slidenum">
              <a:rPr lang="en-US" altLang="en-US"/>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defRPr/>
            </a:pPr>
            <a:r>
              <a:rPr lang="en-US" altLang="en-US" dirty="0">
                <a:solidFill>
                  <a:srgbClr val="FFC000"/>
                </a:solidFill>
              </a:rPr>
              <a:t>Any Queries</a:t>
            </a:r>
          </a:p>
        </p:txBody>
      </p:sp>
      <p:sp>
        <p:nvSpPr>
          <p:cNvPr id="22531" name="Rectangle 3"/>
          <p:cNvSpPr>
            <a:spLocks noGrp="1"/>
          </p:cNvSpPr>
          <p:nvPr>
            <p:ph idx="1"/>
          </p:nvPr>
        </p:nvSpPr>
        <p:spPr>
          <a:xfrm>
            <a:off x="457200" y="1200150"/>
            <a:ext cx="8229600" cy="3581400"/>
          </a:xfrm>
        </p:spPr>
        <p:txBody>
          <a:bodyPr/>
          <a:lstStyle/>
          <a:p>
            <a:pPr>
              <a:buNone/>
            </a:pPr>
            <a:endParaRPr lang="en-US" sz="1200" dirty="0">
              <a:latin typeface="Times New Roman" pitchFamily="18" charset="0"/>
              <a:cs typeface="Times New Roman" pitchFamily="18" charset="0"/>
            </a:endParaRPr>
          </a:p>
          <a:p>
            <a:pPr>
              <a:buAutoNum type="arabicPeriod" startAt="5"/>
            </a:pPr>
            <a:endParaRPr lang="en-US" sz="1200" dirty="0">
              <a:latin typeface="Times New Roman" pitchFamily="18" charset="0"/>
              <a:cs typeface="Times New Roman" pitchFamily="18" charset="0"/>
            </a:endParaRPr>
          </a:p>
          <a:p>
            <a:pPr>
              <a:buAutoNum type="arabicPeriod" startAt="5"/>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lgn="ctr">
              <a:spcBef>
                <a:spcPct val="30000"/>
              </a:spcBef>
              <a:spcAft>
                <a:spcPct val="30000"/>
              </a:spcAft>
              <a:buNone/>
            </a:pPr>
            <a:r>
              <a:rPr lang="en-US" altLang="en-US" sz="8000" dirty="0">
                <a:latin typeface="Times New Roman" pitchFamily="18" charset="0"/>
                <a:cs typeface="Times New Roman" pitchFamily="18" charset="0"/>
              </a:rPr>
              <a:t>Thank you </a:t>
            </a:r>
          </a:p>
        </p:txBody>
      </p:sp>
      <p:sp>
        <p:nvSpPr>
          <p:cNvPr id="22533" name="Slide Number Placeholder 3"/>
          <p:cNvSpPr>
            <a:spLocks noGrp="1" noChangeArrowheads="1"/>
          </p:cNvSpPr>
          <p:nvPr>
            <p:ph type="sldNum" sz="quarter" idx="12"/>
          </p:nvPr>
        </p:nvSpPr>
        <p:spPr bwMode="auto">
          <a:noFill/>
          <a:ln>
            <a:miter lim="800000"/>
            <a:headEnd/>
            <a:tailEnd/>
          </a:ln>
        </p:spPr>
        <p:txBody>
          <a:bodyPr/>
          <a:lstStyle/>
          <a:p>
            <a:fld id="{00166CF0-84B4-4016-8045-F92C16523328}" type="slidenum">
              <a:rPr lang="en-US" altLang="en-US"/>
              <a:pPr/>
              <a:t>16</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p:cNvSpPr>
          <p:nvPr>
            <p:ph type="title"/>
          </p:nvPr>
        </p:nvSpPr>
        <p:spPr>
          <a:xfrm>
            <a:off x="762000" y="414253"/>
            <a:ext cx="7696200" cy="938297"/>
          </a:xfrm>
        </p:spPr>
        <p:txBody>
          <a:bodyPr>
            <a:noAutofit/>
          </a:bodyPr>
          <a:lstStyle/>
          <a:p>
            <a:pPr algn="ct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NORMALIZATION OF DUPLICATE RECORDS FROM MULTIPLE SOURCES </a:t>
            </a:r>
          </a:p>
        </p:txBody>
      </p:sp>
      <p:sp>
        <p:nvSpPr>
          <p:cNvPr id="9219" name="Slide Number Placeholder 6"/>
          <p:cNvSpPr>
            <a:spLocks noGrp="1" noChangeArrowheads="1"/>
          </p:cNvSpPr>
          <p:nvPr>
            <p:ph type="sldNum" sz="quarter" idx="12"/>
          </p:nvPr>
        </p:nvSpPr>
        <p:spPr bwMode="auto">
          <a:noFill/>
          <a:ln>
            <a:miter lim="800000"/>
            <a:headEnd/>
            <a:tailEnd/>
          </a:ln>
        </p:spPr>
        <p:txBody>
          <a:bodyPr/>
          <a:lstStyle/>
          <a:p>
            <a:pPr>
              <a:lnSpc>
                <a:spcPct val="90000"/>
              </a:lnSpc>
            </a:pPr>
            <a:fld id="{089DB55B-AF57-424A-AA3C-DDAA088D3F76}" type="slidenum">
              <a:rPr lang="en-US" altLang="en-US" sz="1100"/>
              <a:pPr>
                <a:lnSpc>
                  <a:spcPct val="90000"/>
                </a:lnSpc>
              </a:pPr>
              <a:t>2</a:t>
            </a:fld>
            <a:endParaRPr lang="en-US" altLang="en-US" sz="1100"/>
          </a:p>
        </p:txBody>
      </p:sp>
      <p:sp>
        <p:nvSpPr>
          <p:cNvPr id="9220" name="TextBox 4"/>
          <p:cNvSpPr txBox="1">
            <a:spLocks noChangeArrowheads="1"/>
          </p:cNvSpPr>
          <p:nvPr/>
        </p:nvSpPr>
        <p:spPr bwMode="auto">
          <a:xfrm>
            <a:off x="762000" y="1464709"/>
            <a:ext cx="7772400" cy="2862322"/>
          </a:xfrm>
          <a:prstGeom prst="rect">
            <a:avLst/>
          </a:prstGeom>
          <a:noFill/>
          <a:ln w="9525">
            <a:noFill/>
            <a:miter lim="800000"/>
            <a:headEnd/>
            <a:tailEnd/>
          </a:ln>
        </p:spPr>
        <p:txBody>
          <a:bodyPr wrap="square">
            <a:spAutoFit/>
          </a:bodyPr>
          <a:lstStyle/>
          <a:p>
            <a:r>
              <a:rPr lang="en-IN" altLang="en-US" dirty="0">
                <a:latin typeface="Times New Roman" panose="02020603050405020304" pitchFamily="18" charset="0"/>
                <a:cs typeface="Times New Roman" panose="02020603050405020304" pitchFamily="18" charset="0"/>
              </a:rPr>
              <a:t>Name of the Candidates</a:t>
            </a:r>
            <a:r>
              <a:rPr lang="en-IN" altLang="en-US" b="1" dirty="0">
                <a:latin typeface="Times New Roman" panose="02020603050405020304" pitchFamily="18" charset="0"/>
                <a:cs typeface="Times New Roman" panose="02020603050405020304" pitchFamily="18" charset="0"/>
              </a:rPr>
              <a:t>	             : DINESHWARAN</a:t>
            </a:r>
          </a:p>
          <a:p>
            <a:r>
              <a:rPr lang="en-IN" altLang="en-US" b="1" dirty="0">
                <a:latin typeface="Times New Roman" panose="02020603050405020304" pitchFamily="18" charset="0"/>
                <a:cs typeface="Times New Roman" panose="02020603050405020304" pitchFamily="18" charset="0"/>
              </a:rPr>
              <a:t>                                                       HARIHARAN G</a:t>
            </a:r>
          </a:p>
          <a:p>
            <a:r>
              <a:rPr lang="en-IN" altLang="en-US" b="1" dirty="0">
                <a:latin typeface="Times New Roman" panose="02020603050405020304" pitchFamily="18" charset="0"/>
                <a:cs typeface="Times New Roman" panose="02020603050405020304" pitchFamily="18" charset="0"/>
              </a:rPr>
              <a:t>                                                       MOHAMED NOWFAL S</a:t>
            </a:r>
          </a:p>
          <a:p>
            <a:r>
              <a:rPr lang="en-IN" altLang="en-US" dirty="0">
                <a:latin typeface="Times New Roman" panose="02020603050405020304" pitchFamily="18" charset="0"/>
                <a:cs typeface="Times New Roman" panose="02020603050405020304" pitchFamily="18" charset="0"/>
              </a:rPr>
              <a:t>Register Number                          </a:t>
            </a:r>
            <a:r>
              <a:rPr lang="en-IN" altLang="en-US" b="1" dirty="0">
                <a:latin typeface="Times New Roman" panose="02020603050405020304" pitchFamily="18" charset="0"/>
                <a:cs typeface="Times New Roman" panose="02020603050405020304" pitchFamily="18" charset="0"/>
              </a:rPr>
              <a:t>: 20BCS4022</a:t>
            </a:r>
          </a:p>
          <a:p>
            <a:r>
              <a:rPr lang="en-IN" altLang="en-US" b="1" dirty="0">
                <a:latin typeface="Times New Roman" panose="02020603050405020304" pitchFamily="18" charset="0"/>
                <a:cs typeface="Times New Roman" panose="02020603050405020304" pitchFamily="18" charset="0"/>
              </a:rPr>
              <a:t>                                                        20BCS4303</a:t>
            </a:r>
          </a:p>
          <a:p>
            <a:r>
              <a:rPr lang="en-IN" altLang="en-US" b="1" dirty="0">
                <a:latin typeface="Times New Roman" panose="02020603050405020304" pitchFamily="18" charset="0"/>
                <a:cs typeface="Times New Roman" panose="02020603050405020304" pitchFamily="18" charset="0"/>
              </a:rPr>
              <a:t>                                                        20BCS4305 </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endParaRPr lang="en-IN" altLang="en-US" b="1" dirty="0">
              <a:latin typeface="Times New Roman" panose="02020603050405020304" pitchFamily="18" charset="0"/>
              <a:cs typeface="Times New Roman" panose="02020603050405020304" pitchFamily="18" charset="0"/>
            </a:endParaRPr>
          </a:p>
        </p:txBody>
      </p:sp>
      <p:sp>
        <p:nvSpPr>
          <p:cNvPr id="9221" name="TextBox 5"/>
          <p:cNvSpPr txBox="1">
            <a:spLocks noChangeArrowheads="1"/>
          </p:cNvSpPr>
          <p:nvPr/>
        </p:nvSpPr>
        <p:spPr bwMode="auto">
          <a:xfrm>
            <a:off x="685800" y="3409950"/>
            <a:ext cx="8153400" cy="923330"/>
          </a:xfrm>
          <a:prstGeom prst="rect">
            <a:avLst/>
          </a:prstGeom>
          <a:noFill/>
          <a:ln w="9525">
            <a:noFill/>
            <a:miter lim="800000"/>
            <a:headEnd/>
            <a:tailEnd/>
          </a:ln>
        </p:spPr>
        <p:txBody>
          <a:bodyPr wrap="square">
            <a:spAutoFit/>
          </a:bodyPr>
          <a:lstStyle/>
          <a:p>
            <a:r>
              <a:rPr lang="en-IN" altLang="en-US" b="1" dirty="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Name of the  Supervisor</a:t>
            </a:r>
            <a:r>
              <a:rPr lang="en-IN" altLang="en-US" b="1" dirty="0">
                <a:latin typeface="Times New Roman" panose="02020603050405020304" pitchFamily="18" charset="0"/>
                <a:cs typeface="Times New Roman" panose="02020603050405020304" pitchFamily="18" charset="0"/>
              </a:rPr>
              <a:t> 	      : Mrs. KARTHIKA I AP/CSE</a:t>
            </a:r>
          </a:p>
          <a:p>
            <a:r>
              <a:rPr lang="en-IN" altLang="en-US" dirty="0">
                <a:latin typeface="Times New Roman" panose="02020603050405020304" pitchFamily="18" charset="0"/>
                <a:cs typeface="Times New Roman" panose="02020603050405020304" pitchFamily="18" charset="0"/>
              </a:rPr>
              <a:t>      with Designation 	</a:t>
            </a:r>
          </a:p>
          <a:p>
            <a:r>
              <a:rPr lang="en-IN" altLang="en-US"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rPr>
              <a:t>Objectives of  the  Project </a:t>
            </a:r>
          </a:p>
        </p:txBody>
      </p:sp>
      <p:sp>
        <p:nvSpPr>
          <p:cNvPr id="13315" name="Rectangle 3"/>
          <p:cNvSpPr>
            <a:spLocks noGrp="1"/>
          </p:cNvSpPr>
          <p:nvPr>
            <p:ph idx="1"/>
          </p:nvPr>
        </p:nvSpPr>
        <p:spPr>
          <a:xfrm>
            <a:off x="457200" y="1047750"/>
            <a:ext cx="8267700" cy="3468687"/>
          </a:xfrm>
        </p:spPr>
        <p:txBody>
          <a:bodyPr>
            <a:noAutofit/>
          </a:bodyPr>
          <a:lstStyle/>
          <a:p>
            <a:pPr algn="just">
              <a:lnSpc>
                <a:spcPct val="100000"/>
              </a:lnSpc>
              <a:buNone/>
            </a:pPr>
            <a:endParaRPr lang="en-GB" sz="1800" dirty="0">
              <a:solidFill>
                <a:schemeClr val="tx1"/>
              </a:solidFill>
              <a:latin typeface="Times New Roman" panose="02020603050405020304" pitchFamily="18" charset="0"/>
              <a:cs typeface="Times New Roman" panose="02020603050405020304" pitchFamily="18" charset="0"/>
            </a:endParaRPr>
          </a:p>
          <a:p>
            <a:pPr algn="just">
              <a:lnSpc>
                <a:spcPct val="100000"/>
              </a:lnSpc>
              <a:buFont typeface="Wingdings" pitchFamily="2" charset="2"/>
              <a:buChar char="§"/>
            </a:pPr>
            <a:r>
              <a:rPr lang="en-US" sz="1800" dirty="0">
                <a:solidFill>
                  <a:schemeClr val="tx1"/>
                </a:solidFill>
                <a:latin typeface="Times New Roman" panose="02020603050405020304" pitchFamily="18" charset="0"/>
                <a:cs typeface="Times New Roman" panose="02020603050405020304" pitchFamily="18" charset="0"/>
              </a:rPr>
              <a:t> In proposed System, we try to implement normalization of duplicate records which are present in the DBMS, Here we try to apply record level normalization and try to remove all the duplicate records which are present in the database.</a:t>
            </a:r>
          </a:p>
          <a:p>
            <a:pPr algn="just">
              <a:lnSpc>
                <a:spcPct val="100000"/>
              </a:lnSpc>
              <a:buFont typeface="Wingdings" pitchFamily="2" charset="2"/>
              <a:buChar char="§"/>
            </a:pPr>
            <a:r>
              <a:rPr lang="en-US" sz="1800" dirty="0">
                <a:solidFill>
                  <a:schemeClr val="tx1"/>
                </a:solidFill>
                <a:latin typeface="Times New Roman" panose="02020603050405020304" pitchFamily="18" charset="0"/>
                <a:cs typeface="Times New Roman" panose="02020603050405020304" pitchFamily="18" charset="0"/>
              </a:rPr>
              <a:t> In general several data owners try to upload different documents and if any document is already present in the database, this record level normalization will try to identify such duplicate cells and then identify the necessity of normalization.</a:t>
            </a:r>
          </a:p>
          <a:p>
            <a:pPr algn="just">
              <a:lnSpc>
                <a:spcPct val="100000"/>
              </a:lnSpc>
              <a:buFont typeface="Wingdings" pitchFamily="2" charset="2"/>
              <a:buChar char="§"/>
            </a:pPr>
            <a:r>
              <a:rPr lang="en-US" sz="1800" dirty="0">
                <a:solidFill>
                  <a:schemeClr val="tx1"/>
                </a:solidFill>
                <a:latin typeface="Times New Roman" panose="02020603050405020304" pitchFamily="18" charset="0"/>
                <a:cs typeface="Times New Roman" panose="02020603050405020304" pitchFamily="18" charset="0"/>
              </a:rPr>
              <a:t> The main scope for designing this current application is to over come the problem which is faced in current networks.</a:t>
            </a:r>
          </a:p>
          <a:p>
            <a:pPr algn="just">
              <a:lnSpc>
                <a:spcPct val="100000"/>
              </a:lnSpc>
              <a:buFont typeface="Wingdings" pitchFamily="2" charset="2"/>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3317" name="Slide Number Placeholder 3"/>
          <p:cNvSpPr>
            <a:spLocks noGrp="1" noChangeArrowheads="1"/>
          </p:cNvSpPr>
          <p:nvPr>
            <p:ph type="sldNum" sz="quarter" idx="12"/>
          </p:nvPr>
        </p:nvSpPr>
        <p:spPr bwMode="auto">
          <a:noFill/>
          <a:ln>
            <a:miter lim="800000"/>
            <a:headEnd/>
            <a:tailEnd/>
          </a:ln>
        </p:spPr>
        <p:txBody>
          <a:bodyPr/>
          <a:lstStyle/>
          <a:p>
            <a:fld id="{16E5D142-761C-4AC0-BD20-EECEB6996668}" type="slidenum">
              <a:rPr lang="en-US" altLang="en-US"/>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17863" y="303657"/>
            <a:ext cx="8229600" cy="939546"/>
          </a:xfrm>
        </p:spPr>
        <p:txBody>
          <a:bodyPr>
            <a:normAutofit/>
          </a:bodyPr>
          <a:lstStyle/>
          <a:p>
            <a:pPr>
              <a:defRPr/>
            </a:pPr>
            <a:r>
              <a:rPr lang="en-US" altLang="en-US" dirty="0">
                <a:solidFill>
                  <a:srgbClr val="FFC000"/>
                </a:solidFill>
              </a:rPr>
              <a:t>     Objectives of  the  Project Contd..  </a:t>
            </a:r>
          </a:p>
        </p:txBody>
      </p:sp>
      <p:sp>
        <p:nvSpPr>
          <p:cNvPr id="13317" name="Slide Number Placeholder 3"/>
          <p:cNvSpPr>
            <a:spLocks noGrp="1" noChangeArrowheads="1"/>
          </p:cNvSpPr>
          <p:nvPr>
            <p:ph type="sldNum" sz="quarter" idx="12"/>
          </p:nvPr>
        </p:nvSpPr>
        <p:spPr bwMode="auto">
          <a:noFill/>
          <a:ln>
            <a:miter lim="800000"/>
            <a:headEnd/>
            <a:tailEnd/>
          </a:ln>
        </p:spPr>
        <p:txBody>
          <a:bodyPr/>
          <a:lstStyle/>
          <a:p>
            <a:fld id="{16E5D142-761C-4AC0-BD20-EECEB6996668}" type="slidenum">
              <a:rPr lang="en-US" altLang="en-US"/>
              <a:pPr/>
              <a:t>4</a:t>
            </a:fld>
            <a:endParaRPr lang="en-US" altLang="en-US"/>
          </a:p>
        </p:txBody>
      </p:sp>
      <p:sp>
        <p:nvSpPr>
          <p:cNvPr id="3" name="Content Placeholder 2">
            <a:extLst>
              <a:ext uri="{FF2B5EF4-FFF2-40B4-BE49-F238E27FC236}">
                <a16:creationId xmlns:a16="http://schemas.microsoft.com/office/drawing/2014/main" id="{633B3DFD-83D4-4932-A6A0-F2040B45AE11}"/>
              </a:ext>
            </a:extLst>
          </p:cNvPr>
          <p:cNvSpPr>
            <a:spLocks noGrp="1"/>
          </p:cNvSpPr>
          <p:nvPr>
            <p:ph idx="1"/>
          </p:nvPr>
        </p:nvSpPr>
        <p:spPr>
          <a:xfrm>
            <a:off x="304799" y="1352550"/>
            <a:ext cx="8229600" cy="3017520"/>
          </a:xfrm>
        </p:spPr>
        <p:txBody>
          <a:bodyPr>
            <a:noAutofit/>
          </a:bodyPr>
          <a:lstStyle/>
          <a:p>
            <a:pPr algn="just">
              <a:lnSpc>
                <a:spcPct val="100000"/>
              </a:lnSpc>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 It must display a normalized record to users. Otherwise, it is unclear what can be presented to users present the entire group of matching records or simply present some random record from the group, to just name a couple of ad-hoc approaches.</a:t>
            </a:r>
          </a:p>
          <a:p>
            <a:pPr algn="just">
              <a:lnSpc>
                <a:spcPct val="100000"/>
              </a:lnSpc>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Either of these choices can lead to a frustrating experience for a user, because in the user needs to sort/browse through a potentially large number of duplicate records</a:t>
            </a:r>
          </a:p>
          <a:p>
            <a:pPr algn="just">
              <a:lnSpc>
                <a:spcPct val="100000"/>
              </a:lnSpc>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we run the risk of presenting a record with missing or incorrect pieces of data.</a:t>
            </a:r>
          </a:p>
          <a:p>
            <a:pPr algn="just">
              <a:lnSpc>
                <a:spcPct val="100000"/>
              </a:lnSpc>
              <a:buFont typeface="Wingdings" panose="05000000000000000000" pitchFamily="2" charset="2"/>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FFC000"/>
                </a:solidFill>
              </a:rPr>
              <a:t>Introduction to Project </a:t>
            </a:r>
            <a:endParaRPr lang="en-US" dirty="0"/>
          </a:p>
        </p:txBody>
      </p:sp>
      <p:sp>
        <p:nvSpPr>
          <p:cNvPr id="3" name="Content Placeholder 2"/>
          <p:cNvSpPr>
            <a:spLocks noGrp="1"/>
          </p:cNvSpPr>
          <p:nvPr>
            <p:ph idx="1"/>
          </p:nvPr>
        </p:nvSpPr>
        <p:spPr>
          <a:xfrm>
            <a:off x="228600" y="1528758"/>
            <a:ext cx="8305800" cy="3017520"/>
          </a:xfrm>
        </p:spPr>
        <p:txBody>
          <a:bodyPr>
            <a:normAutofit/>
          </a:bodyPr>
          <a:lstStyle/>
          <a:p>
            <a:pPr algn="just">
              <a:lnSpc>
                <a:spcPct val="100000"/>
              </a:lnSpc>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The usefulness of Web data increases exponentially (e.g., building knowledge bases, Web-scale data analytics) when it is linked across numerous sources. </a:t>
            </a:r>
          </a:p>
          <a:p>
            <a:pPr algn="just">
              <a:lnSpc>
                <a:spcPct val="100000"/>
              </a:lnSpc>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Structured data on the Web resides in Web databases and Web tables. Web data integration is an important component of many applications collecting data from Web databases, such as Web data warehousing</a:t>
            </a:r>
          </a:p>
          <a:p>
            <a:pPr algn="just">
              <a:lnSpc>
                <a:spcPct val="100000"/>
              </a:lnSpc>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Integration systems at Web scale need to automatically match records from different sources that refer to the same real-world entity find the true matching records among them and turn this set of records into a standard record for the consumption of users or other applications. </a:t>
            </a:r>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FFC000"/>
                </a:solidFill>
              </a:rPr>
              <a:t>Introduction to Project Contd..</a:t>
            </a:r>
            <a:endParaRPr lang="en-US" dirty="0"/>
          </a:p>
        </p:txBody>
      </p:sp>
      <p:sp>
        <p:nvSpPr>
          <p:cNvPr id="3" name="Content Placeholder 2"/>
          <p:cNvSpPr>
            <a:spLocks noGrp="1"/>
          </p:cNvSpPr>
          <p:nvPr>
            <p:ph idx="1"/>
          </p:nvPr>
        </p:nvSpPr>
        <p:spPr>
          <a:xfrm>
            <a:off x="228600" y="1525528"/>
            <a:ext cx="8305800" cy="3017520"/>
          </a:xfrm>
        </p:spPr>
        <p:txBody>
          <a:bodyPr>
            <a:normAutofit/>
          </a:bodyPr>
          <a:lstStyle/>
          <a:p>
            <a:pPr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There is a large body of work on the record matching problem and the truth discovery problem. </a:t>
            </a:r>
          </a:p>
          <a:p>
            <a:pPr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The record matching problem is also referred to as duplicate record detection, record linkage, object identification, entity resolution, or de-duplication and the truth discovery problem is also called as truth finding or fact finding - a key problem in data fusion. </a:t>
            </a:r>
          </a:p>
          <a:p>
            <a:pPr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This work assumes that the tasks of record matching and truth discovery have been performed and that the groups of true matching records have thus been identified. </a:t>
            </a:r>
          </a:p>
          <a:p>
            <a:pPr algn="just">
              <a:buFont typeface="Wingdings" panose="05000000000000000000" pitchFamily="2" charset="2"/>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defRPr/>
            </a:pPr>
            <a:r>
              <a:rPr lang="en-US" altLang="en-US" sz="3700" dirty="0">
                <a:solidFill>
                  <a:srgbClr val="FFC000"/>
                </a:solidFill>
              </a:rPr>
              <a:t>Existing System Architecture-Findings  </a:t>
            </a:r>
          </a:p>
        </p:txBody>
      </p:sp>
      <p:sp>
        <p:nvSpPr>
          <p:cNvPr id="17411" name="Rectangle 3"/>
          <p:cNvSpPr>
            <a:spLocks noGrp="1"/>
          </p:cNvSpPr>
          <p:nvPr>
            <p:ph idx="1"/>
          </p:nvPr>
        </p:nvSpPr>
        <p:spPr>
          <a:xfrm>
            <a:off x="304800" y="1408113"/>
            <a:ext cx="8534400" cy="3297237"/>
          </a:xfrm>
        </p:spPr>
        <p:txBody>
          <a:bodyPr>
            <a:normAutofit/>
          </a:bodyPr>
          <a:lstStyle/>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The most existing methods of data normalization and detecting duplicate records is done based on the quantitative features of the individual record.</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some cases these features can be easily identified and on other side some data cannot be normalized easily.</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In the existing system there is no accuracy for normalizing the records and finding the duplicate records and tuples.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In the existing work, the system uses only Field-level normalization. There is no Integration system at Web scale which needs to automatically match records from different sources that refer to the same real-world entity</a:t>
            </a:r>
            <a:endParaRPr lang="en-US" altLang="en-US" sz="1800" dirty="0">
              <a:solidFill>
                <a:srgbClr val="0000FF"/>
              </a:solidFill>
              <a:latin typeface="Times New Roman" panose="02020603050405020304" pitchFamily="18" charset="0"/>
              <a:cs typeface="Times New Roman" panose="02020603050405020304" pitchFamily="18" charset="0"/>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rPr>
              <a:t>Proposed  System Architecture </a:t>
            </a:r>
          </a:p>
        </p:txBody>
      </p:sp>
      <p:sp>
        <p:nvSpPr>
          <p:cNvPr id="17411" name="Rectangle 3"/>
          <p:cNvSpPr>
            <a:spLocks noGrp="1"/>
          </p:cNvSpPr>
          <p:nvPr>
            <p:ph idx="1"/>
          </p:nvPr>
        </p:nvSpPr>
        <p:spPr>
          <a:xfrm>
            <a:off x="381000" y="1274953"/>
            <a:ext cx="8229600" cy="3512926"/>
          </a:xfrm>
        </p:spPr>
        <p:txBody>
          <a:bodyPr>
            <a:noAutofit/>
          </a:bodyPr>
          <a:lstStyle/>
          <a:p>
            <a:pPr algn="just">
              <a:lnSpc>
                <a:spcPct val="150000"/>
              </a:lnSpc>
              <a:buFont typeface="Wingdings" panose="05000000000000000000" pitchFamily="2" charset="2"/>
              <a:buChar char="§"/>
            </a:pPr>
            <a:r>
              <a:rPr lang="en-US" sz="1800" dirty="0">
                <a:solidFill>
                  <a:schemeClr val="tx1"/>
                </a:solidFill>
                <a:latin typeface="Times New Roman" panose="02020603050405020304" pitchFamily="18" charset="0"/>
                <a:cs typeface="Times New Roman" pitchFamily="18" charset="0"/>
              </a:rPr>
              <a:t> In general it is very problematic for data consolidation to achieve the normalized data. We refer to this task as record normalization.</a:t>
            </a:r>
          </a:p>
          <a:p>
            <a:pPr algn="just">
              <a:lnSpc>
                <a:spcPct val="150000"/>
              </a:lnSpc>
              <a:buFont typeface="Wingdings" panose="05000000000000000000" pitchFamily="2" charset="2"/>
              <a:buChar char="§"/>
            </a:pPr>
            <a:r>
              <a:rPr lang="en-US" sz="1800" dirty="0">
                <a:solidFill>
                  <a:schemeClr val="tx1"/>
                </a:solidFill>
                <a:latin typeface="Times New Roman" panose="02020603050405020304" pitchFamily="18" charset="0"/>
                <a:cs typeface="Times New Roman" pitchFamily="18" charset="0"/>
              </a:rPr>
              <a:t> Such a record representation, coined normalized record, is important for both front-end and back-end applications. In this proposed application, we mainly try to normalize the records and try to find out the duplicate record attributes and then try to normalize that duplicate files while are present in database.</a:t>
            </a:r>
          </a:p>
          <a:p>
            <a:pPr algn="just">
              <a:lnSpc>
                <a:spcPct val="150000"/>
              </a:lnSpc>
              <a:buFont typeface="Wingdings" panose="05000000000000000000" pitchFamily="2" charset="2"/>
              <a:buChar char="§"/>
            </a:pPr>
            <a:r>
              <a:rPr lang="en-US" sz="1800" dirty="0">
                <a:solidFill>
                  <a:schemeClr val="tx1"/>
                </a:solidFill>
                <a:latin typeface="Times New Roman" panose="02020603050405020304" pitchFamily="18" charset="0"/>
                <a:cs typeface="Times New Roman" pitchFamily="18" charset="0"/>
              </a:rPr>
              <a:t> We conducted extensive empirical studies with all the proposed methods.</a:t>
            </a: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rPr>
              <a:t> Modules in Project </a:t>
            </a:r>
          </a:p>
        </p:txBody>
      </p:sp>
      <p:sp>
        <p:nvSpPr>
          <p:cNvPr id="17411" name="Rectangle 3"/>
          <p:cNvSpPr>
            <a:spLocks noGrp="1"/>
          </p:cNvSpPr>
          <p:nvPr>
            <p:ph idx="1"/>
          </p:nvPr>
        </p:nvSpPr>
        <p:spPr>
          <a:xfrm>
            <a:off x="457200" y="1355062"/>
            <a:ext cx="8229600" cy="3297237"/>
          </a:xfrm>
        </p:spPr>
        <p:txBody>
          <a:bodyPr>
            <a:normAutofit fontScale="92500" lnSpcReduction="10000"/>
          </a:bodyPr>
          <a:lstStyle/>
          <a:p>
            <a:pPr algn="just">
              <a:lnSpc>
                <a:spcPct val="150000"/>
              </a:lnSpc>
              <a:buFont typeface="Wingdings" panose="05000000000000000000" pitchFamily="2" charset="2"/>
              <a:buChar char="§"/>
            </a:pPr>
            <a:r>
              <a:rPr lang="en-US" sz="1800" dirty="0">
                <a:solidFill>
                  <a:schemeClr val="tx1"/>
                </a:solidFill>
              </a:rPr>
              <a:t>View All End Users and Authorize</a:t>
            </a:r>
          </a:p>
          <a:p>
            <a:pPr algn="just">
              <a:lnSpc>
                <a:spcPct val="150000"/>
              </a:lnSpc>
              <a:buFont typeface="Wingdings" panose="05000000000000000000" pitchFamily="2" charset="2"/>
              <a:buChar char="§"/>
            </a:pPr>
            <a:r>
              <a:rPr lang="en-US" sz="2000" dirty="0">
                <a:solidFill>
                  <a:schemeClr val="tx1"/>
                </a:solidFill>
              </a:rPr>
              <a:t>View All Uploaded Publications,</a:t>
            </a:r>
            <a:endParaRPr lang="en-US" sz="1800" dirty="0">
              <a:solidFill>
                <a:schemeClr val="tx1"/>
              </a:solidFill>
            </a:endParaRPr>
          </a:p>
          <a:p>
            <a:pPr algn="just">
              <a:lnSpc>
                <a:spcPct val="150000"/>
              </a:lnSpc>
              <a:buFont typeface="Wingdings" panose="05000000000000000000" pitchFamily="2" charset="2"/>
              <a:buChar char="§"/>
            </a:pPr>
            <a:r>
              <a:rPr lang="en-US" sz="2000" dirty="0">
                <a:solidFill>
                  <a:schemeClr val="tx1"/>
                </a:solidFill>
              </a:rPr>
              <a:t>View All Duplicated Publication Records, </a:t>
            </a:r>
            <a:endParaRPr lang="en-US" sz="1800" dirty="0">
              <a:solidFill>
                <a:schemeClr val="tx1"/>
              </a:solidFill>
            </a:endParaRPr>
          </a:p>
          <a:p>
            <a:pPr algn="just">
              <a:lnSpc>
                <a:spcPct val="150000"/>
              </a:lnSpc>
              <a:buFont typeface="Wingdings" panose="05000000000000000000" pitchFamily="2" charset="2"/>
              <a:buChar char="§"/>
            </a:pPr>
            <a:r>
              <a:rPr lang="en-US" sz="2000" dirty="0">
                <a:solidFill>
                  <a:schemeClr val="tx1"/>
                </a:solidFill>
              </a:rPr>
              <a:t>View All Normalized Publication Record</a:t>
            </a:r>
            <a:endParaRPr lang="en-US" sz="1800" dirty="0">
              <a:solidFill>
                <a:schemeClr val="tx1"/>
              </a:solidFill>
            </a:endParaRPr>
          </a:p>
          <a:p>
            <a:pPr algn="just">
              <a:lnSpc>
                <a:spcPct val="150000"/>
              </a:lnSpc>
              <a:buFont typeface="Wingdings" panose="05000000000000000000" pitchFamily="2" charset="2"/>
              <a:buChar char="§"/>
            </a:pPr>
            <a:r>
              <a:rPr lang="en-US" sz="2000" dirty="0">
                <a:solidFill>
                  <a:schemeClr val="tx1"/>
                </a:solidFill>
              </a:rPr>
              <a:t>View All Normalized Publication Record</a:t>
            </a:r>
          </a:p>
          <a:p>
            <a:pPr algn="just">
              <a:lnSpc>
                <a:spcPct val="150000"/>
              </a:lnSpc>
              <a:buFont typeface="Wingdings" panose="05000000000000000000" pitchFamily="2" charset="2"/>
              <a:buChar char="§"/>
            </a:pPr>
            <a:r>
              <a:rPr lang="en-US" sz="2000" dirty="0">
                <a:solidFill>
                  <a:schemeClr val="tx1"/>
                </a:solidFill>
              </a:rPr>
              <a:t>View All Bookmark Search History</a:t>
            </a:r>
            <a:endParaRPr lang="en-US" sz="1800" dirty="0">
              <a:solidFill>
                <a:schemeClr val="tx1"/>
              </a:solidFill>
            </a:endParaRPr>
          </a:p>
          <a:p>
            <a:pPr algn="just">
              <a:lnSpc>
                <a:spcPct val="150000"/>
              </a:lnSpc>
              <a:buFont typeface="Wingdings" panose="05000000000000000000" pitchFamily="2" charset="2"/>
              <a:buChar char="§"/>
            </a:pPr>
            <a:endParaRPr lang="en-US" altLang="en-US" sz="1800" dirty="0">
              <a:solidFill>
                <a:schemeClr val="tx1"/>
              </a:solidFill>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9</a:t>
            </a:fld>
            <a:endParaRPr lang="en-US" altLang="en-US"/>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0</TotalTime>
  <Words>1295</Words>
  <Application>Microsoft Office PowerPoint</Application>
  <PresentationFormat>On-screen Show (16:9)</PresentationFormat>
  <Paragraphs>119</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Times New Roman</vt:lpstr>
      <vt:lpstr>Wingdings</vt:lpstr>
      <vt:lpstr>Retrospect</vt:lpstr>
      <vt:lpstr>M. KUMARASAMY COLLEGE OF ENGINEERING   DEPT OF CSE   [ 2020- 2022 ]  Batch    18CSP202L -  MAIN PROJECT FINAL PRESENTATION    </vt:lpstr>
      <vt:lpstr>     NORMALIZATION OF DUPLICATE RECORDS FROM MULTIPLE SOURCES </vt:lpstr>
      <vt:lpstr>Objectives of  the  Project </vt:lpstr>
      <vt:lpstr>     Objectives of  the  Project Contd..  </vt:lpstr>
      <vt:lpstr>Introduction to Project </vt:lpstr>
      <vt:lpstr>Introduction to Project Contd..</vt:lpstr>
      <vt:lpstr>Existing System Architecture-Findings  </vt:lpstr>
      <vt:lpstr>Proposed  System Architecture </vt:lpstr>
      <vt:lpstr> Modules in Project </vt:lpstr>
      <vt:lpstr>Literature Survey</vt:lpstr>
      <vt:lpstr>User Module </vt:lpstr>
      <vt:lpstr>Software Requirements  </vt:lpstr>
      <vt:lpstr>System Architecture</vt:lpstr>
      <vt:lpstr> Conclusion</vt:lpstr>
      <vt:lpstr>                 References</vt:lpstr>
      <vt:lpstr>Any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M.KUMARASAMY COLLEGE OF ENGINEERING ,  DEPT OF CSE – B.E – [ 2020- 2024 ]  Batch</dc:title>
  <dc:creator/>
  <cp:lastModifiedBy/>
  <cp:revision>7</cp:revision>
  <dcterms:modified xsi:type="dcterms:W3CDTF">2022-08-05T02:38:46Z</dcterms:modified>
</cp:coreProperties>
</file>