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004"/>
    <a:srgbClr val="222222"/>
    <a:srgbClr val="9E00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p:restoredTop sz="96291"/>
  </p:normalViewPr>
  <p:slideViewPr>
    <p:cSldViewPr snapToGrid="0" snapToObjects="1" showGuides="1">
      <p:cViewPr varScale="1">
        <p:scale>
          <a:sx n="86" d="100"/>
          <a:sy n="86"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bg1">
                <a:lumMod val="50000"/>
                <a:lumOff val="50000"/>
              </a:schemeClr>
            </a:gs>
            <a:gs pos="23000">
              <a:schemeClr val="bg1">
                <a:lumMod val="65000"/>
                <a:lumOff val="35000"/>
              </a:schemeClr>
            </a:gs>
            <a:gs pos="40000">
              <a:schemeClr val="bg1">
                <a:lumMod val="75000"/>
                <a:lumOff val="25000"/>
              </a:schemeClr>
            </a:gs>
            <a:gs pos="98000">
              <a:schemeClr val="bg1"/>
            </a:gs>
            <a:gs pos="70000">
              <a:schemeClr val="bg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a:prstGeom prst="rect">
            <a:avLst/>
          </a:prstGeom>
        </p:spPr>
        <p:txBody>
          <a:bodyPr/>
          <a:lstStyle>
            <a:lvl1pPr>
              <a:defRPr baseline="0">
                <a:solidFill>
                  <a:schemeClr val="tx2"/>
                </a:solidFill>
              </a:defRPr>
            </a:lvl1pPr>
          </a:lstStyle>
          <a:p>
            <a:fld id="{87DE6118-2437-4B30-8E3C-4D2BE6020583}" type="datetimeFigureOut">
              <a:rPr lang="en-US" dirty="0"/>
              <a:pPr/>
              <a:t>5/8/2025</a:t>
            </a:fld>
            <a:endParaRPr lang="en-US" dirty="0"/>
          </a:p>
        </p:txBody>
      </p:sp>
      <p:sp>
        <p:nvSpPr>
          <p:cNvPr id="5" name="Footer Placeholder 4"/>
          <p:cNvSpPr>
            <a:spLocks noGrp="1"/>
          </p:cNvSpPr>
          <p:nvPr>
            <p:ph type="ftr" sz="quarter" idx="11"/>
          </p:nvPr>
        </p:nvSpPr>
        <p:spPr>
          <a:xfrm>
            <a:off x="2584054" y="6453386"/>
            <a:ext cx="7023377" cy="404614"/>
          </a:xfrm>
          <a:prstGeom prst="rect">
            <a:avLst/>
          </a:prstGeo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a:prstGeom prst="rect">
            <a:avLst/>
          </a:prstGeo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E50004"/>
            </a:solidFill>
            <a:ln w="0">
              <a:noFill/>
              <a:prstDash val="solid"/>
              <a:round/>
              <a:headEnd/>
              <a:tailEnd/>
            </a:ln>
          </p:spPr>
          <p:txBody>
            <a:bodyPr/>
            <a:lstStyle/>
            <a:p>
              <a:endParaRPr 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bg1">
                <a:lumMod val="65000"/>
                <a:lumOff val="35000"/>
              </a:schemeClr>
            </a:gs>
            <a:gs pos="19000">
              <a:schemeClr val="bg1">
                <a:lumMod val="65000"/>
                <a:lumOff val="35000"/>
              </a:schemeClr>
            </a:gs>
            <a:gs pos="52000">
              <a:schemeClr val="bg1">
                <a:lumMod val="85000"/>
                <a:lumOff val="15000"/>
              </a:schemeClr>
            </a:gs>
            <a:gs pos="86000">
              <a:schemeClr val="bg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6" name="Slide Number Placeholder 5"/>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a:prstGeom prst="rect">
            <a:avLst/>
          </a:prstGeom>
        </p:spPr>
        <p:txBody>
          <a:bodyPr/>
          <a:lstStyle>
            <a:lvl1pPr>
              <a:defRPr>
                <a:solidFill>
                  <a:schemeClr val="tx2"/>
                </a:solidFill>
              </a:defRPr>
            </a:lvl1pPr>
          </a:lstStyle>
          <a:p>
            <a:fld id="{87DE6118-2437-4B30-8E3C-4D2BE6020583}" type="datetimeFigureOut">
              <a:rPr lang="en-US" dirty="0"/>
              <a:pPr/>
              <a:t>5/8/2025</a:t>
            </a:fld>
            <a:endParaRPr lang="en-US" dirty="0"/>
          </a:p>
        </p:txBody>
      </p:sp>
      <p:sp>
        <p:nvSpPr>
          <p:cNvPr id="5" name="Footer Placeholder 4"/>
          <p:cNvSpPr>
            <a:spLocks noGrp="1"/>
          </p:cNvSpPr>
          <p:nvPr>
            <p:ph type="ftr" sz="quarter" idx="11"/>
          </p:nvPr>
        </p:nvSpPr>
        <p:spPr>
          <a:xfrm>
            <a:off x="2584312" y="6453386"/>
            <a:ext cx="7023377" cy="404614"/>
          </a:xfrm>
          <a:prstGeom prst="rect">
            <a:avLst/>
          </a:prstGeo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a:prstGeom prst="rect">
            <a:avLst/>
          </a:prstGeo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6" name="Footer Placeholder 5"/>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7" name="Slide Number Placeholder 6"/>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8" name="Footer Placeholder 7"/>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9" name="Slide Number Placeholder 8"/>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4" name="Footer Placeholder 3"/>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5" name="Slide Number Placeholder 4"/>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90650" y="6400869"/>
            <a:ext cx="1204572" cy="404614"/>
          </a:xfrm>
          <a:prstGeom prst="rect">
            <a:avLst/>
          </a:prstGeom>
        </p:spPr>
        <p:txBody>
          <a:bodyPr/>
          <a:lstStyle/>
          <a:p>
            <a:fld id="{87DE6118-2437-4B30-8E3C-4D2BE6020583}" type="datetimeFigureOut">
              <a:rPr lang="en-US" dirty="0"/>
              <a:t>5/8/2025</a:t>
            </a:fld>
            <a:endParaRPr lang="en-US" dirty="0"/>
          </a:p>
        </p:txBody>
      </p:sp>
      <p:sp>
        <p:nvSpPr>
          <p:cNvPr id="3" name="Footer Placeholder 2"/>
          <p:cNvSpPr>
            <a:spLocks noGrp="1"/>
          </p:cNvSpPr>
          <p:nvPr>
            <p:ph type="ftr" sz="quarter" idx="11"/>
          </p:nvPr>
        </p:nvSpPr>
        <p:spPr>
          <a:xfrm>
            <a:off x="2893564" y="6453386"/>
            <a:ext cx="6280830" cy="404614"/>
          </a:xfrm>
          <a:prstGeom prst="rect">
            <a:avLst/>
          </a:prstGeom>
        </p:spPr>
        <p:txBody>
          <a:bodyPr/>
          <a:lstStyle/>
          <a:p>
            <a:endParaRPr lang="en-US" dirty="0"/>
          </a:p>
        </p:txBody>
      </p:sp>
      <p:sp>
        <p:nvSpPr>
          <p:cNvPr id="4" name="Slide Number Placeholder 3"/>
          <p:cNvSpPr>
            <a:spLocks noGrp="1"/>
          </p:cNvSpPr>
          <p:nvPr>
            <p:ph type="sldNum" sz="quarter" idx="12"/>
          </p:nvPr>
        </p:nvSpPr>
        <p:spPr>
          <a:xfrm>
            <a:off x="9472736" y="6453386"/>
            <a:ext cx="1596292" cy="404614"/>
          </a:xfrm>
          <a:prstGeom prst="rect">
            <a:avLst/>
          </a:prstGeom>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87DE6118-2437-4B30-8E3C-4D2BE6020583}" type="datetimeFigureOut">
              <a:rPr lang="en-US" dirty="0"/>
              <a:pPr/>
              <a:t>5/8/2025</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a:prstGeom prst="rect">
            <a:avLst/>
          </a:prstGeo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a:prstGeom prst="rect">
            <a:avLst/>
          </a:prstGeom>
        </p:spPr>
        <p:txBody>
          <a:bodyPr/>
          <a:lstStyle>
            <a:lvl1pPr>
              <a:defRPr>
                <a:solidFill>
                  <a:schemeClr val="tx2"/>
                </a:solidFill>
              </a:defRPr>
            </a:lvl1pPr>
          </a:lstStyle>
          <a:p>
            <a:fld id="{87DE6118-2437-4B30-8E3C-4D2BE6020583}" type="datetimeFigureOut">
              <a:rPr lang="en-US" dirty="0"/>
              <a:pPr/>
              <a:t>5/8/2025</a:t>
            </a:fld>
            <a:endParaRPr lang="en-US" dirty="0"/>
          </a:p>
        </p:txBody>
      </p:sp>
      <p:sp>
        <p:nvSpPr>
          <p:cNvPr id="6" name="Footer Placeholder 5"/>
          <p:cNvSpPr>
            <a:spLocks noGrp="1"/>
          </p:cNvSpPr>
          <p:nvPr>
            <p:ph type="ftr" sz="quarter" idx="11"/>
          </p:nvPr>
        </p:nvSpPr>
        <p:spPr>
          <a:xfrm>
            <a:off x="2205945" y="6453386"/>
            <a:ext cx="2373675" cy="404614"/>
          </a:xfrm>
          <a:prstGeom prst="rect">
            <a:avLst/>
          </a:prstGeo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a:prstGeom prst="rect">
            <a:avLst/>
          </a:prstGeo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0">
              <a:schemeClr val="bg1">
                <a:lumMod val="65000"/>
                <a:lumOff val="35000"/>
              </a:schemeClr>
            </a:gs>
            <a:gs pos="32000">
              <a:schemeClr val="bg1">
                <a:lumMod val="85000"/>
                <a:lumOff val="15000"/>
              </a:schemeClr>
            </a:gs>
            <a:gs pos="86000">
              <a:schemeClr val="bg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1717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12EFA479-91D5-0648-9EC1-6815D221FF70}"/>
              </a:ext>
            </a:extLst>
          </p:cNvPr>
          <p:cNvPicPr>
            <a:picLocks noChangeAspect="1"/>
          </p:cNvPicPr>
          <p:nvPr userDrawn="1"/>
        </p:nvPicPr>
        <p:blipFill rotWithShape="1">
          <a:blip r:embed="rId13">
            <a:alphaModFix amt="20000"/>
          </a:blip>
          <a:srcRect r="55529"/>
          <a:stretch/>
        </p:blipFill>
        <p:spPr>
          <a:xfrm>
            <a:off x="0" y="2171700"/>
            <a:ext cx="3996864" cy="4792532"/>
          </a:xfrm>
          <a:prstGeom prst="rect">
            <a:avLst/>
          </a:prstGeom>
        </p:spPr>
      </p:pic>
      <p:pic>
        <p:nvPicPr>
          <p:cNvPr id="13" name="Picture 12">
            <a:extLst>
              <a:ext uri="{FF2B5EF4-FFF2-40B4-BE49-F238E27FC236}">
                <a16:creationId xmlns:a16="http://schemas.microsoft.com/office/drawing/2014/main" id="{8E89009E-A39C-E54F-8C79-D6B068D40CC6}"/>
              </a:ext>
            </a:extLst>
          </p:cNvPr>
          <p:cNvPicPr>
            <a:picLocks noChangeAspect="1"/>
          </p:cNvPicPr>
          <p:nvPr userDrawn="1"/>
        </p:nvPicPr>
        <p:blipFill rotWithShape="1">
          <a:blip r:embed="rId14"/>
          <a:srcRect b="50000"/>
          <a:stretch/>
        </p:blipFill>
        <p:spPr>
          <a:xfrm>
            <a:off x="9219304" y="396718"/>
            <a:ext cx="2477843" cy="28908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b="0" i="0" kern="1200" baseline="0">
          <a:solidFill>
            <a:schemeClr val="tx1"/>
          </a:solidFill>
          <a:latin typeface="Calibri Light" panose="020F0302020204030204" pitchFamily="34" charset="0"/>
          <a:ea typeface="+mj-ea"/>
          <a:cs typeface="Calibri Light" panose="020F0302020204030204" pitchFamily="34" charset="0"/>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b="0" i="0" kern="1200" baseline="0">
          <a:solidFill>
            <a:schemeClr val="tx1"/>
          </a:solidFill>
          <a:latin typeface="Calibri Light" panose="020F0302020204030204" pitchFamily="34" charset="0"/>
          <a:ea typeface="+mn-ea"/>
          <a:cs typeface="Calibri Light" panose="020F0302020204030204" pitchFamily="34" charset="0"/>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b="0" i="0" kern="1200" baseline="0">
          <a:solidFill>
            <a:schemeClr val="tx1"/>
          </a:solidFill>
          <a:latin typeface="Calibri Light" panose="020F0302020204030204" pitchFamily="34" charset="0"/>
          <a:ea typeface="+mn-ea"/>
          <a:cs typeface="Calibri Light" panose="020F0302020204030204" pitchFamily="34" charset="0"/>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b="0" i="0" kern="1200" baseline="0">
          <a:solidFill>
            <a:schemeClr val="tx1"/>
          </a:solidFill>
          <a:latin typeface="Calibri Light" panose="020F0302020204030204" pitchFamily="34" charset="0"/>
          <a:ea typeface="+mn-ea"/>
          <a:cs typeface="Calibri Light" panose="020F0302020204030204" pitchFamily="34" charset="0"/>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b="0" i="0" kern="1200" baseline="0">
          <a:solidFill>
            <a:schemeClr val="tx1"/>
          </a:solidFill>
          <a:latin typeface="Calibri Light" panose="020F0302020204030204" pitchFamily="34" charset="0"/>
          <a:ea typeface="+mn-ea"/>
          <a:cs typeface="Calibri Light" panose="020F0302020204030204" pitchFamily="34" charset="0"/>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b="0" i="0" kern="1200" baseline="0">
          <a:solidFill>
            <a:schemeClr val="tx1"/>
          </a:solidFill>
          <a:latin typeface="Calibri Light" panose="020F0302020204030204" pitchFamily="34" charset="0"/>
          <a:ea typeface="+mn-ea"/>
          <a:cs typeface="Calibri Light" panose="020F030202020403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14">
          <p15:clr>
            <a:srgbClr val="F26B43"/>
          </p15:clr>
        </p15:guide>
        <p15:guide id="11" pos="86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FBBA-937A-EA46-A814-BE24E0AC69FC}"/>
              </a:ext>
            </a:extLst>
          </p:cNvPr>
          <p:cNvSpPr>
            <a:spLocks noGrp="1"/>
          </p:cNvSpPr>
          <p:nvPr>
            <p:ph type="ctrTitle"/>
          </p:nvPr>
        </p:nvSpPr>
        <p:spPr>
          <a:xfrm>
            <a:off x="1915385" y="2606036"/>
            <a:ext cx="8361229" cy="2098226"/>
          </a:xfrm>
        </p:spPr>
        <p:txBody>
          <a:bodyPr/>
          <a:lstStyle/>
          <a:p>
            <a:r>
              <a:rPr lang="en-US" b="1" cap="none" dirty="0">
                <a:latin typeface="Calibri Light" panose="020F0302020204030204" pitchFamily="34" charset="0"/>
                <a:cs typeface="Calibri Light" panose="020F0302020204030204" pitchFamily="34" charset="0"/>
              </a:rPr>
              <a:t>Quality Assessment</a:t>
            </a:r>
          </a:p>
        </p:txBody>
      </p:sp>
      <p:pic>
        <p:nvPicPr>
          <p:cNvPr id="4" name="Picture 3" descr="A white text on a black background&#10;&#10;Description automatically generated">
            <a:extLst>
              <a:ext uri="{FF2B5EF4-FFF2-40B4-BE49-F238E27FC236}">
                <a16:creationId xmlns:a16="http://schemas.microsoft.com/office/drawing/2014/main" id="{C2407718-596F-42E1-EB4B-57A760BD5FCF}"/>
              </a:ext>
            </a:extLst>
          </p:cNvPr>
          <p:cNvPicPr>
            <a:picLocks noChangeAspect="1"/>
          </p:cNvPicPr>
          <p:nvPr/>
        </p:nvPicPr>
        <p:blipFill>
          <a:blip r:embed="rId2"/>
          <a:stretch>
            <a:fillRect/>
          </a:stretch>
        </p:blipFill>
        <p:spPr>
          <a:xfrm>
            <a:off x="2729346" y="2147455"/>
            <a:ext cx="6012873" cy="1578379"/>
          </a:xfrm>
          <a:prstGeom prst="rect">
            <a:avLst/>
          </a:prstGeom>
        </p:spPr>
      </p:pic>
    </p:spTree>
    <p:extLst>
      <p:ext uri="{BB962C8B-B14F-4D97-AF65-F5344CB8AC3E}">
        <p14:creationId xmlns:p14="http://schemas.microsoft.com/office/powerpoint/2010/main" val="381803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0C2A8-5BC1-1A4B-AE15-A920BCE919EB}"/>
              </a:ext>
            </a:extLst>
          </p:cNvPr>
          <p:cNvSpPr>
            <a:spLocks noGrp="1"/>
          </p:cNvSpPr>
          <p:nvPr>
            <p:ph idx="1"/>
          </p:nvPr>
        </p:nvSpPr>
        <p:spPr>
          <a:xfrm>
            <a:off x="1539240" y="2171700"/>
            <a:ext cx="9601200" cy="3852582"/>
          </a:xfrm>
        </p:spPr>
        <p:txBody>
          <a:bodyPr>
            <a:normAutofit fontScale="92500" lnSpcReduction="10000"/>
          </a:bodyPr>
          <a:lstStyle/>
          <a:p>
            <a:pPr marL="0" indent="0">
              <a:buNone/>
            </a:pPr>
            <a:r>
              <a:rPr lang="en-US" sz="2800" dirty="0"/>
              <a:t>Renaldo had a job at a large corporation in Dallas, Texas. He enjoyed working there, but he thought the company could be run more efficiently. He considered quitting his job, but he was worried that he might not be able to find another one easily. One day, while reading the classified ads in the newspaper, he saw his dream job. He applied for the position and was hired. The new job was at a smaller company. However, he almost immediately regretted his decision to change jobs. Although the company was smaller, it was run just as slowly as his previous company. He called his former boss and asked for his old job back. Now, he is back in his old office at his former company, and he realizes that every job has its advantages and disadvantages.</a:t>
            </a:r>
          </a:p>
        </p:txBody>
      </p:sp>
      <p:sp>
        <p:nvSpPr>
          <p:cNvPr id="4" name="Title 1">
            <a:extLst>
              <a:ext uri="{FF2B5EF4-FFF2-40B4-BE49-F238E27FC236}">
                <a16:creationId xmlns:a16="http://schemas.microsoft.com/office/drawing/2014/main" id="{76D8004F-2A0F-ED4E-938A-3118716ADB41}"/>
              </a:ext>
            </a:extLst>
          </p:cNvPr>
          <p:cNvSpPr txBox="1">
            <a:spLocks/>
          </p:cNvSpPr>
          <p:nvPr/>
        </p:nvSpPr>
        <p:spPr>
          <a:xfrm>
            <a:off x="1295400" y="1383703"/>
            <a:ext cx="9601200" cy="65890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b="0" i="0" kern="1200" baseline="0">
                <a:solidFill>
                  <a:schemeClr val="tx1"/>
                </a:solidFill>
                <a:latin typeface="Calibri Light" panose="020F0302020204030204" pitchFamily="34" charset="0"/>
                <a:ea typeface="+mj-ea"/>
                <a:cs typeface="Calibri Light" panose="020F0302020204030204" pitchFamily="34" charset="0"/>
              </a:defRPr>
            </a:lvl1pPr>
          </a:lstStyle>
          <a:p>
            <a:pPr algn="ctr"/>
            <a:r>
              <a:rPr lang="en-US" b="1" dirty="0"/>
              <a:t>Case Study: Renaldo’s Job</a:t>
            </a:r>
            <a:endParaRPr lang="en-US" dirty="0"/>
          </a:p>
        </p:txBody>
      </p:sp>
    </p:spTree>
    <p:extLst>
      <p:ext uri="{BB962C8B-B14F-4D97-AF65-F5344CB8AC3E}">
        <p14:creationId xmlns:p14="http://schemas.microsoft.com/office/powerpoint/2010/main" val="63789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0">
              <a:schemeClr val="bg1">
                <a:lumMod val="65000"/>
                <a:lumOff val="35000"/>
              </a:schemeClr>
            </a:gs>
            <a:gs pos="52000">
              <a:schemeClr val="bg1">
                <a:lumMod val="85000"/>
                <a:lumOff val="15000"/>
              </a:schemeClr>
            </a:gs>
            <a:gs pos="86000">
              <a:schemeClr val="bg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2A18-6D08-2442-931A-74D10C6E2914}"/>
              </a:ext>
            </a:extLst>
          </p:cNvPr>
          <p:cNvSpPr>
            <a:spLocks noGrp="1"/>
          </p:cNvSpPr>
          <p:nvPr>
            <p:ph type="title"/>
          </p:nvPr>
        </p:nvSpPr>
        <p:spPr>
          <a:xfrm>
            <a:off x="1371600" y="1160087"/>
            <a:ext cx="9601200" cy="914400"/>
          </a:xfrm>
        </p:spPr>
        <p:txBody>
          <a:bodyPr>
            <a:normAutofit/>
          </a:bodyPr>
          <a:lstStyle/>
          <a:p>
            <a:pPr>
              <a:lnSpc>
                <a:spcPct val="79000"/>
              </a:lnSpc>
            </a:pPr>
            <a:r>
              <a:rPr lang="en-US" sz="4300" b="1" dirty="0"/>
              <a:t>The 7 Habits of Highly Effective People</a:t>
            </a:r>
          </a:p>
        </p:txBody>
      </p:sp>
      <p:sp>
        <p:nvSpPr>
          <p:cNvPr id="3" name="Content Placeholder 2">
            <a:extLst>
              <a:ext uri="{FF2B5EF4-FFF2-40B4-BE49-F238E27FC236}">
                <a16:creationId xmlns:a16="http://schemas.microsoft.com/office/drawing/2014/main" id="{456C3A42-18A8-464E-8E9D-EB4B50033F42}"/>
              </a:ext>
            </a:extLst>
          </p:cNvPr>
          <p:cNvSpPr>
            <a:spLocks noGrp="1"/>
          </p:cNvSpPr>
          <p:nvPr>
            <p:ph idx="1"/>
          </p:nvPr>
        </p:nvSpPr>
        <p:spPr>
          <a:xfrm>
            <a:off x="1371600" y="1910542"/>
            <a:ext cx="9601200" cy="4132118"/>
          </a:xfrm>
        </p:spPr>
        <p:txBody>
          <a:bodyPr>
            <a:normAutofit fontScale="85000" lnSpcReduction="10000"/>
          </a:bodyPr>
          <a:lstStyle/>
          <a:p>
            <a:pPr>
              <a:lnSpc>
                <a:spcPct val="150000"/>
              </a:lnSpc>
            </a:pPr>
            <a:r>
              <a:rPr lang="en-US" dirty="0"/>
              <a:t>First published in 1989.</a:t>
            </a:r>
          </a:p>
          <a:p>
            <a:pPr>
              <a:lnSpc>
                <a:spcPct val="150000"/>
              </a:lnSpc>
            </a:pPr>
            <a:r>
              <a:rPr lang="en-US" dirty="0"/>
              <a:t>It is a business and self-help book.</a:t>
            </a:r>
          </a:p>
          <a:p>
            <a:pPr>
              <a:lnSpc>
                <a:spcPct val="150000"/>
              </a:lnSpc>
            </a:pPr>
            <a:r>
              <a:rPr lang="en-US" dirty="0"/>
              <a:t>Written by Stephen Covey.</a:t>
            </a:r>
          </a:p>
          <a:p>
            <a:pPr>
              <a:lnSpc>
                <a:spcPct val="150000"/>
              </a:lnSpc>
            </a:pPr>
            <a:r>
              <a:rPr lang="en-US" dirty="0"/>
              <a:t>Covey presents an approach to achieving goals by aligning oneself with what he calls “true north principles,” based on a character ethic he describes as universal and timeless.</a:t>
            </a:r>
          </a:p>
          <a:p>
            <a:pPr>
              <a:lnSpc>
                <a:spcPct val="150000"/>
              </a:lnSpc>
            </a:pPr>
            <a:r>
              <a:rPr lang="en-US" dirty="0"/>
              <a:t>Covey’s best-known book has sold more than 25 million copies worldwide since its first publication.</a:t>
            </a:r>
          </a:p>
          <a:p>
            <a:pPr>
              <a:lnSpc>
                <a:spcPct val="150000"/>
              </a:lnSpc>
            </a:pPr>
            <a:r>
              <a:rPr lang="en-US" dirty="0"/>
              <a:t>The audio version became the first nonfiction audiobook in U.S. publishing history to sell more than one million copies.</a:t>
            </a:r>
            <a:br>
              <a:rPr lang="en-US" dirty="0"/>
            </a:br>
            <a:endParaRPr lang="en-US" sz="1800" dirty="0"/>
          </a:p>
        </p:txBody>
      </p:sp>
    </p:spTree>
    <p:extLst>
      <p:ext uri="{BB962C8B-B14F-4D97-AF65-F5344CB8AC3E}">
        <p14:creationId xmlns:p14="http://schemas.microsoft.com/office/powerpoint/2010/main" val="181917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F7D2-02C9-8844-B2A4-217A76A62555}"/>
              </a:ext>
            </a:extLst>
          </p:cNvPr>
          <p:cNvSpPr>
            <a:spLocks noGrp="1"/>
          </p:cNvSpPr>
          <p:nvPr>
            <p:ph type="title"/>
          </p:nvPr>
        </p:nvSpPr>
        <p:spPr>
          <a:xfrm>
            <a:off x="1371600" y="1025236"/>
            <a:ext cx="9601200" cy="1146464"/>
          </a:xfrm>
        </p:spPr>
        <p:txBody>
          <a:bodyPr/>
          <a:lstStyle/>
          <a:p>
            <a:pPr algn="r" defTabSz="914400" rtl="1" eaLnBrk="1" latinLnBrk="0" hangingPunct="1">
              <a:lnSpc>
                <a:spcPct val="89000"/>
              </a:lnSpc>
              <a:spcBef>
                <a:spcPct val="0"/>
              </a:spcBef>
              <a:buNone/>
            </a:pPr>
            <a:r>
              <a:rPr lang="en-US" dirty="0"/>
              <a:t> </a:t>
            </a:r>
            <a:r>
              <a:rPr lang="ar-EG" dirty="0"/>
              <a:t>100</a:t>
            </a:r>
            <a:r>
              <a:rPr lang="en-US" dirty="0"/>
              <a:t> </a:t>
            </a:r>
            <a:r>
              <a:rPr lang="ar-SA" dirty="0"/>
              <a:t>مبد</a:t>
            </a:r>
            <a:r>
              <a:rPr lang="ar-EG" dirty="0"/>
              <a:t>أ</a:t>
            </a:r>
            <a:r>
              <a:rPr lang="ar-SA" dirty="0"/>
              <a:t> ل</a:t>
            </a:r>
            <a:r>
              <a:rPr lang="ar-EG" dirty="0"/>
              <a:t>إ</a:t>
            </a:r>
            <a:r>
              <a:rPr lang="ar-SA" dirty="0"/>
              <a:t>دارة العمل و</a:t>
            </a:r>
            <a:r>
              <a:rPr lang="ar-EG" dirty="0"/>
              <a:t> </a:t>
            </a:r>
            <a:r>
              <a:rPr lang="ar-SA" dirty="0"/>
              <a:t>الحيا</a:t>
            </a:r>
            <a:r>
              <a:rPr lang="ar-EG" dirty="0"/>
              <a:t>ة</a:t>
            </a:r>
            <a:r>
              <a:rPr lang="ar-SA" dirty="0"/>
              <a:t> </a:t>
            </a:r>
            <a:endParaRPr lang="en-US" dirty="0"/>
          </a:p>
        </p:txBody>
      </p:sp>
      <p:sp>
        <p:nvSpPr>
          <p:cNvPr id="3" name="Content Placeholder 2">
            <a:extLst>
              <a:ext uri="{FF2B5EF4-FFF2-40B4-BE49-F238E27FC236}">
                <a16:creationId xmlns:a16="http://schemas.microsoft.com/office/drawing/2014/main" id="{A36E112D-04BD-3840-9188-6FCE95D1E03F}"/>
              </a:ext>
            </a:extLst>
          </p:cNvPr>
          <p:cNvSpPr>
            <a:spLocks noGrp="1"/>
          </p:cNvSpPr>
          <p:nvPr>
            <p:ph idx="1"/>
          </p:nvPr>
        </p:nvSpPr>
        <p:spPr>
          <a:xfrm>
            <a:off x="1371600" y="2171700"/>
            <a:ext cx="9601200" cy="3938155"/>
          </a:xfrm>
        </p:spPr>
        <p:txBody>
          <a:bodyPr>
            <a:normAutofit fontScale="92500" lnSpcReduction="10000"/>
          </a:bodyPr>
          <a:lstStyle/>
          <a:p>
            <a:pPr marL="109538" indent="-109538" algn="r" rtl="1">
              <a:lnSpc>
                <a:spcPct val="110000"/>
              </a:lnSpc>
            </a:pPr>
            <a:r>
              <a:rPr lang="ar-EG" sz="2100" b="1" cap="all" dirty="0"/>
              <a:t> </a:t>
            </a:r>
            <a:r>
              <a:rPr lang="ar" sz="2100" b="1" cap="all" dirty="0"/>
              <a:t>عن الدور</a:t>
            </a:r>
            <a:r>
              <a:rPr lang="ar-EG" sz="2100" b="1" cap="all" dirty="0"/>
              <a:t>ة</a:t>
            </a:r>
            <a:r>
              <a:rPr lang="ar" sz="2100" b="1" cap="all" dirty="0"/>
              <a:t> التدريبي</a:t>
            </a:r>
            <a:r>
              <a:rPr lang="ar-EG" sz="2100" b="1" cap="all" dirty="0"/>
              <a:t>ة</a:t>
            </a:r>
          </a:p>
          <a:p>
            <a:pPr marL="0" indent="0" algn="r" rtl="1">
              <a:lnSpc>
                <a:spcPct val="110000"/>
              </a:lnSpc>
              <a:buNone/>
            </a:pPr>
            <a:r>
              <a:rPr lang="ar-EG" dirty="0"/>
              <a:t>هنالك 100 مبدأ لا يسع لأي إنسان أن يجهله.</a:t>
            </a:r>
          </a:p>
          <a:p>
            <a:pPr marL="109538" indent="-109538" algn="r" rtl="1">
              <a:lnSpc>
                <a:spcPct val="110000"/>
              </a:lnSpc>
            </a:pPr>
            <a:r>
              <a:rPr lang="ar-EG" b="1" cap="all" dirty="0"/>
              <a:t> </a:t>
            </a:r>
            <a:r>
              <a:rPr lang="ar" b="1" cap="all" dirty="0"/>
              <a:t>الهدف من الدور</a:t>
            </a:r>
            <a:r>
              <a:rPr lang="ar-EG" b="1" cap="all" dirty="0"/>
              <a:t>ة</a:t>
            </a:r>
            <a:r>
              <a:rPr lang="ar" b="1" cap="all" dirty="0"/>
              <a:t> التدريبي</a:t>
            </a:r>
            <a:r>
              <a:rPr lang="ar-EG" b="1" cap="all" dirty="0"/>
              <a:t>ة</a:t>
            </a:r>
            <a:endParaRPr lang="ar" b="1" cap="all" dirty="0"/>
          </a:p>
          <a:p>
            <a:pPr marL="0" indent="0" algn="r" rtl="1">
              <a:lnSpc>
                <a:spcPct val="110000"/>
              </a:lnSpc>
              <a:buNone/>
            </a:pPr>
            <a:r>
              <a:rPr lang="ar-EG" dirty="0"/>
              <a:t>ا</a:t>
            </a:r>
            <a:r>
              <a:rPr lang="ar" dirty="0"/>
              <a:t>حصل </a:t>
            </a:r>
            <a:r>
              <a:rPr lang="ar-EG" dirty="0"/>
              <a:t>على </a:t>
            </a:r>
            <a:r>
              <a:rPr lang="ar" dirty="0"/>
              <a:t> هذة الدور</a:t>
            </a:r>
            <a:r>
              <a:rPr lang="ar-EG" dirty="0"/>
              <a:t>ة</a:t>
            </a:r>
            <a:r>
              <a:rPr lang="ar" dirty="0"/>
              <a:t> لت</a:t>
            </a:r>
            <a:r>
              <a:rPr lang="ar-EG" dirty="0"/>
              <a:t>ت</a:t>
            </a:r>
            <a:r>
              <a:rPr lang="ar" dirty="0"/>
              <a:t>عرف على </a:t>
            </a:r>
            <a:r>
              <a:rPr lang="ar-EG" dirty="0"/>
              <a:t>كيفية</a:t>
            </a:r>
            <a:r>
              <a:rPr lang="ar" dirty="0"/>
              <a:t> </a:t>
            </a:r>
            <a:r>
              <a:rPr lang="ar-EG" dirty="0"/>
              <a:t>إ</a:t>
            </a:r>
            <a:r>
              <a:rPr lang="ar" dirty="0"/>
              <a:t>دارة حياتك وعملك بكفأ</a:t>
            </a:r>
            <a:r>
              <a:rPr lang="ar-EG" dirty="0"/>
              <a:t>ة</a:t>
            </a:r>
            <a:r>
              <a:rPr lang="ar" dirty="0"/>
              <a:t> وفاعلي</a:t>
            </a:r>
            <a:r>
              <a:rPr lang="ar-EG" dirty="0"/>
              <a:t>ة</a:t>
            </a:r>
            <a:r>
              <a:rPr lang="ar" dirty="0"/>
              <a:t>.</a:t>
            </a:r>
          </a:p>
          <a:p>
            <a:pPr marL="109538" indent="-109538" algn="r" rtl="1">
              <a:lnSpc>
                <a:spcPct val="110000"/>
              </a:lnSpc>
            </a:pPr>
            <a:r>
              <a:rPr lang="ar-EG" sz="2100" b="1" cap="all" dirty="0"/>
              <a:t> </a:t>
            </a:r>
            <a:r>
              <a:rPr lang="ar" sz="2100" b="1" cap="all" dirty="0"/>
              <a:t>توصيف الدورة التدريبية</a:t>
            </a:r>
          </a:p>
          <a:p>
            <a:pPr marL="0" indent="0" algn="r" rtl="1">
              <a:lnSpc>
                <a:spcPct val="110000"/>
              </a:lnSpc>
              <a:buNone/>
            </a:pPr>
            <a:r>
              <a:rPr lang="ar" dirty="0"/>
              <a:t>عمل الدكتور </a:t>
            </a:r>
            <a:r>
              <a:rPr lang="ar-EG" dirty="0"/>
              <a:t>إ</a:t>
            </a:r>
            <a:r>
              <a:rPr lang="ar" dirty="0"/>
              <a:t>يهاب فكري </a:t>
            </a:r>
            <a:r>
              <a:rPr lang="ar-EG" dirty="0"/>
              <a:t>على </a:t>
            </a:r>
            <a:r>
              <a:rPr lang="ar" dirty="0"/>
              <a:t>محتوي هذه الدور</a:t>
            </a:r>
            <a:r>
              <a:rPr lang="ar-EG" dirty="0"/>
              <a:t>ة</a:t>
            </a:r>
            <a:r>
              <a:rPr lang="ar" dirty="0"/>
              <a:t> التدريبي</a:t>
            </a:r>
            <a:r>
              <a:rPr lang="ar-EG" dirty="0"/>
              <a:t>ة</a:t>
            </a:r>
            <a:r>
              <a:rPr lang="ar" dirty="0"/>
              <a:t> طو</a:t>
            </a:r>
            <a:r>
              <a:rPr lang="ar-EG" dirty="0"/>
              <a:t>ا</a:t>
            </a:r>
            <a:r>
              <a:rPr lang="ar" dirty="0"/>
              <a:t>ل 10 سنوات، ظل يبحث فيها عن المعادل</a:t>
            </a:r>
            <a:r>
              <a:rPr lang="ar-EG" dirty="0"/>
              <a:t>ة</a:t>
            </a:r>
            <a:r>
              <a:rPr lang="ar" dirty="0"/>
              <a:t> التى تسد فجو</a:t>
            </a:r>
            <a:r>
              <a:rPr lang="ar-EG" dirty="0"/>
              <a:t>ة</a:t>
            </a:r>
            <a:r>
              <a:rPr lang="ar" dirty="0"/>
              <a:t> س</a:t>
            </a:r>
            <a:r>
              <a:rPr lang="ar-EG" dirty="0" err="1"/>
              <a:t>وء</a:t>
            </a:r>
            <a:r>
              <a:rPr lang="ar" dirty="0"/>
              <a:t> الإدار</a:t>
            </a:r>
            <a:r>
              <a:rPr lang="ar-EG" dirty="0"/>
              <a:t>ة</a:t>
            </a:r>
            <a:r>
              <a:rPr lang="ar" dirty="0"/>
              <a:t>، و</a:t>
            </a:r>
            <a:r>
              <a:rPr lang="ar-EG" dirty="0"/>
              <a:t> </a:t>
            </a:r>
            <a:r>
              <a:rPr lang="ar" dirty="0"/>
              <a:t>التي بسببها تخرب بيوت ومؤسسات ومجتمعات في عالمنا العربي ... كتب أربع</a:t>
            </a:r>
            <a:r>
              <a:rPr lang="ar-EG" dirty="0"/>
              <a:t>ة</a:t>
            </a:r>
            <a:r>
              <a:rPr lang="ar" dirty="0"/>
              <a:t> كتب خلال بحثه وإعداده لهذه الدور</a:t>
            </a:r>
            <a:r>
              <a:rPr lang="ar-EG" dirty="0"/>
              <a:t>ة</a:t>
            </a:r>
            <a:r>
              <a:rPr lang="ar" dirty="0"/>
              <a:t> التي بين يديكم وقام بمئ</a:t>
            </a:r>
            <a:r>
              <a:rPr lang="ar-EG" dirty="0"/>
              <a:t>آ</a:t>
            </a:r>
            <a:r>
              <a:rPr lang="ar" dirty="0"/>
              <a:t>ت المحاضرات في عد</a:t>
            </a:r>
            <a:r>
              <a:rPr lang="ar-EG" dirty="0"/>
              <a:t>ة</a:t>
            </a:r>
            <a:r>
              <a:rPr lang="ar" dirty="0"/>
              <a:t> دو</a:t>
            </a:r>
            <a:r>
              <a:rPr lang="ar-EG" dirty="0"/>
              <a:t>را</a:t>
            </a:r>
            <a:r>
              <a:rPr lang="ar" dirty="0"/>
              <a:t>ت وانتشر له العديد من المقالات كلها تدور حول محتوي هذه الدور</a:t>
            </a:r>
            <a:r>
              <a:rPr lang="ar-EG" dirty="0"/>
              <a:t>ة</a:t>
            </a:r>
            <a:r>
              <a:rPr lang="ar" dirty="0"/>
              <a:t> .. تعتبر هذه هي المر</a:t>
            </a:r>
            <a:r>
              <a:rPr lang="ar-EG" dirty="0"/>
              <a:t>ه</a:t>
            </a:r>
            <a:r>
              <a:rPr lang="ar" dirty="0"/>
              <a:t> ال</a:t>
            </a:r>
            <a:r>
              <a:rPr lang="ar-EG" dirty="0"/>
              <a:t>أ</a:t>
            </a:r>
            <a:r>
              <a:rPr lang="ar" dirty="0"/>
              <a:t>ولي التي يجمع فيها ال 100 مبد</a:t>
            </a:r>
            <a:r>
              <a:rPr lang="ar-EG" dirty="0"/>
              <a:t>أ</a:t>
            </a:r>
            <a:r>
              <a:rPr lang="ar" dirty="0"/>
              <a:t> في دور</a:t>
            </a:r>
            <a:r>
              <a:rPr lang="ar-EG" dirty="0"/>
              <a:t>ة</a:t>
            </a:r>
            <a:r>
              <a:rPr lang="ar" dirty="0"/>
              <a:t> واحد</a:t>
            </a:r>
            <a:r>
              <a:rPr lang="ar-EG" dirty="0"/>
              <a:t>ة</a:t>
            </a:r>
            <a:r>
              <a:rPr lang="ar" dirty="0"/>
              <a:t> يمكن الرجوع لها في </a:t>
            </a:r>
            <a:r>
              <a:rPr lang="ar-EG" dirty="0"/>
              <a:t>أ</a:t>
            </a:r>
            <a:r>
              <a:rPr lang="ar" dirty="0"/>
              <a:t>ي وقت مناسب لمن حصل عليه</a:t>
            </a:r>
            <a:r>
              <a:rPr lang="ar-EG" dirty="0"/>
              <a:t>ا</a:t>
            </a:r>
            <a:r>
              <a:rPr lang="ar" dirty="0"/>
              <a:t>، أحصل علي هذه الدورة وابد</a:t>
            </a:r>
            <a:r>
              <a:rPr lang="ar-EG" dirty="0"/>
              <a:t>أ</a:t>
            </a:r>
            <a:r>
              <a:rPr lang="ar" dirty="0"/>
              <a:t> في إدار</a:t>
            </a:r>
            <a:r>
              <a:rPr lang="ar-EG" dirty="0"/>
              <a:t>ة</a:t>
            </a:r>
            <a:r>
              <a:rPr lang="ar" dirty="0"/>
              <a:t> حياتك وعملك بكفأة وفاعلي</a:t>
            </a:r>
            <a:r>
              <a:rPr lang="ar-EG" dirty="0"/>
              <a:t>ة</a:t>
            </a:r>
            <a:r>
              <a:rPr lang="ar" dirty="0"/>
              <a:t>.</a:t>
            </a:r>
          </a:p>
          <a:p>
            <a:pPr algn="r" rtl="1"/>
            <a:endParaRPr lang="en-US" dirty="0"/>
          </a:p>
        </p:txBody>
      </p:sp>
    </p:spTree>
    <p:extLst>
      <p:ext uri="{BB962C8B-B14F-4D97-AF65-F5344CB8AC3E}">
        <p14:creationId xmlns:p14="http://schemas.microsoft.com/office/powerpoint/2010/main" val="294588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4D244C8-F6B1-F81A-55CD-7A80EEE9F921}"/>
              </a:ext>
            </a:extLst>
          </p:cNvPr>
          <p:cNvSpPr txBox="1"/>
          <p:nvPr/>
        </p:nvSpPr>
        <p:spPr>
          <a:xfrm>
            <a:off x="1837678" y="1204745"/>
            <a:ext cx="9631269" cy="5509200"/>
          </a:xfrm>
          <a:prstGeom prst="rect">
            <a:avLst/>
          </a:prstGeom>
          <a:noFill/>
        </p:spPr>
        <p:txBody>
          <a:bodyPr wrap="square" rtlCol="0">
            <a:spAutoFit/>
          </a:bodyPr>
          <a:lstStyle/>
          <a:p>
            <a:pPr algn="r"/>
            <a:r>
              <a:rPr lang="ar-EG" sz="1600" b="1" dirty="0"/>
              <a:t>ما هى تجارة الجملة؟</a:t>
            </a:r>
          </a:p>
          <a:p>
            <a:pPr algn="r"/>
            <a:endParaRPr lang="ar-EG" sz="1600" b="1" dirty="0"/>
          </a:p>
          <a:p>
            <a:pPr algn="r"/>
            <a:r>
              <a:rPr lang="ar-EG" sz="1600" dirty="0"/>
              <a:t>تجارة الجملة هي عملية بيع البضائع بكميات كبيرة لتجار التجزئة أو الشركات الأخرى، و ليس للمستهلكين الأفراد. يتعامل تجار الجملة مع كميات كبيرة من المنتجات و يبيعونها بكميات أصغر لتجار التجزئة الذين يبيعونها بدورهم إلى المستهلكين . </a:t>
            </a:r>
          </a:p>
          <a:p>
            <a:pPr algn="r"/>
            <a:endParaRPr lang="ar-EG" sz="2000" dirty="0"/>
          </a:p>
          <a:p>
            <a:pPr algn="r"/>
            <a:r>
              <a:rPr lang="ar-EG" sz="1600" b="1" dirty="0"/>
              <a:t>أهمية تجارة الجملة</a:t>
            </a:r>
          </a:p>
          <a:p>
            <a:pPr algn="r"/>
            <a:endParaRPr lang="ar-EG" sz="2000" dirty="0"/>
          </a:p>
          <a:p>
            <a:pPr algn="r"/>
            <a:r>
              <a:rPr lang="ar-EG" sz="1600" dirty="0"/>
              <a:t>توفير التكاليف:</a:t>
            </a:r>
          </a:p>
          <a:p>
            <a:pPr algn="r"/>
            <a:r>
              <a:rPr lang="ar-EG" sz="1600" dirty="0"/>
              <a:t>شراء كميات كبيرة من البضائع يسمح لتجار الجملة بالحصول على خصومات كبيرة من المصنعين ، مما يخفض تكلفة الوحدة الواحدة. هذه التخفيضات فى التكاليف تنعكس في النهاية على أسعار المستهلك. </a:t>
            </a:r>
          </a:p>
          <a:p>
            <a:pPr algn="r"/>
            <a:endParaRPr lang="ar-EG" sz="1600" dirty="0"/>
          </a:p>
          <a:p>
            <a:pPr algn="r"/>
            <a:r>
              <a:rPr lang="ar-EG" sz="1600" dirty="0"/>
              <a:t>كفاءة التوزيع:</a:t>
            </a:r>
          </a:p>
          <a:p>
            <a:pPr algn="r"/>
            <a:r>
              <a:rPr lang="ar-EG" sz="1600" dirty="0"/>
              <a:t> تجار الجملة يمتلكون شبكات توزيع واسعة تتيح لهم نقل البضائع بسرعة و فعالية من المصنعين إلى تجار التجزئة. هذا يضمن توفر المنتجات </a:t>
            </a:r>
            <a:r>
              <a:rPr lang="ar-EG" sz="1600" dirty="0" err="1"/>
              <a:t>فى</a:t>
            </a:r>
            <a:r>
              <a:rPr lang="ar-EG" sz="1600" dirty="0"/>
              <a:t> الأسواق بشكل مستمر. </a:t>
            </a:r>
          </a:p>
          <a:p>
            <a:pPr algn="r"/>
            <a:endParaRPr lang="ar-EG" sz="1600" dirty="0"/>
          </a:p>
          <a:p>
            <a:pPr algn="r"/>
            <a:r>
              <a:rPr lang="ar-EG" sz="1600" dirty="0"/>
              <a:t>تنوع المنتجات:</a:t>
            </a:r>
          </a:p>
          <a:p>
            <a:pPr algn="r"/>
            <a:r>
              <a:rPr lang="ar-EG" sz="1600" dirty="0"/>
              <a:t> تجار الجملة يوفرون مجموعة واسعة من المنتجات لتجار التجزئة، مما يسمح لهم بتلبية </a:t>
            </a:r>
            <a:r>
              <a:rPr lang="ar-EG" sz="1600" dirty="0" err="1"/>
              <a:t>إحتياجات</a:t>
            </a:r>
            <a:r>
              <a:rPr lang="ar-EG" sz="1600" dirty="0"/>
              <a:t> المستهلكين المتنوعة. </a:t>
            </a:r>
          </a:p>
          <a:p>
            <a:pPr algn="r"/>
            <a:endParaRPr lang="ar-EG" sz="2000" dirty="0"/>
          </a:p>
          <a:p>
            <a:pPr algn="r"/>
            <a:r>
              <a:rPr lang="ar-EG" sz="2000" dirty="0"/>
              <a:t> </a:t>
            </a:r>
            <a:endParaRPr lang="en-US" sz="2000" dirty="0"/>
          </a:p>
        </p:txBody>
      </p:sp>
    </p:spTree>
    <p:extLst>
      <p:ext uri="{BB962C8B-B14F-4D97-AF65-F5344CB8AC3E}">
        <p14:creationId xmlns:p14="http://schemas.microsoft.com/office/powerpoint/2010/main" val="30391470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{3049168B-A838-4640-84B1-4D6C9FB6A6A0}tf10001063</Template>
  <TotalTime>214</TotalTime>
  <Words>582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 Light</vt:lpstr>
      <vt:lpstr>Franklin Gothic Book</vt:lpstr>
      <vt:lpstr>Crop</vt:lpstr>
      <vt:lpstr>Quality Assessment</vt:lpstr>
      <vt:lpstr>PowerPoint Presentation</vt:lpstr>
      <vt:lpstr>The 7 Habits of Highly Effective People</vt:lpstr>
      <vt:lpstr> 100 مبدأ لإدارة العمل و الحياة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mohamed_okasha</cp:lastModifiedBy>
  <cp:revision>15</cp:revision>
  <dcterms:created xsi:type="dcterms:W3CDTF">2020-07-06T12:46:24Z</dcterms:created>
  <dcterms:modified xsi:type="dcterms:W3CDTF">2025-05-08T21:10:13Z</dcterms:modified>
</cp:coreProperties>
</file>