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7" r:id="rId15"/>
    <p:sldId id="266" r:id="rId16"/>
  </p:sldIdLst>
  <p:sldSz cx="12192000" cy="6858000"/>
  <p:notesSz cx="7772400" cy="10058400"/>
  <p:defaultTextStyle>
    <a:defPPr>
      <a:defRPr lang="en-GB"/>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1pPr>
    <a:lvl2pPr marL="742950" lvl="1" indent="-28575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2pPr>
    <a:lvl3pPr marL="1143000" lvl="2"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3pPr>
    <a:lvl4pPr marL="1600200" lvl="3"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4pPr>
    <a:lvl5pPr marL="2057400" lvl="4"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5pPr>
    <a:lvl6pPr marL="2286000" lvl="5"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6pPr>
    <a:lvl7pPr marL="2743200" lvl="6"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7pPr>
    <a:lvl8pPr marL="3200400" lvl="7"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8pPr>
    <a:lvl9pPr marL="3657600" lvl="8"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9pPr>
  </p:defaultTextStyle>
  <p:extLst>
    <p:ext uri="{EFAFB233-063F-42B5-8137-9DF3F51BA10A}">
      <p15:sldGuideLst xmlns:p15="http://schemas.microsoft.com/office/powerpoint/2012/main">
        <p15:guide id="1" orient="horz" pos="2160" userDrawn="1">
          <p15:clr>
            <a:srgbClr val="A4A3A4"/>
          </p15:clr>
        </p15:guide>
        <p15:guide id="2" pos="38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06"/>
    <p:restoredTop sz="93627"/>
  </p:normalViewPr>
  <p:slideViewPr>
    <p:cSldViewPr showGuides="1">
      <p:cViewPr varScale="1">
        <p:scale>
          <a:sx n="62" d="100"/>
          <a:sy n="62" d="100"/>
        </p:scale>
        <p:origin x="840" y="40"/>
      </p:cViewPr>
      <p:guideLst>
        <p:guide orient="horz" pos="2160"/>
        <p:guide pos="3836"/>
      </p:guideLst>
    </p:cSldViewPr>
  </p:slideViewPr>
  <p:outlineViewPr>
    <p:cViewPr varScale="1">
      <p:scale>
        <a:sx n="170" d="200"/>
        <a:sy n="170" d="200"/>
      </p:scale>
      <p:origin x="-780" y="-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Rectangle 1"/>
          <p:cNvSpPr>
            <a:spLocks noGrp="1" noRot="1" noChangeAspect="1"/>
          </p:cNvSpPr>
          <p:nvPr>
            <p:ph type="sldImg"/>
          </p:nvPr>
        </p:nvSpPr>
        <p:spPr>
          <a:xfrm>
            <a:off x="533400" y="763588"/>
            <a:ext cx="6702425" cy="3770312"/>
          </a:xfrm>
          <a:prstGeom prst="rect">
            <a:avLst/>
          </a:prstGeom>
          <a:noFill/>
          <a:ln w="9525">
            <a:noFill/>
          </a:ln>
        </p:spPr>
      </p:sp>
      <p:sp>
        <p:nvSpPr>
          <p:cNvPr id="2" name="Rectangle 2"/>
          <p:cNvSpPr>
            <a:spLocks noGrp="1" noChangeArrowheads="1"/>
          </p:cNvSpPr>
          <p:nvPr>
            <p:ph type="body"/>
          </p:nvPr>
        </p:nvSpPr>
        <p:spPr bwMode="auto">
          <a:xfrm>
            <a:off x="777875" y="4776788"/>
            <a:ext cx="6216650" cy="4524375"/>
          </a:xfrm>
          <a:prstGeom prst="rect">
            <a:avLst/>
          </a:prstGeom>
          <a:noFill/>
          <a:ln w="9525" cap="flat">
            <a:noFill/>
            <a:round/>
          </a:ln>
          <a:effectLst/>
        </p:spPr>
        <p:txBody>
          <a:bodyPr vert="horz" wrap="square" lIns="0" tIns="0" rIns="0" bIns="0" numCol="1" anchor="t"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99" name="Rectangle 3"/>
          <p:cNvSpPr>
            <a:spLocks noGrp="1" noChangeArrowheads="1"/>
          </p:cNvSpPr>
          <p:nvPr>
            <p:ph type="hdr"/>
          </p:nvPr>
        </p:nvSpPr>
        <p:spPr bwMode="auto">
          <a:xfrm>
            <a:off x="0" y="0"/>
            <a:ext cx="3371850" cy="501650"/>
          </a:xfrm>
          <a:prstGeom prst="rect">
            <a:avLst/>
          </a:prstGeom>
          <a:noFill/>
          <a:ln w="9525" cap="flat">
            <a:noFill/>
            <a:round/>
          </a:ln>
          <a:effectLst/>
        </p:spPr>
        <p:txBody>
          <a:bodyPr vert="horz" wrap="square" lIns="0" tIns="0" rIns="0" bIns="0" numCol="1" anchor="t" anchorCtr="0" compatLnSpc="1"/>
          <a:lstStyle>
            <a:lvl1pP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0" name="Rectangle 4"/>
          <p:cNvSpPr>
            <a:spLocks noGrp="1" noChangeArrowheads="1"/>
          </p:cNvSpPr>
          <p:nvPr>
            <p:ph type="dt"/>
          </p:nvPr>
        </p:nvSpPr>
        <p:spPr bwMode="auto">
          <a:xfrm>
            <a:off x="4398963" y="0"/>
            <a:ext cx="3371850" cy="501650"/>
          </a:xfrm>
          <a:prstGeom prst="rect">
            <a:avLst/>
          </a:prstGeom>
          <a:noFill/>
          <a:ln w="9525" cap="flat">
            <a:noFill/>
            <a:round/>
          </a:ln>
          <a:effectLst/>
        </p:spPr>
        <p:txBody>
          <a:bodyPr vert="horz" wrap="square" lIns="0" tIns="0" rIns="0" bIns="0" numCol="1" anchor="t" anchorCtr="0" compatLnSpc="1"/>
          <a:lstStyle>
            <a:lvl1pPr algn="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1" name="Rectangle 5"/>
          <p:cNvSpPr>
            <a:spLocks noGrp="1" noChangeArrowheads="1"/>
          </p:cNvSpPr>
          <p:nvPr>
            <p:ph type="ftr"/>
          </p:nvPr>
        </p:nvSpPr>
        <p:spPr bwMode="auto">
          <a:xfrm>
            <a:off x="0" y="9555163"/>
            <a:ext cx="3371850" cy="501650"/>
          </a:xfrm>
          <a:prstGeom prst="rect">
            <a:avLst/>
          </a:prstGeom>
          <a:noFill/>
          <a:ln w="9525" cap="flat">
            <a:noFill/>
            <a:round/>
          </a:ln>
          <a:effectLst/>
        </p:spPr>
        <p:txBody>
          <a:bodyPr vert="horz" wrap="square" lIns="0" tIns="0" rIns="0" bIns="0" numCol="1" anchor="b" anchorCtr="0" compatLnSpc="1"/>
          <a:lstStyle>
            <a:lvl1pP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2" name="Rectangle 6"/>
          <p:cNvSpPr>
            <a:spLocks noGrp="1" noChangeArrowheads="1"/>
          </p:cNvSpPr>
          <p:nvPr>
            <p:ph type="sldNum"/>
          </p:nvPr>
        </p:nvSpPr>
        <p:spPr bwMode="auto">
          <a:xfrm>
            <a:off x="4398963" y="9555163"/>
            <a:ext cx="3371850" cy="501650"/>
          </a:xfrm>
          <a:prstGeom prst="rect">
            <a:avLst/>
          </a:prstGeom>
          <a:noFill/>
          <a:ln w="9525" cap="flat">
            <a:noFill/>
            <a:round/>
          </a:ln>
          <a:effectLst/>
        </p:spPr>
        <p:txBody>
          <a:bodyPr vert="horz" wrap="square" lIns="0" tIns="0" rIns="0" bIns="0" numCol="1" anchor="b" anchorCtr="0" compatLnSpc="1"/>
          <a:p>
            <a:pPr lvl="0" algn="r" defTabSz="457200"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512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5124"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554"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23555"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60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2560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5604"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7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7171"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7172"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8"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9219"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9220"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1267"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1268"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314"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3315"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3316"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36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536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5364"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41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7411"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7412"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458"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9459"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9460"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6"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21507"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1508"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endParaRPr lang="en-US"/>
          </a:p>
        </p:txBody>
      </p:sp>
      <p:sp>
        <p:nvSpPr>
          <p:cNvPr id="3" name="Date Placeholder 2"/>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4" name="Slide Number Placeholder 3"/>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8" name="Slide Number Placeholder 7"/>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4" name="Slide Number Placeholder 3"/>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3" name="Slide Number Placeholder 2"/>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8" name="Slide Number Placeholder 7"/>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4" name="Slide Number Placeholder 3"/>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3" name="Slide Number Placeholder 2"/>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0" tIns="69088"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Rectangle 1"/>
          <p:cNvSpPr>
            <a:spLocks noGrp="1"/>
          </p:cNvSpPr>
          <p:nvPr>
            <p:ph type="title"/>
          </p:nvPr>
        </p:nvSpPr>
        <p:spPr>
          <a:xfrm>
            <a:off x="914400" y="2130425"/>
            <a:ext cx="10361613" cy="1468438"/>
          </a:xfrm>
          <a:prstGeom prst="rect">
            <a:avLst/>
          </a:prstGeom>
          <a:noFill/>
          <a:ln w="9525">
            <a:noFill/>
          </a:ln>
        </p:spPr>
        <p:txBody>
          <a:bodyPr anchor="ctr" anchorCtr="0"/>
          <a:p>
            <a:pPr lvl="0"/>
            <a:r>
              <a:rPr lang="en-GB" altLang="en-US" dirty="0"/>
              <a:t>Click to edit Master title style</a:t>
            </a:r>
            <a:endParaRPr lang="en-GB" altLang="en-US" dirty="0"/>
          </a:p>
        </p:txBody>
      </p:sp>
      <p:sp>
        <p:nvSpPr>
          <p:cNvPr id="2" name="Rectangle 2"/>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1028" name="Text Box 3"/>
          <p:cNvSpPr txBox="1"/>
          <p:nvPr/>
        </p:nvSpPr>
        <p:spPr>
          <a:xfrm>
            <a:off x="4165600" y="6356350"/>
            <a:ext cx="3860800" cy="365125"/>
          </a:xfrm>
          <a:prstGeom prst="rect">
            <a:avLst/>
          </a:prstGeom>
          <a:noFill/>
          <a:ln w="9525">
            <a:noFill/>
          </a:ln>
        </p:spPr>
        <p:txBody>
          <a:bodyPr wrap="none" anchor="ctr" anchorCtr="0"/>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3" name="Rectangle 4"/>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charset="0"/>
                <a:ea typeface="DejaVu Sans"/>
              </a:defRPr>
            </a:lvl1pPr>
          </a:lstStyle>
          <a:p>
            <a:pPr lvl="0" eaLnBrk="1" hangingPunct="1">
              <a:buClr>
                <a:srgbClr val="000000"/>
              </a:buClr>
              <a:buSzPct val="100000"/>
              <a:buNone/>
            </a:pPr>
            <a:fld id="{9A0DB2DC-4C9A-4742-B13C-FB6460FD3503}" type="slidenum">
              <a:rPr lang="en-US" altLang="en-US" dirty="0"/>
            </a:fld>
            <a:endParaRPr lang="en-US" altLang="en-US" dirty="0"/>
          </a:p>
        </p:txBody>
      </p:sp>
      <p:sp>
        <p:nvSpPr>
          <p:cNvPr id="1030" name="Rectangle 5"/>
          <p:cNvSpPr>
            <a:spLocks noGrp="1"/>
          </p:cNvSpPr>
          <p:nvPr>
            <p:ph type="body" idx="1"/>
          </p:nvPr>
        </p:nvSpPr>
        <p:spPr>
          <a:xfrm>
            <a:off x="609600" y="1604963"/>
            <a:ext cx="10971213" cy="3975100"/>
          </a:xfrm>
          <a:prstGeom prst="rect">
            <a:avLst/>
          </a:prstGeom>
          <a:noFill/>
          <a:ln w="9525">
            <a:noFill/>
          </a:ln>
        </p:spPr>
        <p:txBody>
          <a:bodyPr lIns="0" tIns="69088" rIns="0" bIns="0"/>
          <a:p>
            <a:pPr lvl="0"/>
            <a:r>
              <a:rPr lang="en-GB" altLang="en-US" dirty="0"/>
              <a:t>Click to edit the outline text format</a:t>
            </a:r>
            <a:endParaRPr lang="en-GB" altLang="en-US" dirty="0"/>
          </a:p>
          <a:p>
            <a:pPr lvl="1"/>
            <a:r>
              <a:rPr lang="en-GB" altLang="en-US" dirty="0"/>
              <a:t>Second Outline Level</a:t>
            </a:r>
            <a:endParaRPr lang="en-GB" altLang="en-US" dirty="0"/>
          </a:p>
          <a:p>
            <a:pPr lvl="2"/>
            <a:r>
              <a:rPr lang="en-GB" altLang="en-US" dirty="0"/>
              <a:t>Third Outline Level</a:t>
            </a:r>
            <a:endParaRPr lang="en-GB" altLang="en-US" dirty="0"/>
          </a:p>
          <a:p>
            <a:pPr lvl="3"/>
            <a:r>
              <a:rPr lang="en-GB" altLang="en-US" dirty="0"/>
              <a:t>Fourth Outline Level</a:t>
            </a:r>
            <a:endParaRPr lang="en-GB" altLang="en-US" dirty="0"/>
          </a:p>
          <a:p>
            <a:pPr lvl="4"/>
            <a:r>
              <a:rPr lang="en-GB" altLang="en-US" dirty="0"/>
              <a:t>Fifth Outline Level</a:t>
            </a:r>
            <a:endParaRPr lang="en-GB" altLang="en-US" dirty="0"/>
          </a:p>
          <a:p>
            <a:pPr lvl="4"/>
            <a:r>
              <a:rPr lang="en-GB" altLang="en-US" dirty="0"/>
              <a:t>Sixth Outline Level</a:t>
            </a:r>
            <a:endParaRPr lang="en-GB" altLang="en-US" dirty="0"/>
          </a:p>
          <a:p>
            <a:pPr lvl="4"/>
            <a:r>
              <a:rPr lang="en-GB" altLang="en-US" dirty="0"/>
              <a:t>Seventh Outline Level</a:t>
            </a:r>
            <a:endParaRPr lang="en-GB"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0" name="Rectangle 1"/>
          <p:cNvSpPr>
            <a:spLocks noGrp="1"/>
          </p:cNvSpPr>
          <p:nvPr>
            <p:ph type="title"/>
          </p:nvPr>
        </p:nvSpPr>
        <p:spPr>
          <a:xfrm>
            <a:off x="609600" y="274638"/>
            <a:ext cx="10971213" cy="1141412"/>
          </a:xfrm>
          <a:prstGeom prst="rect">
            <a:avLst/>
          </a:prstGeom>
          <a:noFill/>
          <a:ln w="9525">
            <a:noFill/>
          </a:ln>
        </p:spPr>
        <p:txBody>
          <a:bodyPr anchor="ctr" anchorCtr="0"/>
          <a:p>
            <a:pPr lvl="0"/>
            <a:r>
              <a:rPr lang="en-GB" altLang="en-US" dirty="0"/>
              <a:t>Click to edit Master title style</a:t>
            </a:r>
            <a:endParaRPr lang="en-GB" altLang="en-US" dirty="0"/>
          </a:p>
        </p:txBody>
      </p:sp>
      <p:sp>
        <p:nvSpPr>
          <p:cNvPr id="2051" name="Rectangle 2"/>
          <p:cNvSpPr>
            <a:spLocks noGrp="1"/>
          </p:cNvSpPr>
          <p:nvPr>
            <p:ph type="body" idx="1"/>
          </p:nvPr>
        </p:nvSpPr>
        <p:spPr>
          <a:xfrm>
            <a:off x="609600" y="1600200"/>
            <a:ext cx="10971213" cy="4524375"/>
          </a:xfrm>
          <a:prstGeom prst="rect">
            <a:avLst/>
          </a:prstGeom>
          <a:noFill/>
          <a:ln w="9525">
            <a:noFill/>
          </a:ln>
        </p:spPr>
        <p:txBody>
          <a:bodyPr/>
          <a:p>
            <a:pPr lvl="0"/>
            <a:r>
              <a:rPr lang="en-GB" altLang="en-US" dirty="0"/>
              <a:t>Click to edit Master text styles</a:t>
            </a:r>
            <a:endParaRPr lang="en-GB" altLang="en-US" dirty="0"/>
          </a:p>
          <a:p>
            <a:pPr lvl="1"/>
            <a:r>
              <a:rPr lang="en-GB" altLang="en-US" dirty="0"/>
              <a:t>Second level</a:t>
            </a:r>
            <a:endParaRPr lang="en-GB" altLang="en-US" dirty="0"/>
          </a:p>
          <a:p>
            <a:pPr lvl="2"/>
            <a:r>
              <a:rPr lang="en-GB" altLang="en-US" dirty="0"/>
              <a:t>Third level</a:t>
            </a:r>
            <a:endParaRPr lang="en-GB" altLang="en-US" dirty="0"/>
          </a:p>
          <a:p>
            <a:pPr lvl="3"/>
            <a:r>
              <a:rPr lang="en-GB" altLang="en-US" dirty="0"/>
              <a:t>Fourth level</a:t>
            </a:r>
            <a:endParaRPr lang="en-GB" altLang="en-US" dirty="0"/>
          </a:p>
          <a:p>
            <a:pPr lvl="4"/>
            <a:r>
              <a:rPr lang="en-GB" altLang="en-US" dirty="0"/>
              <a:t>Fifth level</a:t>
            </a:r>
            <a:endParaRPr lang="en-GB" altLang="en-US" dirty="0"/>
          </a:p>
        </p:txBody>
      </p:sp>
      <p:sp>
        <p:nvSpPr>
          <p:cNvPr id="2" name="Rectangle 3"/>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2053" name="Text Box 4"/>
          <p:cNvSpPr txBox="1"/>
          <p:nvPr/>
        </p:nvSpPr>
        <p:spPr>
          <a:xfrm>
            <a:off x="4165600" y="6356350"/>
            <a:ext cx="3860800" cy="365125"/>
          </a:xfrm>
          <a:prstGeom prst="rect">
            <a:avLst/>
          </a:prstGeom>
          <a:noFill/>
          <a:ln w="9525">
            <a:noFill/>
          </a:ln>
        </p:spPr>
        <p:txBody>
          <a:bodyPr wrap="none" anchor="ctr" anchorCtr="0"/>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3" name="Rectangle 5"/>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charset="0"/>
                <a:ea typeface="DejaVu Sans"/>
              </a:defRPr>
            </a:lvl1pPr>
          </a:lstStyle>
          <a:p>
            <a:pPr lvl="0" eaLnBrk="1" hangingPunct="1">
              <a:buClr>
                <a:srgbClr val="000000"/>
              </a:buClr>
              <a:buSzPct val="100000"/>
              <a:buNone/>
            </a:pPr>
            <a:fld id="{9A0DB2DC-4C9A-4742-B13C-FB6460FD3503}" type="slidenum">
              <a:rPr lang="en-US" altLang="en-US" dirty="0"/>
            </a:fld>
            <a:endParaRPr lang="en-US"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8.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4.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1"/>
          <p:cNvSpPr>
            <a:spLocks noGrp="1"/>
          </p:cNvSpPr>
          <p:nvPr>
            <p:ph type="subTitle"/>
          </p:nvPr>
        </p:nvSpPr>
        <p:spPr>
          <a:xfrm>
            <a:off x="95250" y="5600700"/>
            <a:ext cx="3437255" cy="1057275"/>
          </a:xfrm>
          <a:solidFill>
            <a:srgbClr val="FFFFFF">
              <a:alpha val="100000"/>
            </a:srgbClr>
          </a:solidFill>
        </p:spPr>
        <p:txBody>
          <a:bodyPr vert="horz" wrap="square" lIns="91440" tIns="45720" rIns="91440" bIns="45720" anchor="t" anchorCtr="0"/>
          <a:lstStyle>
            <a:lvl1pPr marL="0" lvl="0" indent="0" algn="ctr">
              <a:buClr>
                <a:srgbClr val="000000"/>
              </a:buClr>
              <a:buSzPct val="100000"/>
              <a:buFont typeface="Times New Roman" panose="02020603050405020304" pitchFamily="18" charset="0"/>
              <a:buNone/>
              <a:defRPr/>
            </a:lvl1pPr>
            <a:lvl2pPr marL="457200" lvl="1" indent="0" algn="ctr">
              <a:buClr>
                <a:srgbClr val="000000"/>
              </a:buClr>
              <a:buSzPct val="100000"/>
              <a:buFont typeface="Times New Roman" panose="02020603050405020304" pitchFamily="18" charset="0"/>
              <a:buNone/>
              <a:defRPr/>
            </a:lvl2pPr>
            <a:lvl3pPr marL="914400" lvl="2" indent="0" algn="ctr">
              <a:buClr>
                <a:srgbClr val="000000"/>
              </a:buClr>
              <a:buSzPct val="100000"/>
              <a:buFont typeface="Times New Roman" panose="02020603050405020304" pitchFamily="18" charset="0"/>
              <a:buNone/>
              <a:defRPr/>
            </a:lvl3pPr>
            <a:lvl4pPr marL="1371600" lvl="3" indent="0" algn="ctr">
              <a:buClr>
                <a:srgbClr val="000000"/>
              </a:buClr>
              <a:buSzPct val="100000"/>
              <a:buFont typeface="Times New Roman" panose="02020603050405020304" pitchFamily="18" charset="0"/>
              <a:buNone/>
              <a:defRPr/>
            </a:lvl4pPr>
            <a:lvl5pPr marL="1828800" lvl="4" indent="0" algn="ctr">
              <a:buClr>
                <a:srgbClr val="000000"/>
              </a:buClr>
              <a:buSzPct val="100000"/>
              <a:buFont typeface="Times New Roman" panose="02020603050405020304" pitchFamily="18" charset="0"/>
              <a:buNone/>
              <a:defRPr/>
            </a:lvl5pPr>
          </a:lstStyle>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itchFamily="34" charset="0"/>
                <a:cs typeface="Arial" panose="020B0604020202020204" pitchFamily="34" charset="0"/>
              </a:rPr>
              <a:t>PRESENTED</a:t>
            </a:r>
            <a:endParaRPr lang="en-US" altLang="en-US" sz="2400" b="1" dirty="0">
              <a:solidFill>
                <a:schemeClr val="tx1"/>
              </a:solidFill>
              <a:latin typeface="Arial Narrow" pitchFamily="34" charset="0"/>
              <a:cs typeface="Arial" panose="020B0604020202020204" pitchFamily="34" charset="0"/>
            </a:endParaRP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itchFamily="34" charset="0"/>
                <a:cs typeface="Arial" panose="020B0604020202020204" pitchFamily="34" charset="0"/>
              </a:rPr>
              <a:t>N.MOHAMED RAYAN</a:t>
            </a:r>
            <a:endParaRPr lang="en-US" altLang="en-US" sz="2400" b="1" dirty="0">
              <a:solidFill>
                <a:schemeClr val="tx1"/>
              </a:solidFill>
              <a:latin typeface="Arial Narrow" pitchFamily="34" charset="0"/>
              <a:cs typeface="Arial" panose="020B0604020202020204" pitchFamily="34" charset="0"/>
            </a:endParaRP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itchFamily="34" charset="0"/>
                <a:cs typeface="Arial" panose="020B0604020202020204" pitchFamily="34" charset="0"/>
              </a:rPr>
              <a:t>2303811720521030</a:t>
            </a:r>
            <a:endParaRPr lang="en-US" altLang="en-US" sz="1800" dirty="0">
              <a:solidFill>
                <a:srgbClr val="8B8B8B"/>
              </a:solidFill>
              <a:latin typeface="Arial" panose="020B0604020202020204" pitchFamily="34" charset="0"/>
              <a:ea typeface="Arial" panose="020B0604020202020204" pitchFamily="34" charset="0"/>
            </a:endParaRPr>
          </a:p>
        </p:txBody>
      </p:sp>
      <p:sp>
        <p:nvSpPr>
          <p:cNvPr id="4099" name="Rectangle 2"/>
          <p:cNvSpPr/>
          <p:nvPr/>
        </p:nvSpPr>
        <p:spPr>
          <a:xfrm>
            <a:off x="1679575" y="-1684337"/>
            <a:ext cx="3543300" cy="3514725"/>
          </a:xfrm>
          <a:prstGeom prst="rect">
            <a:avLst/>
          </a:prstGeom>
          <a:noFill/>
          <a:ln w="9525">
            <a:noFill/>
          </a:ln>
        </p:spPr>
        <p:txBody>
          <a:bodyPr wrap="none" anchor="ctr" anchorCtr="0"/>
          <a:p>
            <a:pPr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pic>
        <p:nvPicPr>
          <p:cNvPr id="4100" name="Picture 3"/>
          <p:cNvPicPr>
            <a:picLocks noChangeAspect="1"/>
          </p:cNvPicPr>
          <p:nvPr/>
        </p:nvPicPr>
        <p:blipFill>
          <a:blip r:embed="rId1"/>
          <a:stretch>
            <a:fillRect/>
          </a:stretch>
        </p:blipFill>
        <p:spPr>
          <a:xfrm>
            <a:off x="187325" y="73025"/>
            <a:ext cx="1066800" cy="1057275"/>
          </a:xfrm>
          <a:prstGeom prst="rect">
            <a:avLst/>
          </a:prstGeom>
          <a:noFill/>
          <a:ln w="9525">
            <a:noFill/>
          </a:ln>
        </p:spPr>
      </p:pic>
      <p:sp>
        <p:nvSpPr>
          <p:cNvPr id="4101" name="Rectangle 4"/>
          <p:cNvSpPr/>
          <p:nvPr/>
        </p:nvSpPr>
        <p:spPr>
          <a:xfrm>
            <a:off x="1382713" y="236538"/>
            <a:ext cx="9424987" cy="952500"/>
          </a:xfrm>
          <a:prstGeom prst="rect">
            <a:avLst/>
          </a:prstGeom>
          <a:noFill/>
          <a:ln w="9525">
            <a:noFill/>
          </a:ln>
        </p:spPr>
        <p:txBody>
          <a:bodyPr lIns="90000" tIns="45000" rIns="90000" bIns="45000">
            <a:spAutoFit/>
          </a:bodyPr>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800" b="1" dirty="0">
                <a:solidFill>
                  <a:srgbClr val="FF0066"/>
                </a:solidFill>
                <a:latin typeface="Arial" panose="020B0604020202020204" pitchFamily="34" charset="0"/>
                <a:cs typeface="Arial" panose="020B0604020202020204" pitchFamily="34" charset="0"/>
              </a:rPr>
              <a:t>K.RAMAKRISHNAN COLLEGE OF TECHNOLOGY</a:t>
            </a:r>
            <a:endParaRPr lang="en-US" altLang="en-US" sz="2800" b="1" dirty="0">
              <a:solidFill>
                <a:srgbClr val="FF0066"/>
              </a:solidFill>
              <a:latin typeface="Arial" panose="020B0604020202020204" pitchFamily="34" charset="0"/>
              <a:cs typeface="Arial" panose="020B0604020202020204" pitchFamily="34" charset="0"/>
            </a:endParaRP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800" b="1" dirty="0">
                <a:solidFill>
                  <a:srgbClr val="FF0066"/>
                </a:solidFill>
                <a:latin typeface="Arial" panose="020B0604020202020204" pitchFamily="34" charset="0"/>
                <a:cs typeface="Arial" panose="020B0604020202020204" pitchFamily="34" charset="0"/>
              </a:rPr>
              <a:t>(AUTONOMOUS), TRICHY.</a:t>
            </a:r>
            <a:endParaRPr lang="en-US" altLang="en-US" sz="2800" b="1" dirty="0">
              <a:solidFill>
                <a:srgbClr val="0000FF"/>
              </a:solidFill>
              <a:latin typeface="Arial" panose="020B0604020202020204" pitchFamily="34" charset="0"/>
              <a:ea typeface="Arial" panose="020B0604020202020204" pitchFamily="34" charset="0"/>
            </a:endParaRPr>
          </a:p>
        </p:txBody>
      </p:sp>
      <p:pic>
        <p:nvPicPr>
          <p:cNvPr id="4102" name="Picture 5"/>
          <p:cNvPicPr>
            <a:picLocks noChangeAspect="1"/>
          </p:cNvPicPr>
          <p:nvPr/>
        </p:nvPicPr>
        <p:blipFill>
          <a:blip r:embed="rId2"/>
          <a:stretch>
            <a:fillRect/>
          </a:stretch>
        </p:blipFill>
        <p:spPr>
          <a:xfrm>
            <a:off x="10866438" y="160338"/>
            <a:ext cx="1154112" cy="1103312"/>
          </a:xfrm>
          <a:prstGeom prst="rect">
            <a:avLst/>
          </a:prstGeom>
          <a:noFill/>
          <a:ln w="9525">
            <a:noFill/>
          </a:ln>
        </p:spPr>
      </p:pic>
      <p:sp>
        <p:nvSpPr>
          <p:cNvPr id="2" name="Rectangle 1"/>
          <p:cNvSpPr txBox="1">
            <a:spLocks noChangeArrowheads="1"/>
          </p:cNvSpPr>
          <p:nvPr/>
        </p:nvSpPr>
        <p:spPr bwMode="auto">
          <a:xfrm>
            <a:off x="7751763" y="5372418"/>
            <a:ext cx="4032250" cy="1082675"/>
          </a:xfrm>
          <a:prstGeom prst="rect">
            <a:avLst/>
          </a:prstGeom>
          <a:solidFill>
            <a:srgbClr val="FFFFFF"/>
          </a:solidFill>
          <a:ln>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a:lstStyle>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2400" b="1" i="0" u="none" strike="noStrike" kern="0" cap="none" spc="0" normalizeH="0" baseline="0" noProof="0" dirty="0">
                <a:ln>
                  <a:noFill/>
                </a:ln>
                <a:solidFill>
                  <a:schemeClr val="tx1"/>
                </a:solidFill>
                <a:effectLst/>
                <a:uLnTx/>
                <a:uFillTx/>
                <a:latin typeface="Arial Narrow" pitchFamily="34" charset="0"/>
                <a:ea typeface="+mn-ea"/>
                <a:cs typeface="Arial" panose="020B0604020202020204" pitchFamily="34" charset="0"/>
              </a:rPr>
              <a:t>SUPERVISOR</a:t>
            </a:r>
            <a:endParaRPr kumimoji="0" lang="en-US" altLang="en-US" sz="2400" b="1" i="0" u="none" strike="noStrike" kern="0" cap="none" spc="0" normalizeH="0" baseline="0" noProof="0" dirty="0">
              <a:ln>
                <a:noFill/>
              </a:ln>
              <a:solidFill>
                <a:schemeClr val="tx1"/>
              </a:solidFill>
              <a:effectLst/>
              <a:uLnTx/>
              <a:uFillTx/>
              <a:latin typeface="Arial Narrow" pitchFamily="34" charset="0"/>
              <a:ea typeface="+mn-ea"/>
              <a:cs typeface="Arial" panose="020B0604020202020204" pitchFamily="34" charset="0"/>
            </a:endParaRPr>
          </a:p>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2400" b="1" i="0" u="none" strike="noStrike" kern="0" cap="none" spc="0" normalizeH="0" baseline="0" noProof="0" dirty="0" err="1">
                <a:ln>
                  <a:noFill/>
                </a:ln>
                <a:solidFill>
                  <a:schemeClr val="tx1"/>
                </a:solidFill>
                <a:effectLst/>
                <a:uLnTx/>
                <a:uFillTx/>
                <a:latin typeface="Arial Narrow" pitchFamily="34" charset="0"/>
                <a:ea typeface="+mn-ea"/>
                <a:cs typeface="Arial" panose="020B0604020202020204" pitchFamily="34" charset="0"/>
              </a:rPr>
              <a:t>Ms.S.UMA</a:t>
            </a:r>
            <a:r>
              <a:rPr kumimoji="0" lang="en-US" altLang="en-US" sz="2400" b="1" i="0" u="none" strike="noStrike" kern="0" cap="none" spc="0" normalizeH="0" baseline="0" noProof="0" dirty="0">
                <a:ln>
                  <a:noFill/>
                </a:ln>
                <a:solidFill>
                  <a:schemeClr val="tx1"/>
                </a:solidFill>
                <a:effectLst/>
                <a:uLnTx/>
                <a:uFillTx/>
                <a:latin typeface="Arial Narrow" pitchFamily="34" charset="0"/>
                <a:ea typeface="+mn-ea"/>
                <a:cs typeface="Arial" panose="020B0604020202020204" pitchFamily="34" charset="0"/>
              </a:rPr>
              <a:t> MAGESHWARI, M.E.,</a:t>
            </a:r>
            <a:endParaRPr kumimoji="0" lang="en-US" altLang="en-US" sz="2400" b="1" i="0" u="none" strike="noStrike" kern="0" cap="none" spc="0" normalizeH="0" baseline="0" noProof="0" dirty="0">
              <a:ln>
                <a:noFill/>
              </a:ln>
              <a:solidFill>
                <a:schemeClr val="tx1"/>
              </a:solidFill>
              <a:effectLst/>
              <a:uLnTx/>
              <a:uFillTx/>
              <a:latin typeface="Arial Narrow" pitchFamily="34" charset="0"/>
              <a:ea typeface="+mn-ea"/>
              <a:cs typeface="Arial" panose="020B0604020202020204" pitchFamily="34" charset="0"/>
            </a:endParaRPr>
          </a:p>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2400" b="1" i="0" u="none" strike="noStrike" kern="0" cap="none" spc="0" normalizeH="0" baseline="0" noProof="0" dirty="0">
                <a:ln>
                  <a:noFill/>
                </a:ln>
                <a:solidFill>
                  <a:schemeClr val="tx1"/>
                </a:solidFill>
                <a:effectLst/>
                <a:uLnTx/>
                <a:uFillTx/>
                <a:latin typeface="Arial Narrow" pitchFamily="34" charset="0"/>
                <a:ea typeface="+mn-ea"/>
                <a:cs typeface="Arial" panose="020B0604020202020204" pitchFamily="34" charset="0"/>
              </a:rPr>
              <a:t>AP/CSE.</a:t>
            </a:r>
            <a:endParaRPr kumimoji="0" lang="en-US" altLang="en-US" sz="1800" b="0" i="0" u="none" strike="noStrike" kern="0" cap="none" spc="0" normalizeH="0" baseline="0" noProof="0" dirty="0">
              <a:ln>
                <a:noFill/>
              </a:ln>
              <a:solidFill>
                <a:srgbClr val="8B8B8B"/>
              </a:solidFill>
              <a:effectLst/>
              <a:uLnTx/>
              <a:uFillTx/>
              <a:latin typeface="Arial" panose="020B0604020202020204" pitchFamily="34" charset="0"/>
              <a:ea typeface="+mn-ea"/>
              <a:cs typeface="Arial" panose="020B0604020202020204" pitchFamily="34" charset="0"/>
            </a:endParaRPr>
          </a:p>
        </p:txBody>
      </p:sp>
      <p:sp>
        <p:nvSpPr>
          <p:cNvPr id="4104" name="TextBox 3"/>
          <p:cNvSpPr txBox="1"/>
          <p:nvPr/>
        </p:nvSpPr>
        <p:spPr>
          <a:xfrm>
            <a:off x="3048000" y="2979738"/>
            <a:ext cx="6096000" cy="1322070"/>
          </a:xfrm>
          <a:prstGeom prst="rect">
            <a:avLst/>
          </a:prstGeom>
          <a:noFill/>
          <a:ln w="9525">
            <a:noFill/>
          </a:ln>
        </p:spPr>
        <p:txBody>
          <a:bodyPr>
            <a:spAutoFit/>
          </a:bodyPr>
          <a:p>
            <a:pPr algn="ctr" defTabSz="457200" eaLnBrk="1" hangingPunct="1">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b="1" dirty="0">
                <a:latin typeface="Arial Narrow" pitchFamily="34" charset="0"/>
                <a:cs typeface="Arial" panose="020B0604020202020204" pitchFamily="34" charset="0"/>
              </a:rPr>
              <a:t>HOTEL MANAGEMENT SYSTEM</a:t>
            </a:r>
            <a:endParaRPr lang="en-US" altLang="en-US" sz="3200" dirty="0">
              <a:solidFill>
                <a:srgbClr val="8B8B8B"/>
              </a:solidFill>
              <a:latin typeface="Arial" panose="020B0604020202020204" pitchFamily="34" charset="0"/>
              <a:ea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1"/>
          <p:cNvSpPr>
            <a:spLocks noGrp="1"/>
          </p:cNvSpPr>
          <p:nvPr>
            <p:ph type="title"/>
          </p:nvPr>
        </p:nvSpPr>
        <p:spPr>
          <a:xfrm>
            <a:off x="1981200" y="190500"/>
            <a:ext cx="8229600" cy="758825"/>
          </a:xfrm>
        </p:spPr>
        <p:txBody>
          <a:bodyPr vert="horz" wrap="square" lIns="91440" tIns="45720" rIns="91440" bIns="45720" anchor="ctr" anchorCtr="0"/>
          <a:p>
            <a:pPr algn="ctr" eaLnBrk="1" hangingPunct="1">
              <a:lnSpc>
                <a:spcPct val="150000"/>
              </a:lnSpc>
            </a:pPr>
            <a:r>
              <a:rPr lang="en-US" altLang="en-US" sz="3200" b="1" dirty="0"/>
              <a:t>RESULTS AND DISCUSSION</a:t>
            </a:r>
            <a:endParaRPr lang="en-US" altLang="en-US" sz="3200" b="1" dirty="0"/>
          </a:p>
        </p:txBody>
      </p:sp>
      <p:sp>
        <p:nvSpPr>
          <p:cNvPr id="22531"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3000" b="1" dirty="0">
              <a:solidFill>
                <a:schemeClr val="tx1"/>
              </a:solidFill>
              <a:latin typeface="Arial" panose="020B0604020202020204" pitchFamily="34" charset="0"/>
            </a:endParaRPr>
          </a:p>
        </p:txBody>
      </p:sp>
      <p:pic>
        <p:nvPicPr>
          <p:cNvPr id="22532"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22533"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pic>
        <p:nvPicPr>
          <p:cNvPr id="2" name="Picture 1" descr="1"/>
          <p:cNvPicPr>
            <a:picLocks noChangeAspect="1"/>
          </p:cNvPicPr>
          <p:nvPr/>
        </p:nvPicPr>
        <p:blipFill>
          <a:blip r:embed="rId3"/>
          <a:stretch>
            <a:fillRect/>
          </a:stretch>
        </p:blipFill>
        <p:spPr>
          <a:xfrm>
            <a:off x="1271270" y="1221105"/>
            <a:ext cx="6005195" cy="3710940"/>
          </a:xfrm>
          <a:prstGeom prst="rect">
            <a:avLst/>
          </a:prstGeom>
        </p:spPr>
      </p:pic>
      <p:pic>
        <p:nvPicPr>
          <p:cNvPr id="3" name="Picture 2" descr="room.no"/>
          <p:cNvPicPr>
            <a:picLocks noChangeAspect="1"/>
          </p:cNvPicPr>
          <p:nvPr/>
        </p:nvPicPr>
        <p:blipFill>
          <a:blip r:embed="rId4"/>
          <a:stretch>
            <a:fillRect/>
          </a:stretch>
        </p:blipFill>
        <p:spPr>
          <a:xfrm>
            <a:off x="7823835" y="1221105"/>
            <a:ext cx="3162300" cy="1495425"/>
          </a:xfrm>
          <a:prstGeom prst="rect">
            <a:avLst/>
          </a:prstGeom>
        </p:spPr>
      </p:pic>
      <p:pic>
        <p:nvPicPr>
          <p:cNvPr id="4" name="Picture 3" descr="room.type"/>
          <p:cNvPicPr>
            <a:picLocks noChangeAspect="1"/>
          </p:cNvPicPr>
          <p:nvPr/>
        </p:nvPicPr>
        <p:blipFill>
          <a:blip r:embed="rId5"/>
          <a:stretch>
            <a:fillRect/>
          </a:stretch>
        </p:blipFill>
        <p:spPr>
          <a:xfrm>
            <a:off x="7895590" y="3281045"/>
            <a:ext cx="3162300" cy="1466850"/>
          </a:xfrm>
          <a:prstGeom prst="rect">
            <a:avLst/>
          </a:prstGeom>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b="1" dirty="0">
                <a:sym typeface="+mn-ea"/>
              </a:rPr>
              <a:t>RESULTS AND DISCUSSION</a:t>
            </a:r>
            <a:endParaRPr lang="en-GB" altLang="en-US"/>
          </a:p>
        </p:txBody>
      </p:sp>
      <p:pic>
        <p:nvPicPr>
          <p:cNvPr id="5" name="Content Placeholder 4" descr="report"/>
          <p:cNvPicPr>
            <a:picLocks noChangeAspect="1"/>
          </p:cNvPicPr>
          <p:nvPr>
            <p:ph idx="1"/>
          </p:nvPr>
        </p:nvPicPr>
        <p:blipFill>
          <a:blip r:embed="rId1"/>
          <a:srcRect l="7461" t="6989" r="3482" b="5474"/>
          <a:stretch>
            <a:fillRect/>
          </a:stretch>
        </p:blipFill>
        <p:spPr>
          <a:xfrm>
            <a:off x="767080" y="1412240"/>
            <a:ext cx="5344160" cy="3265805"/>
          </a:xfrm>
          <a:prstGeom prst="rect">
            <a:avLst/>
          </a:prstGeom>
        </p:spPr>
      </p:pic>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pic>
        <p:nvPicPr>
          <p:cNvPr id="22532" name="Picture 3"/>
          <p:cNvPicPr>
            <a:picLocks noChangeAspect="1"/>
          </p:cNvPicPr>
          <p:nvPr/>
        </p:nvPicPr>
        <p:blipFill>
          <a:blip r:embed="rId2"/>
          <a:stretch>
            <a:fillRect/>
          </a:stretch>
        </p:blipFill>
        <p:spPr>
          <a:xfrm>
            <a:off x="168275" y="57150"/>
            <a:ext cx="1066800" cy="1057275"/>
          </a:xfrm>
          <a:prstGeom prst="rect">
            <a:avLst/>
          </a:prstGeom>
          <a:noFill/>
          <a:ln w="9525">
            <a:noFill/>
          </a:ln>
        </p:spPr>
      </p:pic>
      <p:pic>
        <p:nvPicPr>
          <p:cNvPr id="22533" name="Picture 5"/>
          <p:cNvPicPr>
            <a:picLocks noChangeAspect="1"/>
          </p:cNvPicPr>
          <p:nvPr/>
        </p:nvPicPr>
        <p:blipFill>
          <a:blip r:embed="rId3"/>
          <a:stretch>
            <a:fillRect/>
          </a:stretch>
        </p:blipFill>
        <p:spPr>
          <a:xfrm>
            <a:off x="11033125" y="117475"/>
            <a:ext cx="1154113" cy="1103313"/>
          </a:xfrm>
          <a:prstGeom prst="rect">
            <a:avLst/>
          </a:prstGeom>
          <a:noFill/>
          <a:ln w="9525">
            <a:noFill/>
          </a:ln>
        </p:spPr>
      </p:pic>
      <p:pic>
        <p:nvPicPr>
          <p:cNvPr id="6" name="Picture 5" descr="billing"/>
          <p:cNvPicPr>
            <a:picLocks noChangeAspect="1"/>
          </p:cNvPicPr>
          <p:nvPr/>
        </p:nvPicPr>
        <p:blipFill>
          <a:blip r:embed="rId4"/>
          <a:srcRect l="10411" t="6480" r="4209" b="5241"/>
          <a:stretch>
            <a:fillRect/>
          </a:stretch>
        </p:blipFill>
        <p:spPr>
          <a:xfrm>
            <a:off x="6239510" y="1416050"/>
            <a:ext cx="5008245" cy="3232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1"/>
          <p:cNvSpPr>
            <a:spLocks noGrp="1"/>
          </p:cNvSpPr>
          <p:nvPr>
            <p:ph type="title"/>
          </p:nvPr>
        </p:nvSpPr>
        <p:spPr>
          <a:xfrm>
            <a:off x="1774825" y="2492375"/>
            <a:ext cx="8229600" cy="760413"/>
          </a:xfrm>
        </p:spPr>
        <p:txBody>
          <a:bodyPr vert="horz" wrap="square" lIns="91440" tIns="45720" rIns="91440" bIns="45720" anchor="ctr" anchorCtr="0"/>
          <a:p>
            <a:pPr algn="ctr" eaLnBrk="1" hangingPunct="1">
              <a:lnSpc>
                <a:spcPct val="150000"/>
              </a:lnSpc>
            </a:pPr>
            <a:r>
              <a:rPr lang="en-US" altLang="en-US" sz="4800" b="1" dirty="0"/>
              <a:t>QUERIES ?</a:t>
            </a:r>
            <a:endParaRPr lang="en-US" altLang="en-US" sz="4800" b="1"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1"/>
          <p:cNvSpPr>
            <a:spLocks noGrp="1"/>
          </p:cNvSpPr>
          <p:nvPr>
            <p:ph type="title"/>
          </p:nvPr>
        </p:nvSpPr>
        <p:spPr>
          <a:xfrm>
            <a:off x="1981200" y="190500"/>
            <a:ext cx="8229600" cy="758825"/>
          </a:xfrm>
        </p:spPr>
        <p:txBody>
          <a:bodyPr vert="horz" wrap="square" lIns="91440" tIns="45720" rIns="91440" bIns="45720" anchor="ctr" anchorCtr="0"/>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Arial" panose="020B0604020202020204" pitchFamily="34" charset="0"/>
                <a:cs typeface="Arial" panose="020B0604020202020204" pitchFamily="34" charset="0"/>
              </a:rPr>
              <a:t>PRESENTATION OVERVIEW</a:t>
            </a:r>
            <a:endParaRPr lang="en-US" altLang="en-US" sz="3000" b="1" dirty="0">
              <a:latin typeface="Arial" panose="020B0604020202020204" pitchFamily="34" charset="0"/>
              <a:ea typeface="Arial" panose="020B0604020202020204" pitchFamily="34" charset="0"/>
            </a:endParaRPr>
          </a:p>
        </p:txBody>
      </p:sp>
      <p:sp>
        <p:nvSpPr>
          <p:cNvPr id="6147" name="Text Box 2"/>
          <p:cNvSpPr txBox="1"/>
          <p:nvPr/>
        </p:nvSpPr>
        <p:spPr>
          <a:xfrm>
            <a:off x="623888" y="1412875"/>
            <a:ext cx="11187112" cy="5040313"/>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457200" lvl="0" indent="-457200" algn="just" defTabSz="457200" eaLnBrk="1" hangingPunct="1">
              <a:lnSpc>
                <a:spcPct val="150000"/>
              </a:lnSpc>
              <a:spcBef>
                <a:spcPct val="0"/>
              </a:spcBef>
              <a:buFont typeface="Calibri" panose="020F050202020403020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Arial" panose="020B0604020202020204" pitchFamily="34" charset="0"/>
                <a:cs typeface="Arial" panose="020B0604020202020204" pitchFamily="34" charset="0"/>
              </a:rPr>
              <a:t>Objective</a:t>
            </a:r>
            <a:endParaRPr lang="en-US" altLang="en-US" sz="2400" b="1" dirty="0">
              <a:latin typeface="Arial" panose="020B0604020202020204" pitchFamily="34" charset="0"/>
              <a:cs typeface="Arial" panose="020B0604020202020204" pitchFamily="34" charset="0"/>
            </a:endParaRPr>
          </a:p>
          <a:p>
            <a:pPr marL="457200" lvl="0" indent="-457200" algn="just" defTabSz="457200" eaLnBrk="1" hangingPunct="1">
              <a:lnSpc>
                <a:spcPct val="150000"/>
              </a:lnSpc>
              <a:spcBef>
                <a:spcPct val="0"/>
              </a:spcBef>
              <a:buFont typeface="Calibri" panose="020F050202020403020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Arial" panose="020B0604020202020204" pitchFamily="34" charset="0"/>
                <a:cs typeface="Arial" panose="020B0604020202020204" pitchFamily="34" charset="0"/>
              </a:rPr>
              <a:t>Project Introduction</a:t>
            </a:r>
            <a:endParaRPr lang="en-US" altLang="en-US" sz="2400" b="1" dirty="0">
              <a:latin typeface="Arial" panose="020B0604020202020204" pitchFamily="34" charset="0"/>
              <a:cs typeface="Arial" panose="020B0604020202020204" pitchFamily="34" charset="0"/>
            </a:endParaRPr>
          </a:p>
          <a:p>
            <a:pPr marL="457200" lvl="0" indent="-457200" algn="just" defTabSz="457200" eaLnBrk="1" hangingPunct="1">
              <a:lnSpc>
                <a:spcPct val="150000"/>
              </a:lnSpc>
              <a:spcBef>
                <a:spcPct val="0"/>
              </a:spcBef>
              <a:buFont typeface="Calibri" panose="020F050202020403020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Arial" panose="020B0604020202020204" pitchFamily="34" charset="0"/>
                <a:cs typeface="Arial" panose="020B0604020202020204" pitchFamily="34" charset="0"/>
              </a:rPr>
              <a:t>Problem Statement</a:t>
            </a:r>
            <a:endParaRPr lang="en-US" altLang="en-US" sz="2400" b="1" dirty="0">
              <a:latin typeface="Arial" panose="020B0604020202020204" pitchFamily="34" charset="0"/>
              <a:cs typeface="Arial" panose="020B0604020202020204" pitchFamily="34" charset="0"/>
            </a:endParaRPr>
          </a:p>
          <a:p>
            <a:pPr marL="457200" lvl="0" indent="-457200" algn="just" defTabSz="457200" eaLnBrk="1" hangingPunct="1">
              <a:lnSpc>
                <a:spcPct val="150000"/>
              </a:lnSpc>
              <a:spcBef>
                <a:spcPct val="0"/>
              </a:spcBef>
              <a:buFont typeface="Calibri" panose="020F050202020403020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Arial" panose="020B0604020202020204" pitchFamily="34" charset="0"/>
                <a:cs typeface="Arial" panose="020B0604020202020204" pitchFamily="34" charset="0"/>
              </a:rPr>
              <a:t>Methodologies (Programming concepts relevant to problem statement)</a:t>
            </a:r>
            <a:endParaRPr lang="en-US" altLang="en-US" sz="2400" b="1" dirty="0">
              <a:latin typeface="Arial" panose="020B0604020202020204" pitchFamily="34" charset="0"/>
              <a:cs typeface="Arial" panose="020B0604020202020204" pitchFamily="34" charset="0"/>
            </a:endParaRPr>
          </a:p>
          <a:p>
            <a:pPr marL="457200" lvl="0" indent="-457200" algn="just" defTabSz="457200" eaLnBrk="1" hangingPunct="1">
              <a:lnSpc>
                <a:spcPct val="150000"/>
              </a:lnSpc>
              <a:spcBef>
                <a:spcPct val="0"/>
              </a:spcBef>
              <a:buFont typeface="Calibri" panose="020F050202020403020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Arial" panose="020B0604020202020204" pitchFamily="34" charset="0"/>
              </a:rPr>
              <a:t>Architecture of the proposed system </a:t>
            </a:r>
            <a:endParaRPr lang="en-US" altLang="en-US" sz="2400" b="1" dirty="0">
              <a:solidFill>
                <a:schemeClr val="tx1"/>
              </a:solidFill>
              <a:latin typeface="Arial" panose="020B0604020202020204" pitchFamily="34" charset="0"/>
            </a:endParaRPr>
          </a:p>
          <a:p>
            <a:pPr marL="457200" lvl="0" indent="-457200" algn="just" defTabSz="457200" eaLnBrk="1" hangingPunct="1">
              <a:lnSpc>
                <a:spcPct val="150000"/>
              </a:lnSpc>
              <a:spcBef>
                <a:spcPct val="0"/>
              </a:spcBef>
              <a:buFont typeface="Calibri" panose="020F050202020403020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Arial" panose="020B0604020202020204" pitchFamily="34" charset="0"/>
                <a:cs typeface="Arial" panose="020B0604020202020204" pitchFamily="34" charset="0"/>
              </a:rPr>
              <a:t>List of Modules</a:t>
            </a:r>
            <a:endParaRPr lang="en-US" altLang="en-US" sz="2400" b="1" dirty="0">
              <a:latin typeface="Arial" panose="020B0604020202020204" pitchFamily="34" charset="0"/>
              <a:cs typeface="Arial" panose="020B0604020202020204" pitchFamily="34" charset="0"/>
            </a:endParaRPr>
          </a:p>
          <a:p>
            <a:pPr marL="457200" lvl="0" indent="-457200" algn="just" defTabSz="457200" eaLnBrk="1" hangingPunct="1">
              <a:lnSpc>
                <a:spcPct val="150000"/>
              </a:lnSpc>
              <a:spcBef>
                <a:spcPct val="0"/>
              </a:spcBef>
              <a:buFont typeface="Calibri" panose="020F050202020403020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Arial" panose="020B0604020202020204" pitchFamily="34" charset="0"/>
              </a:rPr>
              <a:t>Merits </a:t>
            </a:r>
            <a:endParaRPr lang="en-US" altLang="en-US" sz="2400" b="1" dirty="0">
              <a:solidFill>
                <a:schemeClr val="tx1"/>
              </a:solidFill>
              <a:latin typeface="Arial" panose="020B0604020202020204" pitchFamily="34" charset="0"/>
            </a:endParaRPr>
          </a:p>
          <a:p>
            <a:pPr marL="457200" lvl="0" indent="-457200" algn="just" defTabSz="457200" eaLnBrk="1" hangingPunct="1">
              <a:lnSpc>
                <a:spcPct val="150000"/>
              </a:lnSpc>
              <a:spcBef>
                <a:spcPct val="0"/>
              </a:spcBef>
              <a:buFont typeface="Calibri" panose="020F050202020403020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Arial" panose="020B0604020202020204" pitchFamily="34" charset="0"/>
              </a:rPr>
              <a:t>Results and Discussion</a:t>
            </a:r>
            <a:endParaRPr lang="en-US" altLang="en-US" sz="2400" b="1" dirty="0">
              <a:solidFill>
                <a:schemeClr val="tx1"/>
              </a:solidFill>
              <a:latin typeface="Arial" panose="020B0604020202020204" pitchFamily="34" charset="0"/>
            </a:endParaRPr>
          </a:p>
          <a:p>
            <a:pPr marL="457200" lvl="0" indent="-457200" algn="just" defTabSz="457200" eaLnBrk="1" hangingPunct="1">
              <a:lnSpc>
                <a:spcPct val="150000"/>
              </a:lnSpc>
              <a:spcBef>
                <a:spcPct val="0"/>
              </a:spcBef>
              <a:buFont typeface="Calibri" panose="020F050202020403020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Arial" panose="020B0604020202020204" pitchFamily="34" charset="0"/>
              </a:rPr>
              <a:t>Queries</a:t>
            </a:r>
            <a:endParaRPr lang="en-US" altLang="en-US" sz="2800" b="1" dirty="0">
              <a:solidFill>
                <a:schemeClr val="tx1"/>
              </a:solidFill>
              <a:latin typeface="Arial" panose="020B0604020202020204" pitchFamily="34" charset="0"/>
            </a:endParaRPr>
          </a:p>
        </p:txBody>
      </p:sp>
      <p:pic>
        <p:nvPicPr>
          <p:cNvPr id="6148"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6149"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1"/>
          <p:cNvSpPr>
            <a:spLocks noGrp="1"/>
          </p:cNvSpPr>
          <p:nvPr>
            <p:ph type="title"/>
          </p:nvPr>
        </p:nvSpPr>
        <p:spPr>
          <a:xfrm>
            <a:off x="1981200" y="190500"/>
            <a:ext cx="8229600" cy="758825"/>
          </a:xfrm>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OBJECTIVE</a:t>
            </a:r>
            <a:endParaRPr lang="en-US" altLang="en-US" sz="3200" b="1" dirty="0">
              <a:ea typeface="Arial" panose="020B0604020202020204" pitchFamily="34" charset="0"/>
            </a:endParaRPr>
          </a:p>
        </p:txBody>
      </p:sp>
      <p:sp>
        <p:nvSpPr>
          <p:cNvPr id="8195" name="Text Box 2"/>
          <p:cNvSpPr txBox="1"/>
          <p:nvPr/>
        </p:nvSpPr>
        <p:spPr>
          <a:xfrm>
            <a:off x="758825" y="1221105"/>
            <a:ext cx="10937875" cy="5636895"/>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lvl="0" algn="l"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1800" dirty="0">
              <a:solidFill>
                <a:schemeClr val="tx1"/>
              </a:solidFill>
              <a:latin typeface="Arial" panose="020B0604020202020204" pitchFamily="34" charset="0"/>
            </a:endParaRPr>
          </a:p>
          <a:p>
            <a:pPr lvl="0" algn="l"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dirty="0">
                <a:solidFill>
                  <a:schemeClr val="tx1"/>
                </a:solidFill>
                <a:latin typeface="Times New Roman" panose="02020603050405020304" pitchFamily="18" charset="0"/>
                <a:cs typeface="Times New Roman" panose="02020603050405020304" pitchFamily="18" charset="0"/>
              </a:rPr>
              <a:t>The objective of the Hotel Management System is to streamline and automate hotel operations, ensuring efficiency, accuracy, and customer satisfaction. It focuses on simplifying tasks like user management, room bookings, secure payments, and reporting while minimizing manual errors. By providing real-time updates and detailed analytics, the system helps administrators optimize resources and make informed decisions. Additionally, it offers a user-friendly interface and secure functionalities, catering to the needs of both customers and hotel staff, making it a comprehensive solution for modern hospitality management.</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pic>
        <p:nvPicPr>
          <p:cNvPr id="8196"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8197"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1"/>
          <p:cNvSpPr>
            <a:spLocks noGrp="1"/>
          </p:cNvSpPr>
          <p:nvPr>
            <p:ph type="title"/>
          </p:nvPr>
        </p:nvSpPr>
        <p:spPr>
          <a:xfrm>
            <a:off x="1981200" y="190500"/>
            <a:ext cx="8229600" cy="758825"/>
          </a:xfrm>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PROJECT INTRODUCTION</a:t>
            </a:r>
            <a:endParaRPr lang="en-US" altLang="en-US" sz="3200" b="1" dirty="0">
              <a:ea typeface="Arial" panose="020B0604020202020204" pitchFamily="34" charset="0"/>
            </a:endParaRPr>
          </a:p>
        </p:txBody>
      </p:sp>
      <p:sp>
        <p:nvSpPr>
          <p:cNvPr id="10243" name="Text Box 2"/>
          <p:cNvSpPr txBox="1"/>
          <p:nvPr/>
        </p:nvSpPr>
        <p:spPr>
          <a:xfrm>
            <a:off x="780415" y="1221105"/>
            <a:ext cx="10772140" cy="5636895"/>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lvl="0" algn="l"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lvl="0" algn="l"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dirty="0">
                <a:solidFill>
                  <a:schemeClr val="tx1"/>
                </a:solidFill>
                <a:latin typeface="Times New Roman" panose="02020603050405020304" pitchFamily="18" charset="0"/>
                <a:cs typeface="Times New Roman" panose="02020603050405020304" pitchFamily="18" charset="0"/>
              </a:rPr>
              <a:t>The Hotel Management System is a software solution designed to automate and streamline the core operations of a hotel. It aims to manage tasks such as room bookings, user registration, payment processing, and generating reports, all in a centralized system. The system offers real-time updates, ensuring smooth interactions between customers and administrators. By integrating features like secure payments, role-based user management, and data-driven reporting, the Hotel Management System enhances operational efficiency, improves decision-making, and provides a seamless experience for both hotel staff and guests.</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pic>
        <p:nvPicPr>
          <p:cNvPr id="10244"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0245"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1"/>
          <p:cNvSpPr>
            <a:spLocks noGrp="1"/>
          </p:cNvSpPr>
          <p:nvPr>
            <p:ph type="title"/>
          </p:nvPr>
        </p:nvSpPr>
        <p:spPr>
          <a:xfrm>
            <a:off x="1981200" y="190500"/>
            <a:ext cx="8229600" cy="758825"/>
          </a:xfrm>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PROBLEM STATEMENT</a:t>
            </a:r>
            <a:endParaRPr lang="en-US" altLang="en-US" sz="3200" b="1" dirty="0">
              <a:ea typeface="Arial" panose="020B0604020202020204" pitchFamily="34" charset="0"/>
            </a:endParaRPr>
          </a:p>
        </p:txBody>
      </p:sp>
      <p:sp>
        <p:nvSpPr>
          <p:cNvPr id="12291" name="Text Box 2"/>
          <p:cNvSpPr txBox="1"/>
          <p:nvPr/>
        </p:nvSpPr>
        <p:spPr>
          <a:xfrm>
            <a:off x="801370" y="1221105"/>
            <a:ext cx="10741660" cy="5636895"/>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lvl="0" algn="l"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lvl="0" algn="l"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dirty="0">
                <a:solidFill>
                  <a:schemeClr val="tx1"/>
                </a:solidFill>
                <a:latin typeface="Times New Roman" panose="02020603050405020304" pitchFamily="18" charset="0"/>
                <a:cs typeface="Times New Roman" panose="02020603050405020304" pitchFamily="18" charset="0"/>
              </a:rPr>
              <a:t>The problem addressed by the Hotel Management System is the inefficiency and error-prone nature of manual hotel operations, such as room bookings, payment processing, and report generation. These tasks, when handled manually, can lead to delays, inaccuracies, and poor decision-making. The system aims to automate and streamline these processes, ensuring real-time updates, secure transactions, and efficient resource management, ultimately improving both hotel operations and customer satisfaction.</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pic>
        <p:nvPicPr>
          <p:cNvPr id="12292"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2293"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1"/>
          <p:cNvSpPr>
            <a:spLocks noGrp="1"/>
          </p:cNvSpPr>
          <p:nvPr>
            <p:ph type="title"/>
          </p:nvPr>
        </p:nvSpPr>
        <p:spPr>
          <a:xfrm>
            <a:off x="1981200" y="190500"/>
            <a:ext cx="8229600" cy="758825"/>
          </a:xfrm>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METHODOLOGIES</a:t>
            </a:r>
            <a:endParaRPr lang="en-US" altLang="en-US" sz="3200" b="1" dirty="0">
              <a:ea typeface="Arial" panose="020B0604020202020204" pitchFamily="34" charset="0"/>
            </a:endParaRPr>
          </a:p>
        </p:txBody>
      </p:sp>
      <p:sp>
        <p:nvSpPr>
          <p:cNvPr id="14339" name="Text Box 2"/>
          <p:cNvSpPr txBox="1"/>
          <p:nvPr/>
        </p:nvSpPr>
        <p:spPr>
          <a:xfrm>
            <a:off x="767080" y="1221105"/>
            <a:ext cx="10760075" cy="5636895"/>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lvl="0" algn="l"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dirty="0">
                <a:solidFill>
                  <a:schemeClr val="tx1"/>
                </a:solidFill>
                <a:latin typeface="Times New Roman" panose="02020603050405020304" pitchFamily="18" charset="0"/>
                <a:cs typeface="Times New Roman" panose="02020603050405020304" pitchFamily="18" charset="0"/>
              </a:rPr>
              <a:t>Object-Oriented Programming (OOP):</a:t>
            </a: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 typeface="Wingdings" panose="05000000000000000000"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dirty="0">
                <a:solidFill>
                  <a:schemeClr val="tx1"/>
                </a:solidFill>
                <a:latin typeface="Times New Roman" panose="02020603050405020304" pitchFamily="18" charset="0"/>
                <a:cs typeface="Times New Roman" panose="02020603050405020304" pitchFamily="18" charset="0"/>
              </a:rPr>
              <a:t> The system uses OOP principles like encapsulation, inheritance, and polymorphism to model real-world entities such as rooms, users, bookings, and payments. This methodology ensures that the system is modular, reusable, and easier to maintain.</a:t>
            </a:r>
            <a:endParaRPr lang="en-US" altLang="en-US" sz="1800" dirty="0">
              <a:solidFill>
                <a:schemeClr val="tx1"/>
              </a:solidFill>
              <a:latin typeface="Times New Roman" panose="02020603050405020304" pitchFamily="18" charset="0"/>
              <a:cs typeface="Times New Roman" panose="02020603050405020304" pitchFamily="18" charset="0"/>
            </a:endParaRPr>
          </a:p>
          <a:p>
            <a:pPr lvl="0" algn="l"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dirty="0">
                <a:solidFill>
                  <a:schemeClr val="tx1"/>
                </a:solidFill>
                <a:latin typeface="Times New Roman" panose="02020603050405020304" pitchFamily="18" charset="0"/>
                <a:cs typeface="Times New Roman" panose="02020603050405020304" pitchFamily="18" charset="0"/>
              </a:rPr>
              <a:t>Structured Analysis and Design:</a:t>
            </a: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 typeface="Wingdings" panose="05000000000000000000"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dirty="0">
                <a:solidFill>
                  <a:schemeClr val="tx1"/>
                </a:solidFill>
                <a:latin typeface="Times New Roman" panose="02020603050405020304" pitchFamily="18" charset="0"/>
                <a:cs typeface="Times New Roman" panose="02020603050405020304" pitchFamily="18" charset="0"/>
              </a:rPr>
              <a:t>   Structured Analysis and Design breaks the system into modules, ensuring each one works independently but integrates seamlessly, promoting efficient development.</a:t>
            </a:r>
            <a:endParaRPr lang="en-US" altLang="en-US" sz="1800" dirty="0">
              <a:solidFill>
                <a:schemeClr val="tx1"/>
              </a:solidFill>
              <a:latin typeface="Times New Roman" panose="02020603050405020304" pitchFamily="18" charset="0"/>
              <a:cs typeface="Times New Roman" panose="02020603050405020304" pitchFamily="18" charset="0"/>
            </a:endParaRPr>
          </a:p>
          <a:p>
            <a:pPr lvl="0" algn="l"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dirty="0">
                <a:solidFill>
                  <a:schemeClr val="tx1"/>
                </a:solidFill>
                <a:latin typeface="Times New Roman" panose="02020603050405020304" pitchFamily="18" charset="0"/>
                <a:cs typeface="Times New Roman" panose="02020603050405020304" pitchFamily="18" charset="0"/>
              </a:rPr>
              <a:t>Database-Driven Development:</a:t>
            </a: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 typeface="Wingdings" panose="05000000000000000000"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dirty="0">
                <a:solidFill>
                  <a:schemeClr val="tx1"/>
                </a:solidFill>
                <a:latin typeface="Times New Roman" panose="02020603050405020304" pitchFamily="18" charset="0"/>
                <a:cs typeface="Times New Roman" panose="02020603050405020304" pitchFamily="18" charset="0"/>
              </a:rPr>
              <a:t>                        It</a:t>
            </a:r>
            <a:r>
              <a:rPr lang="en-US" altLang="en-US" sz="1800" dirty="0">
                <a:solidFill>
                  <a:schemeClr val="tx1"/>
                </a:solidFill>
                <a:latin typeface="Times New Roman" panose="02020603050405020304" pitchFamily="18" charset="0"/>
                <a:cs typeface="Times New Roman" panose="02020603050405020304" pitchFamily="18" charset="0"/>
              </a:rPr>
              <a:t> uses a relational database to efficiently manage and store data, with SQL queries handling operations like create, read, update, and delete (CRUD) for system data.</a:t>
            </a:r>
            <a:endParaRPr lang="en-US" altLang="en-US" sz="1800" dirty="0">
              <a:solidFill>
                <a:schemeClr val="tx1"/>
              </a:solidFill>
              <a:latin typeface="Times New Roman" panose="02020603050405020304" pitchFamily="18" charset="0"/>
              <a:cs typeface="Times New Roman" panose="02020603050405020304" pitchFamily="18" charset="0"/>
            </a:endParaRPr>
          </a:p>
          <a:p>
            <a:pPr lvl="0" algn="l"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dirty="0">
                <a:solidFill>
                  <a:schemeClr val="tx1"/>
                </a:solidFill>
                <a:latin typeface="Times New Roman" panose="02020603050405020304" pitchFamily="18" charset="0"/>
                <a:cs typeface="Times New Roman" panose="02020603050405020304" pitchFamily="18" charset="0"/>
              </a:rPr>
              <a:t>User-Centered Design (UCD):</a:t>
            </a: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 typeface="Wingdings" panose="05000000000000000000"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dirty="0">
                <a:solidFill>
                  <a:schemeClr val="tx1"/>
                </a:solidFill>
                <a:latin typeface="Times New Roman" panose="02020603050405020304" pitchFamily="18" charset="0"/>
                <a:cs typeface="Times New Roman" panose="02020603050405020304" pitchFamily="18" charset="0"/>
              </a:rPr>
              <a:t>  It</a:t>
            </a: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dirty="0">
                <a:solidFill>
                  <a:schemeClr val="tx1"/>
                </a:solidFill>
                <a:latin typeface="Times New Roman" panose="02020603050405020304" pitchFamily="18" charset="0"/>
                <a:cs typeface="Times New Roman" panose="02020603050405020304" pitchFamily="18" charset="0"/>
              </a:rPr>
              <a:t>focuses on designing the system with the end-user in mind, ensuring an intuitive and seamless interface based on user feedback and needs.</a:t>
            </a:r>
            <a:endParaRPr lang="en-US" altLang="en-US" sz="1800" dirty="0">
              <a:solidFill>
                <a:schemeClr val="tx1"/>
              </a:solidFill>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 typeface="Wingdings" panose="05000000000000000000"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 typeface="Wingdings" panose="05000000000000000000"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 typeface="Wingdings" panose="05000000000000000000"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 typeface="Wingdings" panose="05000000000000000000"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 typeface="Wingdings" panose="05000000000000000000"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lvl="0" indent="0" algn="l" defTabSz="457200" eaLnBrk="1" hangingPunct="1">
              <a:lnSpc>
                <a:spcPct val="150000"/>
              </a:lnSpc>
              <a:spcBef>
                <a:spcPct val="0"/>
              </a:spcBef>
              <a:buFont typeface="Wingdings" panose="05000000000000000000"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1800" b="1" dirty="0">
              <a:solidFill>
                <a:schemeClr val="tx1"/>
              </a:solidFill>
              <a:latin typeface="Times New Roman" panose="02020603050405020304" pitchFamily="18" charset="0"/>
              <a:cs typeface="Times New Roman" panose="02020603050405020304" pitchFamily="18" charset="0"/>
            </a:endParaRPr>
          </a:p>
        </p:txBody>
      </p:sp>
      <p:pic>
        <p:nvPicPr>
          <p:cNvPr id="14340"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4341"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1"/>
          <p:cNvSpPr>
            <a:spLocks noGrp="1"/>
          </p:cNvSpPr>
          <p:nvPr>
            <p:ph type="title"/>
          </p:nvPr>
        </p:nvSpPr>
        <p:spPr>
          <a:xfrm>
            <a:off x="1981200" y="190500"/>
            <a:ext cx="8229600" cy="758825"/>
          </a:xfrm>
        </p:spPr>
        <p:txBody>
          <a:bodyPr vert="horz" wrap="square" lIns="91440" tIns="45720" rIns="91440" bIns="45720" anchor="ctr" anchorCtr="0"/>
          <a:p>
            <a:pPr algn="ctr" eaLnBrk="1" hangingPunct="1">
              <a:lnSpc>
                <a:spcPct val="150000"/>
              </a:lnSpc>
            </a:pPr>
            <a:r>
              <a:rPr lang="en-US" altLang="en-US" sz="3200" b="1" dirty="0"/>
              <a:t>ARCHITECTURE OF THE PROPOSED SYSTEM </a:t>
            </a:r>
            <a:endParaRPr lang="en-US" altLang="en-US" sz="3200" b="1" dirty="0"/>
          </a:p>
        </p:txBody>
      </p:sp>
      <p:sp>
        <p:nvSpPr>
          <p:cNvPr id="16387" name="Text Box 2"/>
          <p:cNvSpPr txBox="1"/>
          <p:nvPr/>
        </p:nvSpPr>
        <p:spPr>
          <a:xfrm>
            <a:off x="0" y="1327785"/>
            <a:ext cx="12187555" cy="5530215"/>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3000" b="1" dirty="0">
              <a:solidFill>
                <a:schemeClr val="tx1"/>
              </a:solidFill>
              <a:latin typeface="Arial" panose="020B0604020202020204" pitchFamily="34" charset="0"/>
            </a:endParaRPr>
          </a:p>
        </p:txBody>
      </p:sp>
      <p:pic>
        <p:nvPicPr>
          <p:cNvPr id="16388"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6389"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pic>
        <p:nvPicPr>
          <p:cNvPr id="2" name="Picture 1" descr="HotelManagementSystemArchitecture"/>
          <p:cNvPicPr>
            <a:picLocks noChangeAspect="1"/>
          </p:cNvPicPr>
          <p:nvPr/>
        </p:nvPicPr>
        <p:blipFill>
          <a:blip r:embed="rId3"/>
          <a:stretch>
            <a:fillRect/>
          </a:stretch>
        </p:blipFill>
        <p:spPr>
          <a:xfrm>
            <a:off x="1200785" y="1431290"/>
            <a:ext cx="9968230" cy="4224655"/>
          </a:xfrm>
          <a:prstGeom prst="rect">
            <a:avLst/>
          </a:prstGeom>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1"/>
          <p:cNvSpPr>
            <a:spLocks noGrp="1"/>
          </p:cNvSpPr>
          <p:nvPr>
            <p:ph type="title"/>
          </p:nvPr>
        </p:nvSpPr>
        <p:spPr>
          <a:xfrm>
            <a:off x="1981200" y="190500"/>
            <a:ext cx="8229600" cy="758825"/>
          </a:xfrm>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LIST OF MODULES</a:t>
            </a:r>
            <a:endParaRPr lang="en-US" altLang="en-US" sz="3200" b="1" dirty="0">
              <a:ea typeface="Arial" panose="020B0604020202020204" pitchFamily="34" charset="0"/>
            </a:endParaRPr>
          </a:p>
        </p:txBody>
      </p:sp>
      <p:sp>
        <p:nvSpPr>
          <p:cNvPr id="18435" name="Text Box 2"/>
          <p:cNvSpPr txBox="1"/>
          <p:nvPr/>
        </p:nvSpPr>
        <p:spPr>
          <a:xfrm>
            <a:off x="695325" y="1188085"/>
            <a:ext cx="10789920" cy="5789295"/>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lvl="0" algn="just" defTabSz="457200" eaLnBrk="1" hangingPunct="1">
              <a:lnSpc>
                <a:spcPct val="150000"/>
              </a:lnSpc>
              <a:spcBef>
                <a:spcPct val="0"/>
              </a:spcBef>
              <a:buFont typeface="Wingdings" panose="05000000000000000000" charset="0"/>
              <a:buChar char="v"/>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dirty="0">
                <a:solidFill>
                  <a:schemeClr val="tx1"/>
                </a:solidFill>
                <a:latin typeface="Times New Roman" panose="02020603050405020304" pitchFamily="18" charset="0"/>
                <a:cs typeface="Times New Roman" panose="02020603050405020304" pitchFamily="18" charset="0"/>
              </a:rPr>
              <a:t> User Management Module: </a:t>
            </a: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 typeface="Wingdings" panose="05000000000000000000"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dirty="0">
                <a:solidFill>
                  <a:schemeClr val="tx1"/>
                </a:solidFill>
                <a:latin typeface="Times New Roman" panose="02020603050405020304" pitchFamily="18" charset="0"/>
                <a:cs typeface="Times New Roman" panose="02020603050405020304" pitchFamily="18" charset="0"/>
              </a:rPr>
              <a:t>The User Management Module ensures platform independence, robust security, real-time updates, and seamless database integration. It automates user tasks like registration and role management, making it scalable, efficient, and cost-effective for hotel operations.</a:t>
            </a:r>
            <a:endParaRPr lang="en-US" altLang="en-US" sz="1800" dirty="0">
              <a:solidFill>
                <a:schemeClr val="tx1"/>
              </a:solidFill>
              <a:latin typeface="Times New Roman" panose="02020603050405020304" pitchFamily="18" charset="0"/>
              <a:cs typeface="Times New Roman" panose="02020603050405020304" pitchFamily="18" charset="0"/>
            </a:endParaRPr>
          </a:p>
          <a:p>
            <a:pPr lvl="0" algn="just" defTabSz="457200" eaLnBrk="1" hangingPunct="1">
              <a:lnSpc>
                <a:spcPct val="150000"/>
              </a:lnSpc>
              <a:spcBef>
                <a:spcPct val="0"/>
              </a:spcBef>
              <a:buFont typeface="Wingdings" panose="05000000000000000000" charset="0"/>
              <a:buChar char="v"/>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dirty="0">
                <a:solidFill>
                  <a:schemeClr val="tx1"/>
                </a:solidFill>
                <a:latin typeface="Times New Roman" panose="02020603050405020304" pitchFamily="18" charset="0"/>
                <a:cs typeface="Times New Roman" panose="02020603050405020304" pitchFamily="18" charset="0"/>
              </a:rPr>
              <a:t>Room Management Module:</a:t>
            </a: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 typeface="Wingdings" panose="05000000000000000000"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dirty="0">
                <a:solidFill>
                  <a:schemeClr val="tx1"/>
                </a:solidFill>
                <a:latin typeface="Times New Roman" panose="02020603050405020304" pitchFamily="18" charset="0"/>
                <a:cs typeface="Times New Roman" panose="02020603050405020304" pitchFamily="18" charset="0"/>
              </a:rPr>
              <a:t>The Room Management Module handles room allocation, availability, and maintenance with real-time updates, ensuring efficiency and seamless database integration.</a:t>
            </a:r>
            <a:endParaRPr lang="en-US" altLang="en-US" sz="1800" dirty="0">
              <a:solidFill>
                <a:schemeClr val="tx1"/>
              </a:solidFill>
              <a:latin typeface="Times New Roman" panose="02020603050405020304" pitchFamily="18" charset="0"/>
              <a:cs typeface="Times New Roman" panose="02020603050405020304" pitchFamily="18" charset="0"/>
            </a:endParaRPr>
          </a:p>
          <a:p>
            <a:pPr lvl="0" algn="just" defTabSz="457200" eaLnBrk="1" hangingPunct="1">
              <a:lnSpc>
                <a:spcPct val="150000"/>
              </a:lnSpc>
              <a:spcBef>
                <a:spcPct val="0"/>
              </a:spcBef>
              <a:buFont typeface="Wingdings" panose="05000000000000000000" charset="0"/>
              <a:buChar char="v"/>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dirty="0">
                <a:solidFill>
                  <a:schemeClr val="tx1"/>
                </a:solidFill>
                <a:latin typeface="Times New Roman" panose="02020603050405020304" pitchFamily="18" charset="0"/>
                <a:cs typeface="Times New Roman" panose="02020603050405020304" pitchFamily="18" charset="0"/>
              </a:rPr>
              <a:t>Payment Module:</a:t>
            </a: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 typeface="Wingdings" panose="05000000000000000000"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dirty="0">
                <a:solidFill>
                  <a:schemeClr val="tx1"/>
                </a:solidFill>
                <a:latin typeface="Times New Roman" panose="02020603050405020304" pitchFamily="18" charset="0"/>
                <a:cs typeface="Times New Roman" panose="02020603050405020304" pitchFamily="18" charset="0"/>
              </a:rPr>
              <a:t>The Payment Module ensures secure transactions, supports multiple methods, and provides real-time updates with accurate database integration.</a:t>
            </a:r>
            <a:endParaRPr lang="en-US" altLang="en-US" sz="1800" dirty="0">
              <a:solidFill>
                <a:schemeClr val="tx1"/>
              </a:solidFill>
              <a:latin typeface="Times New Roman" panose="02020603050405020304" pitchFamily="18" charset="0"/>
              <a:cs typeface="Times New Roman" panose="02020603050405020304" pitchFamily="18" charset="0"/>
            </a:endParaRPr>
          </a:p>
          <a:p>
            <a:pPr lvl="0" algn="just" defTabSz="457200" eaLnBrk="1" hangingPunct="1">
              <a:lnSpc>
                <a:spcPct val="150000"/>
              </a:lnSpc>
              <a:spcBef>
                <a:spcPct val="0"/>
              </a:spcBef>
              <a:buFont typeface="Wingdings" panose="05000000000000000000" charset="0"/>
              <a:buChar char="v"/>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dirty="0">
                <a:solidFill>
                  <a:schemeClr val="tx1"/>
                </a:solidFill>
                <a:latin typeface="Times New Roman" panose="02020603050405020304" pitchFamily="18" charset="0"/>
                <a:cs typeface="Times New Roman" panose="02020603050405020304" pitchFamily="18" charset="0"/>
              </a:rPr>
              <a:t>Reporting Module:</a:t>
            </a: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lvl="0" indent="0" algn="just" defTabSz="457200" eaLnBrk="1" hangingPunct="1">
              <a:lnSpc>
                <a:spcPct val="150000"/>
              </a:lnSpc>
              <a:spcBef>
                <a:spcPct val="0"/>
              </a:spcBef>
              <a:buFont typeface="Wingdings" panose="05000000000000000000"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dirty="0">
                <a:solidFill>
                  <a:schemeClr val="tx1"/>
                </a:solidFill>
                <a:latin typeface="Times New Roman" panose="02020603050405020304" pitchFamily="18" charset="0"/>
                <a:cs typeface="Times New Roman" panose="02020603050405020304" pitchFamily="18" charset="0"/>
              </a:rPr>
              <a:t>The Reporting Module generates detailed reports on bookings, payments, and user activity, supports real-time data, and aids decision-making with clear insights.</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pic>
        <p:nvPicPr>
          <p:cNvPr id="18436"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8437"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1"/>
          <p:cNvSpPr>
            <a:spLocks noGrp="1"/>
          </p:cNvSpPr>
          <p:nvPr>
            <p:ph type="title"/>
          </p:nvPr>
        </p:nvSpPr>
        <p:spPr>
          <a:xfrm>
            <a:off x="1981200" y="190500"/>
            <a:ext cx="8229600" cy="758825"/>
          </a:xfrm>
        </p:spPr>
        <p:txBody>
          <a:bodyPr vert="horz" wrap="square" lIns="91440" tIns="45720" rIns="91440" bIns="45720" anchor="ctr" anchorCtr="0"/>
          <a:p>
            <a:pPr algn="ctr" eaLnBrk="1" hangingPunct="1">
              <a:lnSpc>
                <a:spcPct val="150000"/>
              </a:lnSpc>
            </a:pPr>
            <a:r>
              <a:rPr lang="en-US" altLang="en-US" sz="3200" b="1" dirty="0"/>
              <a:t>MERITS</a:t>
            </a:r>
            <a:endParaRPr lang="en-US" altLang="en-US" sz="3200" b="1" dirty="0">
              <a:ea typeface="Arial" panose="020B0604020202020204" pitchFamily="34" charset="0"/>
            </a:endParaRPr>
          </a:p>
        </p:txBody>
      </p:sp>
      <p:sp>
        <p:nvSpPr>
          <p:cNvPr id="20483" name="Text Box 2"/>
          <p:cNvSpPr txBox="1"/>
          <p:nvPr/>
        </p:nvSpPr>
        <p:spPr>
          <a:xfrm>
            <a:off x="779145" y="1221105"/>
            <a:ext cx="10883265" cy="5636895"/>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lvl="0" algn="l"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dirty="0">
                <a:solidFill>
                  <a:schemeClr val="tx1"/>
                </a:solidFill>
                <a:latin typeface="Times New Roman" panose="02020603050405020304" pitchFamily="18" charset="0"/>
                <a:cs typeface="Times New Roman" panose="02020603050405020304" pitchFamily="18" charset="0"/>
              </a:rPr>
              <a:t>The system is platform-independent, meaning it can run on any operating system (Windows, macOS, Linux) without requiring specific modifications, making it highly portable.</a:t>
            </a:r>
            <a:endParaRPr lang="en-US" altLang="en-US" sz="1800" dirty="0">
              <a:solidFill>
                <a:schemeClr val="tx1"/>
              </a:solidFill>
              <a:latin typeface="Times New Roman" panose="02020603050405020304" pitchFamily="18" charset="0"/>
              <a:cs typeface="Times New Roman" panose="02020603050405020304" pitchFamily="18" charset="0"/>
            </a:endParaRPr>
          </a:p>
          <a:p>
            <a:pPr lvl="0" algn="l"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dirty="0">
                <a:solidFill>
                  <a:schemeClr val="tx1"/>
                </a:solidFill>
                <a:latin typeface="Times New Roman" panose="02020603050405020304" pitchFamily="18" charset="0"/>
                <a:cs typeface="Times New Roman" panose="02020603050405020304" pitchFamily="18" charset="0"/>
              </a:rPr>
              <a:t>The system follows a modular approach, where each module (e.g., user management, room booking, payment processing) is independent. This makes it easier to update or extend functionality without affecting the entire system.</a:t>
            </a:r>
            <a:endParaRPr lang="en-US" altLang="en-US" sz="1800" dirty="0">
              <a:solidFill>
                <a:schemeClr val="tx1"/>
              </a:solidFill>
              <a:latin typeface="Times New Roman" panose="02020603050405020304" pitchFamily="18" charset="0"/>
              <a:cs typeface="Times New Roman" panose="02020603050405020304" pitchFamily="18" charset="0"/>
            </a:endParaRPr>
          </a:p>
          <a:p>
            <a:pPr lvl="0" algn="l"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dirty="0">
                <a:solidFill>
                  <a:schemeClr val="tx1"/>
                </a:solidFill>
                <a:latin typeface="Times New Roman" panose="02020603050405020304" pitchFamily="18" charset="0"/>
                <a:cs typeface="Times New Roman" panose="02020603050405020304" pitchFamily="18" charset="0"/>
              </a:rPr>
              <a:t>Scalability designed to handle increased workload and can easily scale as the hotel expands. Adding more users, rooms, or features can be done with minimal effort.</a:t>
            </a:r>
            <a:endParaRPr lang="en-US" altLang="en-US" sz="1800" dirty="0">
              <a:solidFill>
                <a:schemeClr val="tx1"/>
              </a:solidFill>
              <a:latin typeface="Times New Roman" panose="02020603050405020304" pitchFamily="18" charset="0"/>
              <a:cs typeface="Times New Roman" panose="02020603050405020304" pitchFamily="18" charset="0"/>
            </a:endParaRPr>
          </a:p>
          <a:p>
            <a:pPr lvl="0" algn="l" defTabSz="457200"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800" dirty="0">
                <a:solidFill>
                  <a:schemeClr val="tx1"/>
                </a:solidFill>
                <a:latin typeface="Times New Roman" panose="02020603050405020304" pitchFamily="18" charset="0"/>
                <a:cs typeface="Times New Roman" panose="02020603050405020304" pitchFamily="18" charset="0"/>
              </a:rPr>
              <a:t>It supports real-time data processing, ensuring that information like room availability, booking statuses, and payments is always up-to-date, improving decision-making.</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pic>
        <p:nvPicPr>
          <p:cNvPr id="20484"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20485"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4861</Words>
  <Application>WPS Presentation</Application>
  <PresentationFormat>Widescreen</PresentationFormat>
  <Paragraphs>82</Paragraphs>
  <Slides>12</Slides>
  <Notes>11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12</vt:i4>
      </vt:variant>
    </vt:vector>
  </HeadingPairs>
  <TitlesOfParts>
    <vt:vector size="28" baseType="lpstr">
      <vt:lpstr>Arial</vt:lpstr>
      <vt:lpstr>SimSun</vt:lpstr>
      <vt:lpstr>Wingdings</vt:lpstr>
      <vt:lpstr>WenQuanYi Micro Hei</vt:lpstr>
      <vt:lpstr>Segoe Print</vt:lpstr>
      <vt:lpstr>Times New Roman</vt:lpstr>
      <vt:lpstr>DejaVu Sans</vt:lpstr>
      <vt:lpstr>Calibri</vt:lpstr>
      <vt:lpstr>DejaVu Sans</vt:lpstr>
      <vt:lpstr>WenQuanYi Micro Hei</vt:lpstr>
      <vt:lpstr>Arial Narrow</vt:lpstr>
      <vt:lpstr>Wingdings</vt:lpstr>
      <vt:lpstr>Microsoft YaHei</vt:lpstr>
      <vt:lpstr>Arial Unicode MS</vt:lpstr>
      <vt:lpstr>Office Theme</vt:lpstr>
      <vt:lpstr>1_Office Theme</vt:lpstr>
      <vt:lpstr>PowerPoint 演示文稿</vt:lpstr>
      <vt:lpstr>PRESENTATION OVERVIEW</vt:lpstr>
      <vt:lpstr>OBJECTIVE</vt:lpstr>
      <vt:lpstr>PROJECT INTRODUCTION</vt:lpstr>
      <vt:lpstr>PROBLEM STATEMENT</vt:lpstr>
      <vt:lpstr>METHODOLOGIES</vt:lpstr>
      <vt:lpstr>ARCHITECTURE OF THE PROPOSED SYSTEM </vt:lpstr>
      <vt:lpstr>LIST OF MODULES</vt:lpstr>
      <vt:lpstr>MERITS</vt:lpstr>
      <vt:lpstr>RESULTS AND DISCUSSION</vt:lpstr>
      <vt:lpstr>RESULTS AND DISCUSSION</vt:lpstr>
      <vt:lpstr>QUERIES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Mohamedrayan N</cp:lastModifiedBy>
  <cp:revision>172</cp:revision>
  <dcterms:created xsi:type="dcterms:W3CDTF">2018-05-03T08:24:00Z</dcterms:created>
  <dcterms:modified xsi:type="dcterms:W3CDTF">2024-12-04T03:46:46Z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y fmtid="{D5CDD505-2E9C-101B-9397-08002B2CF9AE}" pid="12" name="ICV">
    <vt:lpwstr>DA6883730C594C2B9B6563A05DF3BEA9_12</vt:lpwstr>
  </property>
  <property fmtid="{D5CDD505-2E9C-101B-9397-08002B2CF9AE}" pid="13" name="KSOProductBuildVer">
    <vt:lpwstr>2057-12.2.0.18639</vt:lpwstr>
  </property>
</Properties>
</file>