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1CC824-966A-4F90-AF14-B0ADC4F783B8}" type="datetimeFigureOut">
              <a:rPr lang="en-US" smtClean="0"/>
              <a:t>12/1/2014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CC824-966A-4F90-AF14-B0ADC4F783B8}" type="datetimeFigureOut">
              <a:rPr lang="en-US" smtClean="0"/>
              <a:t>12/1/2014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CC824-966A-4F90-AF14-B0ADC4F783B8}" type="datetimeFigureOut">
              <a:rPr lang="en-US" smtClean="0"/>
              <a:t>12/1/2014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CC824-966A-4F90-AF14-B0ADC4F783B8}" type="datetimeFigureOut">
              <a:rPr lang="en-US" smtClean="0"/>
              <a:t>12/1/2014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CC824-966A-4F90-AF14-B0ADC4F783B8}" type="datetimeFigureOut">
              <a:rPr lang="en-US" smtClean="0"/>
              <a:t>12/1/2014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1CC824-966A-4F90-AF14-B0ADC4F783B8}" type="datetimeFigureOut">
              <a:rPr lang="en-US" smtClean="0"/>
              <a:t>12/1/2014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1CC824-966A-4F90-AF14-B0ADC4F783B8}" type="datetimeFigureOut">
              <a:rPr lang="en-US" smtClean="0"/>
              <a:t>12/1/2014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1CC824-966A-4F90-AF14-B0ADC4F783B8}" type="datetimeFigureOut">
              <a:rPr lang="en-US" smtClean="0"/>
              <a:t>12/1/2014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CC824-966A-4F90-AF14-B0ADC4F783B8}" type="datetimeFigureOut">
              <a:rPr lang="en-US" smtClean="0"/>
              <a:t>12/1/2014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CC824-966A-4F90-AF14-B0ADC4F783B8}" type="datetimeFigureOut">
              <a:rPr lang="en-US" smtClean="0"/>
              <a:t>12/1/2014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CC824-966A-4F90-AF14-B0ADC4F783B8}" type="datetimeFigureOut">
              <a:rPr lang="en-US" smtClean="0"/>
              <a:t>12/1/2014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C8547-DD14-4600-B41E-74C023A974B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CC824-966A-4F90-AF14-B0ADC4F783B8}" type="datetimeFigureOut">
              <a:rPr lang="en-US" smtClean="0"/>
              <a:t>12/1/2014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C8547-DD14-4600-B41E-74C023A974B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arguments/length" TargetMode="External"/><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arguments/caller" TargetMode="External"/><Relationship Id="rId2" Type="http://schemas.openxmlformats.org/officeDocument/2006/relationships/hyperlink" Target="https://developer.mozilla.org/en-US/docs/Web/JavaScript/Reference/Functions/arguments/callee"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Functions/arguments/lengt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 in JavaScript</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elf invoked anonymous function</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sz="1800" dirty="0" smtClean="0"/>
              <a:t>(function(){</a:t>
            </a:r>
            <a:r>
              <a:rPr lang="en-IN" sz="1800" dirty="0"/>
              <a:t> /* code */ }()); </a:t>
            </a:r>
            <a:endParaRPr lang="en-IN" sz="1800" dirty="0" smtClean="0"/>
          </a:p>
          <a:p>
            <a:pPr fontAlgn="base">
              <a:buNone/>
            </a:pPr>
            <a:endParaRPr lang="en-IN" sz="1800" dirty="0"/>
          </a:p>
          <a:p>
            <a:pPr fontAlgn="base"/>
            <a:r>
              <a:rPr lang="en-IN" sz="1800" dirty="0" smtClean="0"/>
              <a:t>(function</a:t>
            </a:r>
            <a:r>
              <a:rPr lang="en-IN" sz="1800" dirty="0"/>
              <a:t>(){ /* code */ })();</a:t>
            </a:r>
          </a:p>
          <a:p>
            <a:pPr>
              <a:buNone/>
            </a:pPr>
            <a:endParaRPr lang="en-US" sz="1800" dirty="0" smtClean="0"/>
          </a:p>
          <a:p>
            <a:r>
              <a:rPr lang="en-IN" sz="1800" dirty="0" err="1" smtClean="0"/>
              <a:t>var</a:t>
            </a:r>
            <a:r>
              <a:rPr lang="en-IN" sz="1800" dirty="0"/>
              <a:t> </a:t>
            </a:r>
            <a:r>
              <a:rPr lang="en-IN" sz="1800" dirty="0" err="1" smtClean="0"/>
              <a:t>i</a:t>
            </a:r>
            <a:r>
              <a:rPr lang="en-IN" sz="1800" dirty="0" smtClean="0"/>
              <a:t> = function(){ return</a:t>
            </a:r>
            <a:r>
              <a:rPr lang="en-IN" sz="1800" dirty="0"/>
              <a:t> </a:t>
            </a:r>
            <a:r>
              <a:rPr lang="en-IN" sz="1800" dirty="0" smtClean="0"/>
              <a:t>10; }();</a:t>
            </a:r>
          </a:p>
          <a:p>
            <a:pPr>
              <a:buNone/>
            </a:pPr>
            <a:endParaRPr lang="en-IN" sz="1800" dirty="0" smtClean="0"/>
          </a:p>
          <a:p>
            <a:pPr fontAlgn="base"/>
            <a:r>
              <a:rPr lang="en-IN" sz="1800" dirty="0"/>
              <a:t>true &amp;&amp; function(){ /* code */ </a:t>
            </a:r>
            <a:r>
              <a:rPr lang="en-IN" sz="1800" dirty="0" smtClean="0"/>
              <a:t>}();</a:t>
            </a:r>
          </a:p>
          <a:p>
            <a:pPr fontAlgn="base">
              <a:buNone/>
            </a:pPr>
            <a:endParaRPr lang="en-IN" sz="1800" dirty="0"/>
          </a:p>
          <a:p>
            <a:pPr fontAlgn="base"/>
            <a:r>
              <a:rPr lang="en-IN" sz="1800" dirty="0" smtClean="0"/>
              <a:t>0</a:t>
            </a:r>
            <a:r>
              <a:rPr lang="en-IN" sz="1800" dirty="0"/>
              <a:t>, function(){ /* code */ </a:t>
            </a:r>
            <a:r>
              <a:rPr lang="en-IN" sz="1800" dirty="0" smtClean="0"/>
              <a:t>}();</a:t>
            </a:r>
          </a:p>
          <a:p>
            <a:pPr fontAlgn="base">
              <a:buNone/>
            </a:pPr>
            <a:endParaRPr lang="en-IN" sz="1800" dirty="0" smtClean="0"/>
          </a:p>
          <a:p>
            <a:pPr fontAlgn="base"/>
            <a:r>
              <a:rPr lang="en-IN" sz="1800" dirty="0"/>
              <a:t>!function(){ /* code */ </a:t>
            </a:r>
            <a:r>
              <a:rPr lang="en-IN" sz="1800" dirty="0" smtClean="0"/>
              <a:t>}();</a:t>
            </a:r>
          </a:p>
          <a:p>
            <a:pPr fontAlgn="base">
              <a:buNone/>
            </a:pPr>
            <a:endParaRPr lang="en-IN" sz="1800" dirty="0"/>
          </a:p>
          <a:p>
            <a:pPr fontAlgn="base"/>
            <a:r>
              <a:rPr lang="en-IN" sz="1800" dirty="0" smtClean="0"/>
              <a:t>~function</a:t>
            </a:r>
            <a:r>
              <a:rPr lang="en-IN" sz="1800" dirty="0"/>
              <a:t>(){ /* code */ </a:t>
            </a:r>
            <a:r>
              <a:rPr lang="en-IN" sz="1800" dirty="0" smtClean="0"/>
              <a:t>}();</a:t>
            </a:r>
          </a:p>
          <a:p>
            <a:pPr fontAlgn="base">
              <a:buNone/>
            </a:pPr>
            <a:endParaRPr lang="en-IN" sz="1800" dirty="0"/>
          </a:p>
          <a:p>
            <a:pPr fontAlgn="base"/>
            <a:r>
              <a:rPr lang="en-IN" sz="1800" dirty="0" smtClean="0"/>
              <a:t>-function</a:t>
            </a:r>
            <a:r>
              <a:rPr lang="en-IN" sz="1800" dirty="0"/>
              <a:t>(){ /* code */ </a:t>
            </a:r>
            <a:r>
              <a:rPr lang="en-IN" sz="1800" dirty="0" smtClean="0"/>
              <a:t>}();</a:t>
            </a:r>
          </a:p>
          <a:p>
            <a:pPr fontAlgn="base">
              <a:buNone/>
            </a:pPr>
            <a:endParaRPr lang="en-IN" sz="1800" dirty="0"/>
          </a:p>
          <a:p>
            <a:pPr fontAlgn="base"/>
            <a:r>
              <a:rPr lang="en-IN" sz="1800" dirty="0" smtClean="0"/>
              <a:t>+function</a:t>
            </a:r>
            <a:r>
              <a:rPr lang="en-IN" sz="1800" dirty="0"/>
              <a:t>(){ /* code */ </a:t>
            </a:r>
            <a:r>
              <a:rPr lang="en-IN" sz="1800" dirty="0" smtClean="0"/>
              <a:t>}();</a:t>
            </a:r>
          </a:p>
          <a:p>
            <a:pPr fontAlgn="base"/>
            <a:endParaRPr lang="en-US" sz="1800" dirty="0"/>
          </a:p>
          <a:p>
            <a:pPr fontAlgn="base"/>
            <a:r>
              <a:rPr lang="en-IN" sz="1800" dirty="0"/>
              <a:t>new function(){ /* code */ </a:t>
            </a:r>
            <a:r>
              <a:rPr lang="en-IN" sz="1800" dirty="0" smtClean="0"/>
              <a:t>}</a:t>
            </a:r>
          </a:p>
          <a:p>
            <a:pPr fontAlgn="base">
              <a:buNone/>
            </a:pPr>
            <a:endParaRPr lang="en-IN" sz="1800" dirty="0"/>
          </a:p>
          <a:p>
            <a:pPr fontAlgn="base"/>
            <a:r>
              <a:rPr lang="en-IN" sz="1800" dirty="0" smtClean="0"/>
              <a:t>new</a:t>
            </a:r>
            <a:r>
              <a:rPr lang="en-IN" sz="1800" dirty="0"/>
              <a:t> function(){ /* code */ }() // Only need </a:t>
            </a:r>
            <a:r>
              <a:rPr lang="en-IN" sz="1800" dirty="0" err="1"/>
              <a:t>parens</a:t>
            </a:r>
            <a:r>
              <a:rPr lang="en-IN" sz="1800" dirty="0"/>
              <a:t> if passing arguments</a:t>
            </a:r>
          </a:p>
          <a:p>
            <a:pPr fontAlgn="base"/>
            <a:endParaRPr lang="en-IN" sz="1800" dirty="0"/>
          </a:p>
          <a:p>
            <a:pPr fontAlgn="base"/>
            <a:endParaRPr lang="en-IN" sz="1800" dirty="0"/>
          </a:p>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 calcmode="lin" valueType="num">
                                      <p:cBhvr additive="base">
                                        <p:cTn id="4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 calcmode="lin" valueType="num">
                                      <p:cBhvr additive="base">
                                        <p:cTn id="4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anim calcmode="lin" valueType="num">
                                      <p:cBhvr additive="base">
                                        <p:cTn id="5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 calcmode="lin" valueType="num">
                                      <p:cBhvr additive="base">
                                        <p:cTn id="5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Function </a:t>
            </a:r>
            <a:r>
              <a:rPr lang="en-IN" dirty="0" smtClean="0"/>
              <a:t>constructor</a:t>
            </a:r>
            <a:endParaRPr lang="en-IN" dirty="0"/>
          </a:p>
        </p:txBody>
      </p:sp>
      <p:sp>
        <p:nvSpPr>
          <p:cNvPr id="3" name="Content Placeholder 2"/>
          <p:cNvSpPr>
            <a:spLocks noGrp="1"/>
          </p:cNvSpPr>
          <p:nvPr>
            <p:ph idx="1"/>
          </p:nvPr>
        </p:nvSpPr>
        <p:spPr/>
        <p:txBody>
          <a:bodyPr>
            <a:normAutofit/>
          </a:bodyPr>
          <a:lstStyle/>
          <a:p>
            <a:r>
              <a:rPr lang="en-IN" sz="1800" dirty="0" smtClean="0"/>
              <a:t>new Function (arg1, arg2, ... </a:t>
            </a:r>
            <a:r>
              <a:rPr lang="en-IN" sz="1800" dirty="0" err="1" smtClean="0"/>
              <a:t>argN</a:t>
            </a:r>
            <a:r>
              <a:rPr lang="en-IN" sz="1800" dirty="0" smtClean="0"/>
              <a:t>, </a:t>
            </a:r>
            <a:r>
              <a:rPr lang="en-IN" sz="1800" dirty="0" err="1" smtClean="0"/>
              <a:t>functionBody</a:t>
            </a:r>
            <a:r>
              <a:rPr lang="en-IN" sz="1800" dirty="0" smtClean="0"/>
              <a:t>)</a:t>
            </a:r>
          </a:p>
          <a:p>
            <a:r>
              <a:rPr lang="en-US" sz="1800" dirty="0" smtClean="0"/>
              <a:t>Each</a:t>
            </a:r>
            <a:r>
              <a:rPr lang="en-IN" sz="1800" dirty="0" smtClean="0"/>
              <a:t> argument</a:t>
            </a:r>
            <a:r>
              <a:rPr lang="en-IN" sz="1800" i="1" dirty="0" smtClean="0"/>
              <a:t> </a:t>
            </a:r>
            <a:r>
              <a:rPr lang="en-IN" sz="1800" dirty="0" smtClean="0"/>
              <a:t>must be string.</a:t>
            </a:r>
            <a:endParaRPr lang="en-US" sz="1800" dirty="0" smtClean="0"/>
          </a:p>
          <a:p>
            <a:endParaRPr lang="en-US" sz="1800" dirty="0"/>
          </a:p>
          <a:p>
            <a:r>
              <a:rPr lang="en-IN" sz="1800" i="1" dirty="0"/>
              <a:t>Using the </a:t>
            </a:r>
            <a:r>
              <a:rPr lang="en-IN" sz="1800" dirty="0" smtClean="0"/>
              <a:t>Function</a:t>
            </a:r>
            <a:r>
              <a:rPr lang="en-IN" sz="1800" i="1" dirty="0"/>
              <a:t> constructor to create functions is not recommended since it needs the function body as a string which may prevent some JS engine optimizations and can also cause other problems.</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The arguments </a:t>
            </a:r>
            <a:r>
              <a:rPr lang="en-IN" b="1" dirty="0" smtClean="0"/>
              <a:t>object</a:t>
            </a:r>
            <a:endParaRPr lang="en-IN" dirty="0"/>
          </a:p>
        </p:txBody>
      </p:sp>
      <p:sp>
        <p:nvSpPr>
          <p:cNvPr id="3" name="Content Placeholder 2"/>
          <p:cNvSpPr>
            <a:spLocks noGrp="1"/>
          </p:cNvSpPr>
          <p:nvPr>
            <p:ph idx="1"/>
          </p:nvPr>
        </p:nvSpPr>
        <p:spPr/>
        <p:txBody>
          <a:bodyPr>
            <a:normAutofit/>
          </a:bodyPr>
          <a:lstStyle/>
          <a:p>
            <a:r>
              <a:rPr lang="en-IN" sz="1800" dirty="0"/>
              <a:t>The </a:t>
            </a:r>
            <a:r>
              <a:rPr lang="en-IN" sz="1800" b="1" dirty="0"/>
              <a:t>arguments</a:t>
            </a:r>
            <a:r>
              <a:rPr lang="en-IN" sz="1800" dirty="0"/>
              <a:t> object is an </a:t>
            </a:r>
            <a:r>
              <a:rPr lang="en-IN" sz="1800" dirty="0" smtClean="0"/>
              <a:t>Array</a:t>
            </a:r>
            <a:r>
              <a:rPr lang="en-IN" sz="1800" dirty="0"/>
              <a:t>-like object corresponding to the arguments passed to a function</a:t>
            </a:r>
            <a:r>
              <a:rPr lang="en-IN" sz="1800" dirty="0" smtClean="0"/>
              <a:t>.</a:t>
            </a:r>
          </a:p>
          <a:p>
            <a:r>
              <a:rPr lang="en-IN" sz="1800" dirty="0"/>
              <a:t>The </a:t>
            </a:r>
            <a:r>
              <a:rPr lang="en-IN" sz="1800" dirty="0" smtClean="0"/>
              <a:t>arguments</a:t>
            </a:r>
            <a:r>
              <a:rPr lang="en-IN" sz="1800" dirty="0"/>
              <a:t> object is a local variable available within all </a:t>
            </a:r>
            <a:r>
              <a:rPr lang="en-IN" sz="1800" dirty="0" smtClean="0"/>
              <a:t>functions.</a:t>
            </a:r>
          </a:p>
          <a:p>
            <a:r>
              <a:rPr lang="en-IN" sz="1800" dirty="0"/>
              <a:t> if a function is passed three arguments, you can refer to the argument as follows:</a:t>
            </a:r>
          </a:p>
          <a:p>
            <a:pPr lvl="1"/>
            <a:r>
              <a:rPr lang="en-IN" sz="1400" dirty="0" smtClean="0"/>
              <a:t>arguments</a:t>
            </a:r>
            <a:r>
              <a:rPr lang="en-IN" sz="1400" dirty="0"/>
              <a:t>[0]</a:t>
            </a:r>
            <a:r>
              <a:rPr lang="en-IN" sz="1400" dirty="0" smtClean="0"/>
              <a:t> </a:t>
            </a:r>
          </a:p>
          <a:p>
            <a:pPr lvl="1"/>
            <a:r>
              <a:rPr lang="en-IN" sz="1400" dirty="0" smtClean="0"/>
              <a:t>arguments[1</a:t>
            </a:r>
            <a:r>
              <a:rPr lang="en-IN" sz="1400" dirty="0"/>
              <a:t>]</a:t>
            </a:r>
            <a:r>
              <a:rPr lang="en-IN" sz="1400" dirty="0" smtClean="0"/>
              <a:t> </a:t>
            </a:r>
          </a:p>
          <a:p>
            <a:pPr lvl="1"/>
            <a:r>
              <a:rPr lang="en-IN" sz="1400" dirty="0" smtClean="0"/>
              <a:t>arguments[2]</a:t>
            </a:r>
          </a:p>
          <a:p>
            <a:r>
              <a:rPr lang="en-IN" sz="1800" dirty="0"/>
              <a:t>The arguments can also be set:</a:t>
            </a:r>
          </a:p>
          <a:p>
            <a:pPr lvl="1"/>
            <a:r>
              <a:rPr lang="en-IN" sz="1400" dirty="0" smtClean="0"/>
              <a:t>arguments</a:t>
            </a:r>
            <a:r>
              <a:rPr lang="en-IN" sz="1400" dirty="0"/>
              <a:t>[1]</a:t>
            </a:r>
            <a:r>
              <a:rPr lang="en-IN" sz="1400" dirty="0" smtClean="0"/>
              <a:t> </a:t>
            </a:r>
            <a:r>
              <a:rPr lang="en-IN" sz="1400" dirty="0"/>
              <a:t>=</a:t>
            </a:r>
            <a:r>
              <a:rPr lang="en-IN" sz="1400" dirty="0" smtClean="0"/>
              <a:t> </a:t>
            </a:r>
            <a:r>
              <a:rPr lang="en-IN" sz="1400" dirty="0"/>
              <a:t>'new value</a:t>
            </a:r>
            <a:r>
              <a:rPr lang="en-IN" sz="1400" dirty="0" smtClean="0"/>
              <a:t>';</a:t>
            </a:r>
          </a:p>
          <a:p>
            <a:r>
              <a:rPr lang="en-IN" sz="1800" dirty="0"/>
              <a:t>The </a:t>
            </a:r>
            <a:r>
              <a:rPr lang="en-IN" sz="1800" dirty="0" smtClean="0"/>
              <a:t>arguments</a:t>
            </a:r>
            <a:r>
              <a:rPr lang="en-IN" sz="1800" dirty="0"/>
              <a:t> object is not an </a:t>
            </a:r>
            <a:r>
              <a:rPr lang="en-IN" sz="1800" dirty="0">
                <a:hlinkClick r:id="rId2" tooltip="The JavaScript Array global object is a constructor for arrays, which are high-level, list-like objects."/>
              </a:rPr>
              <a:t>Array</a:t>
            </a:r>
            <a:r>
              <a:rPr lang="en-IN" sz="1800" dirty="0"/>
              <a:t>. It is similar to an </a:t>
            </a:r>
            <a:r>
              <a:rPr lang="en-IN" sz="1800" dirty="0" smtClean="0"/>
              <a:t>Array</a:t>
            </a:r>
            <a:r>
              <a:rPr lang="en-IN" sz="1800" dirty="0"/>
              <a:t>, but does not have any </a:t>
            </a:r>
            <a:r>
              <a:rPr lang="en-IN" sz="1800" dirty="0" err="1" smtClean="0"/>
              <a:t>Array</a:t>
            </a:r>
            <a:r>
              <a:rPr lang="en-IN" sz="1800" dirty="0" err="1"/>
              <a:t>properties</a:t>
            </a:r>
            <a:r>
              <a:rPr lang="en-IN" sz="1800" dirty="0"/>
              <a:t> except </a:t>
            </a:r>
            <a:r>
              <a:rPr lang="en-IN" sz="1800" dirty="0">
                <a:hlinkClick r:id="rId3" tooltip="JavaScript/Reference/Functions_and_function_scope/arguments/length"/>
              </a:rPr>
              <a:t>length</a:t>
            </a:r>
            <a:r>
              <a:rPr lang="en-IN" sz="1800" dirty="0" smtClean="0"/>
              <a:t>.</a:t>
            </a:r>
          </a:p>
          <a:p>
            <a:r>
              <a:rPr lang="en-IN" sz="1800" dirty="0"/>
              <a:t>it can be converted to a real Array:</a:t>
            </a:r>
          </a:p>
          <a:p>
            <a:pPr lvl="1"/>
            <a:r>
              <a:rPr lang="en-IN" sz="1400" dirty="0" err="1"/>
              <a:t>var</a:t>
            </a:r>
            <a:r>
              <a:rPr lang="en-IN" sz="1400" dirty="0" smtClean="0"/>
              <a:t> </a:t>
            </a:r>
            <a:r>
              <a:rPr lang="en-IN" sz="1400" dirty="0" err="1" smtClean="0"/>
              <a:t>args</a:t>
            </a:r>
            <a:r>
              <a:rPr lang="en-IN" sz="1400" dirty="0" smtClean="0"/>
              <a:t> </a:t>
            </a:r>
            <a:r>
              <a:rPr lang="en-IN" sz="1400" dirty="0"/>
              <a:t>=</a:t>
            </a:r>
            <a:r>
              <a:rPr lang="en-IN" sz="1400" dirty="0" smtClean="0"/>
              <a:t> </a:t>
            </a:r>
            <a:r>
              <a:rPr lang="en-IN" sz="1400" dirty="0" err="1" smtClean="0"/>
              <a:t>Array</a:t>
            </a:r>
            <a:r>
              <a:rPr lang="en-IN" sz="1400" dirty="0" err="1"/>
              <a:t>.</a:t>
            </a:r>
            <a:r>
              <a:rPr lang="en-IN" sz="1400" dirty="0" err="1" smtClean="0"/>
              <a:t>prototype</a:t>
            </a:r>
            <a:r>
              <a:rPr lang="en-IN" sz="1400" dirty="0" err="1"/>
              <a:t>.</a:t>
            </a:r>
            <a:r>
              <a:rPr lang="en-IN" sz="1400" dirty="0" err="1" smtClean="0"/>
              <a:t>slice</a:t>
            </a:r>
            <a:r>
              <a:rPr lang="en-IN" sz="1400" dirty="0" err="1"/>
              <a:t>.call</a:t>
            </a:r>
            <a:r>
              <a:rPr lang="en-IN" sz="1400" dirty="0"/>
              <a:t>(</a:t>
            </a:r>
            <a:r>
              <a:rPr lang="en-IN" sz="1400" dirty="0" smtClean="0"/>
              <a:t>arguments</a:t>
            </a:r>
            <a:r>
              <a:rPr lang="en-IN" sz="1400"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arguments object</a:t>
            </a:r>
            <a:endParaRPr lang="en-IN" dirty="0"/>
          </a:p>
        </p:txBody>
      </p:sp>
      <p:sp>
        <p:nvSpPr>
          <p:cNvPr id="3" name="Content Placeholder 2"/>
          <p:cNvSpPr>
            <a:spLocks noGrp="1"/>
          </p:cNvSpPr>
          <p:nvPr>
            <p:ph idx="1"/>
          </p:nvPr>
        </p:nvSpPr>
        <p:spPr/>
        <p:txBody>
          <a:bodyPr>
            <a:normAutofit/>
          </a:bodyPr>
          <a:lstStyle/>
          <a:p>
            <a:r>
              <a:rPr lang="en-IN" sz="2000" b="1" dirty="0"/>
              <a:t>Properties</a:t>
            </a:r>
          </a:p>
          <a:p>
            <a:r>
              <a:rPr lang="en-IN" sz="1800" dirty="0" err="1" smtClean="0">
                <a:hlinkClick r:id="rId2" tooltip="JavaScript/Reference/Functions_and_function_scope/arguments/callee"/>
              </a:rPr>
              <a:t>arguments.callee</a:t>
            </a:r>
            <a:r>
              <a:rPr lang="en-IN" sz="1800" dirty="0" smtClean="0"/>
              <a:t> </a:t>
            </a:r>
            <a:r>
              <a:rPr lang="en-IN" sz="1800" dirty="0" smtClean="0"/>
              <a:t>:</a:t>
            </a:r>
            <a:r>
              <a:rPr lang="en-IN" sz="1800" dirty="0" smtClean="0"/>
              <a:t> </a:t>
            </a:r>
            <a:r>
              <a:rPr lang="en-IN" sz="1800" dirty="0" smtClean="0"/>
              <a:t>Reference to the currently executing function.</a:t>
            </a:r>
          </a:p>
          <a:p>
            <a:r>
              <a:rPr lang="en-IN" sz="1800" dirty="0" err="1" smtClean="0">
                <a:hlinkClick r:id="rId3" tooltip="JavaScript/Reference/Functions_and_function_scope/arguments/caller"/>
              </a:rPr>
              <a:t>arguments.caller</a:t>
            </a:r>
            <a:r>
              <a:rPr lang="en-IN" sz="1800" dirty="0" smtClean="0"/>
              <a:t> :</a:t>
            </a:r>
            <a:r>
              <a:rPr lang="en-IN" sz="1800" dirty="0" smtClean="0"/>
              <a:t> </a:t>
            </a:r>
            <a:r>
              <a:rPr lang="en-IN" sz="1800" dirty="0" smtClean="0"/>
              <a:t>Reference to the function that invoked the currently executing function.</a:t>
            </a:r>
          </a:p>
          <a:p>
            <a:r>
              <a:rPr lang="en-IN" sz="1800" dirty="0" err="1" smtClean="0">
                <a:hlinkClick r:id="rId4" tooltip="JavaScript/Reference/Functions_and_function_scope/arguments/length"/>
              </a:rPr>
              <a:t>arguments.length</a:t>
            </a:r>
            <a:r>
              <a:rPr lang="en-IN" sz="1800" dirty="0" smtClean="0"/>
              <a:t> : </a:t>
            </a:r>
            <a:r>
              <a:rPr lang="en-IN" sz="1800" dirty="0" smtClean="0"/>
              <a:t>Reference to the number of arguments passed to the function.</a:t>
            </a:r>
          </a:p>
          <a:p>
            <a:endParaRPr lang="en-US" sz="1800" dirty="0"/>
          </a:p>
          <a:p>
            <a:pPr>
              <a:buNone/>
            </a:pPr>
            <a:r>
              <a:rPr lang="en-IN" sz="1800" dirty="0" smtClean="0"/>
              <a:t>	</a:t>
            </a:r>
            <a:r>
              <a:rPr lang="en-IN" sz="1800" dirty="0" smtClean="0">
                <a:solidFill>
                  <a:srgbClr val="0070C0"/>
                </a:solidFill>
              </a:rPr>
              <a:t>function </a:t>
            </a:r>
            <a:r>
              <a:rPr lang="en-IN" sz="1800" dirty="0" err="1">
                <a:solidFill>
                  <a:srgbClr val="0070C0"/>
                </a:solidFill>
              </a:rPr>
              <a:t>myConcat</a:t>
            </a:r>
            <a:r>
              <a:rPr lang="en-IN" sz="1800" dirty="0">
                <a:solidFill>
                  <a:srgbClr val="0070C0"/>
                </a:solidFill>
              </a:rPr>
              <a:t>(</a:t>
            </a:r>
            <a:r>
              <a:rPr lang="en-IN" sz="1800" dirty="0" smtClean="0">
                <a:solidFill>
                  <a:srgbClr val="0070C0"/>
                </a:solidFill>
              </a:rPr>
              <a:t>separator</a:t>
            </a:r>
            <a:r>
              <a:rPr lang="en-IN" sz="1800" dirty="0">
                <a:solidFill>
                  <a:srgbClr val="0070C0"/>
                </a:solidFill>
              </a:rPr>
              <a:t>)</a:t>
            </a:r>
            <a:r>
              <a:rPr lang="en-IN" sz="1800" dirty="0" smtClean="0">
                <a:solidFill>
                  <a:srgbClr val="0070C0"/>
                </a:solidFill>
              </a:rPr>
              <a:t> </a:t>
            </a:r>
            <a:r>
              <a:rPr lang="en-IN" sz="1800" dirty="0">
                <a:solidFill>
                  <a:srgbClr val="0070C0"/>
                </a:solidFill>
              </a:rPr>
              <a:t>{</a:t>
            </a:r>
            <a:r>
              <a:rPr lang="en-IN" sz="1800" dirty="0" smtClean="0">
                <a:solidFill>
                  <a:srgbClr val="0070C0"/>
                </a:solidFill>
              </a:rPr>
              <a:t> </a:t>
            </a:r>
          </a:p>
          <a:p>
            <a:pPr>
              <a:buNone/>
            </a:pPr>
            <a:r>
              <a:rPr lang="en-IN" sz="1800" dirty="0" smtClean="0">
                <a:solidFill>
                  <a:srgbClr val="0070C0"/>
                </a:solidFill>
              </a:rPr>
              <a:t>		</a:t>
            </a:r>
            <a:r>
              <a:rPr lang="en-IN" sz="1800" dirty="0" err="1" smtClean="0">
                <a:solidFill>
                  <a:srgbClr val="0070C0"/>
                </a:solidFill>
              </a:rPr>
              <a:t>var</a:t>
            </a:r>
            <a:r>
              <a:rPr lang="en-IN" sz="1800" dirty="0" smtClean="0">
                <a:solidFill>
                  <a:srgbClr val="0070C0"/>
                </a:solidFill>
              </a:rPr>
              <a:t> </a:t>
            </a:r>
            <a:r>
              <a:rPr lang="en-IN" sz="1800" dirty="0" err="1" smtClean="0">
                <a:solidFill>
                  <a:srgbClr val="0070C0"/>
                </a:solidFill>
              </a:rPr>
              <a:t>args</a:t>
            </a:r>
            <a:r>
              <a:rPr lang="en-IN" sz="1800" dirty="0" smtClean="0">
                <a:solidFill>
                  <a:srgbClr val="0070C0"/>
                </a:solidFill>
              </a:rPr>
              <a:t> </a:t>
            </a:r>
            <a:r>
              <a:rPr lang="en-IN" sz="1800" dirty="0">
                <a:solidFill>
                  <a:srgbClr val="0070C0"/>
                </a:solidFill>
              </a:rPr>
              <a:t>=</a:t>
            </a:r>
            <a:r>
              <a:rPr lang="en-IN" sz="1800" dirty="0" smtClean="0">
                <a:solidFill>
                  <a:srgbClr val="0070C0"/>
                </a:solidFill>
              </a:rPr>
              <a:t> </a:t>
            </a:r>
            <a:r>
              <a:rPr lang="en-IN" sz="1800" dirty="0" err="1" smtClean="0">
                <a:solidFill>
                  <a:srgbClr val="0070C0"/>
                </a:solidFill>
              </a:rPr>
              <a:t>Array</a:t>
            </a:r>
            <a:r>
              <a:rPr lang="en-IN" sz="1800" dirty="0" err="1">
                <a:solidFill>
                  <a:srgbClr val="0070C0"/>
                </a:solidFill>
              </a:rPr>
              <a:t>.</a:t>
            </a:r>
            <a:r>
              <a:rPr lang="en-IN" sz="1800" dirty="0" err="1" smtClean="0">
                <a:solidFill>
                  <a:srgbClr val="0070C0"/>
                </a:solidFill>
              </a:rPr>
              <a:t>prototype</a:t>
            </a:r>
            <a:r>
              <a:rPr lang="en-IN" sz="1800" dirty="0" err="1">
                <a:solidFill>
                  <a:srgbClr val="0070C0"/>
                </a:solidFill>
              </a:rPr>
              <a:t>.</a:t>
            </a:r>
            <a:r>
              <a:rPr lang="en-IN" sz="1800" dirty="0" err="1" smtClean="0">
                <a:solidFill>
                  <a:srgbClr val="0070C0"/>
                </a:solidFill>
              </a:rPr>
              <a:t>slice</a:t>
            </a:r>
            <a:r>
              <a:rPr lang="en-IN" sz="1800" dirty="0" err="1">
                <a:solidFill>
                  <a:srgbClr val="0070C0"/>
                </a:solidFill>
              </a:rPr>
              <a:t>.call</a:t>
            </a:r>
            <a:r>
              <a:rPr lang="en-IN" sz="1800" dirty="0">
                <a:solidFill>
                  <a:srgbClr val="0070C0"/>
                </a:solidFill>
              </a:rPr>
              <a:t>(</a:t>
            </a:r>
            <a:r>
              <a:rPr lang="en-IN" sz="1800" dirty="0" smtClean="0">
                <a:solidFill>
                  <a:srgbClr val="0070C0"/>
                </a:solidFill>
              </a:rPr>
              <a:t>arguments</a:t>
            </a:r>
            <a:r>
              <a:rPr lang="en-IN" sz="1800" dirty="0">
                <a:solidFill>
                  <a:srgbClr val="0070C0"/>
                </a:solidFill>
              </a:rPr>
              <a:t>,</a:t>
            </a:r>
            <a:r>
              <a:rPr lang="en-IN" sz="1800" dirty="0" smtClean="0">
                <a:solidFill>
                  <a:srgbClr val="0070C0"/>
                </a:solidFill>
              </a:rPr>
              <a:t> </a:t>
            </a:r>
            <a:r>
              <a:rPr lang="en-IN" sz="1800" dirty="0">
                <a:solidFill>
                  <a:srgbClr val="0070C0"/>
                </a:solidFill>
              </a:rPr>
              <a:t>1);</a:t>
            </a:r>
            <a:r>
              <a:rPr lang="en-IN" sz="1800" dirty="0" smtClean="0">
                <a:solidFill>
                  <a:srgbClr val="0070C0"/>
                </a:solidFill>
              </a:rPr>
              <a:t> </a:t>
            </a:r>
          </a:p>
          <a:p>
            <a:pPr>
              <a:buNone/>
            </a:pPr>
            <a:r>
              <a:rPr lang="en-IN" sz="1800" dirty="0">
                <a:solidFill>
                  <a:srgbClr val="0070C0"/>
                </a:solidFill>
              </a:rPr>
              <a:t>	</a:t>
            </a:r>
            <a:r>
              <a:rPr lang="en-IN" sz="1800" dirty="0" smtClean="0">
                <a:solidFill>
                  <a:srgbClr val="0070C0"/>
                </a:solidFill>
              </a:rPr>
              <a:t>	return </a:t>
            </a:r>
            <a:r>
              <a:rPr lang="en-IN" sz="1800" dirty="0" err="1" smtClean="0">
                <a:solidFill>
                  <a:srgbClr val="0070C0"/>
                </a:solidFill>
              </a:rPr>
              <a:t>args</a:t>
            </a:r>
            <a:r>
              <a:rPr lang="en-IN" sz="1800" dirty="0" err="1">
                <a:solidFill>
                  <a:srgbClr val="0070C0"/>
                </a:solidFill>
              </a:rPr>
              <a:t>.join</a:t>
            </a:r>
            <a:r>
              <a:rPr lang="en-IN" sz="1800" dirty="0">
                <a:solidFill>
                  <a:srgbClr val="0070C0"/>
                </a:solidFill>
              </a:rPr>
              <a:t>(</a:t>
            </a:r>
            <a:r>
              <a:rPr lang="en-IN" sz="1800" dirty="0" smtClean="0">
                <a:solidFill>
                  <a:srgbClr val="0070C0"/>
                </a:solidFill>
              </a:rPr>
              <a:t>separator</a:t>
            </a:r>
            <a:r>
              <a:rPr lang="en-IN" sz="1800" dirty="0">
                <a:solidFill>
                  <a:srgbClr val="0070C0"/>
                </a:solidFill>
              </a:rPr>
              <a:t>);</a:t>
            </a:r>
            <a:r>
              <a:rPr lang="en-IN" sz="1800" dirty="0" smtClean="0">
                <a:solidFill>
                  <a:srgbClr val="0070C0"/>
                </a:solidFill>
              </a:rPr>
              <a:t> </a:t>
            </a:r>
          </a:p>
          <a:p>
            <a:pPr>
              <a:buNone/>
            </a:pPr>
            <a:r>
              <a:rPr lang="en-IN" sz="1800" dirty="0">
                <a:solidFill>
                  <a:srgbClr val="0070C0"/>
                </a:solidFill>
              </a:rPr>
              <a:t>	</a:t>
            </a:r>
            <a:r>
              <a:rPr lang="en-IN" sz="1800" dirty="0" smtClean="0">
                <a:solidFill>
                  <a:srgbClr val="0070C0"/>
                </a:solidFill>
              </a:rPr>
              <a:t>}</a:t>
            </a:r>
          </a:p>
          <a:p>
            <a:pPr>
              <a:buNone/>
            </a:pPr>
            <a:r>
              <a:rPr lang="en-US" sz="1800" dirty="0">
                <a:solidFill>
                  <a:srgbClr val="0070C0"/>
                </a:solidFill>
              </a:rPr>
              <a:t>	</a:t>
            </a:r>
            <a:r>
              <a:rPr lang="en-IN" sz="1800" dirty="0">
                <a:solidFill>
                  <a:srgbClr val="00B050"/>
                </a:solidFill>
              </a:rPr>
              <a:t>// returns "red, orange, blue" </a:t>
            </a:r>
            <a:endParaRPr lang="en-IN" sz="1800" dirty="0" smtClean="0">
              <a:solidFill>
                <a:srgbClr val="00B050"/>
              </a:solidFill>
            </a:endParaRPr>
          </a:p>
          <a:p>
            <a:pPr>
              <a:buNone/>
            </a:pPr>
            <a:r>
              <a:rPr lang="en-IN" sz="1800" dirty="0">
                <a:solidFill>
                  <a:srgbClr val="00B050"/>
                </a:solidFill>
              </a:rPr>
              <a:t>	</a:t>
            </a:r>
            <a:r>
              <a:rPr lang="en-IN" sz="1800" dirty="0" err="1" smtClean="0">
                <a:solidFill>
                  <a:srgbClr val="00B050"/>
                </a:solidFill>
              </a:rPr>
              <a:t>myConcat</a:t>
            </a:r>
            <a:r>
              <a:rPr lang="en-IN" sz="1800" dirty="0">
                <a:solidFill>
                  <a:srgbClr val="00B050"/>
                </a:solidFill>
              </a:rPr>
              <a:t>(", ",</a:t>
            </a:r>
            <a:r>
              <a:rPr lang="en-IN" sz="1800" dirty="0" smtClean="0">
                <a:solidFill>
                  <a:srgbClr val="00B050"/>
                </a:solidFill>
              </a:rPr>
              <a:t> </a:t>
            </a:r>
            <a:r>
              <a:rPr lang="en-IN" sz="1800" dirty="0">
                <a:solidFill>
                  <a:srgbClr val="00B050"/>
                </a:solidFill>
              </a:rPr>
              <a:t>"red",</a:t>
            </a:r>
            <a:r>
              <a:rPr lang="en-IN" sz="1800" dirty="0" smtClean="0">
                <a:solidFill>
                  <a:srgbClr val="00B050"/>
                </a:solidFill>
              </a:rPr>
              <a:t> </a:t>
            </a:r>
            <a:r>
              <a:rPr lang="en-IN" sz="1800" dirty="0">
                <a:solidFill>
                  <a:srgbClr val="00B050"/>
                </a:solidFill>
              </a:rPr>
              <a:t>"orange",</a:t>
            </a:r>
            <a:r>
              <a:rPr lang="en-IN" sz="1800" dirty="0" smtClean="0">
                <a:solidFill>
                  <a:srgbClr val="00B050"/>
                </a:solidFill>
              </a:rPr>
              <a:t> </a:t>
            </a:r>
            <a:r>
              <a:rPr lang="en-IN" sz="1800" dirty="0">
                <a:solidFill>
                  <a:srgbClr val="00B050"/>
                </a:solidFill>
              </a:rPr>
              <a:t>"blue");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Defining method </a:t>
            </a:r>
            <a:r>
              <a:rPr lang="en-IN" b="1" dirty="0" smtClean="0"/>
              <a:t>functions</a:t>
            </a:r>
            <a:endParaRPr lang="en-IN" dirty="0"/>
          </a:p>
        </p:txBody>
      </p:sp>
      <p:sp>
        <p:nvSpPr>
          <p:cNvPr id="3" name="Content Placeholder 2"/>
          <p:cNvSpPr>
            <a:spLocks noGrp="1"/>
          </p:cNvSpPr>
          <p:nvPr>
            <p:ph idx="1"/>
          </p:nvPr>
        </p:nvSpPr>
        <p:spPr/>
        <p:txBody>
          <a:bodyPr>
            <a:normAutofit lnSpcReduction="10000"/>
          </a:bodyPr>
          <a:lstStyle/>
          <a:p>
            <a:pPr fontAlgn="base">
              <a:buNone/>
            </a:pPr>
            <a:r>
              <a:rPr lang="en-IN" dirty="0" smtClean="0"/>
              <a:t>	</a:t>
            </a:r>
            <a:r>
              <a:rPr lang="en-IN" sz="1800" dirty="0" err="1" smtClean="0">
                <a:solidFill>
                  <a:srgbClr val="0070C0"/>
                </a:solidFill>
              </a:rPr>
              <a:t>var</a:t>
            </a:r>
            <a:r>
              <a:rPr lang="en-IN" sz="1800" dirty="0">
                <a:solidFill>
                  <a:srgbClr val="0070C0"/>
                </a:solidFill>
              </a:rPr>
              <a:t> counter = (function</a:t>
            </a:r>
            <a:r>
              <a:rPr lang="en-IN" sz="1800" dirty="0" smtClean="0">
                <a:solidFill>
                  <a:srgbClr val="0070C0"/>
                </a:solidFill>
              </a:rPr>
              <a:t>(){</a:t>
            </a:r>
          </a:p>
          <a:p>
            <a:pPr fontAlgn="base">
              <a:buNone/>
            </a:pPr>
            <a:r>
              <a:rPr lang="en-IN" sz="1800" dirty="0" smtClean="0">
                <a:solidFill>
                  <a:srgbClr val="0070C0"/>
                </a:solidFill>
              </a:rPr>
              <a:t>		</a:t>
            </a:r>
            <a:r>
              <a:rPr lang="en-IN" sz="1800" dirty="0" err="1" smtClean="0">
                <a:solidFill>
                  <a:srgbClr val="0070C0"/>
                </a:solidFill>
              </a:rPr>
              <a:t>var</a:t>
            </a:r>
            <a:r>
              <a:rPr lang="en-IN" sz="1800" dirty="0">
                <a:solidFill>
                  <a:srgbClr val="0070C0"/>
                </a:solidFill>
              </a:rPr>
              <a:t> </a:t>
            </a:r>
            <a:r>
              <a:rPr lang="en-IN" sz="1800" dirty="0" err="1">
                <a:solidFill>
                  <a:srgbClr val="0070C0"/>
                </a:solidFill>
              </a:rPr>
              <a:t>i</a:t>
            </a:r>
            <a:r>
              <a:rPr lang="en-IN" sz="1800" dirty="0">
                <a:solidFill>
                  <a:srgbClr val="0070C0"/>
                </a:solidFill>
              </a:rPr>
              <a:t> = 0</a:t>
            </a:r>
            <a:r>
              <a:rPr lang="en-IN" sz="1800" dirty="0" smtClean="0">
                <a:solidFill>
                  <a:srgbClr val="0070C0"/>
                </a:solidFill>
              </a:rPr>
              <a:t>;</a:t>
            </a:r>
            <a:r>
              <a:rPr lang="en-IN" sz="1800" dirty="0">
                <a:solidFill>
                  <a:srgbClr val="0070C0"/>
                </a:solidFill>
              </a:rPr>
              <a:t> </a:t>
            </a:r>
          </a:p>
          <a:p>
            <a:pPr fontAlgn="base">
              <a:buNone/>
            </a:pPr>
            <a:r>
              <a:rPr lang="en-IN" sz="1800" dirty="0">
                <a:solidFill>
                  <a:srgbClr val="0070C0"/>
                </a:solidFill>
              </a:rPr>
              <a:t>	</a:t>
            </a:r>
            <a:r>
              <a:rPr lang="en-IN" sz="1800" dirty="0" smtClean="0">
                <a:solidFill>
                  <a:srgbClr val="0070C0"/>
                </a:solidFill>
              </a:rPr>
              <a:t>	return</a:t>
            </a:r>
            <a:r>
              <a:rPr lang="en-IN" sz="1800" dirty="0">
                <a:solidFill>
                  <a:srgbClr val="0070C0"/>
                </a:solidFill>
              </a:rPr>
              <a:t> {</a:t>
            </a:r>
          </a:p>
          <a:p>
            <a:pPr fontAlgn="base">
              <a:buNone/>
            </a:pPr>
            <a:r>
              <a:rPr lang="en-IN" sz="1800" dirty="0">
                <a:solidFill>
                  <a:srgbClr val="0070C0"/>
                </a:solidFill>
              </a:rPr>
              <a:t>	</a:t>
            </a:r>
            <a:r>
              <a:rPr lang="en-IN" sz="1800" dirty="0" smtClean="0">
                <a:solidFill>
                  <a:srgbClr val="0070C0"/>
                </a:solidFill>
              </a:rPr>
              <a:t>		get</a:t>
            </a:r>
            <a:r>
              <a:rPr lang="en-IN" sz="1800" dirty="0">
                <a:solidFill>
                  <a:srgbClr val="0070C0"/>
                </a:solidFill>
              </a:rPr>
              <a:t>: function(){</a:t>
            </a:r>
          </a:p>
          <a:p>
            <a:pPr fontAlgn="base">
              <a:buNone/>
            </a:pPr>
            <a:r>
              <a:rPr lang="en-IN" sz="1800" dirty="0">
                <a:solidFill>
                  <a:srgbClr val="0070C0"/>
                </a:solidFill>
              </a:rPr>
              <a:t>	</a:t>
            </a:r>
            <a:r>
              <a:rPr lang="en-IN" sz="1800" dirty="0" smtClean="0">
                <a:solidFill>
                  <a:srgbClr val="0070C0"/>
                </a:solidFill>
              </a:rPr>
              <a:t>			return</a:t>
            </a:r>
            <a:r>
              <a:rPr lang="en-IN" sz="1800" dirty="0">
                <a:solidFill>
                  <a:srgbClr val="0070C0"/>
                </a:solidFill>
              </a:rPr>
              <a:t> </a:t>
            </a:r>
            <a:r>
              <a:rPr lang="en-IN" sz="1800" dirty="0" err="1">
                <a:solidFill>
                  <a:srgbClr val="0070C0"/>
                </a:solidFill>
              </a:rPr>
              <a:t>i</a:t>
            </a:r>
            <a:r>
              <a:rPr lang="en-IN" sz="1800" dirty="0">
                <a:solidFill>
                  <a:srgbClr val="0070C0"/>
                </a:solidFill>
              </a:rPr>
              <a:t>;</a:t>
            </a:r>
          </a:p>
          <a:p>
            <a:pPr fontAlgn="base">
              <a:buNone/>
            </a:pPr>
            <a:r>
              <a:rPr lang="en-IN" sz="1800" dirty="0">
                <a:solidFill>
                  <a:srgbClr val="0070C0"/>
                </a:solidFill>
              </a:rPr>
              <a:t>	</a:t>
            </a:r>
            <a:r>
              <a:rPr lang="en-IN" sz="1800" dirty="0" smtClean="0">
                <a:solidFill>
                  <a:srgbClr val="0070C0"/>
                </a:solidFill>
              </a:rPr>
              <a:t>		},</a:t>
            </a:r>
            <a:endParaRPr lang="en-IN" sz="1800" dirty="0">
              <a:solidFill>
                <a:srgbClr val="0070C0"/>
              </a:solidFill>
            </a:endParaRPr>
          </a:p>
          <a:p>
            <a:pPr fontAlgn="base">
              <a:buNone/>
            </a:pPr>
            <a:r>
              <a:rPr lang="en-IN" sz="1800" dirty="0">
                <a:solidFill>
                  <a:srgbClr val="0070C0"/>
                </a:solidFill>
              </a:rPr>
              <a:t>	</a:t>
            </a:r>
            <a:r>
              <a:rPr lang="en-IN" sz="1800" dirty="0" smtClean="0">
                <a:solidFill>
                  <a:srgbClr val="0070C0"/>
                </a:solidFill>
              </a:rPr>
              <a:t>		set</a:t>
            </a:r>
            <a:r>
              <a:rPr lang="en-IN" sz="1800" dirty="0">
                <a:solidFill>
                  <a:srgbClr val="0070C0"/>
                </a:solidFill>
              </a:rPr>
              <a:t>: function( </a:t>
            </a:r>
            <a:r>
              <a:rPr lang="en-IN" sz="1800" dirty="0" err="1">
                <a:solidFill>
                  <a:srgbClr val="0070C0"/>
                </a:solidFill>
              </a:rPr>
              <a:t>val</a:t>
            </a:r>
            <a:r>
              <a:rPr lang="en-IN" sz="1800" dirty="0">
                <a:solidFill>
                  <a:srgbClr val="0070C0"/>
                </a:solidFill>
              </a:rPr>
              <a:t> ){</a:t>
            </a:r>
          </a:p>
          <a:p>
            <a:pPr fontAlgn="base">
              <a:buNone/>
            </a:pPr>
            <a:r>
              <a:rPr lang="en-IN" sz="1800" dirty="0">
                <a:solidFill>
                  <a:srgbClr val="0070C0"/>
                </a:solidFill>
              </a:rPr>
              <a:t>	</a:t>
            </a:r>
            <a:r>
              <a:rPr lang="en-IN" sz="1800" dirty="0" smtClean="0">
                <a:solidFill>
                  <a:srgbClr val="0070C0"/>
                </a:solidFill>
              </a:rPr>
              <a:t>			</a:t>
            </a:r>
            <a:r>
              <a:rPr lang="en-IN" sz="1800" dirty="0" err="1" smtClean="0">
                <a:solidFill>
                  <a:srgbClr val="0070C0"/>
                </a:solidFill>
              </a:rPr>
              <a:t>i</a:t>
            </a:r>
            <a:r>
              <a:rPr lang="en-IN" sz="1800" dirty="0" smtClean="0">
                <a:solidFill>
                  <a:srgbClr val="0070C0"/>
                </a:solidFill>
              </a:rPr>
              <a:t> </a:t>
            </a:r>
            <a:r>
              <a:rPr lang="en-IN" sz="1800" dirty="0">
                <a:solidFill>
                  <a:srgbClr val="0070C0"/>
                </a:solidFill>
              </a:rPr>
              <a:t>= </a:t>
            </a:r>
            <a:r>
              <a:rPr lang="en-IN" sz="1800" dirty="0" err="1">
                <a:solidFill>
                  <a:srgbClr val="0070C0"/>
                </a:solidFill>
              </a:rPr>
              <a:t>val</a:t>
            </a:r>
            <a:r>
              <a:rPr lang="en-IN" sz="1800" dirty="0">
                <a:solidFill>
                  <a:srgbClr val="0070C0"/>
                </a:solidFill>
              </a:rPr>
              <a:t>;</a:t>
            </a:r>
          </a:p>
          <a:p>
            <a:pPr fontAlgn="base">
              <a:buNone/>
            </a:pPr>
            <a:r>
              <a:rPr lang="en-IN" sz="1800" dirty="0">
                <a:solidFill>
                  <a:srgbClr val="0070C0"/>
                </a:solidFill>
              </a:rPr>
              <a:t>	</a:t>
            </a:r>
            <a:r>
              <a:rPr lang="en-IN" sz="1800" dirty="0" smtClean="0">
                <a:solidFill>
                  <a:srgbClr val="0070C0"/>
                </a:solidFill>
              </a:rPr>
              <a:t>		},</a:t>
            </a:r>
            <a:endParaRPr lang="en-IN" sz="1800" dirty="0">
              <a:solidFill>
                <a:srgbClr val="0070C0"/>
              </a:solidFill>
            </a:endParaRPr>
          </a:p>
          <a:p>
            <a:pPr fontAlgn="base">
              <a:buNone/>
            </a:pPr>
            <a:r>
              <a:rPr lang="en-IN" sz="1800" dirty="0">
                <a:solidFill>
                  <a:srgbClr val="0070C0"/>
                </a:solidFill>
              </a:rPr>
              <a:t>	</a:t>
            </a:r>
            <a:r>
              <a:rPr lang="en-IN" sz="1800" dirty="0" smtClean="0">
                <a:solidFill>
                  <a:srgbClr val="0070C0"/>
                </a:solidFill>
              </a:rPr>
              <a:t>		increment</a:t>
            </a:r>
            <a:r>
              <a:rPr lang="en-IN" sz="1800" dirty="0">
                <a:solidFill>
                  <a:srgbClr val="0070C0"/>
                </a:solidFill>
              </a:rPr>
              <a:t>: function() {</a:t>
            </a:r>
          </a:p>
          <a:p>
            <a:pPr fontAlgn="base">
              <a:buNone/>
            </a:pPr>
            <a:r>
              <a:rPr lang="en-IN" sz="1800" dirty="0">
                <a:solidFill>
                  <a:srgbClr val="0070C0"/>
                </a:solidFill>
              </a:rPr>
              <a:t>	</a:t>
            </a:r>
            <a:r>
              <a:rPr lang="en-IN" sz="1800" dirty="0" smtClean="0">
                <a:solidFill>
                  <a:srgbClr val="0070C0"/>
                </a:solidFill>
              </a:rPr>
              <a:t>			return</a:t>
            </a:r>
            <a:r>
              <a:rPr lang="en-IN" sz="1800" dirty="0">
                <a:solidFill>
                  <a:srgbClr val="0070C0"/>
                </a:solidFill>
              </a:rPr>
              <a:t> ++</a:t>
            </a:r>
            <a:r>
              <a:rPr lang="en-IN" sz="1800" dirty="0" err="1">
                <a:solidFill>
                  <a:srgbClr val="0070C0"/>
                </a:solidFill>
              </a:rPr>
              <a:t>i</a:t>
            </a:r>
            <a:r>
              <a:rPr lang="en-IN" sz="1800" dirty="0">
                <a:solidFill>
                  <a:srgbClr val="0070C0"/>
                </a:solidFill>
              </a:rPr>
              <a:t>;</a:t>
            </a:r>
          </a:p>
          <a:p>
            <a:pPr fontAlgn="base">
              <a:buNone/>
            </a:pPr>
            <a:r>
              <a:rPr lang="en-IN" sz="1800" dirty="0">
                <a:solidFill>
                  <a:srgbClr val="0070C0"/>
                </a:solidFill>
              </a:rPr>
              <a:t>	</a:t>
            </a:r>
            <a:r>
              <a:rPr lang="en-IN" sz="1800" dirty="0" smtClean="0">
                <a:solidFill>
                  <a:srgbClr val="0070C0"/>
                </a:solidFill>
              </a:rPr>
              <a:t>		}</a:t>
            </a:r>
            <a:endParaRPr lang="en-IN" sz="1800" dirty="0">
              <a:solidFill>
                <a:srgbClr val="0070C0"/>
              </a:solidFill>
            </a:endParaRPr>
          </a:p>
          <a:p>
            <a:pPr fontAlgn="base">
              <a:buNone/>
            </a:pPr>
            <a:r>
              <a:rPr lang="en-IN" sz="1800" dirty="0">
                <a:solidFill>
                  <a:srgbClr val="0070C0"/>
                </a:solidFill>
              </a:rPr>
              <a:t>	</a:t>
            </a:r>
            <a:r>
              <a:rPr lang="en-IN" sz="1800" dirty="0" smtClean="0">
                <a:solidFill>
                  <a:srgbClr val="0070C0"/>
                </a:solidFill>
              </a:rPr>
              <a:t>	};</a:t>
            </a:r>
            <a:endParaRPr lang="en-IN" sz="1800" dirty="0">
              <a:solidFill>
                <a:srgbClr val="0070C0"/>
              </a:solidFill>
            </a:endParaRPr>
          </a:p>
          <a:p>
            <a:pPr fontAlgn="base">
              <a:buNone/>
            </a:pPr>
            <a:r>
              <a:rPr lang="en-IN" sz="1800" dirty="0">
                <a:solidFill>
                  <a:srgbClr val="0070C0"/>
                </a:solidFill>
              </a:rPr>
              <a:t>	</a:t>
            </a:r>
            <a:r>
              <a:rPr lang="en-IN" sz="1800" dirty="0" smtClean="0">
                <a:solidFill>
                  <a:srgbClr val="0070C0"/>
                </a:solidFill>
              </a:rPr>
              <a:t>}());</a:t>
            </a:r>
            <a:endParaRPr lang="en-IN" sz="1800" dirty="0">
              <a:solidFill>
                <a:srgbClr val="0070C0"/>
              </a:solidFill>
            </a:endParaRPr>
          </a:p>
          <a:p>
            <a:endParaRPr lang="en-IN"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Function constructor vs. function declaration vs. function </a:t>
            </a:r>
            <a:r>
              <a:rPr lang="en-IN" b="1" dirty="0" smtClean="0"/>
              <a:t>expression</a:t>
            </a:r>
            <a:endParaRPr lang="en-IN" dirty="0"/>
          </a:p>
        </p:txBody>
      </p:sp>
      <p:sp>
        <p:nvSpPr>
          <p:cNvPr id="3" name="Content Placeholder 2"/>
          <p:cNvSpPr>
            <a:spLocks noGrp="1"/>
          </p:cNvSpPr>
          <p:nvPr>
            <p:ph idx="1"/>
          </p:nvPr>
        </p:nvSpPr>
        <p:spPr/>
        <p:txBody>
          <a:bodyPr>
            <a:normAutofit/>
          </a:bodyPr>
          <a:lstStyle/>
          <a:p>
            <a:r>
              <a:rPr lang="en-IN" sz="2000" dirty="0"/>
              <a:t>A function defined with the Function constructor assigned to the variable multiply</a:t>
            </a:r>
            <a:endParaRPr lang="en-IN" sz="2000" dirty="0">
              <a:solidFill>
                <a:srgbClr val="0070C0"/>
              </a:solidFill>
            </a:endParaRPr>
          </a:p>
          <a:p>
            <a:pPr lvl="1"/>
            <a:r>
              <a:rPr lang="en-IN" sz="1600" dirty="0">
                <a:solidFill>
                  <a:srgbClr val="0070C0"/>
                </a:solidFill>
              </a:rPr>
              <a:t>function</a:t>
            </a:r>
            <a:r>
              <a:rPr lang="en-IN" sz="1600" dirty="0" smtClean="0">
                <a:solidFill>
                  <a:srgbClr val="0070C0"/>
                </a:solidFill>
              </a:rPr>
              <a:t> </a:t>
            </a:r>
            <a:r>
              <a:rPr lang="en-IN" sz="1600" dirty="0">
                <a:solidFill>
                  <a:srgbClr val="0070C0"/>
                </a:solidFill>
              </a:rPr>
              <a:t>multiply(</a:t>
            </a:r>
            <a:r>
              <a:rPr lang="en-IN" sz="1600" dirty="0" smtClean="0">
                <a:solidFill>
                  <a:srgbClr val="0070C0"/>
                </a:solidFill>
              </a:rPr>
              <a:t>x</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r>
              <a:rPr lang="en-IN" sz="1600" dirty="0">
                <a:solidFill>
                  <a:srgbClr val="0070C0"/>
                </a:solidFill>
              </a:rPr>
              <a:t>{</a:t>
            </a:r>
            <a:r>
              <a:rPr lang="en-IN" sz="1600" dirty="0" smtClean="0">
                <a:solidFill>
                  <a:srgbClr val="0070C0"/>
                </a:solidFill>
              </a:rPr>
              <a:t> </a:t>
            </a:r>
            <a:r>
              <a:rPr lang="en-IN" sz="1600" dirty="0">
                <a:solidFill>
                  <a:srgbClr val="0070C0"/>
                </a:solidFill>
              </a:rPr>
              <a:t>return</a:t>
            </a:r>
            <a:r>
              <a:rPr lang="en-IN" sz="1600" dirty="0" smtClean="0">
                <a:solidFill>
                  <a:srgbClr val="0070C0"/>
                </a:solidFill>
              </a:rPr>
              <a:t> x </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p>
          <a:p>
            <a:r>
              <a:rPr lang="en-IN" sz="2000" dirty="0"/>
              <a:t>A </a:t>
            </a:r>
            <a:r>
              <a:rPr lang="en-IN" sz="2000" i="1" dirty="0"/>
              <a:t>function expression</a:t>
            </a:r>
            <a:r>
              <a:rPr lang="en-IN" sz="2000" dirty="0"/>
              <a:t> of an anonymous function assigned to the variable multiply</a:t>
            </a:r>
          </a:p>
          <a:p>
            <a:pPr lvl="1"/>
            <a:r>
              <a:rPr lang="en-IN" sz="1600" dirty="0" err="1">
                <a:solidFill>
                  <a:srgbClr val="0070C0"/>
                </a:solidFill>
              </a:rPr>
              <a:t>var</a:t>
            </a:r>
            <a:r>
              <a:rPr lang="en-IN" sz="1600" dirty="0" smtClean="0">
                <a:solidFill>
                  <a:srgbClr val="0070C0"/>
                </a:solidFill>
              </a:rPr>
              <a:t> multiply </a:t>
            </a:r>
            <a:r>
              <a:rPr lang="en-IN" sz="1600" dirty="0">
                <a:solidFill>
                  <a:srgbClr val="0070C0"/>
                </a:solidFill>
              </a:rPr>
              <a:t>=</a:t>
            </a:r>
            <a:r>
              <a:rPr lang="en-IN" sz="1600" dirty="0" smtClean="0">
                <a:solidFill>
                  <a:srgbClr val="0070C0"/>
                </a:solidFill>
              </a:rPr>
              <a:t> </a:t>
            </a:r>
            <a:r>
              <a:rPr lang="en-IN" sz="1600" dirty="0">
                <a:solidFill>
                  <a:srgbClr val="0070C0"/>
                </a:solidFill>
              </a:rPr>
              <a:t>function(</a:t>
            </a:r>
            <a:r>
              <a:rPr lang="en-IN" sz="1600" dirty="0" smtClean="0">
                <a:solidFill>
                  <a:srgbClr val="0070C0"/>
                </a:solidFill>
              </a:rPr>
              <a:t>x</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r>
              <a:rPr lang="en-IN" sz="1600" dirty="0">
                <a:solidFill>
                  <a:srgbClr val="0070C0"/>
                </a:solidFill>
              </a:rPr>
              <a:t>{</a:t>
            </a:r>
            <a:r>
              <a:rPr lang="en-IN" sz="1600" dirty="0" smtClean="0">
                <a:solidFill>
                  <a:srgbClr val="0070C0"/>
                </a:solidFill>
              </a:rPr>
              <a:t> </a:t>
            </a:r>
            <a:r>
              <a:rPr lang="en-IN" sz="1600" dirty="0">
                <a:solidFill>
                  <a:srgbClr val="0070C0"/>
                </a:solidFill>
              </a:rPr>
              <a:t>return</a:t>
            </a:r>
            <a:r>
              <a:rPr lang="en-IN" sz="1600" dirty="0" smtClean="0">
                <a:solidFill>
                  <a:srgbClr val="0070C0"/>
                </a:solidFill>
              </a:rPr>
              <a:t> x </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p>
          <a:p>
            <a:r>
              <a:rPr lang="en-IN" sz="2000" dirty="0"/>
              <a:t>A </a:t>
            </a:r>
            <a:r>
              <a:rPr lang="en-IN" sz="2000" i="1" dirty="0"/>
              <a:t>function expression</a:t>
            </a:r>
            <a:r>
              <a:rPr lang="en-IN" sz="2000" dirty="0"/>
              <a:t> of a function named </a:t>
            </a:r>
            <a:r>
              <a:rPr lang="en-IN" sz="2000" dirty="0" err="1"/>
              <a:t>func_name</a:t>
            </a:r>
            <a:r>
              <a:rPr lang="en-IN" sz="2000" dirty="0"/>
              <a:t> assigned to the variable multiply</a:t>
            </a:r>
          </a:p>
          <a:p>
            <a:pPr lvl="1"/>
            <a:r>
              <a:rPr lang="en-IN" sz="1600" dirty="0" err="1">
                <a:solidFill>
                  <a:srgbClr val="0070C0"/>
                </a:solidFill>
              </a:rPr>
              <a:t>var</a:t>
            </a:r>
            <a:r>
              <a:rPr lang="en-IN" sz="1600" dirty="0" smtClean="0">
                <a:solidFill>
                  <a:srgbClr val="0070C0"/>
                </a:solidFill>
              </a:rPr>
              <a:t> multiply </a:t>
            </a:r>
            <a:r>
              <a:rPr lang="en-IN" sz="1600" dirty="0">
                <a:solidFill>
                  <a:srgbClr val="0070C0"/>
                </a:solidFill>
              </a:rPr>
              <a:t>=</a:t>
            </a:r>
            <a:r>
              <a:rPr lang="en-IN" sz="1600" dirty="0" smtClean="0">
                <a:solidFill>
                  <a:srgbClr val="0070C0"/>
                </a:solidFill>
              </a:rPr>
              <a:t> </a:t>
            </a:r>
            <a:r>
              <a:rPr lang="en-IN" sz="1600" dirty="0">
                <a:solidFill>
                  <a:srgbClr val="0070C0"/>
                </a:solidFill>
              </a:rPr>
              <a:t>function</a:t>
            </a:r>
            <a:r>
              <a:rPr lang="en-IN" sz="1600" dirty="0" smtClean="0">
                <a:solidFill>
                  <a:srgbClr val="0070C0"/>
                </a:solidFill>
              </a:rPr>
              <a:t> </a:t>
            </a:r>
            <a:r>
              <a:rPr lang="en-IN" sz="1600" dirty="0" err="1">
                <a:solidFill>
                  <a:srgbClr val="0070C0"/>
                </a:solidFill>
              </a:rPr>
              <a:t>func_name</a:t>
            </a:r>
            <a:r>
              <a:rPr lang="en-IN" sz="1600" dirty="0">
                <a:solidFill>
                  <a:srgbClr val="0070C0"/>
                </a:solidFill>
              </a:rPr>
              <a:t>(</a:t>
            </a:r>
            <a:r>
              <a:rPr lang="en-IN" sz="1600" dirty="0" smtClean="0">
                <a:solidFill>
                  <a:srgbClr val="0070C0"/>
                </a:solidFill>
              </a:rPr>
              <a:t>x</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r>
              <a:rPr lang="en-IN" sz="1600" dirty="0">
                <a:solidFill>
                  <a:srgbClr val="0070C0"/>
                </a:solidFill>
              </a:rPr>
              <a:t>{</a:t>
            </a:r>
            <a:r>
              <a:rPr lang="en-IN" sz="1600" dirty="0" smtClean="0">
                <a:solidFill>
                  <a:srgbClr val="0070C0"/>
                </a:solidFill>
              </a:rPr>
              <a:t> </a:t>
            </a:r>
            <a:r>
              <a:rPr lang="en-IN" sz="1600" dirty="0">
                <a:solidFill>
                  <a:srgbClr val="0070C0"/>
                </a:solidFill>
              </a:rPr>
              <a:t>return</a:t>
            </a:r>
            <a:r>
              <a:rPr lang="en-IN" sz="1600" dirty="0" smtClean="0">
                <a:solidFill>
                  <a:srgbClr val="0070C0"/>
                </a:solidFill>
              </a:rPr>
              <a:t> x </a:t>
            </a:r>
            <a:r>
              <a:rPr lang="en-IN" sz="1600" dirty="0">
                <a:solidFill>
                  <a:srgbClr val="0070C0"/>
                </a:solidFill>
              </a:rPr>
              <a:t>*</a:t>
            </a:r>
            <a:r>
              <a:rPr lang="en-IN" sz="1600" dirty="0" smtClean="0">
                <a:solidFill>
                  <a:srgbClr val="0070C0"/>
                </a:solidFill>
              </a:rPr>
              <a:t> y</a:t>
            </a:r>
            <a:r>
              <a:rPr lang="en-IN" sz="1600" dirty="0">
                <a:solidFill>
                  <a:srgbClr val="0070C0"/>
                </a:solidFill>
              </a:rPr>
              <a:t>;</a:t>
            </a:r>
            <a:r>
              <a:rPr lang="en-IN" sz="1600" dirty="0" smtClean="0">
                <a:solidFill>
                  <a:srgbClr val="0070C0"/>
                </a:solidFill>
              </a:rPr>
              <a:t> </a:t>
            </a:r>
            <a:r>
              <a:rPr lang="en-IN" sz="1600" dirty="0">
                <a:solidFill>
                  <a:srgbClr val="0070C0"/>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Determining whether a function </a:t>
            </a:r>
            <a:r>
              <a:rPr lang="en-IN" dirty="0" smtClean="0"/>
              <a:t>exists</a:t>
            </a:r>
            <a:endParaRPr lang="en-IN" dirty="0"/>
          </a:p>
        </p:txBody>
      </p:sp>
      <p:sp>
        <p:nvSpPr>
          <p:cNvPr id="3" name="Content Placeholder 2"/>
          <p:cNvSpPr>
            <a:spLocks noGrp="1"/>
          </p:cNvSpPr>
          <p:nvPr>
            <p:ph idx="1"/>
          </p:nvPr>
        </p:nvSpPr>
        <p:spPr/>
        <p:txBody>
          <a:bodyPr>
            <a:normAutofit/>
          </a:bodyPr>
          <a:lstStyle/>
          <a:p>
            <a:pPr>
              <a:buNone/>
            </a:pPr>
            <a:r>
              <a:rPr lang="en-IN" sz="2400" dirty="0">
                <a:solidFill>
                  <a:srgbClr val="0070C0"/>
                </a:solidFill>
              </a:rPr>
              <a:t>if</a:t>
            </a:r>
            <a:r>
              <a:rPr lang="en-IN" sz="2400" dirty="0" smtClean="0">
                <a:solidFill>
                  <a:srgbClr val="0070C0"/>
                </a:solidFill>
              </a:rPr>
              <a:t> </a:t>
            </a:r>
            <a:r>
              <a:rPr lang="en-IN" sz="2400" dirty="0">
                <a:solidFill>
                  <a:srgbClr val="0070C0"/>
                </a:solidFill>
              </a:rPr>
              <a:t>('function'</a:t>
            </a:r>
            <a:r>
              <a:rPr lang="en-IN" sz="2400" dirty="0" smtClean="0">
                <a:solidFill>
                  <a:srgbClr val="0070C0"/>
                </a:solidFill>
              </a:rPr>
              <a:t> </a:t>
            </a:r>
            <a:r>
              <a:rPr lang="en-IN" sz="2400" dirty="0">
                <a:solidFill>
                  <a:srgbClr val="0070C0"/>
                </a:solidFill>
              </a:rPr>
              <a:t>==</a:t>
            </a:r>
            <a:r>
              <a:rPr lang="en-IN" sz="2400" dirty="0" smtClean="0">
                <a:solidFill>
                  <a:srgbClr val="0070C0"/>
                </a:solidFill>
              </a:rPr>
              <a:t> </a:t>
            </a:r>
            <a:r>
              <a:rPr lang="en-IN" sz="2400" dirty="0" err="1">
                <a:solidFill>
                  <a:srgbClr val="0070C0"/>
                </a:solidFill>
              </a:rPr>
              <a:t>typeof</a:t>
            </a:r>
            <a:r>
              <a:rPr lang="en-IN" sz="2400" dirty="0" smtClean="0">
                <a:solidFill>
                  <a:srgbClr val="0070C0"/>
                </a:solidFill>
              </a:rPr>
              <a:t> </a:t>
            </a:r>
            <a:r>
              <a:rPr lang="en-IN" sz="2400" dirty="0" err="1" smtClean="0">
                <a:solidFill>
                  <a:srgbClr val="0070C0"/>
                </a:solidFill>
              </a:rPr>
              <a:t>window</a:t>
            </a:r>
            <a:r>
              <a:rPr lang="en-IN" sz="2400" dirty="0" err="1">
                <a:solidFill>
                  <a:srgbClr val="0070C0"/>
                </a:solidFill>
              </a:rPr>
              <a:t>.</a:t>
            </a:r>
            <a:r>
              <a:rPr lang="en-IN" sz="2400" dirty="0" err="1" smtClean="0">
                <a:solidFill>
                  <a:srgbClr val="0070C0"/>
                </a:solidFill>
              </a:rPr>
              <a:t>noFunc</a:t>
            </a:r>
            <a:r>
              <a:rPr lang="en-IN" sz="2400" dirty="0">
                <a:solidFill>
                  <a:srgbClr val="0070C0"/>
                </a:solidFill>
              </a:rPr>
              <a:t>)</a:t>
            </a:r>
            <a:r>
              <a:rPr lang="en-IN" sz="2400" dirty="0" smtClean="0">
                <a:solidFill>
                  <a:srgbClr val="0070C0"/>
                </a:solidFill>
              </a:rPr>
              <a:t> {</a:t>
            </a:r>
          </a:p>
          <a:p>
            <a:pPr>
              <a:buNone/>
            </a:pPr>
            <a:r>
              <a:rPr lang="en-IN" sz="2400" dirty="0" smtClean="0">
                <a:solidFill>
                  <a:srgbClr val="0070C0"/>
                </a:solidFill>
              </a:rPr>
              <a:t> 	// </a:t>
            </a:r>
            <a:r>
              <a:rPr lang="en-IN" sz="2400" dirty="0">
                <a:solidFill>
                  <a:srgbClr val="0070C0"/>
                </a:solidFill>
              </a:rPr>
              <a:t>use </a:t>
            </a:r>
            <a:r>
              <a:rPr lang="en-IN" sz="2400" dirty="0" err="1">
                <a:solidFill>
                  <a:srgbClr val="0070C0"/>
                </a:solidFill>
              </a:rPr>
              <a:t>noFunc</a:t>
            </a:r>
            <a:r>
              <a:rPr lang="en-IN" sz="2400" dirty="0">
                <a:solidFill>
                  <a:srgbClr val="0070C0"/>
                </a:solidFill>
              </a:rPr>
              <a:t>() </a:t>
            </a:r>
            <a:endParaRPr lang="en-IN" sz="2400" dirty="0" smtClean="0">
              <a:solidFill>
                <a:srgbClr val="0070C0"/>
              </a:solidFill>
            </a:endParaRPr>
          </a:p>
          <a:p>
            <a:pPr>
              <a:buNone/>
            </a:pPr>
            <a:r>
              <a:rPr lang="en-IN" sz="2400" dirty="0" smtClean="0">
                <a:solidFill>
                  <a:srgbClr val="0070C0"/>
                </a:solidFill>
              </a:rPr>
              <a:t>} </a:t>
            </a:r>
            <a:r>
              <a:rPr lang="en-IN" sz="2400" dirty="0">
                <a:solidFill>
                  <a:srgbClr val="0070C0"/>
                </a:solidFill>
              </a:rPr>
              <a:t>else</a:t>
            </a:r>
            <a:r>
              <a:rPr lang="en-IN" sz="2400" dirty="0" smtClean="0">
                <a:solidFill>
                  <a:srgbClr val="0070C0"/>
                </a:solidFill>
              </a:rPr>
              <a:t> </a:t>
            </a:r>
            <a:r>
              <a:rPr lang="en-IN" sz="2400" dirty="0">
                <a:solidFill>
                  <a:srgbClr val="0070C0"/>
                </a:solidFill>
              </a:rPr>
              <a:t>{</a:t>
            </a:r>
            <a:r>
              <a:rPr lang="en-IN" sz="2400" dirty="0" smtClean="0">
                <a:solidFill>
                  <a:srgbClr val="0070C0"/>
                </a:solidFill>
              </a:rPr>
              <a:t> </a:t>
            </a:r>
          </a:p>
          <a:p>
            <a:pPr>
              <a:buNone/>
            </a:pPr>
            <a:r>
              <a:rPr lang="en-IN" sz="2400" dirty="0" smtClean="0">
                <a:solidFill>
                  <a:srgbClr val="0070C0"/>
                </a:solidFill>
              </a:rPr>
              <a:t>	// </a:t>
            </a:r>
            <a:r>
              <a:rPr lang="en-IN" sz="2400" dirty="0">
                <a:solidFill>
                  <a:srgbClr val="0070C0"/>
                </a:solidFill>
              </a:rPr>
              <a:t>do something else </a:t>
            </a:r>
            <a:endParaRPr lang="en-IN" sz="2400" dirty="0" smtClean="0">
              <a:solidFill>
                <a:srgbClr val="0070C0"/>
              </a:solidFill>
            </a:endParaRPr>
          </a:p>
          <a:p>
            <a:pPr>
              <a:buNone/>
            </a:pPr>
            <a:r>
              <a:rPr lang="en-IN" sz="2400" dirty="0" smtClean="0">
                <a:solidFill>
                  <a:srgbClr val="0070C0"/>
                </a:solidFill>
              </a:rPr>
              <a:t>}</a:t>
            </a:r>
            <a:endParaRPr lang="en-IN"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Nested functions and </a:t>
            </a:r>
            <a:r>
              <a:rPr lang="en-IN" dirty="0" smtClean="0"/>
              <a:t>closures</a:t>
            </a:r>
            <a:endParaRPr lang="en-IN" dirty="0"/>
          </a:p>
        </p:txBody>
      </p:sp>
      <p:sp>
        <p:nvSpPr>
          <p:cNvPr id="3" name="Content Placeholder 2"/>
          <p:cNvSpPr>
            <a:spLocks noGrp="1"/>
          </p:cNvSpPr>
          <p:nvPr>
            <p:ph idx="1"/>
          </p:nvPr>
        </p:nvSpPr>
        <p:spPr/>
        <p:txBody>
          <a:bodyPr/>
          <a:lstStyle/>
          <a:p>
            <a:r>
              <a:rPr lang="en-IN" sz="1800" dirty="0"/>
              <a:t>The inner function can be accessed only from statements in the outer function.</a:t>
            </a:r>
          </a:p>
          <a:p>
            <a:r>
              <a:rPr lang="en-IN" sz="1800" dirty="0"/>
              <a:t>The inner function forms a closure: the inner function can use the arguments and variables of the outer function, while the outer function cannot use the arguments and variables of the inner function</a:t>
            </a:r>
            <a:r>
              <a:rPr lang="en-IN" sz="1800" dirty="0" smtClean="0"/>
              <a:t>.</a:t>
            </a:r>
            <a:endParaRPr lang="en-US" sz="1800" dirty="0"/>
          </a:p>
          <a:p>
            <a:r>
              <a:rPr lang="en-IN" sz="2400" dirty="0"/>
              <a:t>A closure is an expression (typically a function) that can have free variables together with an environment that binds those variables (that "closes" the expression</a:t>
            </a:r>
            <a:r>
              <a:rPr lang="en-IN" sz="2400" dirty="0" smtClean="0"/>
              <a:t>).</a:t>
            </a:r>
          </a:p>
          <a:p>
            <a:r>
              <a:rPr lang="en-IN" sz="1800" dirty="0"/>
              <a:t>A closure is created when the inner function is somehow made available to any scope outside the outer function</a:t>
            </a:r>
            <a:r>
              <a:rPr lang="en-IN" sz="1800" dirty="0" smtClean="0"/>
              <a:t>.</a:t>
            </a:r>
          </a:p>
          <a:p>
            <a:r>
              <a:rPr lang="en-IN" sz="1800" dirty="0" smtClean="0"/>
              <a:t>Since </a:t>
            </a:r>
            <a:r>
              <a:rPr lang="en-IN" sz="1800" dirty="0"/>
              <a:t>the inner function has access to the scope of the outer function, the variables and functions defined in the outer function will live longer than the outer function itself, if the inner function manages to survive beyond the life of the outer function.</a:t>
            </a:r>
            <a:endParaRPr lang="en-IN" sz="1800" dirty="0" smtClean="0"/>
          </a:p>
          <a:p>
            <a:endParaRPr lang="en-IN" sz="1800"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losures</a:t>
            </a:r>
            <a:endParaRPr lang="en-IN" dirty="0"/>
          </a:p>
        </p:txBody>
      </p:sp>
      <p:sp>
        <p:nvSpPr>
          <p:cNvPr id="3" name="Content Placeholder 2"/>
          <p:cNvSpPr>
            <a:spLocks noGrp="1"/>
          </p:cNvSpPr>
          <p:nvPr>
            <p:ph idx="1"/>
          </p:nvPr>
        </p:nvSpPr>
        <p:spPr/>
        <p:txBody>
          <a:bodyPr>
            <a:normAutofit/>
          </a:bodyPr>
          <a:lstStyle/>
          <a:p>
            <a:r>
              <a:rPr lang="en-IN" sz="1800" dirty="0"/>
              <a:t>In summary, a closure is a function called in one context that remembers variables defined in another context – the context in which it was defined.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IN" dirty="0"/>
          </a:p>
        </p:txBody>
      </p:sp>
      <p:sp>
        <p:nvSpPr>
          <p:cNvPr id="3" name="Content Placeholder 2"/>
          <p:cNvSpPr>
            <a:spLocks noGrp="1"/>
          </p:cNvSpPr>
          <p:nvPr>
            <p:ph idx="1"/>
          </p:nvPr>
        </p:nvSpPr>
        <p:spPr/>
        <p:txBody>
          <a:bodyPr>
            <a:normAutofit/>
          </a:bodyPr>
          <a:lstStyle/>
          <a:p>
            <a:r>
              <a:rPr lang="en-IN" sz="1800" dirty="0" smtClean="0"/>
              <a:t>A </a:t>
            </a:r>
            <a:r>
              <a:rPr lang="en-IN" sz="1800" dirty="0"/>
              <a:t>function is a "subprogram" that can be </a:t>
            </a:r>
            <a:r>
              <a:rPr lang="en-IN" sz="1800" i="1" dirty="0"/>
              <a:t>called</a:t>
            </a:r>
            <a:r>
              <a:rPr lang="en-IN" sz="1800" dirty="0"/>
              <a:t> by code external (or internal in the case of recursion) to the </a:t>
            </a:r>
            <a:r>
              <a:rPr lang="en-IN" sz="1800" dirty="0" smtClean="0"/>
              <a:t>function.</a:t>
            </a:r>
          </a:p>
          <a:p>
            <a:r>
              <a:rPr lang="en-IN" sz="1800" dirty="0" smtClean="0"/>
              <a:t>A </a:t>
            </a:r>
            <a:r>
              <a:rPr lang="en-IN" sz="1800" dirty="0"/>
              <a:t>function is composed of a sequence of statements called the </a:t>
            </a:r>
            <a:r>
              <a:rPr lang="en-IN" sz="1800" i="1" dirty="0"/>
              <a:t>function body</a:t>
            </a:r>
            <a:r>
              <a:rPr lang="en-IN" sz="1800" dirty="0" smtClean="0"/>
              <a:t>.</a:t>
            </a:r>
          </a:p>
          <a:p>
            <a:r>
              <a:rPr lang="en-IN" sz="1800" dirty="0"/>
              <a:t>Values can be </a:t>
            </a:r>
            <a:r>
              <a:rPr lang="en-IN" sz="1800" i="1" dirty="0"/>
              <a:t>passed</a:t>
            </a:r>
            <a:r>
              <a:rPr lang="en-IN" sz="1800" dirty="0"/>
              <a:t> to a function, and the function can </a:t>
            </a:r>
            <a:r>
              <a:rPr lang="en-IN" sz="1800" i="1" dirty="0"/>
              <a:t>return</a:t>
            </a:r>
            <a:r>
              <a:rPr lang="en-IN" sz="1800" dirty="0"/>
              <a:t> a value</a:t>
            </a:r>
            <a:r>
              <a:rPr lang="en-IN" sz="1800" dirty="0" smtClean="0"/>
              <a:t>.</a:t>
            </a:r>
          </a:p>
          <a:p>
            <a:r>
              <a:rPr lang="en-IN" sz="1800" dirty="0"/>
              <a:t>In JavaScript, functions are first-class </a:t>
            </a:r>
            <a:r>
              <a:rPr lang="en-IN" sz="1800" dirty="0" smtClean="0"/>
              <a:t>objects.</a:t>
            </a:r>
          </a:p>
          <a:p>
            <a:endParaRPr lang="en-US" sz="1200" dirty="0"/>
          </a:p>
          <a:p>
            <a:pPr>
              <a:buNone/>
            </a:pPr>
            <a:r>
              <a:rPr lang="en-IN" sz="2400" dirty="0" smtClean="0"/>
              <a:t>Something </a:t>
            </a:r>
            <a:r>
              <a:rPr lang="en-IN" sz="2400" dirty="0"/>
              <a:t>is first-class if it:</a:t>
            </a:r>
          </a:p>
          <a:p>
            <a:pPr lvl="1"/>
            <a:r>
              <a:rPr lang="en-IN" sz="1800" dirty="0" smtClean="0"/>
              <a:t>can be stored in variables and data structures</a:t>
            </a:r>
          </a:p>
          <a:p>
            <a:pPr lvl="1"/>
            <a:r>
              <a:rPr lang="en-IN" sz="1800" dirty="0" smtClean="0"/>
              <a:t>can be passed as a parameter to a subroutine</a:t>
            </a:r>
          </a:p>
          <a:p>
            <a:pPr lvl="1"/>
            <a:r>
              <a:rPr lang="en-IN" sz="1800" dirty="0" smtClean="0"/>
              <a:t>can be returned as the result of a subroutine</a:t>
            </a:r>
          </a:p>
          <a:p>
            <a:pPr lvl="1"/>
            <a:r>
              <a:rPr lang="en-IN" sz="1800" dirty="0" smtClean="0"/>
              <a:t>can be constructed at runtime</a:t>
            </a:r>
          </a:p>
          <a:p>
            <a:pPr lvl="1"/>
            <a:r>
              <a:rPr lang="en-IN" sz="1800" dirty="0" smtClean="0"/>
              <a:t>has intrinsic identity (independent of any given name)</a:t>
            </a:r>
          </a:p>
          <a:p>
            <a:endParaRPr lang="en-IN" sz="12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Ways </a:t>
            </a:r>
            <a:r>
              <a:rPr lang="en-IN" dirty="0"/>
              <a:t>of declaring functions</a:t>
            </a:r>
            <a:br>
              <a:rPr lang="en-IN" dirty="0"/>
            </a:br>
            <a:endParaRPr lang="en-IN" dirty="0"/>
          </a:p>
        </p:txBody>
      </p:sp>
      <p:sp>
        <p:nvSpPr>
          <p:cNvPr id="3" name="Content Placeholder 2"/>
          <p:cNvSpPr>
            <a:spLocks noGrp="1"/>
          </p:cNvSpPr>
          <p:nvPr>
            <p:ph idx="1"/>
          </p:nvPr>
        </p:nvSpPr>
        <p:spPr/>
        <p:txBody>
          <a:bodyPr>
            <a:noAutofit/>
          </a:bodyPr>
          <a:lstStyle/>
          <a:p>
            <a:r>
              <a:rPr lang="en-IN" sz="2400" b="1" dirty="0"/>
              <a:t>function</a:t>
            </a:r>
            <a:r>
              <a:rPr lang="en-IN" sz="2400" dirty="0" smtClean="0"/>
              <a:t> </a:t>
            </a:r>
            <a:r>
              <a:rPr lang="en-IN" sz="2400" dirty="0"/>
              <a:t>A</a:t>
            </a:r>
            <a:r>
              <a:rPr lang="en-IN" sz="2400" dirty="0" smtClean="0"/>
              <a:t>(){}; </a:t>
            </a:r>
            <a:r>
              <a:rPr lang="en-IN" sz="2000" dirty="0"/>
              <a:t>// function declaration</a:t>
            </a:r>
            <a:r>
              <a:rPr lang="en-IN" sz="2000" dirty="0" smtClean="0"/>
              <a:t> </a:t>
            </a:r>
          </a:p>
          <a:p>
            <a:r>
              <a:rPr lang="en-IN" sz="2400" b="1" dirty="0" err="1" smtClean="0"/>
              <a:t>var</a:t>
            </a:r>
            <a:r>
              <a:rPr lang="en-IN" sz="2400" dirty="0" smtClean="0"/>
              <a:t> </a:t>
            </a:r>
            <a:r>
              <a:rPr lang="en-IN" sz="2400" dirty="0"/>
              <a:t>B</a:t>
            </a:r>
            <a:r>
              <a:rPr lang="en-IN" sz="2400" dirty="0" smtClean="0"/>
              <a:t> = </a:t>
            </a:r>
            <a:r>
              <a:rPr lang="en-IN" sz="2400" b="1" dirty="0"/>
              <a:t>function</a:t>
            </a:r>
            <a:r>
              <a:rPr lang="en-IN" sz="2400" dirty="0" smtClean="0"/>
              <a:t>(){}; </a:t>
            </a:r>
            <a:r>
              <a:rPr lang="en-IN" sz="2000" dirty="0"/>
              <a:t>// function expression</a:t>
            </a:r>
            <a:r>
              <a:rPr lang="en-IN" sz="2000" dirty="0" smtClean="0"/>
              <a:t> </a:t>
            </a:r>
          </a:p>
          <a:p>
            <a:r>
              <a:rPr lang="en-IN" sz="2400" b="1" dirty="0" err="1" smtClean="0"/>
              <a:t>var</a:t>
            </a:r>
            <a:r>
              <a:rPr lang="en-IN" sz="2400" dirty="0" smtClean="0"/>
              <a:t> C = (</a:t>
            </a:r>
            <a:r>
              <a:rPr lang="en-IN" sz="2400" b="1" dirty="0"/>
              <a:t>function</a:t>
            </a:r>
            <a:r>
              <a:rPr lang="en-IN" sz="2400" dirty="0" smtClean="0"/>
              <a:t>(){}); </a:t>
            </a:r>
            <a:r>
              <a:rPr lang="en-IN" sz="2000" dirty="0"/>
              <a:t>// function expression with grouping operators</a:t>
            </a:r>
            <a:r>
              <a:rPr lang="en-IN" sz="2000" dirty="0" smtClean="0"/>
              <a:t> </a:t>
            </a:r>
            <a:endParaRPr lang="en-IN" sz="2400" dirty="0" smtClean="0"/>
          </a:p>
          <a:p>
            <a:r>
              <a:rPr lang="en-IN" sz="2400" b="1" dirty="0" err="1" smtClean="0"/>
              <a:t>var</a:t>
            </a:r>
            <a:r>
              <a:rPr lang="en-IN" sz="2400" dirty="0" smtClean="0"/>
              <a:t> </a:t>
            </a:r>
            <a:r>
              <a:rPr lang="en-IN" sz="2400" dirty="0"/>
              <a:t>D</a:t>
            </a:r>
            <a:r>
              <a:rPr lang="en-IN" sz="2400" dirty="0" smtClean="0"/>
              <a:t> = </a:t>
            </a:r>
            <a:r>
              <a:rPr lang="en-IN" sz="2400" b="1" dirty="0"/>
              <a:t>function</a:t>
            </a:r>
            <a:r>
              <a:rPr lang="en-IN" sz="2400" dirty="0" smtClean="0"/>
              <a:t> </a:t>
            </a:r>
            <a:r>
              <a:rPr lang="en-IN" sz="2400" dirty="0" err="1"/>
              <a:t>foo</a:t>
            </a:r>
            <a:r>
              <a:rPr lang="en-IN" sz="2400" dirty="0" smtClean="0"/>
              <a:t>(){}; </a:t>
            </a:r>
            <a:r>
              <a:rPr lang="en-IN" sz="2000" dirty="0"/>
              <a:t>// named function expression</a:t>
            </a:r>
            <a:r>
              <a:rPr lang="en-IN" sz="2000" dirty="0" smtClean="0"/>
              <a:t> </a:t>
            </a:r>
            <a:endParaRPr lang="en-IN" sz="2400" dirty="0" smtClean="0"/>
          </a:p>
          <a:p>
            <a:r>
              <a:rPr lang="en-IN" sz="2400" b="1" dirty="0" err="1" smtClean="0"/>
              <a:t>var</a:t>
            </a:r>
            <a:r>
              <a:rPr lang="en-IN" sz="2400" dirty="0" smtClean="0"/>
              <a:t> E = (</a:t>
            </a:r>
            <a:r>
              <a:rPr lang="en-IN" sz="2400" b="1" dirty="0"/>
              <a:t>function</a:t>
            </a:r>
            <a:r>
              <a:rPr lang="en-IN" sz="2400" dirty="0" smtClean="0"/>
              <a:t>(){ </a:t>
            </a:r>
            <a:r>
              <a:rPr lang="en-IN" sz="2000" dirty="0"/>
              <a:t>// </a:t>
            </a:r>
            <a:r>
              <a:rPr lang="en-IN" sz="2000" dirty="0" smtClean="0"/>
              <a:t>self</a:t>
            </a:r>
            <a:r>
              <a:rPr lang="en-IN" sz="2000" dirty="0" smtClean="0"/>
              <a:t> </a:t>
            </a:r>
            <a:r>
              <a:rPr lang="en-IN" sz="2000" dirty="0" smtClean="0"/>
              <a:t>invoked anonymous</a:t>
            </a:r>
            <a:r>
              <a:rPr lang="en-IN" sz="2000" dirty="0" smtClean="0"/>
              <a:t> </a:t>
            </a:r>
            <a:r>
              <a:rPr lang="en-IN" sz="2000" dirty="0" smtClean="0"/>
              <a:t>function </a:t>
            </a:r>
            <a:r>
              <a:rPr lang="en-IN" sz="2000" dirty="0"/>
              <a:t>that returns a function</a:t>
            </a:r>
            <a:r>
              <a:rPr lang="en-IN" sz="2000" dirty="0" smtClean="0"/>
              <a:t> </a:t>
            </a:r>
            <a:r>
              <a:rPr lang="en-IN" sz="2000" b="1" dirty="0"/>
              <a:t>return</a:t>
            </a:r>
            <a:r>
              <a:rPr lang="en-IN" sz="2000" dirty="0" smtClean="0"/>
              <a:t> </a:t>
            </a:r>
            <a:r>
              <a:rPr lang="en-IN" sz="2000" b="1" dirty="0"/>
              <a:t>function</a:t>
            </a:r>
            <a:r>
              <a:rPr lang="en-IN" sz="2000" dirty="0" smtClean="0"/>
              <a:t>(){} })(); </a:t>
            </a:r>
            <a:endParaRPr lang="en-IN" sz="2400" dirty="0" smtClean="0"/>
          </a:p>
          <a:p>
            <a:r>
              <a:rPr lang="en-IN" sz="2400" b="1" dirty="0" err="1" smtClean="0"/>
              <a:t>var</a:t>
            </a:r>
            <a:r>
              <a:rPr lang="en-IN" sz="2400" dirty="0" smtClean="0"/>
              <a:t> F = </a:t>
            </a:r>
            <a:r>
              <a:rPr lang="en-IN" sz="2400" b="1" dirty="0"/>
              <a:t>new</a:t>
            </a:r>
            <a:r>
              <a:rPr lang="en-IN" sz="2400" dirty="0" smtClean="0"/>
              <a:t> Function(); </a:t>
            </a:r>
            <a:r>
              <a:rPr lang="en-IN" sz="2000" dirty="0"/>
              <a:t>// Function constructor</a:t>
            </a:r>
            <a:r>
              <a:rPr lang="en-IN" sz="2000" dirty="0" smtClean="0"/>
              <a:t> </a:t>
            </a:r>
            <a:endParaRPr lang="en-IN" sz="2400" dirty="0" smtClean="0"/>
          </a:p>
          <a:p>
            <a:r>
              <a:rPr lang="en-IN" sz="2400" b="1" dirty="0" err="1" smtClean="0"/>
              <a:t>var</a:t>
            </a:r>
            <a:r>
              <a:rPr lang="en-IN" sz="2400" dirty="0" smtClean="0"/>
              <a:t> G = </a:t>
            </a:r>
            <a:r>
              <a:rPr lang="en-IN" sz="2400" b="1" dirty="0"/>
              <a:t>new</a:t>
            </a:r>
            <a:r>
              <a:rPr lang="en-IN" sz="2400" dirty="0" smtClean="0"/>
              <a:t> </a:t>
            </a:r>
            <a:r>
              <a:rPr lang="en-IN" sz="2400" b="1" dirty="0"/>
              <a:t>function</a:t>
            </a:r>
            <a:r>
              <a:rPr lang="en-IN" sz="2400" dirty="0" smtClean="0"/>
              <a:t>(){}; </a:t>
            </a:r>
            <a:r>
              <a:rPr lang="en-IN" sz="2000" dirty="0"/>
              <a:t>// special case: object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r>
              <a:rPr lang="en-IN" dirty="0" smtClean="0"/>
              <a:t> declaration</a:t>
            </a:r>
            <a:endParaRPr lang="en-IN" dirty="0"/>
          </a:p>
        </p:txBody>
      </p:sp>
      <p:sp>
        <p:nvSpPr>
          <p:cNvPr id="3" name="Content Placeholder 2"/>
          <p:cNvSpPr>
            <a:spLocks noGrp="1"/>
          </p:cNvSpPr>
          <p:nvPr>
            <p:ph idx="1"/>
          </p:nvPr>
        </p:nvSpPr>
        <p:spPr/>
        <p:txBody>
          <a:bodyPr>
            <a:normAutofit lnSpcReduction="10000"/>
          </a:bodyPr>
          <a:lstStyle/>
          <a:p>
            <a:r>
              <a:rPr lang="en-US" dirty="0" smtClean="0"/>
              <a:t>Hoisting</a:t>
            </a:r>
          </a:p>
          <a:p>
            <a:r>
              <a:rPr lang="en-IN" sz="2000" dirty="0" smtClean="0"/>
              <a:t>Function </a:t>
            </a:r>
            <a:r>
              <a:rPr lang="en-IN" sz="2000" dirty="0"/>
              <a:t>declarations are parsed and evaluated before any other expressions </a:t>
            </a:r>
            <a:r>
              <a:rPr lang="en-IN" sz="2000" dirty="0" smtClean="0"/>
              <a:t>are.</a:t>
            </a:r>
            <a:endParaRPr lang="en-US" sz="2000" dirty="0" smtClean="0"/>
          </a:p>
          <a:p>
            <a:pPr>
              <a:buNone/>
            </a:pPr>
            <a:r>
              <a:rPr lang="en-IN" dirty="0" smtClean="0"/>
              <a:t>	</a:t>
            </a:r>
            <a:r>
              <a:rPr lang="en-IN" sz="1400" dirty="0" smtClean="0"/>
              <a:t>A</a:t>
            </a:r>
            <a:r>
              <a:rPr lang="en-IN" sz="1400" dirty="0"/>
              <a:t>(); </a:t>
            </a:r>
            <a:endParaRPr lang="en-IN" sz="1400" dirty="0" smtClean="0"/>
          </a:p>
          <a:p>
            <a:pPr>
              <a:buNone/>
            </a:pPr>
            <a:r>
              <a:rPr lang="en-IN" sz="1400" b="1" dirty="0"/>
              <a:t>	</a:t>
            </a:r>
            <a:r>
              <a:rPr lang="en-IN" sz="1400" b="1" dirty="0" smtClean="0"/>
              <a:t>function</a:t>
            </a:r>
            <a:r>
              <a:rPr lang="en-IN" sz="1400" dirty="0" smtClean="0"/>
              <a:t> </a:t>
            </a:r>
            <a:r>
              <a:rPr lang="en-IN" sz="1400" dirty="0"/>
              <a:t>A(){ </a:t>
            </a:r>
            <a:endParaRPr lang="en-IN" sz="1400" dirty="0" smtClean="0"/>
          </a:p>
          <a:p>
            <a:pPr>
              <a:buNone/>
            </a:pPr>
            <a:r>
              <a:rPr lang="en-IN" sz="1400" dirty="0"/>
              <a:t>	</a:t>
            </a:r>
            <a:r>
              <a:rPr lang="en-IN" sz="1400" dirty="0" smtClean="0"/>
              <a:t>	console.log</a:t>
            </a:r>
            <a:r>
              <a:rPr lang="en-IN" sz="1400" dirty="0"/>
              <a:t>('</a:t>
            </a:r>
            <a:r>
              <a:rPr lang="en-IN" sz="1400" dirty="0" err="1"/>
              <a:t>foo</a:t>
            </a:r>
            <a:r>
              <a:rPr lang="en-IN" sz="1400" dirty="0" smtClean="0"/>
              <a:t>');</a:t>
            </a:r>
          </a:p>
          <a:p>
            <a:pPr>
              <a:buNone/>
            </a:pPr>
            <a:r>
              <a:rPr lang="en-IN" sz="1400" dirty="0"/>
              <a:t>	</a:t>
            </a:r>
            <a:r>
              <a:rPr lang="en-IN" sz="1400" dirty="0" smtClean="0"/>
              <a:t> </a:t>
            </a:r>
            <a:r>
              <a:rPr lang="en-IN" sz="1400" dirty="0"/>
              <a:t>}; </a:t>
            </a:r>
          </a:p>
          <a:p>
            <a:pPr>
              <a:buNone/>
            </a:pPr>
            <a:r>
              <a:rPr lang="en-IN" dirty="0" smtClean="0"/>
              <a:t>	</a:t>
            </a:r>
            <a:r>
              <a:rPr lang="en-IN" sz="2000" dirty="0" smtClean="0"/>
              <a:t>Gets </a:t>
            </a:r>
            <a:r>
              <a:rPr lang="en-IN" sz="2000" dirty="0"/>
              <a:t>executed as this code:</a:t>
            </a:r>
            <a:endParaRPr lang="en-IN" dirty="0"/>
          </a:p>
          <a:p>
            <a:pPr>
              <a:buNone/>
            </a:pPr>
            <a:r>
              <a:rPr lang="en-IN" b="1" dirty="0"/>
              <a:t>	</a:t>
            </a:r>
            <a:r>
              <a:rPr lang="en-IN" sz="1400" b="1" dirty="0" smtClean="0"/>
              <a:t>function</a:t>
            </a:r>
            <a:r>
              <a:rPr lang="en-IN" sz="1400" dirty="0" smtClean="0"/>
              <a:t> </a:t>
            </a:r>
            <a:r>
              <a:rPr lang="en-IN" sz="1400" dirty="0"/>
              <a:t>A(){ </a:t>
            </a:r>
            <a:endParaRPr lang="en-IN" sz="1400" dirty="0" smtClean="0"/>
          </a:p>
          <a:p>
            <a:pPr>
              <a:buNone/>
            </a:pPr>
            <a:r>
              <a:rPr lang="en-IN" sz="1400" dirty="0"/>
              <a:t>	</a:t>
            </a:r>
            <a:r>
              <a:rPr lang="en-IN" sz="1400" dirty="0" smtClean="0"/>
              <a:t>	console.log</a:t>
            </a:r>
            <a:r>
              <a:rPr lang="en-IN" sz="1400" dirty="0"/>
              <a:t>('</a:t>
            </a:r>
            <a:r>
              <a:rPr lang="en-IN" sz="1400" dirty="0" err="1"/>
              <a:t>foo</a:t>
            </a:r>
            <a:r>
              <a:rPr lang="en-IN" sz="1400" dirty="0"/>
              <a:t>'); </a:t>
            </a:r>
          </a:p>
          <a:p>
            <a:pPr>
              <a:buNone/>
            </a:pPr>
            <a:r>
              <a:rPr lang="en-IN" sz="1400" dirty="0" smtClean="0"/>
              <a:t>	}; </a:t>
            </a:r>
          </a:p>
          <a:p>
            <a:pPr>
              <a:buNone/>
            </a:pPr>
            <a:r>
              <a:rPr lang="en-IN" sz="1400" dirty="0"/>
              <a:t>	</a:t>
            </a:r>
            <a:r>
              <a:rPr lang="en-IN" sz="1400" dirty="0" smtClean="0"/>
              <a:t>A</a:t>
            </a:r>
            <a:r>
              <a:rPr lang="en-IN" sz="1400" dirty="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a:t>
            </a:r>
            <a:r>
              <a:rPr lang="en-IN" dirty="0" smtClean="0"/>
              <a:t> declaration.....</a:t>
            </a:r>
            <a:endParaRPr lang="en-IN" dirty="0"/>
          </a:p>
        </p:txBody>
      </p:sp>
      <p:sp>
        <p:nvSpPr>
          <p:cNvPr id="3" name="Content Placeholder 2"/>
          <p:cNvSpPr>
            <a:spLocks noGrp="1"/>
          </p:cNvSpPr>
          <p:nvPr>
            <p:ph idx="1"/>
          </p:nvPr>
        </p:nvSpPr>
        <p:spPr/>
        <p:txBody>
          <a:bodyPr>
            <a:normAutofit lnSpcReduction="10000"/>
          </a:bodyPr>
          <a:lstStyle/>
          <a:p>
            <a:r>
              <a:rPr lang="en-IN" dirty="0"/>
              <a:t>C</a:t>
            </a:r>
            <a:r>
              <a:rPr lang="en-IN" dirty="0" smtClean="0"/>
              <a:t>onditional declaration</a:t>
            </a:r>
            <a:r>
              <a:rPr lang="en-IN" dirty="0" smtClean="0"/>
              <a:t> </a:t>
            </a:r>
            <a:r>
              <a:rPr lang="en-IN" dirty="0" smtClean="0"/>
              <a:t>is non-standard.</a:t>
            </a:r>
          </a:p>
          <a:p>
            <a:pPr>
              <a:buNone/>
            </a:pPr>
            <a:r>
              <a:rPr lang="en-IN" sz="1400" dirty="0" smtClean="0"/>
              <a:t>	if (</a:t>
            </a:r>
            <a:r>
              <a:rPr lang="en-IN" sz="1400" dirty="0"/>
              <a:t>true</a:t>
            </a:r>
            <a:r>
              <a:rPr lang="en-IN" sz="1400" dirty="0" smtClean="0"/>
              <a:t>) { </a:t>
            </a:r>
          </a:p>
          <a:p>
            <a:pPr lvl="1">
              <a:buNone/>
            </a:pPr>
            <a:r>
              <a:rPr lang="en-IN" sz="1400" dirty="0" smtClean="0"/>
              <a:t>function </a:t>
            </a:r>
            <a:r>
              <a:rPr lang="en-IN" sz="1400" dirty="0" err="1" smtClean="0"/>
              <a:t>foo</a:t>
            </a:r>
            <a:r>
              <a:rPr lang="en-IN" sz="1400" dirty="0" smtClean="0"/>
              <a:t>() { return </a:t>
            </a:r>
            <a:r>
              <a:rPr lang="en-IN" sz="1400" dirty="0"/>
              <a:t>'first</a:t>
            </a:r>
            <a:r>
              <a:rPr lang="en-IN" sz="1400" dirty="0" smtClean="0"/>
              <a:t>';	}</a:t>
            </a:r>
            <a:endParaRPr lang="en-IN" sz="1400" dirty="0"/>
          </a:p>
          <a:p>
            <a:pPr lvl="1">
              <a:buNone/>
            </a:pPr>
            <a:r>
              <a:rPr lang="en-IN" sz="1400" dirty="0" smtClean="0"/>
              <a:t>} </a:t>
            </a:r>
            <a:r>
              <a:rPr lang="en-IN" sz="1400" dirty="0"/>
              <a:t>else</a:t>
            </a:r>
            <a:r>
              <a:rPr lang="en-IN" sz="1400" dirty="0" smtClean="0"/>
              <a:t> { </a:t>
            </a:r>
          </a:p>
          <a:p>
            <a:pPr lvl="1">
              <a:buNone/>
            </a:pPr>
            <a:r>
              <a:rPr lang="en-IN" sz="1400" dirty="0" smtClean="0"/>
              <a:t>	function </a:t>
            </a:r>
            <a:r>
              <a:rPr lang="en-IN" sz="1400" dirty="0" err="1" smtClean="0"/>
              <a:t>foo</a:t>
            </a:r>
            <a:r>
              <a:rPr lang="en-IN" sz="1400" dirty="0" smtClean="0"/>
              <a:t>() {	return </a:t>
            </a:r>
            <a:r>
              <a:rPr lang="en-IN" sz="1400" dirty="0"/>
              <a:t>'second</a:t>
            </a:r>
            <a:r>
              <a:rPr lang="en-IN" sz="1400" dirty="0" smtClean="0"/>
              <a:t>';} </a:t>
            </a:r>
          </a:p>
          <a:p>
            <a:pPr lvl="1">
              <a:buNone/>
            </a:pPr>
            <a:r>
              <a:rPr lang="en-IN" sz="1400" dirty="0" smtClean="0"/>
              <a:t>} </a:t>
            </a:r>
          </a:p>
          <a:p>
            <a:pPr lvl="1">
              <a:buNone/>
            </a:pPr>
            <a:r>
              <a:rPr lang="en-IN" sz="1400" dirty="0" err="1" smtClean="0"/>
              <a:t>foo</a:t>
            </a:r>
            <a:r>
              <a:rPr lang="en-IN" sz="1400" dirty="0" smtClean="0"/>
              <a:t>(); </a:t>
            </a:r>
            <a:br>
              <a:rPr lang="en-IN" sz="1400" dirty="0" smtClean="0"/>
            </a:br>
            <a:endParaRPr lang="en-IN" sz="1400" dirty="0" smtClean="0"/>
          </a:p>
          <a:p>
            <a:pPr>
              <a:buNone/>
            </a:pPr>
            <a:r>
              <a:rPr lang="en-IN" dirty="0" smtClean="0"/>
              <a:t>	</a:t>
            </a:r>
            <a:r>
              <a:rPr lang="en-IN" sz="2000" dirty="0" smtClean="0"/>
              <a:t>// </a:t>
            </a:r>
            <a:r>
              <a:rPr lang="en-IN" sz="2000" dirty="0"/>
              <a:t>Instead, use function expressions</a:t>
            </a:r>
            <a:r>
              <a:rPr lang="en-IN" sz="2000" dirty="0" smtClean="0"/>
              <a:t>:</a:t>
            </a:r>
          </a:p>
          <a:p>
            <a:pPr>
              <a:buNone/>
            </a:pPr>
            <a:r>
              <a:rPr lang="en-IN" dirty="0" smtClean="0"/>
              <a:t> 	</a:t>
            </a:r>
            <a:r>
              <a:rPr lang="en-IN" sz="1400" dirty="0" err="1" smtClean="0"/>
              <a:t>var</a:t>
            </a:r>
            <a:r>
              <a:rPr lang="en-IN" sz="1400" dirty="0" smtClean="0"/>
              <a:t> </a:t>
            </a:r>
            <a:r>
              <a:rPr lang="en-IN" sz="1400" dirty="0" err="1" smtClean="0"/>
              <a:t>foo</a:t>
            </a:r>
            <a:r>
              <a:rPr lang="en-IN" sz="1400" dirty="0" smtClean="0"/>
              <a:t>; </a:t>
            </a:r>
          </a:p>
          <a:p>
            <a:pPr>
              <a:buNone/>
            </a:pPr>
            <a:r>
              <a:rPr lang="en-IN" sz="1400" dirty="0"/>
              <a:t>	</a:t>
            </a:r>
            <a:r>
              <a:rPr lang="en-IN" sz="1400" dirty="0" smtClean="0"/>
              <a:t>if (</a:t>
            </a:r>
            <a:r>
              <a:rPr lang="en-IN" sz="1400" dirty="0"/>
              <a:t>true</a:t>
            </a:r>
            <a:r>
              <a:rPr lang="en-IN" sz="1400" dirty="0" smtClean="0"/>
              <a:t>) {</a:t>
            </a:r>
          </a:p>
          <a:p>
            <a:pPr>
              <a:buNone/>
            </a:pPr>
            <a:r>
              <a:rPr lang="en-IN" sz="1400" dirty="0"/>
              <a:t>	</a:t>
            </a:r>
            <a:r>
              <a:rPr lang="en-IN" sz="1400" dirty="0" smtClean="0"/>
              <a:t>	 </a:t>
            </a:r>
            <a:r>
              <a:rPr lang="en-IN" sz="1400" dirty="0" err="1" smtClean="0"/>
              <a:t>foo</a:t>
            </a:r>
            <a:r>
              <a:rPr lang="en-IN" sz="1400" dirty="0" smtClean="0"/>
              <a:t> </a:t>
            </a:r>
            <a:r>
              <a:rPr lang="en-IN" sz="1400" dirty="0"/>
              <a:t>=</a:t>
            </a:r>
            <a:r>
              <a:rPr lang="en-IN" sz="1400" dirty="0" smtClean="0"/>
              <a:t> </a:t>
            </a:r>
            <a:r>
              <a:rPr lang="en-IN" sz="1400" dirty="0"/>
              <a:t>function</a:t>
            </a:r>
            <a:r>
              <a:rPr lang="en-IN" sz="1400" dirty="0" smtClean="0"/>
              <a:t>() { </a:t>
            </a:r>
            <a:r>
              <a:rPr lang="en-IN" sz="1400" dirty="0"/>
              <a:t>return</a:t>
            </a:r>
            <a:r>
              <a:rPr lang="en-IN" sz="1400" dirty="0" smtClean="0"/>
              <a:t> </a:t>
            </a:r>
            <a:r>
              <a:rPr lang="en-IN" sz="1400" dirty="0"/>
              <a:t>'first'</a:t>
            </a:r>
            <a:r>
              <a:rPr lang="en-IN" sz="1400" dirty="0" smtClean="0"/>
              <a:t>; }; </a:t>
            </a:r>
          </a:p>
          <a:p>
            <a:pPr>
              <a:buNone/>
            </a:pPr>
            <a:r>
              <a:rPr lang="en-IN" sz="1400" dirty="0"/>
              <a:t>	</a:t>
            </a:r>
            <a:r>
              <a:rPr lang="en-IN" sz="1400" dirty="0" smtClean="0"/>
              <a:t>} </a:t>
            </a:r>
            <a:r>
              <a:rPr lang="en-IN" sz="1400" dirty="0"/>
              <a:t>else</a:t>
            </a:r>
            <a:r>
              <a:rPr lang="en-IN" sz="1400" dirty="0" smtClean="0"/>
              <a:t> {</a:t>
            </a:r>
          </a:p>
          <a:p>
            <a:pPr>
              <a:buNone/>
            </a:pPr>
            <a:r>
              <a:rPr lang="en-IN" sz="1400" dirty="0"/>
              <a:t>	</a:t>
            </a:r>
            <a:r>
              <a:rPr lang="en-IN" sz="1400" dirty="0" smtClean="0"/>
              <a:t>	 </a:t>
            </a:r>
            <a:r>
              <a:rPr lang="en-IN" sz="1400" dirty="0" err="1" smtClean="0"/>
              <a:t>foo</a:t>
            </a:r>
            <a:r>
              <a:rPr lang="en-IN" sz="1400" dirty="0" smtClean="0"/>
              <a:t> </a:t>
            </a:r>
            <a:r>
              <a:rPr lang="en-IN" sz="1400" dirty="0"/>
              <a:t>=</a:t>
            </a:r>
            <a:r>
              <a:rPr lang="en-IN" sz="1400" dirty="0" smtClean="0"/>
              <a:t> </a:t>
            </a:r>
            <a:r>
              <a:rPr lang="en-IN" sz="1400" dirty="0"/>
              <a:t>function</a:t>
            </a:r>
            <a:r>
              <a:rPr lang="en-IN" sz="1400" dirty="0" smtClean="0"/>
              <a:t>() { </a:t>
            </a:r>
            <a:r>
              <a:rPr lang="en-IN" sz="1400" dirty="0"/>
              <a:t>return</a:t>
            </a:r>
            <a:r>
              <a:rPr lang="en-IN" sz="1400" dirty="0" smtClean="0"/>
              <a:t> </a:t>
            </a:r>
            <a:r>
              <a:rPr lang="en-IN" sz="1400" dirty="0"/>
              <a:t>'second'</a:t>
            </a:r>
            <a:r>
              <a:rPr lang="en-IN" sz="1400" dirty="0" smtClean="0"/>
              <a:t>; }; </a:t>
            </a:r>
          </a:p>
          <a:p>
            <a:pPr>
              <a:buNone/>
            </a:pPr>
            <a:r>
              <a:rPr lang="en-IN" sz="1400" dirty="0"/>
              <a:t>	</a:t>
            </a:r>
            <a:r>
              <a:rPr lang="en-IN" sz="1400" dirty="0" smtClean="0"/>
              <a:t>} </a:t>
            </a:r>
            <a:r>
              <a:rPr lang="en-IN" sz="1400" dirty="0" err="1" smtClean="0"/>
              <a:t>foo</a:t>
            </a:r>
            <a:r>
              <a:rPr lang="en-IN" sz="1400"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a:t>
            </a:r>
            <a:r>
              <a:rPr lang="en-IN" dirty="0" smtClean="0"/>
              <a:t> functional declaration</a:t>
            </a:r>
            <a:endParaRPr lang="en-IN" dirty="0"/>
          </a:p>
        </p:txBody>
      </p:sp>
      <p:sp>
        <p:nvSpPr>
          <p:cNvPr id="3" name="Content Placeholder 2"/>
          <p:cNvSpPr>
            <a:spLocks noGrp="1"/>
          </p:cNvSpPr>
          <p:nvPr>
            <p:ph idx="1"/>
          </p:nvPr>
        </p:nvSpPr>
        <p:spPr/>
        <p:txBody>
          <a:bodyPr>
            <a:normAutofit/>
          </a:bodyPr>
          <a:lstStyle/>
          <a:p>
            <a:r>
              <a:rPr lang="en-IN" sz="1800" i="1" dirty="0" err="1"/>
              <a:t>FunctionDeclaration</a:t>
            </a:r>
            <a:r>
              <a:rPr lang="en-IN" sz="1800" dirty="0" err="1"/>
              <a:t>s</a:t>
            </a:r>
            <a:r>
              <a:rPr lang="en-IN" sz="1800" dirty="0"/>
              <a:t> are only allowed to appear in </a:t>
            </a:r>
            <a:r>
              <a:rPr lang="en-IN" sz="1800" i="1" dirty="0"/>
              <a:t>Program</a:t>
            </a:r>
            <a:r>
              <a:rPr lang="en-IN" sz="1800" dirty="0"/>
              <a:t> or </a:t>
            </a:r>
            <a:r>
              <a:rPr lang="en-IN" sz="1800" i="1" dirty="0" err="1" smtClean="0"/>
              <a:t>FunctionBody</a:t>
            </a:r>
            <a:r>
              <a:rPr lang="en-IN" sz="1800" i="1" dirty="0" smtClean="0"/>
              <a:t>.</a:t>
            </a:r>
          </a:p>
          <a:p>
            <a:r>
              <a:rPr lang="en-IN" sz="1800" dirty="0"/>
              <a:t>Syntactically, they </a:t>
            </a:r>
            <a:r>
              <a:rPr lang="en-IN" sz="1800" b="1" dirty="0"/>
              <a:t>can not appear in </a:t>
            </a:r>
            <a:r>
              <a:rPr lang="en-IN" sz="1800" b="1" i="1" dirty="0"/>
              <a:t>Block</a:t>
            </a:r>
            <a:r>
              <a:rPr lang="en-IN" sz="1800" dirty="0"/>
              <a:t> (</a:t>
            </a:r>
            <a:r>
              <a:rPr lang="en-IN" sz="1800" dirty="0" smtClean="0"/>
              <a:t>{ ... }</a:t>
            </a:r>
            <a:r>
              <a:rPr lang="en-IN" sz="1800" dirty="0"/>
              <a:t>) — such as that of </a:t>
            </a:r>
            <a:r>
              <a:rPr lang="en-IN" sz="1800" dirty="0" smtClean="0"/>
              <a:t>if</a:t>
            </a:r>
            <a:r>
              <a:rPr lang="en-IN" sz="1800" dirty="0"/>
              <a:t>, </a:t>
            </a:r>
            <a:r>
              <a:rPr lang="en-IN" sz="1800" dirty="0" smtClean="0"/>
              <a:t>while</a:t>
            </a:r>
            <a:r>
              <a:rPr lang="en-IN" sz="1800" dirty="0"/>
              <a:t> or </a:t>
            </a:r>
            <a:r>
              <a:rPr lang="en-IN" sz="1800" dirty="0" err="1" smtClean="0"/>
              <a:t>for</a:t>
            </a:r>
            <a:r>
              <a:rPr lang="en-IN" sz="1800" dirty="0" err="1"/>
              <a:t>statements</a:t>
            </a:r>
            <a:r>
              <a:rPr lang="en-IN" sz="1800" dirty="0"/>
              <a:t>. </a:t>
            </a:r>
            <a:endParaRPr lang="en-IN" sz="1800" dirty="0" smtClean="0"/>
          </a:p>
          <a:p>
            <a:r>
              <a:rPr lang="en-IN" sz="1800" i="1" dirty="0" smtClean="0"/>
              <a:t>Block</a:t>
            </a:r>
            <a:r>
              <a:rPr lang="en-IN" sz="1800" dirty="0" smtClean="0"/>
              <a:t>s </a:t>
            </a:r>
            <a:r>
              <a:rPr lang="en-IN" sz="1800" dirty="0"/>
              <a:t>can only contain </a:t>
            </a:r>
            <a:r>
              <a:rPr lang="en-IN" sz="1800" i="1" dirty="0"/>
              <a:t>Statement</a:t>
            </a:r>
            <a:r>
              <a:rPr lang="en-IN" sz="1800" dirty="0"/>
              <a:t>s, not </a:t>
            </a:r>
            <a:r>
              <a:rPr lang="en-IN" sz="1800" i="1" dirty="0" err="1"/>
              <a:t>SourceElement</a:t>
            </a:r>
            <a:r>
              <a:rPr lang="en-IN" sz="1800" dirty="0" err="1"/>
              <a:t>s</a:t>
            </a:r>
            <a:r>
              <a:rPr lang="en-IN" sz="1800" dirty="0"/>
              <a:t>, which </a:t>
            </a:r>
            <a:r>
              <a:rPr lang="en-IN" sz="1800" i="1" dirty="0" err="1"/>
              <a:t>FunctionDeclaration</a:t>
            </a:r>
            <a:r>
              <a:rPr lang="en-IN" sz="1800" dirty="0"/>
              <a:t> </a:t>
            </a:r>
            <a:r>
              <a:rPr lang="en-IN" sz="1800" dirty="0" smtClean="0"/>
              <a:t>is.</a:t>
            </a:r>
          </a:p>
          <a:p>
            <a:r>
              <a:rPr lang="en-IN" sz="1800" i="1" dirty="0" err="1"/>
              <a:t>ExpressionStatement</a:t>
            </a:r>
            <a:r>
              <a:rPr lang="en-IN" sz="1800" dirty="0"/>
              <a:t> is explicitly defined </a:t>
            </a:r>
            <a:r>
              <a:rPr lang="en-IN" sz="1800" b="1" dirty="0"/>
              <a:t>to not begin with "function" </a:t>
            </a:r>
            <a:r>
              <a:rPr lang="en-IN" sz="1800" b="1" dirty="0" smtClean="0"/>
              <a:t>keyword.</a:t>
            </a:r>
            <a:endParaRPr lang="en-I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r>
              <a:rPr lang="en-IN" dirty="0" smtClean="0"/>
              <a:t> expression</a:t>
            </a:r>
            <a:endParaRPr lang="en-IN" dirty="0"/>
          </a:p>
        </p:txBody>
      </p:sp>
      <p:sp>
        <p:nvSpPr>
          <p:cNvPr id="3" name="Content Placeholder 2"/>
          <p:cNvSpPr>
            <a:spLocks noGrp="1"/>
          </p:cNvSpPr>
          <p:nvPr>
            <p:ph idx="1"/>
          </p:nvPr>
        </p:nvSpPr>
        <p:spPr/>
        <p:txBody>
          <a:bodyPr/>
          <a:lstStyle/>
          <a:p>
            <a:r>
              <a:rPr lang="en-US" dirty="0" smtClean="0"/>
              <a:t>Named</a:t>
            </a:r>
            <a:r>
              <a:rPr lang="en-IN" dirty="0" smtClean="0"/>
              <a:t> function expression (NFE)</a:t>
            </a:r>
          </a:p>
          <a:p>
            <a:pPr lvl="1"/>
            <a:r>
              <a:rPr lang="en-IN" sz="1800" dirty="0" smtClean="0"/>
              <a:t>when </a:t>
            </a:r>
            <a:r>
              <a:rPr lang="en-IN" sz="1800" dirty="0"/>
              <a:t>a function expression has a name (technically — </a:t>
            </a:r>
            <a:r>
              <a:rPr lang="en-IN" sz="1800" i="1" dirty="0"/>
              <a:t>Identifier</a:t>
            </a:r>
            <a:r>
              <a:rPr lang="en-IN" sz="1800" dirty="0"/>
              <a:t>), it is called a </a:t>
            </a:r>
            <a:r>
              <a:rPr lang="en-IN" sz="1800" b="1" dirty="0"/>
              <a:t>named function </a:t>
            </a:r>
            <a:r>
              <a:rPr lang="en-IN" sz="1800" b="1" dirty="0" smtClean="0"/>
              <a:t>expression</a:t>
            </a:r>
            <a:r>
              <a:rPr lang="en-IN" sz="1800" dirty="0" smtClean="0"/>
              <a:t>.</a:t>
            </a:r>
          </a:p>
          <a:p>
            <a:pPr lvl="1">
              <a:buNone/>
            </a:pPr>
            <a:r>
              <a:rPr lang="en-IN" sz="1800" dirty="0" smtClean="0"/>
              <a:t>		</a:t>
            </a:r>
            <a:r>
              <a:rPr lang="en-IN" sz="1400" dirty="0" err="1" smtClean="0"/>
              <a:t>var</a:t>
            </a:r>
            <a:r>
              <a:rPr lang="en-IN" sz="1400" dirty="0" smtClean="0"/>
              <a:t> f </a:t>
            </a:r>
            <a:r>
              <a:rPr lang="en-IN" sz="1400" dirty="0"/>
              <a:t>=</a:t>
            </a:r>
            <a:r>
              <a:rPr lang="en-IN" sz="1400" dirty="0" smtClean="0"/>
              <a:t> </a:t>
            </a:r>
            <a:r>
              <a:rPr lang="en-IN" sz="1400" dirty="0"/>
              <a:t>function</a:t>
            </a:r>
            <a:r>
              <a:rPr lang="en-IN" sz="1400" dirty="0" smtClean="0"/>
              <a:t> </a:t>
            </a:r>
            <a:r>
              <a:rPr lang="en-IN" sz="1400" dirty="0" err="1" smtClean="0"/>
              <a:t>foo</a:t>
            </a:r>
            <a:r>
              <a:rPr lang="en-IN" sz="1400" dirty="0" smtClean="0"/>
              <a:t>(){</a:t>
            </a:r>
          </a:p>
          <a:p>
            <a:pPr lvl="1">
              <a:buNone/>
            </a:pPr>
            <a:endParaRPr lang="en-IN" sz="1400" dirty="0" smtClean="0"/>
          </a:p>
          <a:p>
            <a:pPr lvl="1">
              <a:buNone/>
            </a:pPr>
            <a:r>
              <a:rPr lang="en-US" sz="1400" dirty="0" smtClean="0"/>
              <a:t>		</a:t>
            </a:r>
            <a:r>
              <a:rPr lang="en-IN" sz="1400" dirty="0" smtClean="0"/>
              <a:t> // "</a:t>
            </a:r>
            <a:r>
              <a:rPr lang="en-IN" sz="1400" dirty="0" err="1" smtClean="0"/>
              <a:t>foo</a:t>
            </a:r>
            <a:r>
              <a:rPr lang="en-IN" sz="1400" dirty="0" smtClean="0"/>
              <a:t>" is available in this inner scope </a:t>
            </a:r>
            <a:endParaRPr lang="en-IN" sz="1400" dirty="0" smtClean="0"/>
          </a:p>
          <a:p>
            <a:pPr lvl="2">
              <a:buNone/>
            </a:pPr>
            <a:r>
              <a:rPr lang="en-IN" sz="1400" dirty="0" smtClean="0"/>
              <a:t> </a:t>
            </a:r>
            <a:r>
              <a:rPr lang="en-IN" sz="1400" dirty="0"/>
              <a:t>return</a:t>
            </a:r>
            <a:r>
              <a:rPr lang="en-IN" sz="1400" dirty="0" smtClean="0"/>
              <a:t> </a:t>
            </a:r>
            <a:r>
              <a:rPr lang="en-IN" sz="1400" dirty="0" err="1"/>
              <a:t>typeof</a:t>
            </a:r>
            <a:r>
              <a:rPr lang="en-IN" sz="1400" dirty="0" smtClean="0"/>
              <a:t> </a:t>
            </a:r>
            <a:r>
              <a:rPr lang="en-IN" sz="1400" dirty="0" err="1" smtClean="0"/>
              <a:t>foo</a:t>
            </a:r>
            <a:r>
              <a:rPr lang="en-IN" sz="1400" dirty="0" smtClean="0"/>
              <a:t>; </a:t>
            </a:r>
          </a:p>
          <a:p>
            <a:pPr lvl="2">
              <a:buNone/>
            </a:pPr>
            <a:r>
              <a:rPr lang="en-IN" sz="1400" dirty="0" smtClean="0"/>
              <a:t>//”function”	</a:t>
            </a:r>
          </a:p>
          <a:p>
            <a:pPr lvl="2">
              <a:buNone/>
            </a:pPr>
            <a:r>
              <a:rPr lang="en-IN" sz="1400" dirty="0" smtClean="0"/>
              <a:t>};</a:t>
            </a:r>
          </a:p>
          <a:p>
            <a:pPr lvl="2">
              <a:buNone/>
            </a:pPr>
            <a:endParaRPr lang="en-IN" sz="1400" dirty="0"/>
          </a:p>
          <a:p>
            <a:pPr lvl="2">
              <a:buNone/>
            </a:pPr>
            <a:r>
              <a:rPr lang="en-IN" sz="1400" dirty="0" smtClean="0"/>
              <a:t> </a:t>
            </a:r>
            <a:r>
              <a:rPr lang="en-IN" sz="1400" dirty="0"/>
              <a:t>// `</a:t>
            </a:r>
            <a:r>
              <a:rPr lang="en-IN" sz="1400" dirty="0" err="1"/>
              <a:t>foo</a:t>
            </a:r>
            <a:r>
              <a:rPr lang="en-IN" sz="1400" dirty="0"/>
              <a:t>` is never visible "outside"</a:t>
            </a:r>
            <a:r>
              <a:rPr lang="en-IN" sz="1400" dirty="0" smtClean="0"/>
              <a:t> </a:t>
            </a:r>
          </a:p>
          <a:p>
            <a:pPr lvl="2">
              <a:buNone/>
            </a:pPr>
            <a:r>
              <a:rPr lang="en-IN" sz="1400" dirty="0" err="1" smtClean="0"/>
              <a:t>typeof</a:t>
            </a:r>
            <a:r>
              <a:rPr lang="en-IN" sz="1400" dirty="0" smtClean="0"/>
              <a:t> </a:t>
            </a:r>
            <a:r>
              <a:rPr lang="en-IN" sz="1400" dirty="0" err="1" smtClean="0"/>
              <a:t>foo</a:t>
            </a:r>
            <a:r>
              <a:rPr lang="en-IN" sz="1400" dirty="0" smtClean="0"/>
              <a:t>; </a:t>
            </a:r>
          </a:p>
          <a:p>
            <a:pPr lvl="2">
              <a:buNone/>
            </a:pPr>
            <a:r>
              <a:rPr lang="en-IN" sz="1400" dirty="0" smtClean="0"/>
              <a:t>// </a:t>
            </a:r>
            <a:r>
              <a:rPr lang="en-IN" sz="1400" dirty="0"/>
              <a:t>"undefined"</a:t>
            </a:r>
            <a:r>
              <a:rPr lang="en-IN" sz="1400" dirty="0" smtClean="0"/>
              <a:t> </a:t>
            </a:r>
          </a:p>
          <a:p>
            <a:pPr lvl="2">
              <a:buNone/>
            </a:pPr>
            <a:endParaRPr lang="en-IN" sz="1400" dirty="0" smtClean="0"/>
          </a:p>
          <a:p>
            <a:pPr lvl="2">
              <a:buNone/>
            </a:pPr>
            <a:r>
              <a:rPr lang="en-IN" sz="1400" dirty="0" smtClean="0"/>
              <a:t>f(); </a:t>
            </a:r>
            <a:r>
              <a:rPr lang="en-IN" sz="1400" dirty="0"/>
              <a:t>// "function"</a:t>
            </a:r>
            <a:endParaRPr lang="en-IN" sz="1400" dirty="0" smtClean="0"/>
          </a:p>
          <a:p>
            <a:pPr lvl="1">
              <a:buNone/>
            </a:pPr>
            <a:endParaRPr lang="en-US" sz="1800" dirty="0" smtClean="0"/>
          </a:p>
          <a:p>
            <a:pPr lvl="1">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JScript</a:t>
            </a:r>
            <a:r>
              <a:rPr lang="en-IN" dirty="0"/>
              <a:t> </a:t>
            </a:r>
            <a:r>
              <a:rPr lang="en-IN" dirty="0" smtClean="0"/>
              <a:t>bugs</a:t>
            </a:r>
            <a:endParaRPr lang="en-IN" dirty="0"/>
          </a:p>
        </p:txBody>
      </p:sp>
      <p:sp>
        <p:nvSpPr>
          <p:cNvPr id="3" name="Content Placeholder 2"/>
          <p:cNvSpPr>
            <a:spLocks noGrp="1"/>
          </p:cNvSpPr>
          <p:nvPr>
            <p:ph idx="1"/>
          </p:nvPr>
        </p:nvSpPr>
        <p:spPr/>
        <p:txBody>
          <a:bodyPr>
            <a:normAutofit fontScale="77500" lnSpcReduction="20000"/>
          </a:bodyPr>
          <a:lstStyle/>
          <a:p>
            <a:r>
              <a:rPr lang="en-IN" sz="1800" dirty="0" err="1"/>
              <a:t>var</a:t>
            </a:r>
            <a:r>
              <a:rPr lang="en-IN" sz="1800" dirty="0" smtClean="0"/>
              <a:t> f </a:t>
            </a:r>
            <a:r>
              <a:rPr lang="en-IN" sz="1800" dirty="0"/>
              <a:t>=</a:t>
            </a:r>
            <a:r>
              <a:rPr lang="en-IN" sz="1800" dirty="0" smtClean="0"/>
              <a:t> </a:t>
            </a:r>
            <a:r>
              <a:rPr lang="en-IN" sz="1800" dirty="0"/>
              <a:t>function</a:t>
            </a:r>
            <a:r>
              <a:rPr lang="en-IN" sz="1800" dirty="0" smtClean="0"/>
              <a:t> g(){}; </a:t>
            </a:r>
          </a:p>
          <a:p>
            <a:pPr>
              <a:buNone/>
            </a:pPr>
            <a:r>
              <a:rPr lang="en-IN" sz="1800" dirty="0"/>
              <a:t>	</a:t>
            </a:r>
            <a:r>
              <a:rPr lang="en-IN" sz="1800" dirty="0" err="1" smtClean="0"/>
              <a:t>typeof</a:t>
            </a:r>
            <a:r>
              <a:rPr lang="en-IN" sz="1800" dirty="0" smtClean="0"/>
              <a:t> g;</a:t>
            </a:r>
          </a:p>
          <a:p>
            <a:pPr>
              <a:buNone/>
            </a:pPr>
            <a:r>
              <a:rPr lang="en-US" sz="1800" dirty="0" smtClean="0"/>
              <a:t>	</a:t>
            </a:r>
            <a:r>
              <a:rPr lang="en-US" sz="1800" dirty="0" err="1" smtClean="0"/>
              <a:t>Javascript</a:t>
            </a:r>
            <a:r>
              <a:rPr lang="en-IN" sz="1800" dirty="0" smtClean="0"/>
              <a:t> </a:t>
            </a:r>
            <a:r>
              <a:rPr lang="en-US" sz="1800" dirty="0" smtClean="0"/>
              <a:t>:</a:t>
            </a:r>
            <a:r>
              <a:rPr lang="en-IN" sz="1800" dirty="0" smtClean="0"/>
              <a:t>  “undefined”			</a:t>
            </a:r>
            <a:endParaRPr lang="en-IN" sz="1800" dirty="0" smtClean="0"/>
          </a:p>
          <a:p>
            <a:pPr>
              <a:buNone/>
            </a:pPr>
            <a:r>
              <a:rPr lang="en-IN" sz="1800" dirty="0"/>
              <a:t>	</a:t>
            </a:r>
            <a:r>
              <a:rPr lang="en-IN" sz="1800" dirty="0" smtClean="0"/>
              <a:t> </a:t>
            </a:r>
            <a:r>
              <a:rPr lang="en-IN" sz="1800" dirty="0" err="1" smtClean="0"/>
              <a:t>JScript</a:t>
            </a:r>
            <a:r>
              <a:rPr lang="en-IN" sz="1800" dirty="0" smtClean="0"/>
              <a:t> :</a:t>
            </a:r>
            <a:r>
              <a:rPr lang="en-IN" sz="1800" dirty="0" smtClean="0"/>
              <a:t> </a:t>
            </a:r>
            <a:r>
              <a:rPr lang="en-IN" sz="1800" dirty="0"/>
              <a:t>"</a:t>
            </a:r>
            <a:r>
              <a:rPr lang="en-IN" sz="1800" dirty="0" smtClean="0"/>
              <a:t>function“</a:t>
            </a:r>
          </a:p>
          <a:p>
            <a:pPr>
              <a:buNone/>
            </a:pPr>
            <a:endParaRPr lang="en-IN" sz="1800" dirty="0" smtClean="0"/>
          </a:p>
          <a:p>
            <a:r>
              <a:rPr lang="en-IN" sz="1800" dirty="0" err="1" smtClean="0"/>
              <a:t>typeof</a:t>
            </a:r>
            <a:r>
              <a:rPr lang="en-IN" sz="1800" dirty="0" smtClean="0"/>
              <a:t> g;</a:t>
            </a:r>
            <a:endParaRPr lang="en-US" sz="1800" dirty="0"/>
          </a:p>
          <a:p>
            <a:pPr>
              <a:buNone/>
            </a:pPr>
            <a:r>
              <a:rPr lang="en-IN" sz="1800" dirty="0" smtClean="0"/>
              <a:t>	</a:t>
            </a:r>
            <a:r>
              <a:rPr lang="en-IN" sz="1800" dirty="0" err="1" smtClean="0"/>
              <a:t>var</a:t>
            </a:r>
            <a:r>
              <a:rPr lang="en-IN" sz="1800" dirty="0" smtClean="0"/>
              <a:t> f </a:t>
            </a:r>
            <a:r>
              <a:rPr lang="en-IN" sz="1800" dirty="0"/>
              <a:t>=</a:t>
            </a:r>
            <a:r>
              <a:rPr lang="en-IN" sz="1800" dirty="0" smtClean="0"/>
              <a:t> </a:t>
            </a:r>
            <a:r>
              <a:rPr lang="en-IN" sz="1800" dirty="0"/>
              <a:t>function</a:t>
            </a:r>
            <a:r>
              <a:rPr lang="en-IN" sz="1800" dirty="0" smtClean="0"/>
              <a:t> g(){};</a:t>
            </a:r>
          </a:p>
          <a:p>
            <a:pPr>
              <a:buNone/>
            </a:pPr>
            <a:r>
              <a:rPr lang="en-US" sz="1800" dirty="0" smtClean="0"/>
              <a:t>	</a:t>
            </a:r>
            <a:r>
              <a:rPr lang="en-US" sz="1800" dirty="0" err="1" smtClean="0"/>
              <a:t>Javascript</a:t>
            </a:r>
            <a:r>
              <a:rPr lang="en-IN" sz="1800" dirty="0" smtClean="0"/>
              <a:t> </a:t>
            </a:r>
            <a:r>
              <a:rPr lang="en-US" sz="1800" dirty="0" smtClean="0"/>
              <a:t>:</a:t>
            </a:r>
            <a:r>
              <a:rPr lang="en-IN" sz="1800" dirty="0" smtClean="0"/>
              <a:t>  “undefined”</a:t>
            </a:r>
          </a:p>
          <a:p>
            <a:pPr>
              <a:buNone/>
            </a:pPr>
            <a:r>
              <a:rPr lang="en-IN" sz="1800" dirty="0" smtClean="0"/>
              <a:t>	 </a:t>
            </a:r>
            <a:r>
              <a:rPr lang="en-IN" sz="1800" dirty="0" err="1" smtClean="0"/>
              <a:t>JScript</a:t>
            </a:r>
            <a:r>
              <a:rPr lang="en-IN" sz="1800" dirty="0" smtClean="0"/>
              <a:t> : "function“</a:t>
            </a:r>
            <a:endParaRPr lang="en-US" sz="1800" dirty="0" smtClean="0"/>
          </a:p>
          <a:p>
            <a:pPr>
              <a:buNone/>
            </a:pPr>
            <a:endParaRPr lang="en-US" sz="1800" dirty="0"/>
          </a:p>
          <a:p>
            <a:r>
              <a:rPr lang="en-IN" sz="1800" dirty="0" err="1" smtClean="0"/>
              <a:t>var</a:t>
            </a:r>
            <a:r>
              <a:rPr lang="en-IN" sz="1800" dirty="0" smtClean="0"/>
              <a:t> f </a:t>
            </a:r>
            <a:r>
              <a:rPr lang="en-IN" sz="1800" dirty="0"/>
              <a:t>=</a:t>
            </a:r>
            <a:r>
              <a:rPr lang="en-IN" sz="1800" dirty="0" smtClean="0"/>
              <a:t> </a:t>
            </a:r>
            <a:r>
              <a:rPr lang="en-IN" sz="1800" dirty="0"/>
              <a:t>function</a:t>
            </a:r>
            <a:r>
              <a:rPr lang="en-IN" sz="1800" dirty="0" smtClean="0"/>
              <a:t> g(){};</a:t>
            </a:r>
          </a:p>
          <a:p>
            <a:pPr>
              <a:buNone/>
            </a:pPr>
            <a:r>
              <a:rPr lang="en-IN" sz="1800" dirty="0"/>
              <a:t>	</a:t>
            </a:r>
            <a:r>
              <a:rPr lang="en-IN" sz="1800" dirty="0" smtClean="0"/>
              <a:t> f </a:t>
            </a:r>
            <a:r>
              <a:rPr lang="en-IN" sz="1800" dirty="0"/>
              <a:t>===</a:t>
            </a:r>
            <a:r>
              <a:rPr lang="en-IN" sz="1800" dirty="0" smtClean="0"/>
              <a:t> g; </a:t>
            </a:r>
          </a:p>
          <a:p>
            <a:pPr>
              <a:buNone/>
            </a:pPr>
            <a:r>
              <a:rPr lang="en-IN" sz="1800" dirty="0"/>
              <a:t>	</a:t>
            </a:r>
            <a:r>
              <a:rPr lang="en-US" sz="1800" dirty="0" err="1" smtClean="0"/>
              <a:t>Javascript</a:t>
            </a:r>
            <a:r>
              <a:rPr lang="en-IN" sz="1800" dirty="0" smtClean="0"/>
              <a:t> </a:t>
            </a:r>
            <a:r>
              <a:rPr lang="en-US" sz="1800" dirty="0" smtClean="0"/>
              <a:t>:</a:t>
            </a:r>
            <a:r>
              <a:rPr lang="en-IN" sz="1800" dirty="0" smtClean="0"/>
              <a:t>  “Error” (outside scope ‘g’ is not accessible)</a:t>
            </a:r>
          </a:p>
          <a:p>
            <a:pPr>
              <a:buNone/>
            </a:pPr>
            <a:r>
              <a:rPr lang="en-IN" sz="1800" dirty="0" smtClean="0"/>
              <a:t>	 </a:t>
            </a:r>
            <a:r>
              <a:rPr lang="en-IN" sz="1800" dirty="0" err="1" smtClean="0"/>
              <a:t>JScript</a:t>
            </a:r>
            <a:r>
              <a:rPr lang="en-IN" sz="1800" dirty="0" smtClean="0"/>
              <a:t> : “false“(Even though accessible, f is not equal to g)</a:t>
            </a:r>
            <a:endParaRPr lang="en-US" sz="1800" dirty="0" smtClean="0"/>
          </a:p>
          <a:p>
            <a:pPr>
              <a:buNone/>
            </a:pPr>
            <a:endParaRPr lang="en-IN" sz="1800" dirty="0" smtClean="0"/>
          </a:p>
          <a:p>
            <a:pPr>
              <a:buNone/>
            </a:pPr>
            <a:r>
              <a:rPr lang="en-IN" sz="1800" dirty="0"/>
              <a:t>	</a:t>
            </a:r>
            <a:r>
              <a:rPr lang="en-IN" sz="1800" dirty="0" err="1" smtClean="0"/>
              <a:t>f.a</a:t>
            </a:r>
            <a:r>
              <a:rPr lang="en-IN" sz="1800" dirty="0" smtClean="0"/>
              <a:t> </a:t>
            </a:r>
            <a:r>
              <a:rPr lang="en-IN" sz="1800" dirty="0"/>
              <a:t>=</a:t>
            </a:r>
            <a:r>
              <a:rPr lang="en-IN" sz="1800" dirty="0" smtClean="0"/>
              <a:t> </a:t>
            </a:r>
            <a:r>
              <a:rPr lang="en-IN" sz="1800" dirty="0"/>
              <a:t>'</a:t>
            </a:r>
            <a:r>
              <a:rPr lang="en-IN" sz="1800" dirty="0" err="1"/>
              <a:t>foo</a:t>
            </a:r>
            <a:r>
              <a:rPr lang="en-IN" sz="1800" dirty="0" smtClean="0"/>
              <a:t>';</a:t>
            </a:r>
          </a:p>
          <a:p>
            <a:pPr>
              <a:buNone/>
            </a:pPr>
            <a:r>
              <a:rPr lang="en-IN" sz="1800" dirty="0" smtClean="0"/>
              <a:t> 	</a:t>
            </a:r>
            <a:r>
              <a:rPr lang="en-IN" sz="1800" dirty="0" err="1" smtClean="0"/>
              <a:t>g.a</a:t>
            </a:r>
            <a:r>
              <a:rPr lang="en-IN" sz="1800" dirty="0" smtClean="0"/>
              <a:t>;</a:t>
            </a:r>
          </a:p>
          <a:p>
            <a:pPr>
              <a:buNone/>
            </a:pPr>
            <a:r>
              <a:rPr lang="en-US" sz="1800" dirty="0" smtClean="0"/>
              <a:t>	</a:t>
            </a:r>
            <a:r>
              <a:rPr lang="en-US" sz="1800" dirty="0" err="1" smtClean="0"/>
              <a:t>JScript</a:t>
            </a:r>
            <a:r>
              <a:rPr lang="en-IN" sz="1800" dirty="0" smtClean="0"/>
              <a:t> : “undefined”</a:t>
            </a:r>
          </a:p>
          <a:p>
            <a:pPr>
              <a:buNone/>
            </a:pPr>
            <a:endParaRPr lang="en-US" sz="1800" dirty="0"/>
          </a:p>
          <a:p>
            <a:pPr>
              <a:buNone/>
            </a:pPr>
            <a:r>
              <a:rPr lang="en-US" sz="1800" dirty="0" smtClean="0"/>
              <a:t>	</a:t>
            </a:r>
            <a:r>
              <a:rPr lang="en-US" sz="2600" dirty="0" smtClean="0"/>
              <a:t>//</a:t>
            </a:r>
            <a:r>
              <a:rPr lang="en-IN" sz="2300" dirty="0"/>
              <a:t>Named function expression creates TWO DISTINCT function objects!</a:t>
            </a:r>
            <a:endParaRPr lang="en-IN" sz="1600" dirty="0"/>
          </a:p>
          <a:p>
            <a:pPr>
              <a:buNone/>
            </a:pPr>
            <a:endParaRPr lang="en-I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 calcmode="lin" valueType="num">
                                      <p:cBhvr additive="base">
                                        <p:cTn id="6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anim calcmode="lin" valueType="num">
                                      <p:cBhvr additive="base">
                                        <p:cTn id="6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 calcmode="lin" valueType="num">
                                      <p:cBhvr additive="base">
                                        <p:cTn id="7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JScript</a:t>
            </a:r>
            <a:r>
              <a:rPr lang="en-IN" dirty="0" smtClean="0"/>
              <a:t> </a:t>
            </a:r>
            <a:r>
              <a:rPr lang="en-US" dirty="0" smtClean="0"/>
              <a:t>bugs…..</a:t>
            </a:r>
            <a:endParaRPr lang="en-IN" dirty="0"/>
          </a:p>
        </p:txBody>
      </p:sp>
      <p:sp>
        <p:nvSpPr>
          <p:cNvPr id="3" name="Content Placeholder 2"/>
          <p:cNvSpPr>
            <a:spLocks noGrp="1"/>
          </p:cNvSpPr>
          <p:nvPr>
            <p:ph idx="1"/>
          </p:nvPr>
        </p:nvSpPr>
        <p:spPr/>
        <p:txBody>
          <a:bodyPr>
            <a:noAutofit/>
          </a:bodyPr>
          <a:lstStyle/>
          <a:p>
            <a:pPr>
              <a:buNone/>
            </a:pPr>
            <a:r>
              <a:rPr lang="en-IN" sz="1400" dirty="0" smtClean="0"/>
              <a:t>	</a:t>
            </a:r>
            <a:r>
              <a:rPr lang="en-IN" sz="1400" dirty="0" err="1" smtClean="0"/>
              <a:t>var</a:t>
            </a:r>
            <a:r>
              <a:rPr lang="en-IN" sz="1400" dirty="0" smtClean="0"/>
              <a:t> f </a:t>
            </a:r>
            <a:r>
              <a:rPr lang="en-IN" sz="1400" dirty="0"/>
              <a:t>=</a:t>
            </a:r>
            <a:r>
              <a:rPr lang="en-IN" sz="1400" dirty="0" smtClean="0"/>
              <a:t> </a:t>
            </a:r>
            <a:r>
              <a:rPr lang="en-IN" sz="1400" dirty="0"/>
              <a:t>function</a:t>
            </a:r>
            <a:r>
              <a:rPr lang="en-IN" sz="1400" dirty="0" smtClean="0"/>
              <a:t> g() { </a:t>
            </a:r>
          </a:p>
          <a:p>
            <a:pPr>
              <a:buNone/>
            </a:pPr>
            <a:r>
              <a:rPr lang="en-IN" sz="1400" dirty="0"/>
              <a:t>	</a:t>
            </a:r>
            <a:r>
              <a:rPr lang="en-IN" sz="1400" dirty="0" smtClean="0"/>
              <a:t>	return </a:t>
            </a:r>
            <a:r>
              <a:rPr lang="en-IN" sz="1400" dirty="0"/>
              <a:t>1</a:t>
            </a:r>
            <a:r>
              <a:rPr lang="en-IN" sz="1400" dirty="0" smtClean="0"/>
              <a:t>; </a:t>
            </a:r>
          </a:p>
          <a:p>
            <a:pPr>
              <a:buNone/>
            </a:pPr>
            <a:r>
              <a:rPr lang="en-IN" sz="1400" dirty="0"/>
              <a:t>	</a:t>
            </a:r>
            <a:r>
              <a:rPr lang="en-IN" sz="1400" dirty="0" smtClean="0"/>
              <a:t>};</a:t>
            </a:r>
          </a:p>
          <a:p>
            <a:pPr>
              <a:buNone/>
            </a:pPr>
            <a:r>
              <a:rPr lang="en-IN" sz="1400" dirty="0"/>
              <a:t>	</a:t>
            </a:r>
            <a:r>
              <a:rPr lang="en-IN" sz="1400" dirty="0" smtClean="0"/>
              <a:t> </a:t>
            </a:r>
            <a:r>
              <a:rPr lang="en-IN" sz="1400" dirty="0"/>
              <a:t>if</a:t>
            </a:r>
            <a:r>
              <a:rPr lang="en-IN" sz="1400" dirty="0" smtClean="0"/>
              <a:t> (</a:t>
            </a:r>
            <a:r>
              <a:rPr lang="en-IN" sz="1400" dirty="0"/>
              <a:t>false</a:t>
            </a:r>
            <a:r>
              <a:rPr lang="en-IN" sz="1400" dirty="0" smtClean="0"/>
              <a:t>) { </a:t>
            </a:r>
          </a:p>
          <a:p>
            <a:pPr>
              <a:buNone/>
            </a:pPr>
            <a:r>
              <a:rPr lang="en-IN" sz="1400" dirty="0"/>
              <a:t>	</a:t>
            </a:r>
            <a:r>
              <a:rPr lang="en-IN" sz="1400" dirty="0" smtClean="0"/>
              <a:t>	f </a:t>
            </a:r>
            <a:r>
              <a:rPr lang="en-IN" sz="1400" dirty="0"/>
              <a:t>=</a:t>
            </a:r>
            <a:r>
              <a:rPr lang="en-IN" sz="1400" dirty="0" smtClean="0"/>
              <a:t> </a:t>
            </a:r>
            <a:r>
              <a:rPr lang="en-IN" sz="1400" dirty="0"/>
              <a:t>function</a:t>
            </a:r>
            <a:r>
              <a:rPr lang="en-IN" sz="1400" dirty="0" smtClean="0"/>
              <a:t> g(){ </a:t>
            </a:r>
          </a:p>
          <a:p>
            <a:pPr>
              <a:buNone/>
            </a:pPr>
            <a:r>
              <a:rPr lang="en-IN" sz="1400" dirty="0"/>
              <a:t>	</a:t>
            </a:r>
            <a:r>
              <a:rPr lang="en-IN" sz="1400" dirty="0" smtClean="0"/>
              <a:t>		return </a:t>
            </a:r>
            <a:r>
              <a:rPr lang="en-IN" sz="1400" dirty="0"/>
              <a:t>2</a:t>
            </a:r>
            <a:r>
              <a:rPr lang="en-IN" sz="1400" dirty="0" smtClean="0"/>
              <a:t>; </a:t>
            </a:r>
          </a:p>
          <a:p>
            <a:pPr>
              <a:buNone/>
            </a:pPr>
            <a:r>
              <a:rPr lang="en-IN" sz="1400" dirty="0"/>
              <a:t>	</a:t>
            </a:r>
            <a:r>
              <a:rPr lang="en-IN" sz="1400" dirty="0" smtClean="0"/>
              <a:t>	}; </a:t>
            </a:r>
          </a:p>
          <a:p>
            <a:pPr>
              <a:buNone/>
            </a:pPr>
            <a:r>
              <a:rPr lang="en-IN" sz="1400" dirty="0"/>
              <a:t>	</a:t>
            </a:r>
            <a:r>
              <a:rPr lang="en-IN" sz="1400" dirty="0" smtClean="0"/>
              <a:t>} </a:t>
            </a:r>
          </a:p>
          <a:p>
            <a:pPr>
              <a:buNone/>
            </a:pPr>
            <a:r>
              <a:rPr lang="en-IN" sz="1400" dirty="0"/>
              <a:t>	</a:t>
            </a:r>
            <a:r>
              <a:rPr lang="en-IN" sz="1400" dirty="0" smtClean="0"/>
              <a:t>g();</a:t>
            </a:r>
            <a:endParaRPr lang="en-US" sz="1400" dirty="0"/>
          </a:p>
          <a:p>
            <a:pPr>
              <a:buNone/>
            </a:pPr>
            <a:r>
              <a:rPr lang="en-US" sz="1400" dirty="0" smtClean="0"/>
              <a:t>	Output</a:t>
            </a:r>
            <a:r>
              <a:rPr lang="en-IN" sz="1400" dirty="0" smtClean="0"/>
              <a:t> : 2</a:t>
            </a:r>
          </a:p>
          <a:p>
            <a:pPr>
              <a:buNone/>
            </a:pPr>
            <a:r>
              <a:rPr lang="en-US" sz="1400" dirty="0"/>
              <a:t>	</a:t>
            </a:r>
            <a:r>
              <a:rPr lang="en-IN" sz="1800" dirty="0"/>
              <a:t>Function declarations are parsed sequentially and are not affected by conditional blocks</a:t>
            </a:r>
          </a:p>
          <a:p>
            <a:pPr>
              <a:buNone/>
            </a:pPr>
            <a:r>
              <a:rPr lang="en-US" sz="1800" dirty="0" smtClean="0"/>
              <a:t>	</a:t>
            </a:r>
          </a:p>
          <a:p>
            <a:pPr>
              <a:buNone/>
            </a:pPr>
            <a:r>
              <a:rPr lang="en-US" sz="1800" dirty="0"/>
              <a:t>	</a:t>
            </a:r>
            <a:r>
              <a:rPr lang="en-IN" sz="1400" dirty="0" smtClean="0"/>
              <a:t>(</a:t>
            </a:r>
            <a:r>
              <a:rPr lang="en-IN" sz="1400" dirty="0"/>
              <a:t>function</a:t>
            </a:r>
            <a:r>
              <a:rPr lang="en-IN" sz="1400" dirty="0" smtClean="0"/>
              <a:t>(){ </a:t>
            </a:r>
          </a:p>
          <a:p>
            <a:pPr>
              <a:buNone/>
            </a:pPr>
            <a:r>
              <a:rPr lang="en-IN" sz="1400" dirty="0"/>
              <a:t>	</a:t>
            </a:r>
            <a:r>
              <a:rPr lang="en-IN" sz="1400" dirty="0" smtClean="0"/>
              <a:t>	f </a:t>
            </a:r>
            <a:r>
              <a:rPr lang="en-IN" sz="1400" dirty="0"/>
              <a:t>=</a:t>
            </a:r>
            <a:r>
              <a:rPr lang="en-IN" sz="1400" dirty="0" smtClean="0"/>
              <a:t> </a:t>
            </a:r>
            <a:r>
              <a:rPr lang="en-IN" sz="1400" dirty="0"/>
              <a:t>function</a:t>
            </a:r>
            <a:r>
              <a:rPr lang="en-IN" sz="1400" dirty="0" smtClean="0"/>
              <a:t> f(){}; </a:t>
            </a:r>
          </a:p>
          <a:p>
            <a:pPr>
              <a:buNone/>
            </a:pPr>
            <a:r>
              <a:rPr lang="en-IN" sz="1400" dirty="0"/>
              <a:t>	</a:t>
            </a:r>
            <a:r>
              <a:rPr lang="en-IN" sz="1400" dirty="0" smtClean="0"/>
              <a:t>})();</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396</Words>
  <Application>Microsoft Office PowerPoint</Application>
  <PresentationFormat>On-screen Show (4:3)</PresentationFormat>
  <Paragraphs>193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Functions in JavaScript</vt:lpstr>
      <vt:lpstr>Function</vt:lpstr>
      <vt:lpstr>Ways of declaring functions </vt:lpstr>
      <vt:lpstr>Function declaration</vt:lpstr>
      <vt:lpstr>Functional declaration.....</vt:lpstr>
      <vt:lpstr>Conditional functional declaration</vt:lpstr>
      <vt:lpstr>Function expression</vt:lpstr>
      <vt:lpstr>JScript bugs</vt:lpstr>
      <vt:lpstr>JScript bugs…..</vt:lpstr>
      <vt:lpstr>Self invoked anonymous function</vt:lpstr>
      <vt:lpstr>The Function constructor</vt:lpstr>
      <vt:lpstr>The arguments object</vt:lpstr>
      <vt:lpstr>The arguments object</vt:lpstr>
      <vt:lpstr>Defining method functions</vt:lpstr>
      <vt:lpstr>Function constructor vs. function declaration vs. function expression</vt:lpstr>
      <vt:lpstr>Determining whether a function exists</vt:lpstr>
      <vt:lpstr>Nested functions and closures</vt:lpstr>
      <vt:lpstr>Closures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Niel</dc:creator>
  <cp:lastModifiedBy>Niel</cp:lastModifiedBy>
  <cp:revision>21</cp:revision>
  <dcterms:created xsi:type="dcterms:W3CDTF">2014-12-01T14:35:36Z</dcterms:created>
  <dcterms:modified xsi:type="dcterms:W3CDTF">2014-12-01T20:16:46Z</dcterms:modified>
</cp:coreProperties>
</file>