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E36E-A56E-4C28-B9CB-6350E36F7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F78D0-0C90-4814-8ACE-82B18D3C6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3FAF9-4BB0-4B6D-ADAD-67FDFD61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D29-FE63-4455-96D4-E3E103DF85E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7AE1B-0B2E-46F9-A8A8-D98B6BBA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DA49-C04D-4128-BFBF-7072BD50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F63B-1F04-463A-8AF6-7AF10C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64CD-4FAC-4578-BE32-771AEFA5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B4C38-32C5-4182-9168-D2904F5D5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08657-F3A6-4A58-AF9B-6064AA17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D29-FE63-4455-96D4-E3E103DF85E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CA401-61C6-4AE6-9AB8-44716D9C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6D08F-DE94-4051-A94A-7CA022E7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F63B-1F04-463A-8AF6-7AF10C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0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67ED9-B136-40F3-AC28-6EBF40841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9A903-5712-407F-AF74-A1FB679A7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72486-5D0C-45FA-BD75-8CA6EE97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D29-FE63-4455-96D4-E3E103DF85E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9BFF2-ED1E-40C0-AC0D-9155D958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82EAB-7069-4802-A4C0-2C6FE514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F63B-1F04-463A-8AF6-7AF10C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D0B2-93C2-41A1-9A84-CA8976D9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6186C-54D1-4564-978F-06447EA43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36E38-1C46-44A0-A9BE-06C431E3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D29-FE63-4455-96D4-E3E103DF85E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6361C-465F-4081-A845-33055291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310C-9440-4D50-A6D6-30F22B56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F63B-1F04-463A-8AF6-7AF10C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7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436D-4F6F-497D-BDA8-A6FD34C5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C0089-3C14-4DD6-B8B8-AC034A2A2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2E50E-6581-4BEF-A7E6-68E5482B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D29-FE63-4455-96D4-E3E103DF85E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137FC-2B5C-48B6-B2B8-9DDDBD0D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5399-0BB1-448B-A34C-1F7ADE75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F63B-1F04-463A-8AF6-7AF10C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6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49B7-7AA7-43F0-ADCA-876B6A72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0F2D-E811-4426-9273-FEF991AA3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4018F-EDA5-4E08-B156-7109EC31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0E623-B60F-43DC-B8C6-22C97E4A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D29-FE63-4455-96D4-E3E103DF85E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85C80-5ED8-46CE-9BFB-B8B282C5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E9967-287A-4C15-9717-37866CB8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F63B-1F04-463A-8AF6-7AF10C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5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698C-F091-4C64-A503-B84A305E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EAEC6-7488-4641-B710-CD23D6A6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26420-5617-4AA2-A725-FF6D08908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7258A-E781-443C-A38C-DC5BEF556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9D8A0-FFC6-4F88-8729-1A4633B68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9464F-B02F-4E0C-8A7B-C6F9BF5D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D29-FE63-4455-96D4-E3E103DF85E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B47EA-9951-4503-A317-40DB9412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B453B-E83F-4129-AC61-4AE619A7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F63B-1F04-463A-8AF6-7AF10C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6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E89F-7BD2-49AB-862E-7990F4E7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2C285-81B1-47FB-9086-F930168E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D29-FE63-4455-96D4-E3E103DF85E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7692C-AAB8-4EA5-A68A-E7E981F8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64F3C-CC08-46AC-95F9-98549172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F63B-1F04-463A-8AF6-7AF10C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0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D1BAA-9A1A-48B0-B195-9E36E483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D29-FE63-4455-96D4-E3E103DF85E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482E1-A0DA-49AD-9FA3-DC36C53B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2CBF-4C19-4B59-B9A5-E256A129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F63B-1F04-463A-8AF6-7AF10C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3F2-C6A3-4ED7-9BB3-77D00D21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69360-C9F0-49A4-B524-32A0005D6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A4067-9AF9-4526-8E26-250B59EF0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B19C8-7053-4135-81E6-0D9CE0C0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D29-FE63-4455-96D4-E3E103DF85E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40A4B-DA20-43CE-B82D-F91FD1C4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B36D7-78B9-4DFD-A750-843B9391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F63B-1F04-463A-8AF6-7AF10C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1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5091-2DDC-4B77-B29A-654EEAC3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AD715-3B90-4431-90F5-4266968BC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BEA20-6476-468E-B7A9-F411EADF4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93147-F2FA-4C93-AB4D-C6812F74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2D29-FE63-4455-96D4-E3E103DF85E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4433F-7DBD-4DF1-949E-E075A89D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31CA1-9915-420B-B9EA-044C1F89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F63B-1F04-463A-8AF6-7AF10C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9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12DC1-2DE2-4494-B20C-D6AB1ED1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D47F7-1308-49EB-8EE1-BC6206198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11B0-4540-4BE1-85EC-C351F26E0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E2D29-FE63-4455-96D4-E3E103DF85E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4E6B7-E3DA-4238-A766-1B231452F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89978-55DB-4744-85CA-595679562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0F63B-1F04-463A-8AF6-7AF10C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7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7C87C5-A499-4C41-B4DC-649371B8FF0A}"/>
              </a:ext>
            </a:extLst>
          </p:cNvPr>
          <p:cNvSpPr txBox="1"/>
          <p:nvPr/>
        </p:nvSpPr>
        <p:spPr>
          <a:xfrm>
            <a:off x="350196" y="520193"/>
            <a:ext cx="115370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Problem 2 </a:t>
            </a:r>
          </a:p>
          <a:p>
            <a:r>
              <a:rPr lang="en-US" dirty="0"/>
              <a:t>Prepare an E-R diagram for a real estate firm that lists properties for sale. </a:t>
            </a:r>
          </a:p>
          <a:p>
            <a:r>
              <a:rPr lang="en-US" dirty="0"/>
              <a:t>The following describes this organization:u6 m </a:t>
            </a:r>
          </a:p>
          <a:p>
            <a:endParaRPr lang="en-US" dirty="0"/>
          </a:p>
          <a:p>
            <a:r>
              <a:rPr lang="en-US" dirty="0"/>
              <a:t>• The firm has a number of sales offices in several states. Attributes of sales office include </a:t>
            </a:r>
            <a:r>
              <a:rPr lang="en-US" dirty="0" err="1"/>
              <a:t>Office_Number</a:t>
            </a:r>
            <a:r>
              <a:rPr lang="en-US" dirty="0"/>
              <a:t> and Location.</a:t>
            </a:r>
          </a:p>
          <a:p>
            <a:endParaRPr lang="en-US" dirty="0"/>
          </a:p>
          <a:p>
            <a:r>
              <a:rPr lang="en-US" dirty="0"/>
              <a:t>• Each sales office is assigned one or more employees. Attributes of employee include </a:t>
            </a:r>
            <a:r>
              <a:rPr lang="en-US" dirty="0" err="1"/>
              <a:t>Employee_ID</a:t>
            </a:r>
            <a:r>
              <a:rPr lang="en-US" dirty="0"/>
              <a:t> and </a:t>
            </a:r>
            <a:r>
              <a:rPr lang="en-US" dirty="0" err="1"/>
              <a:t>Employee_Name</a:t>
            </a:r>
            <a:r>
              <a:rPr lang="en-US" dirty="0"/>
              <a:t>. An employee must be assigned to only one sales office. </a:t>
            </a:r>
          </a:p>
          <a:p>
            <a:endParaRPr lang="en-US" dirty="0"/>
          </a:p>
          <a:p>
            <a:r>
              <a:rPr lang="en-US" dirty="0"/>
              <a:t>• For each sales office, there is always one employee assigned to manage that office. </a:t>
            </a:r>
          </a:p>
          <a:p>
            <a:endParaRPr lang="en-US" dirty="0"/>
          </a:p>
          <a:p>
            <a:r>
              <a:rPr lang="en-US" dirty="0"/>
              <a:t>• The firm lists property for sale. Attributes of property include </a:t>
            </a:r>
            <a:r>
              <a:rPr lang="en-US" dirty="0" err="1"/>
              <a:t>Property_ID</a:t>
            </a:r>
            <a:r>
              <a:rPr lang="en-US" dirty="0"/>
              <a:t> and Location. Components of Location include Address, City, State, and </a:t>
            </a:r>
            <a:r>
              <a:rPr lang="en-US" dirty="0" err="1"/>
              <a:t>Zip_Code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• Each property must be listed with one (and only one) of the sales offices. A sales office may have any number of properties listed, or may have no properties listed. </a:t>
            </a:r>
          </a:p>
          <a:p>
            <a:endParaRPr lang="en-US" dirty="0"/>
          </a:p>
          <a:p>
            <a:r>
              <a:rPr lang="en-US" dirty="0"/>
              <a:t>• Each property may have zero or more owners. Attributes of owners are </a:t>
            </a:r>
            <a:r>
              <a:rPr lang="en-US" dirty="0" err="1"/>
              <a:t>Owner_ID</a:t>
            </a:r>
            <a:r>
              <a:rPr lang="en-US" dirty="0"/>
              <a:t> and </a:t>
            </a:r>
            <a:r>
              <a:rPr lang="en-US" dirty="0" err="1"/>
              <a:t>Owner_Name</a:t>
            </a:r>
            <a:r>
              <a:rPr lang="en-US" dirty="0"/>
              <a:t>. An owner may own one or more properties. The system stores the percent owned by each owner in each property.</a:t>
            </a:r>
          </a:p>
        </p:txBody>
      </p:sp>
    </p:spTree>
    <p:extLst>
      <p:ext uri="{BB962C8B-B14F-4D97-AF65-F5344CB8AC3E}">
        <p14:creationId xmlns:p14="http://schemas.microsoft.com/office/powerpoint/2010/main" val="189541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133424-8823-4F91-9E8D-0114F386B7E4}"/>
              </a:ext>
            </a:extLst>
          </p:cNvPr>
          <p:cNvSpPr/>
          <p:nvPr/>
        </p:nvSpPr>
        <p:spPr>
          <a:xfrm>
            <a:off x="1689359" y="982485"/>
            <a:ext cx="1760707" cy="94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Office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A763D2-FE9F-4A5F-8740-C30AB4F08626}"/>
              </a:ext>
            </a:extLst>
          </p:cNvPr>
          <p:cNvSpPr/>
          <p:nvPr/>
        </p:nvSpPr>
        <p:spPr>
          <a:xfrm>
            <a:off x="-62864" y="4922511"/>
            <a:ext cx="2062264" cy="8463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Owner_Name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CD3AF1-6C4C-4E7F-9386-068CE8A7449F}"/>
              </a:ext>
            </a:extLst>
          </p:cNvPr>
          <p:cNvSpPr/>
          <p:nvPr/>
        </p:nvSpPr>
        <p:spPr>
          <a:xfrm>
            <a:off x="2110171" y="4944622"/>
            <a:ext cx="2062264" cy="8463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chemeClr val="tx1"/>
                </a:solidFill>
              </a:rPr>
              <a:t>Owner_ID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C428F8-227B-4597-BD1D-238013F2423D}"/>
              </a:ext>
            </a:extLst>
          </p:cNvPr>
          <p:cNvSpPr/>
          <p:nvPr/>
        </p:nvSpPr>
        <p:spPr>
          <a:xfrm>
            <a:off x="10433822" y="4943788"/>
            <a:ext cx="1739849" cy="5679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ZIP_Code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490294-0A40-4E0E-BF2F-29A802EC9C0E}"/>
              </a:ext>
            </a:extLst>
          </p:cNvPr>
          <p:cNvSpPr/>
          <p:nvPr/>
        </p:nvSpPr>
        <p:spPr>
          <a:xfrm>
            <a:off x="8976246" y="3610102"/>
            <a:ext cx="2062264" cy="8463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698C3C-55FE-4749-95C0-BE335FA4F569}"/>
              </a:ext>
            </a:extLst>
          </p:cNvPr>
          <p:cNvSpPr/>
          <p:nvPr/>
        </p:nvSpPr>
        <p:spPr>
          <a:xfrm>
            <a:off x="9011050" y="1582369"/>
            <a:ext cx="2062264" cy="8463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622477-49D4-4A64-9B7B-80749654735B}"/>
              </a:ext>
            </a:extLst>
          </p:cNvPr>
          <p:cNvSpPr/>
          <p:nvPr/>
        </p:nvSpPr>
        <p:spPr>
          <a:xfrm>
            <a:off x="8670576" y="0"/>
            <a:ext cx="2062264" cy="8463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Employee_ID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CE5BDF-A84D-4D73-B68F-295AF9BD4951}"/>
              </a:ext>
            </a:extLst>
          </p:cNvPr>
          <p:cNvSpPr/>
          <p:nvPr/>
        </p:nvSpPr>
        <p:spPr>
          <a:xfrm>
            <a:off x="136187" y="12970"/>
            <a:ext cx="2062264" cy="8463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1BF1F3-ED16-4BED-865C-8EFDA247FACA}"/>
              </a:ext>
            </a:extLst>
          </p:cNvPr>
          <p:cNvSpPr/>
          <p:nvPr/>
        </p:nvSpPr>
        <p:spPr>
          <a:xfrm>
            <a:off x="-1" y="2005523"/>
            <a:ext cx="2198451" cy="8463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err="1">
                <a:solidFill>
                  <a:schemeClr val="tx1"/>
                </a:solidFill>
              </a:rPr>
              <a:t>Office_Number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82FB4F-10B4-4E48-B8E7-290053120F51}"/>
              </a:ext>
            </a:extLst>
          </p:cNvPr>
          <p:cNvSpPr/>
          <p:nvPr/>
        </p:nvSpPr>
        <p:spPr>
          <a:xfrm>
            <a:off x="6909869" y="982485"/>
            <a:ext cx="1760707" cy="94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806A6B61-BC8D-45A2-B005-646B5C07E85D}"/>
              </a:ext>
            </a:extLst>
          </p:cNvPr>
          <p:cNvSpPr/>
          <p:nvPr/>
        </p:nvSpPr>
        <p:spPr>
          <a:xfrm>
            <a:off x="4426085" y="942757"/>
            <a:ext cx="1400783" cy="1023038"/>
          </a:xfrm>
          <a:prstGeom prst="diamon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Assign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DC93E-9365-4F1B-9905-D26191866E90}"/>
              </a:ext>
            </a:extLst>
          </p:cNvPr>
          <p:cNvSpPr txBox="1"/>
          <p:nvPr/>
        </p:nvSpPr>
        <p:spPr>
          <a:xfrm>
            <a:off x="3521413" y="1157591"/>
            <a:ext cx="35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249BCE-498D-49AE-8E55-9B4B47938686}"/>
              </a:ext>
            </a:extLst>
          </p:cNvPr>
          <p:cNvSpPr txBox="1"/>
          <p:nvPr/>
        </p:nvSpPr>
        <p:spPr>
          <a:xfrm>
            <a:off x="6452691" y="1084944"/>
            <a:ext cx="35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6CA37-ADB4-40D0-AF29-8377026D9B94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5826868" y="1454276"/>
            <a:ext cx="1083001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6A31A5-5FC9-430B-8E0F-D6E11A9B08C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463041" y="1454276"/>
            <a:ext cx="9630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F20368-2E2A-49CB-816D-49BA0C34D28C}"/>
              </a:ext>
            </a:extLst>
          </p:cNvPr>
          <p:cNvCxnSpPr>
            <a:cxnSpLocks/>
          </p:cNvCxnSpPr>
          <p:nvPr/>
        </p:nvCxnSpPr>
        <p:spPr>
          <a:xfrm>
            <a:off x="5690681" y="1526924"/>
            <a:ext cx="12127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90ADEE01-6673-49BE-9412-FE14A2D1621F}"/>
              </a:ext>
            </a:extLst>
          </p:cNvPr>
          <p:cNvSpPr/>
          <p:nvPr/>
        </p:nvSpPr>
        <p:spPr>
          <a:xfrm>
            <a:off x="4435807" y="2038443"/>
            <a:ext cx="1400783" cy="1023038"/>
          </a:xfrm>
          <a:prstGeom prst="diamon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Manage</a:t>
            </a:r>
            <a:endParaRPr lang="en-US" sz="14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E5A8EE-BA6B-4839-BFAC-EB879C15026E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463041" y="1926068"/>
            <a:ext cx="972766" cy="6238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DCF8DC-36A1-445F-B805-CF131D7CF843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836590" y="1926068"/>
            <a:ext cx="1097623" cy="6238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AD93C9-3F0A-430D-BD42-99D8A39DDC5E}"/>
              </a:ext>
            </a:extLst>
          </p:cNvPr>
          <p:cNvSpPr txBox="1"/>
          <p:nvPr/>
        </p:nvSpPr>
        <p:spPr>
          <a:xfrm>
            <a:off x="6624536" y="1668753"/>
            <a:ext cx="35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AAA225-1529-4205-91C3-03EABA04D87E}"/>
              </a:ext>
            </a:extLst>
          </p:cNvPr>
          <p:cNvSpPr txBox="1"/>
          <p:nvPr/>
        </p:nvSpPr>
        <p:spPr>
          <a:xfrm>
            <a:off x="3446813" y="1556736"/>
            <a:ext cx="35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23664D-16F4-42F1-A49F-7D4D6C0D0100}"/>
              </a:ext>
            </a:extLst>
          </p:cNvPr>
          <p:cNvCxnSpPr>
            <a:cxnSpLocks/>
          </p:cNvCxnSpPr>
          <p:nvPr/>
        </p:nvCxnSpPr>
        <p:spPr>
          <a:xfrm>
            <a:off x="3450066" y="1789227"/>
            <a:ext cx="1092723" cy="688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7847CB5-22C7-4DE3-B1BC-88874FFA7A66}"/>
              </a:ext>
            </a:extLst>
          </p:cNvPr>
          <p:cNvSpPr/>
          <p:nvPr/>
        </p:nvSpPr>
        <p:spPr>
          <a:xfrm>
            <a:off x="6915278" y="3571373"/>
            <a:ext cx="1760707" cy="94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Proprty</a:t>
            </a:r>
            <a:endParaRPr lang="en-US" dirty="0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BBF45A5A-85FA-4C17-AAD9-F154AC181000}"/>
              </a:ext>
            </a:extLst>
          </p:cNvPr>
          <p:cNvSpPr/>
          <p:nvPr/>
        </p:nvSpPr>
        <p:spPr>
          <a:xfrm>
            <a:off x="4435806" y="3541092"/>
            <a:ext cx="1400783" cy="1023038"/>
          </a:xfrm>
          <a:prstGeom prst="diamon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Lists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EB2A17-E650-43E1-9F83-40FE02DC2B0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545416" y="1941627"/>
            <a:ext cx="1890390" cy="21109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92D898C-A540-4903-9DD9-8ECE675B6143}"/>
              </a:ext>
            </a:extLst>
          </p:cNvPr>
          <p:cNvSpPr/>
          <p:nvPr/>
        </p:nvSpPr>
        <p:spPr>
          <a:xfrm>
            <a:off x="6777795" y="2582693"/>
            <a:ext cx="2198451" cy="8463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err="1">
                <a:solidFill>
                  <a:schemeClr val="tx1"/>
                </a:solidFill>
              </a:rPr>
              <a:t>Pro_ID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A89A92D-7374-48C0-B881-555ED22D662E}"/>
              </a:ext>
            </a:extLst>
          </p:cNvPr>
          <p:cNvSpPr/>
          <p:nvPr/>
        </p:nvSpPr>
        <p:spPr>
          <a:xfrm>
            <a:off x="10427990" y="2477314"/>
            <a:ext cx="1739849" cy="5679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city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8C5A257-539E-4C84-9328-981120B7F10B}"/>
              </a:ext>
            </a:extLst>
          </p:cNvPr>
          <p:cNvSpPr/>
          <p:nvPr/>
        </p:nvSpPr>
        <p:spPr>
          <a:xfrm>
            <a:off x="10422257" y="4302818"/>
            <a:ext cx="1739849" cy="5679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A70DDC-7B43-4AF6-ACEE-F6E545F12A54}"/>
              </a:ext>
            </a:extLst>
          </p:cNvPr>
          <p:cNvSpPr/>
          <p:nvPr/>
        </p:nvSpPr>
        <p:spPr>
          <a:xfrm>
            <a:off x="10427989" y="3078056"/>
            <a:ext cx="1739849" cy="5679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0BE9EB-4A5F-4D39-A322-87F9F70E85C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278258" y="4332470"/>
            <a:ext cx="1203578" cy="9221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CEA18E-EAE7-4188-9065-D518E387718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0007378" y="3375184"/>
            <a:ext cx="465679" cy="2349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CCCD57-A931-4B14-BCDC-E0BEB0220581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9278258" y="2807233"/>
            <a:ext cx="1165943" cy="9268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4AEF0C-0D30-4221-A4E8-361127E8E56A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8675985" y="4033256"/>
            <a:ext cx="300261" cy="9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03A9BF-5A4A-46D2-AC6D-EF7750AFD16B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8655445" y="1926068"/>
            <a:ext cx="355605" cy="7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78E8BE-CC85-420E-9358-53CA94F6A357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8655445" y="722368"/>
            <a:ext cx="317143" cy="279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FA3DFA-93E6-44EF-871C-217F4929EA34}"/>
              </a:ext>
            </a:extLst>
          </p:cNvPr>
          <p:cNvCxnSpPr>
            <a:cxnSpLocks/>
          </p:cNvCxnSpPr>
          <p:nvPr/>
        </p:nvCxnSpPr>
        <p:spPr>
          <a:xfrm flipV="1">
            <a:off x="5817146" y="4502188"/>
            <a:ext cx="1117067" cy="676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BEDBB3C-54A0-4BA9-ACCC-DC1020D0E537}"/>
              </a:ext>
            </a:extLst>
          </p:cNvPr>
          <p:cNvCxnSpPr>
            <a:cxnSpLocks/>
            <a:stCxn id="10" idx="4"/>
            <a:endCxn id="45" idx="2"/>
          </p:cNvCxnSpPr>
          <p:nvPr/>
        </p:nvCxnSpPr>
        <p:spPr>
          <a:xfrm>
            <a:off x="10007378" y="4456409"/>
            <a:ext cx="414879" cy="1303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464C1BD-F570-4A35-984A-0E616EDA5547}"/>
              </a:ext>
            </a:extLst>
          </p:cNvPr>
          <p:cNvSpPr txBox="1"/>
          <p:nvPr/>
        </p:nvSpPr>
        <p:spPr>
          <a:xfrm>
            <a:off x="2751282" y="1926068"/>
            <a:ext cx="35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4774807-8629-4AC1-967B-B9FCA2F7C445}"/>
              </a:ext>
            </a:extLst>
          </p:cNvPr>
          <p:cNvCxnSpPr>
            <a:cxnSpLocks/>
          </p:cNvCxnSpPr>
          <p:nvPr/>
        </p:nvCxnSpPr>
        <p:spPr>
          <a:xfrm>
            <a:off x="5690681" y="4171159"/>
            <a:ext cx="12435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4538FCD-FEE9-462E-A757-D5925FACD0EB}"/>
              </a:ext>
            </a:extLst>
          </p:cNvPr>
          <p:cNvSpPr txBox="1"/>
          <p:nvPr/>
        </p:nvSpPr>
        <p:spPr>
          <a:xfrm>
            <a:off x="6517525" y="3699369"/>
            <a:ext cx="35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CB120B-B030-4C07-BBAD-985ED1511B31}"/>
              </a:ext>
            </a:extLst>
          </p:cNvPr>
          <p:cNvSpPr/>
          <p:nvPr/>
        </p:nvSpPr>
        <p:spPr>
          <a:xfrm>
            <a:off x="1690455" y="3571373"/>
            <a:ext cx="1760707" cy="94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Owner</a:t>
            </a:r>
          </a:p>
        </p:txBody>
      </p:sp>
      <p:sp>
        <p:nvSpPr>
          <p:cNvPr id="73" name="Diamond 72">
            <a:extLst>
              <a:ext uri="{FF2B5EF4-FFF2-40B4-BE49-F238E27FC236}">
                <a16:creationId xmlns:a16="http://schemas.microsoft.com/office/drawing/2014/main" id="{CFDAAD29-FF1D-4A91-B54E-84900EE8B48F}"/>
              </a:ext>
            </a:extLst>
          </p:cNvPr>
          <p:cNvSpPr/>
          <p:nvPr/>
        </p:nvSpPr>
        <p:spPr>
          <a:xfrm>
            <a:off x="4435806" y="4648046"/>
            <a:ext cx="1400783" cy="1023038"/>
          </a:xfrm>
          <a:prstGeom prst="diamon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Has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4FE7BA4-E03A-474D-88AF-9410246EBD8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68268" y="4523847"/>
            <a:ext cx="740815" cy="3986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BAE573D-1E59-48A4-A267-D7B27CEF201A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2570809" y="4514956"/>
            <a:ext cx="428285" cy="4342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3844FF4-5F1C-4001-A214-8E5DFF719BED}"/>
              </a:ext>
            </a:extLst>
          </p:cNvPr>
          <p:cNvCxnSpPr>
            <a:cxnSpLocks/>
          </p:cNvCxnSpPr>
          <p:nvPr/>
        </p:nvCxnSpPr>
        <p:spPr>
          <a:xfrm>
            <a:off x="3432766" y="4502188"/>
            <a:ext cx="1003548" cy="6627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2F76F20-0BCE-438C-A376-AB1D5995B573}"/>
              </a:ext>
            </a:extLst>
          </p:cNvPr>
          <p:cNvSpPr txBox="1"/>
          <p:nvPr/>
        </p:nvSpPr>
        <p:spPr>
          <a:xfrm>
            <a:off x="3442362" y="3963138"/>
            <a:ext cx="35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BB63F94-B6D1-4C6F-B90C-FCFDB9A2259D}"/>
              </a:ext>
            </a:extLst>
          </p:cNvPr>
          <p:cNvSpPr txBox="1"/>
          <p:nvPr/>
        </p:nvSpPr>
        <p:spPr>
          <a:xfrm>
            <a:off x="6507341" y="4250952"/>
            <a:ext cx="35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6838BC-A293-4CE9-99C3-779BFAE22ADF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836589" y="4052611"/>
            <a:ext cx="1097624" cy="16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2709C2-9DEA-49EA-9FF5-64DF66F15141}"/>
              </a:ext>
            </a:extLst>
          </p:cNvPr>
          <p:cNvCxnSpPr>
            <a:cxnSpLocks/>
          </p:cNvCxnSpPr>
          <p:nvPr/>
        </p:nvCxnSpPr>
        <p:spPr>
          <a:xfrm>
            <a:off x="3471606" y="4462172"/>
            <a:ext cx="1003548" cy="6627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1469773-9C90-4757-B24A-EE78B1373569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795632" y="3428890"/>
            <a:ext cx="6218" cy="1424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1C3C375-71A3-49B9-B347-C5426C883C3E}"/>
              </a:ext>
            </a:extLst>
          </p:cNvPr>
          <p:cNvCxnSpPr>
            <a:cxnSpLocks/>
          </p:cNvCxnSpPr>
          <p:nvPr/>
        </p:nvCxnSpPr>
        <p:spPr>
          <a:xfrm>
            <a:off x="5126476" y="5671084"/>
            <a:ext cx="0" cy="3334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C394082-9726-4A29-9F42-466D7D353BF9}"/>
              </a:ext>
            </a:extLst>
          </p:cNvPr>
          <p:cNvSpPr/>
          <p:nvPr/>
        </p:nvSpPr>
        <p:spPr>
          <a:xfrm>
            <a:off x="4105065" y="6011694"/>
            <a:ext cx="2062264" cy="6627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Percent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DFF4CF3-E808-4603-83B9-B69A7E48AF42}"/>
              </a:ext>
            </a:extLst>
          </p:cNvPr>
          <p:cNvCxnSpPr>
            <a:cxnSpLocks/>
          </p:cNvCxnSpPr>
          <p:nvPr/>
        </p:nvCxnSpPr>
        <p:spPr>
          <a:xfrm>
            <a:off x="1584715" y="841399"/>
            <a:ext cx="113405" cy="166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CD4A1DF-F9F6-43D1-A065-6B556F4D185F}"/>
              </a:ext>
            </a:extLst>
          </p:cNvPr>
          <p:cNvCxnSpPr>
            <a:cxnSpLocks/>
          </p:cNvCxnSpPr>
          <p:nvPr/>
        </p:nvCxnSpPr>
        <p:spPr>
          <a:xfrm flipV="1">
            <a:off x="1604211" y="1953336"/>
            <a:ext cx="93909" cy="95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9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994DE2-C78A-4456-8C45-57C65DB942C5}"/>
              </a:ext>
            </a:extLst>
          </p:cNvPr>
          <p:cNvSpPr txBox="1"/>
          <p:nvPr/>
        </p:nvSpPr>
        <p:spPr>
          <a:xfrm>
            <a:off x="497840" y="406400"/>
            <a:ext cx="68270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Sales_Office</a:t>
            </a:r>
            <a:r>
              <a:rPr lang="en-US" dirty="0"/>
              <a:t>( </a:t>
            </a:r>
            <a:r>
              <a:rPr lang="en-US" u="sng" dirty="0" err="1"/>
              <a:t>Office_No</a:t>
            </a:r>
            <a:r>
              <a:rPr lang="en-US" u="sng" dirty="0"/>
              <a:t>.</a:t>
            </a:r>
            <a:r>
              <a:rPr lang="en-US" dirty="0"/>
              <a:t> , Location , </a:t>
            </a:r>
            <a:r>
              <a:rPr lang="en-US" dirty="0" err="1"/>
              <a:t>Manger_ID</a:t>
            </a:r>
            <a:r>
              <a:rPr lang="en-US" dirty="0"/>
              <a:t> 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Emplyee</a:t>
            </a:r>
            <a:r>
              <a:rPr lang="en-US" dirty="0"/>
              <a:t> ( </a:t>
            </a:r>
            <a:r>
              <a:rPr lang="en-US" u="sng" dirty="0" err="1"/>
              <a:t>Employee_ID</a:t>
            </a:r>
            <a:r>
              <a:rPr lang="en-US" u="sng" dirty="0"/>
              <a:t>,</a:t>
            </a:r>
            <a:r>
              <a:rPr lang="en-US" dirty="0"/>
              <a:t> Name, </a:t>
            </a:r>
            <a:r>
              <a:rPr lang="en-US" dirty="0" err="1"/>
              <a:t>Office_No</a:t>
            </a:r>
            <a:r>
              <a:rPr lang="en-US" u="sng" dirty="0"/>
              <a:t>. 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Property ( </a:t>
            </a:r>
            <a:r>
              <a:rPr lang="en-US" u="sng" dirty="0" err="1"/>
              <a:t>Pro_ID</a:t>
            </a:r>
            <a:r>
              <a:rPr lang="en-US" dirty="0"/>
              <a:t> , address, city, state, </a:t>
            </a:r>
            <a:r>
              <a:rPr lang="en-US" dirty="0" err="1"/>
              <a:t>Zip_code</a:t>
            </a:r>
            <a:r>
              <a:rPr lang="en-US" dirty="0"/>
              <a:t>, </a:t>
            </a:r>
            <a:r>
              <a:rPr lang="en-US" dirty="0" err="1"/>
              <a:t>Office_No</a:t>
            </a:r>
            <a:r>
              <a:rPr lang="en-US" dirty="0"/>
              <a:t>.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Owner ( </a:t>
            </a:r>
            <a:r>
              <a:rPr lang="en-US" u="sng" dirty="0" err="1"/>
              <a:t>Owner_ID</a:t>
            </a:r>
            <a:r>
              <a:rPr lang="en-US" u="sng" dirty="0"/>
              <a:t>, </a:t>
            </a:r>
            <a:r>
              <a:rPr lang="en-US" dirty="0"/>
              <a:t> </a:t>
            </a:r>
            <a:r>
              <a:rPr lang="en-US" dirty="0" err="1"/>
              <a:t>Owner_name</a:t>
            </a:r>
            <a:r>
              <a:rPr lang="en-US" dirty="0"/>
              <a:t>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Properties_for_Owners</a:t>
            </a:r>
            <a:r>
              <a:rPr lang="en-US" dirty="0"/>
              <a:t> (</a:t>
            </a:r>
            <a:r>
              <a:rPr lang="en-US" u="sng" dirty="0" err="1"/>
              <a:t>Pro_ID</a:t>
            </a:r>
            <a:r>
              <a:rPr lang="en-US" u="sng" dirty="0"/>
              <a:t> , </a:t>
            </a:r>
            <a:r>
              <a:rPr lang="en-US" u="sng" dirty="0" err="1"/>
              <a:t>Owner_ID</a:t>
            </a:r>
            <a:r>
              <a:rPr lang="en-US" u="sng" dirty="0"/>
              <a:t> </a:t>
            </a:r>
            <a:r>
              <a:rPr lang="en-US" dirty="0"/>
              <a:t>, Percent 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27B2CB-ED7C-4881-A2E1-E78BFF9C26CA}"/>
              </a:ext>
            </a:extLst>
          </p:cNvPr>
          <p:cNvCxnSpPr>
            <a:cxnSpLocks/>
          </p:cNvCxnSpPr>
          <p:nvPr/>
        </p:nvCxnSpPr>
        <p:spPr>
          <a:xfrm flipH="1" flipV="1">
            <a:off x="2387600" y="751840"/>
            <a:ext cx="1182451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28C991-2A63-421A-BE6B-1DF87C42B9D1}"/>
              </a:ext>
            </a:extLst>
          </p:cNvPr>
          <p:cNvCxnSpPr>
            <a:cxnSpLocks/>
          </p:cNvCxnSpPr>
          <p:nvPr/>
        </p:nvCxnSpPr>
        <p:spPr>
          <a:xfrm flipV="1">
            <a:off x="2295728" y="751840"/>
            <a:ext cx="1974715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5D6164-B346-4E6F-8F07-849304A699FA}"/>
              </a:ext>
            </a:extLst>
          </p:cNvPr>
          <p:cNvCxnSpPr>
            <a:cxnSpLocks/>
          </p:cNvCxnSpPr>
          <p:nvPr/>
        </p:nvCxnSpPr>
        <p:spPr>
          <a:xfrm flipH="1" flipV="1">
            <a:off x="2675106" y="751840"/>
            <a:ext cx="2946617" cy="136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982336-323C-4510-B3E9-1E89ACBFF822}"/>
              </a:ext>
            </a:extLst>
          </p:cNvPr>
          <p:cNvCxnSpPr>
            <a:cxnSpLocks/>
          </p:cNvCxnSpPr>
          <p:nvPr/>
        </p:nvCxnSpPr>
        <p:spPr>
          <a:xfrm flipH="1" flipV="1">
            <a:off x="2110902" y="2363821"/>
            <a:ext cx="1293779" cy="14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C4D40-2686-4DD8-8F36-E1E1451F13B1}"/>
              </a:ext>
            </a:extLst>
          </p:cNvPr>
          <p:cNvCxnSpPr>
            <a:cxnSpLocks/>
          </p:cNvCxnSpPr>
          <p:nvPr/>
        </p:nvCxnSpPr>
        <p:spPr>
          <a:xfrm flipH="1" flipV="1">
            <a:off x="1935804" y="3229583"/>
            <a:ext cx="1994170" cy="63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21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331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محمد عادل محمد عبدالقادر عبدالله</dc:creator>
  <cp:lastModifiedBy>محمد عادل محمد عبدالقادر عبدالله</cp:lastModifiedBy>
  <cp:revision>5</cp:revision>
  <dcterms:created xsi:type="dcterms:W3CDTF">2022-04-19T15:44:12Z</dcterms:created>
  <dcterms:modified xsi:type="dcterms:W3CDTF">2022-04-19T20:04:01Z</dcterms:modified>
</cp:coreProperties>
</file>