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AC3662-64BE-4181-AB9F-A6D9351CCD9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E1681B-675B-43E4-9E31-1929962309A3}">
      <dgm:prSet/>
      <dgm:spPr/>
      <dgm:t>
        <a:bodyPr/>
        <a:lstStyle/>
        <a:p>
          <a:r>
            <a:rPr lang="en-US"/>
            <a:t>Step 5: Assessing Model Performance</a:t>
          </a:r>
        </a:p>
      </dgm:t>
    </dgm:pt>
    <dgm:pt modelId="{66DCC87F-70C4-4138-93D6-9A0325ECCC74}" type="parTrans" cxnId="{E1BF869F-7C94-4DEC-8CF3-7E37F0DFD7DB}">
      <dgm:prSet/>
      <dgm:spPr/>
      <dgm:t>
        <a:bodyPr/>
        <a:lstStyle/>
        <a:p>
          <a:endParaRPr lang="en-US"/>
        </a:p>
      </dgm:t>
    </dgm:pt>
    <dgm:pt modelId="{0B574140-49F1-48A1-867D-8D5EFE2F44D7}" type="sibTrans" cxnId="{E1BF869F-7C94-4DEC-8CF3-7E37F0DFD7D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2092008-A6F2-4E54-8505-CB31FE780DE0}">
      <dgm:prSet/>
      <dgm:spPr/>
      <dgm:t>
        <a:bodyPr/>
        <a:lstStyle/>
        <a:p>
          <a:r>
            <a:rPr lang="en-US"/>
            <a:t>Utilize key evaluation metrics such as MAE, MSE, and RMSE to gauge model accuracy.</a:t>
          </a:r>
        </a:p>
      </dgm:t>
    </dgm:pt>
    <dgm:pt modelId="{7576C7B2-E554-467C-87BA-043D1650764F}" type="parTrans" cxnId="{66B86F5A-62F4-4629-9F81-714B48B9F2A7}">
      <dgm:prSet/>
      <dgm:spPr/>
      <dgm:t>
        <a:bodyPr/>
        <a:lstStyle/>
        <a:p>
          <a:endParaRPr lang="en-US"/>
        </a:p>
      </dgm:t>
    </dgm:pt>
    <dgm:pt modelId="{9FFCCC75-D090-4A38-86FB-1D417FF40D1F}" type="sibTrans" cxnId="{66B86F5A-62F4-4629-9F81-714B48B9F2A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CBD32CC-6939-49ED-AA5F-399C57D67667}">
      <dgm:prSet/>
      <dgm:spPr/>
      <dgm:t>
        <a:bodyPr/>
        <a:lstStyle/>
        <a:p>
          <a:r>
            <a:rPr lang="en-US"/>
            <a:t>Visualize model predictions against actual data to validate performance and identify areas for improvement.</a:t>
          </a:r>
        </a:p>
      </dgm:t>
    </dgm:pt>
    <dgm:pt modelId="{6079BCD0-1198-4987-B625-03F4CFDEBBFE}" type="parTrans" cxnId="{5661EBA5-6BE0-45D2-8FE4-A0E7A7E0C992}">
      <dgm:prSet/>
      <dgm:spPr/>
      <dgm:t>
        <a:bodyPr/>
        <a:lstStyle/>
        <a:p>
          <a:endParaRPr lang="en-US"/>
        </a:p>
      </dgm:t>
    </dgm:pt>
    <dgm:pt modelId="{57CFF499-9351-4926-8665-BC5CCC0BD953}" type="sibTrans" cxnId="{5661EBA5-6BE0-45D2-8FE4-A0E7A7E0C99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F9D2707-4DF2-4274-864C-F7C628FC712D}" type="pres">
      <dgm:prSet presAssocID="{07AC3662-64BE-4181-AB9F-A6D9351CCD93}" presName="Name0" presStyleCnt="0">
        <dgm:presLayoutVars>
          <dgm:animLvl val="lvl"/>
          <dgm:resizeHandles val="exact"/>
        </dgm:presLayoutVars>
      </dgm:prSet>
      <dgm:spPr/>
    </dgm:pt>
    <dgm:pt modelId="{4236B190-8B16-45A4-AF34-BB3FC6A3F844}" type="pres">
      <dgm:prSet presAssocID="{2DE1681B-675B-43E4-9E31-1929962309A3}" presName="compositeNode" presStyleCnt="0">
        <dgm:presLayoutVars>
          <dgm:bulletEnabled val="1"/>
        </dgm:presLayoutVars>
      </dgm:prSet>
      <dgm:spPr/>
    </dgm:pt>
    <dgm:pt modelId="{3093B4D5-1853-49D3-8A93-C8B98FB8B311}" type="pres">
      <dgm:prSet presAssocID="{2DE1681B-675B-43E4-9E31-1929962309A3}" presName="bgRect" presStyleLbl="bgAccFollowNode1" presStyleIdx="0" presStyleCnt="3"/>
      <dgm:spPr/>
    </dgm:pt>
    <dgm:pt modelId="{39C17506-87B6-47CA-A9A6-6192F86D58FD}" type="pres">
      <dgm:prSet presAssocID="{0B574140-49F1-48A1-867D-8D5EFE2F44D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D17495F-E101-45F5-A96B-EA2E601D5591}" type="pres">
      <dgm:prSet presAssocID="{2DE1681B-675B-43E4-9E31-1929962309A3}" presName="bottomLine" presStyleLbl="alignNode1" presStyleIdx="1" presStyleCnt="6">
        <dgm:presLayoutVars/>
      </dgm:prSet>
      <dgm:spPr/>
    </dgm:pt>
    <dgm:pt modelId="{47312A21-738E-4A82-AD78-F78EE817CB92}" type="pres">
      <dgm:prSet presAssocID="{2DE1681B-675B-43E4-9E31-1929962309A3}" presName="nodeText" presStyleLbl="bgAccFollowNode1" presStyleIdx="0" presStyleCnt="3">
        <dgm:presLayoutVars>
          <dgm:bulletEnabled val="1"/>
        </dgm:presLayoutVars>
      </dgm:prSet>
      <dgm:spPr/>
    </dgm:pt>
    <dgm:pt modelId="{8CA2FC51-6909-4F79-AD99-166CB984CA34}" type="pres">
      <dgm:prSet presAssocID="{0B574140-49F1-48A1-867D-8D5EFE2F44D7}" presName="sibTrans" presStyleCnt="0"/>
      <dgm:spPr/>
    </dgm:pt>
    <dgm:pt modelId="{36F82D29-B951-4BE8-BE66-CC7266EB97CD}" type="pres">
      <dgm:prSet presAssocID="{D2092008-A6F2-4E54-8505-CB31FE780DE0}" presName="compositeNode" presStyleCnt="0">
        <dgm:presLayoutVars>
          <dgm:bulletEnabled val="1"/>
        </dgm:presLayoutVars>
      </dgm:prSet>
      <dgm:spPr/>
    </dgm:pt>
    <dgm:pt modelId="{24C4A517-3A87-4C9F-ACDA-902BA66AA6D6}" type="pres">
      <dgm:prSet presAssocID="{D2092008-A6F2-4E54-8505-CB31FE780DE0}" presName="bgRect" presStyleLbl="bgAccFollowNode1" presStyleIdx="1" presStyleCnt="3"/>
      <dgm:spPr/>
    </dgm:pt>
    <dgm:pt modelId="{E738AB52-37E8-4BDE-A415-D0B77F08FCC1}" type="pres">
      <dgm:prSet presAssocID="{9FFCCC75-D090-4A38-86FB-1D417FF40D1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6D2BD82-7BA3-4EFB-8CDD-93BD0A061E68}" type="pres">
      <dgm:prSet presAssocID="{D2092008-A6F2-4E54-8505-CB31FE780DE0}" presName="bottomLine" presStyleLbl="alignNode1" presStyleIdx="3" presStyleCnt="6">
        <dgm:presLayoutVars/>
      </dgm:prSet>
      <dgm:spPr/>
    </dgm:pt>
    <dgm:pt modelId="{D30EAB23-64E1-42B9-A662-160485751222}" type="pres">
      <dgm:prSet presAssocID="{D2092008-A6F2-4E54-8505-CB31FE780DE0}" presName="nodeText" presStyleLbl="bgAccFollowNode1" presStyleIdx="1" presStyleCnt="3">
        <dgm:presLayoutVars>
          <dgm:bulletEnabled val="1"/>
        </dgm:presLayoutVars>
      </dgm:prSet>
      <dgm:spPr/>
    </dgm:pt>
    <dgm:pt modelId="{D05E85AA-3B11-4E9A-9330-3B52B67A2050}" type="pres">
      <dgm:prSet presAssocID="{9FFCCC75-D090-4A38-86FB-1D417FF40D1F}" presName="sibTrans" presStyleCnt="0"/>
      <dgm:spPr/>
    </dgm:pt>
    <dgm:pt modelId="{3D2A5D8B-2A67-45E0-91E7-DF411E56913C}" type="pres">
      <dgm:prSet presAssocID="{DCBD32CC-6939-49ED-AA5F-399C57D67667}" presName="compositeNode" presStyleCnt="0">
        <dgm:presLayoutVars>
          <dgm:bulletEnabled val="1"/>
        </dgm:presLayoutVars>
      </dgm:prSet>
      <dgm:spPr/>
    </dgm:pt>
    <dgm:pt modelId="{AD86D2FB-431B-4637-8961-3AA379485200}" type="pres">
      <dgm:prSet presAssocID="{DCBD32CC-6939-49ED-AA5F-399C57D67667}" presName="bgRect" presStyleLbl="bgAccFollowNode1" presStyleIdx="2" presStyleCnt="3"/>
      <dgm:spPr/>
    </dgm:pt>
    <dgm:pt modelId="{EE7F75E3-A93B-49F2-BE2C-3B08FFAD148A}" type="pres">
      <dgm:prSet presAssocID="{57CFF499-9351-4926-8665-BC5CCC0BD95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5DF9934-835E-434F-A8DF-C421F555E3F4}" type="pres">
      <dgm:prSet presAssocID="{DCBD32CC-6939-49ED-AA5F-399C57D67667}" presName="bottomLine" presStyleLbl="alignNode1" presStyleIdx="5" presStyleCnt="6">
        <dgm:presLayoutVars/>
      </dgm:prSet>
      <dgm:spPr/>
    </dgm:pt>
    <dgm:pt modelId="{A3C39B03-4142-47E4-92CD-8F47496F7DA8}" type="pres">
      <dgm:prSet presAssocID="{DCBD32CC-6939-49ED-AA5F-399C57D6766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A80413A-1066-44A9-999E-C55470F2A5E6}" type="presOf" srcId="{9FFCCC75-D090-4A38-86FB-1D417FF40D1F}" destId="{E738AB52-37E8-4BDE-A415-D0B77F08FCC1}" srcOrd="0" destOrd="0" presId="urn:microsoft.com/office/officeart/2016/7/layout/BasicLinearProcessNumbered"/>
    <dgm:cxn modelId="{A9565A63-E79D-46E9-BB26-B4FB3FD354D2}" type="presOf" srcId="{D2092008-A6F2-4E54-8505-CB31FE780DE0}" destId="{D30EAB23-64E1-42B9-A662-160485751222}" srcOrd="1" destOrd="0" presId="urn:microsoft.com/office/officeart/2016/7/layout/BasicLinearProcessNumbered"/>
    <dgm:cxn modelId="{0EAFE164-C289-4BE1-AE07-A802709D0D1F}" type="presOf" srcId="{0B574140-49F1-48A1-867D-8D5EFE2F44D7}" destId="{39C17506-87B6-47CA-A9A6-6192F86D58FD}" srcOrd="0" destOrd="0" presId="urn:microsoft.com/office/officeart/2016/7/layout/BasicLinearProcessNumbered"/>
    <dgm:cxn modelId="{A95D6A47-7383-45B2-A6A9-65E81AEF58B9}" type="presOf" srcId="{DCBD32CC-6939-49ED-AA5F-399C57D67667}" destId="{A3C39B03-4142-47E4-92CD-8F47496F7DA8}" srcOrd="1" destOrd="0" presId="urn:microsoft.com/office/officeart/2016/7/layout/BasicLinearProcessNumbered"/>
    <dgm:cxn modelId="{D4055159-BF64-4567-80CC-CCB024555AAE}" type="presOf" srcId="{D2092008-A6F2-4E54-8505-CB31FE780DE0}" destId="{24C4A517-3A87-4C9F-ACDA-902BA66AA6D6}" srcOrd="0" destOrd="0" presId="urn:microsoft.com/office/officeart/2016/7/layout/BasicLinearProcessNumbered"/>
    <dgm:cxn modelId="{66B86F5A-62F4-4629-9F81-714B48B9F2A7}" srcId="{07AC3662-64BE-4181-AB9F-A6D9351CCD93}" destId="{D2092008-A6F2-4E54-8505-CB31FE780DE0}" srcOrd="1" destOrd="0" parTransId="{7576C7B2-E554-467C-87BA-043D1650764F}" sibTransId="{9FFCCC75-D090-4A38-86FB-1D417FF40D1F}"/>
    <dgm:cxn modelId="{1752C87A-815C-4E31-89DF-C22498B8B3C9}" type="presOf" srcId="{2DE1681B-675B-43E4-9E31-1929962309A3}" destId="{3093B4D5-1853-49D3-8A93-C8B98FB8B311}" srcOrd="0" destOrd="0" presId="urn:microsoft.com/office/officeart/2016/7/layout/BasicLinearProcessNumbered"/>
    <dgm:cxn modelId="{C570268A-037E-4AE2-8BDB-5FDF6D4FD575}" type="presOf" srcId="{2DE1681B-675B-43E4-9E31-1929962309A3}" destId="{47312A21-738E-4A82-AD78-F78EE817CB92}" srcOrd="1" destOrd="0" presId="urn:microsoft.com/office/officeart/2016/7/layout/BasicLinearProcessNumbered"/>
    <dgm:cxn modelId="{E1BF869F-7C94-4DEC-8CF3-7E37F0DFD7DB}" srcId="{07AC3662-64BE-4181-AB9F-A6D9351CCD93}" destId="{2DE1681B-675B-43E4-9E31-1929962309A3}" srcOrd="0" destOrd="0" parTransId="{66DCC87F-70C4-4138-93D6-9A0325ECCC74}" sibTransId="{0B574140-49F1-48A1-867D-8D5EFE2F44D7}"/>
    <dgm:cxn modelId="{5661EBA5-6BE0-45D2-8FE4-A0E7A7E0C992}" srcId="{07AC3662-64BE-4181-AB9F-A6D9351CCD93}" destId="{DCBD32CC-6939-49ED-AA5F-399C57D67667}" srcOrd="2" destOrd="0" parTransId="{6079BCD0-1198-4987-B625-03F4CFDEBBFE}" sibTransId="{57CFF499-9351-4926-8665-BC5CCC0BD953}"/>
    <dgm:cxn modelId="{AF8785B4-CAB2-4A55-BAC2-4560DA1F5A93}" type="presOf" srcId="{07AC3662-64BE-4181-AB9F-A6D9351CCD93}" destId="{9F9D2707-4DF2-4274-864C-F7C628FC712D}" srcOrd="0" destOrd="0" presId="urn:microsoft.com/office/officeart/2016/7/layout/BasicLinearProcessNumbered"/>
    <dgm:cxn modelId="{C5C7DDBF-2F1C-442A-8B48-4FD4F65BBD12}" type="presOf" srcId="{57CFF499-9351-4926-8665-BC5CCC0BD953}" destId="{EE7F75E3-A93B-49F2-BE2C-3B08FFAD148A}" srcOrd="0" destOrd="0" presId="urn:microsoft.com/office/officeart/2016/7/layout/BasicLinearProcessNumbered"/>
    <dgm:cxn modelId="{781107F4-1E99-4DDD-9056-1EED0428093D}" type="presOf" srcId="{DCBD32CC-6939-49ED-AA5F-399C57D67667}" destId="{AD86D2FB-431B-4637-8961-3AA379485200}" srcOrd="0" destOrd="0" presId="urn:microsoft.com/office/officeart/2016/7/layout/BasicLinearProcessNumbered"/>
    <dgm:cxn modelId="{4F19B55C-C245-4558-B9A8-C7F6009CD7ED}" type="presParOf" srcId="{9F9D2707-4DF2-4274-864C-F7C628FC712D}" destId="{4236B190-8B16-45A4-AF34-BB3FC6A3F844}" srcOrd="0" destOrd="0" presId="urn:microsoft.com/office/officeart/2016/7/layout/BasicLinearProcessNumbered"/>
    <dgm:cxn modelId="{1CAA43DF-EB35-48A8-AFAF-1C6C43471C36}" type="presParOf" srcId="{4236B190-8B16-45A4-AF34-BB3FC6A3F844}" destId="{3093B4D5-1853-49D3-8A93-C8B98FB8B311}" srcOrd="0" destOrd="0" presId="urn:microsoft.com/office/officeart/2016/7/layout/BasicLinearProcessNumbered"/>
    <dgm:cxn modelId="{3C530057-7ADA-4702-9A65-4AA3B43880C9}" type="presParOf" srcId="{4236B190-8B16-45A4-AF34-BB3FC6A3F844}" destId="{39C17506-87B6-47CA-A9A6-6192F86D58FD}" srcOrd="1" destOrd="0" presId="urn:microsoft.com/office/officeart/2016/7/layout/BasicLinearProcessNumbered"/>
    <dgm:cxn modelId="{FB6A401C-ADDC-484B-9F9A-83ED11AD170C}" type="presParOf" srcId="{4236B190-8B16-45A4-AF34-BB3FC6A3F844}" destId="{1D17495F-E101-45F5-A96B-EA2E601D5591}" srcOrd="2" destOrd="0" presId="urn:microsoft.com/office/officeart/2016/7/layout/BasicLinearProcessNumbered"/>
    <dgm:cxn modelId="{BE20117A-6B0E-4998-A679-B513B73AB724}" type="presParOf" srcId="{4236B190-8B16-45A4-AF34-BB3FC6A3F844}" destId="{47312A21-738E-4A82-AD78-F78EE817CB92}" srcOrd="3" destOrd="0" presId="urn:microsoft.com/office/officeart/2016/7/layout/BasicLinearProcessNumbered"/>
    <dgm:cxn modelId="{DA1A9666-FCE7-424C-BEE6-B83D5B934C23}" type="presParOf" srcId="{9F9D2707-4DF2-4274-864C-F7C628FC712D}" destId="{8CA2FC51-6909-4F79-AD99-166CB984CA34}" srcOrd="1" destOrd="0" presId="urn:microsoft.com/office/officeart/2016/7/layout/BasicLinearProcessNumbered"/>
    <dgm:cxn modelId="{704F6417-D8CC-4FC3-B1FF-1CE6E7F425CD}" type="presParOf" srcId="{9F9D2707-4DF2-4274-864C-F7C628FC712D}" destId="{36F82D29-B951-4BE8-BE66-CC7266EB97CD}" srcOrd="2" destOrd="0" presId="urn:microsoft.com/office/officeart/2016/7/layout/BasicLinearProcessNumbered"/>
    <dgm:cxn modelId="{CD9D6CDC-2E16-4B75-A187-E36FE3609364}" type="presParOf" srcId="{36F82D29-B951-4BE8-BE66-CC7266EB97CD}" destId="{24C4A517-3A87-4C9F-ACDA-902BA66AA6D6}" srcOrd="0" destOrd="0" presId="urn:microsoft.com/office/officeart/2016/7/layout/BasicLinearProcessNumbered"/>
    <dgm:cxn modelId="{DA936417-0DAE-483B-90DD-CC6B0D1972CD}" type="presParOf" srcId="{36F82D29-B951-4BE8-BE66-CC7266EB97CD}" destId="{E738AB52-37E8-4BDE-A415-D0B77F08FCC1}" srcOrd="1" destOrd="0" presId="urn:microsoft.com/office/officeart/2016/7/layout/BasicLinearProcessNumbered"/>
    <dgm:cxn modelId="{0A9D2A95-9773-45A0-AE4C-997120D97968}" type="presParOf" srcId="{36F82D29-B951-4BE8-BE66-CC7266EB97CD}" destId="{A6D2BD82-7BA3-4EFB-8CDD-93BD0A061E68}" srcOrd="2" destOrd="0" presId="urn:microsoft.com/office/officeart/2016/7/layout/BasicLinearProcessNumbered"/>
    <dgm:cxn modelId="{20F7BD2B-9E36-4087-A01C-62DFC0E4B102}" type="presParOf" srcId="{36F82D29-B951-4BE8-BE66-CC7266EB97CD}" destId="{D30EAB23-64E1-42B9-A662-160485751222}" srcOrd="3" destOrd="0" presId="urn:microsoft.com/office/officeart/2016/7/layout/BasicLinearProcessNumbered"/>
    <dgm:cxn modelId="{D6991904-E232-457E-A7D4-8D39C5C8E002}" type="presParOf" srcId="{9F9D2707-4DF2-4274-864C-F7C628FC712D}" destId="{D05E85AA-3B11-4E9A-9330-3B52B67A2050}" srcOrd="3" destOrd="0" presId="urn:microsoft.com/office/officeart/2016/7/layout/BasicLinearProcessNumbered"/>
    <dgm:cxn modelId="{4E15096D-AE1D-48B6-A914-BE53F8F36ACA}" type="presParOf" srcId="{9F9D2707-4DF2-4274-864C-F7C628FC712D}" destId="{3D2A5D8B-2A67-45E0-91E7-DF411E56913C}" srcOrd="4" destOrd="0" presId="urn:microsoft.com/office/officeart/2016/7/layout/BasicLinearProcessNumbered"/>
    <dgm:cxn modelId="{3BC0F089-B9B5-4E73-ACF1-46B20907DA0A}" type="presParOf" srcId="{3D2A5D8B-2A67-45E0-91E7-DF411E56913C}" destId="{AD86D2FB-431B-4637-8961-3AA379485200}" srcOrd="0" destOrd="0" presId="urn:microsoft.com/office/officeart/2016/7/layout/BasicLinearProcessNumbered"/>
    <dgm:cxn modelId="{0E4932CB-40F8-4865-B696-5D10D742F158}" type="presParOf" srcId="{3D2A5D8B-2A67-45E0-91E7-DF411E56913C}" destId="{EE7F75E3-A93B-49F2-BE2C-3B08FFAD148A}" srcOrd="1" destOrd="0" presId="urn:microsoft.com/office/officeart/2016/7/layout/BasicLinearProcessNumbered"/>
    <dgm:cxn modelId="{278C9E6C-9A8B-4BB8-A10D-109ECD560C23}" type="presParOf" srcId="{3D2A5D8B-2A67-45E0-91E7-DF411E56913C}" destId="{25DF9934-835E-434F-A8DF-C421F555E3F4}" srcOrd="2" destOrd="0" presId="urn:microsoft.com/office/officeart/2016/7/layout/BasicLinearProcessNumbered"/>
    <dgm:cxn modelId="{A7A8D5FD-9A16-431A-A0FD-DDA4E3E4298B}" type="presParOf" srcId="{3D2A5D8B-2A67-45E0-91E7-DF411E56913C}" destId="{A3C39B03-4142-47E4-92CD-8F47496F7DA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4520B6-0676-453F-A0DE-4E1F0F5D6D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A30C1C-864F-442B-BAAF-9D6E348896EC}">
      <dgm:prSet/>
      <dgm:spPr/>
      <dgm:t>
        <a:bodyPr/>
        <a:lstStyle/>
        <a:p>
          <a:r>
            <a:rPr lang="en-US"/>
            <a:t>Step 6: Refining Model Parameters</a:t>
          </a:r>
        </a:p>
      </dgm:t>
    </dgm:pt>
    <dgm:pt modelId="{ACBBA362-C007-4E4B-9E0E-3051F0EEFB51}" type="parTrans" cxnId="{EF7B350C-B2FD-4541-A8B9-6513C72E3D15}">
      <dgm:prSet/>
      <dgm:spPr/>
      <dgm:t>
        <a:bodyPr/>
        <a:lstStyle/>
        <a:p>
          <a:endParaRPr lang="en-US"/>
        </a:p>
      </dgm:t>
    </dgm:pt>
    <dgm:pt modelId="{A7E24F8C-CF28-473E-B393-4F2EEE668B30}" type="sibTrans" cxnId="{EF7B350C-B2FD-4541-A8B9-6513C72E3D15}">
      <dgm:prSet/>
      <dgm:spPr/>
      <dgm:t>
        <a:bodyPr/>
        <a:lstStyle/>
        <a:p>
          <a:endParaRPr lang="en-US"/>
        </a:p>
      </dgm:t>
    </dgm:pt>
    <dgm:pt modelId="{352E9569-D81B-443D-A68D-25AE6E7F7453}">
      <dgm:prSet/>
      <dgm:spPr/>
      <dgm:t>
        <a:bodyPr/>
        <a:lstStyle/>
        <a:p>
          <a:r>
            <a:rPr lang="en-US"/>
            <a:t>Validate model robustness and generalization on unseen data through rigorous validation.</a:t>
          </a:r>
        </a:p>
      </dgm:t>
    </dgm:pt>
    <dgm:pt modelId="{39265EC2-64AC-41AE-B125-4A499C568EE6}" type="parTrans" cxnId="{966FE712-3DC6-4FE4-BFBC-F924AE0D35E1}">
      <dgm:prSet/>
      <dgm:spPr/>
      <dgm:t>
        <a:bodyPr/>
        <a:lstStyle/>
        <a:p>
          <a:endParaRPr lang="en-US"/>
        </a:p>
      </dgm:t>
    </dgm:pt>
    <dgm:pt modelId="{152A2554-7FB6-4273-926E-D14EA4D26477}" type="sibTrans" cxnId="{966FE712-3DC6-4FE4-BFBC-F924AE0D35E1}">
      <dgm:prSet/>
      <dgm:spPr/>
      <dgm:t>
        <a:bodyPr/>
        <a:lstStyle/>
        <a:p>
          <a:endParaRPr lang="en-US"/>
        </a:p>
      </dgm:t>
    </dgm:pt>
    <dgm:pt modelId="{0A7C0EDF-795A-40BD-8129-2DFC63E0CFB7}">
      <dgm:prSet/>
      <dgm:spPr/>
      <dgm:t>
        <a:bodyPr/>
        <a:lstStyle/>
        <a:p>
          <a:r>
            <a:rPr lang="en-US"/>
            <a:t>Iteratively fine-tune model parameters to optimize performance and enhance forecasting accuracy.</a:t>
          </a:r>
        </a:p>
      </dgm:t>
    </dgm:pt>
    <dgm:pt modelId="{3E8C1F28-A889-44FA-8172-5BC355A6711D}" type="parTrans" cxnId="{D92BD661-D6F5-4EA0-8F3B-5C98CCEEECBC}">
      <dgm:prSet/>
      <dgm:spPr/>
      <dgm:t>
        <a:bodyPr/>
        <a:lstStyle/>
        <a:p>
          <a:endParaRPr lang="en-US"/>
        </a:p>
      </dgm:t>
    </dgm:pt>
    <dgm:pt modelId="{7B7E09E8-C570-4BA7-B96C-F687541BF61F}" type="sibTrans" cxnId="{D92BD661-D6F5-4EA0-8F3B-5C98CCEEECBC}">
      <dgm:prSet/>
      <dgm:spPr/>
      <dgm:t>
        <a:bodyPr/>
        <a:lstStyle/>
        <a:p>
          <a:endParaRPr lang="en-US"/>
        </a:p>
      </dgm:t>
    </dgm:pt>
    <dgm:pt modelId="{991EE099-98CE-48E9-9374-09F880101145}" type="pres">
      <dgm:prSet presAssocID="{124520B6-0676-453F-A0DE-4E1F0F5D6D0F}" presName="linear" presStyleCnt="0">
        <dgm:presLayoutVars>
          <dgm:animLvl val="lvl"/>
          <dgm:resizeHandles val="exact"/>
        </dgm:presLayoutVars>
      </dgm:prSet>
      <dgm:spPr/>
    </dgm:pt>
    <dgm:pt modelId="{088CC2DE-4037-4662-950E-16714DF41EA1}" type="pres">
      <dgm:prSet presAssocID="{46A30C1C-864F-442B-BAAF-9D6E348896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2DB6E6-2BA8-41DA-A5A1-56D54795A9CF}" type="pres">
      <dgm:prSet presAssocID="{A7E24F8C-CF28-473E-B393-4F2EEE668B30}" presName="spacer" presStyleCnt="0"/>
      <dgm:spPr/>
    </dgm:pt>
    <dgm:pt modelId="{EAC3D187-853F-49A4-A731-363D08F7D49A}" type="pres">
      <dgm:prSet presAssocID="{352E9569-D81B-443D-A68D-25AE6E7F74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508319-77D0-4614-92F4-880CCA896D30}" type="pres">
      <dgm:prSet presAssocID="{152A2554-7FB6-4273-926E-D14EA4D26477}" presName="spacer" presStyleCnt="0"/>
      <dgm:spPr/>
    </dgm:pt>
    <dgm:pt modelId="{C4A666F2-EC75-4FBE-AD40-8E7D419FBEEE}" type="pres">
      <dgm:prSet presAssocID="{0A7C0EDF-795A-40BD-8129-2DFC63E0CF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7B350C-B2FD-4541-A8B9-6513C72E3D15}" srcId="{124520B6-0676-453F-A0DE-4E1F0F5D6D0F}" destId="{46A30C1C-864F-442B-BAAF-9D6E348896EC}" srcOrd="0" destOrd="0" parTransId="{ACBBA362-C007-4E4B-9E0E-3051F0EEFB51}" sibTransId="{A7E24F8C-CF28-473E-B393-4F2EEE668B30}"/>
    <dgm:cxn modelId="{C42F0411-F28B-4FE7-9BAB-7ADAAFB1A593}" type="presOf" srcId="{46A30C1C-864F-442B-BAAF-9D6E348896EC}" destId="{088CC2DE-4037-4662-950E-16714DF41EA1}" srcOrd="0" destOrd="0" presId="urn:microsoft.com/office/officeart/2005/8/layout/vList2"/>
    <dgm:cxn modelId="{966FE712-3DC6-4FE4-BFBC-F924AE0D35E1}" srcId="{124520B6-0676-453F-A0DE-4E1F0F5D6D0F}" destId="{352E9569-D81B-443D-A68D-25AE6E7F7453}" srcOrd="1" destOrd="0" parTransId="{39265EC2-64AC-41AE-B125-4A499C568EE6}" sibTransId="{152A2554-7FB6-4273-926E-D14EA4D26477}"/>
    <dgm:cxn modelId="{79B2512C-6006-4BFA-AE15-FD8AF0A7095A}" type="presOf" srcId="{124520B6-0676-453F-A0DE-4E1F0F5D6D0F}" destId="{991EE099-98CE-48E9-9374-09F880101145}" srcOrd="0" destOrd="0" presId="urn:microsoft.com/office/officeart/2005/8/layout/vList2"/>
    <dgm:cxn modelId="{D92BD661-D6F5-4EA0-8F3B-5C98CCEEECBC}" srcId="{124520B6-0676-453F-A0DE-4E1F0F5D6D0F}" destId="{0A7C0EDF-795A-40BD-8129-2DFC63E0CFB7}" srcOrd="2" destOrd="0" parTransId="{3E8C1F28-A889-44FA-8172-5BC355A6711D}" sibTransId="{7B7E09E8-C570-4BA7-B96C-F687541BF61F}"/>
    <dgm:cxn modelId="{6C2A4E79-A644-4CC0-BDC4-7C6537F45427}" type="presOf" srcId="{352E9569-D81B-443D-A68D-25AE6E7F7453}" destId="{EAC3D187-853F-49A4-A731-363D08F7D49A}" srcOrd="0" destOrd="0" presId="urn:microsoft.com/office/officeart/2005/8/layout/vList2"/>
    <dgm:cxn modelId="{E27A259C-7616-479A-9911-DC9849173081}" type="presOf" srcId="{0A7C0EDF-795A-40BD-8129-2DFC63E0CFB7}" destId="{C4A666F2-EC75-4FBE-AD40-8E7D419FBEEE}" srcOrd="0" destOrd="0" presId="urn:microsoft.com/office/officeart/2005/8/layout/vList2"/>
    <dgm:cxn modelId="{7722B035-6A5E-4A7A-8211-D7A1C1C6A5CB}" type="presParOf" srcId="{991EE099-98CE-48E9-9374-09F880101145}" destId="{088CC2DE-4037-4662-950E-16714DF41EA1}" srcOrd="0" destOrd="0" presId="urn:microsoft.com/office/officeart/2005/8/layout/vList2"/>
    <dgm:cxn modelId="{5A937117-DBA4-47E6-9E0C-C542B5B89E6E}" type="presParOf" srcId="{991EE099-98CE-48E9-9374-09F880101145}" destId="{042DB6E6-2BA8-41DA-A5A1-56D54795A9CF}" srcOrd="1" destOrd="0" presId="urn:microsoft.com/office/officeart/2005/8/layout/vList2"/>
    <dgm:cxn modelId="{2F78FFC2-2E01-4CC0-A22F-E920F56471DA}" type="presParOf" srcId="{991EE099-98CE-48E9-9374-09F880101145}" destId="{EAC3D187-853F-49A4-A731-363D08F7D49A}" srcOrd="2" destOrd="0" presId="urn:microsoft.com/office/officeart/2005/8/layout/vList2"/>
    <dgm:cxn modelId="{3BA3D135-EC89-4595-98C6-5566E11EE35D}" type="presParOf" srcId="{991EE099-98CE-48E9-9374-09F880101145}" destId="{52508319-77D0-4614-92F4-880CCA896D30}" srcOrd="3" destOrd="0" presId="urn:microsoft.com/office/officeart/2005/8/layout/vList2"/>
    <dgm:cxn modelId="{39ECAA53-6C71-4F4B-A731-B7452A8D8A38}" type="presParOf" srcId="{991EE099-98CE-48E9-9374-09F880101145}" destId="{C4A666F2-EC75-4FBE-AD40-8E7D419FBEE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3B4D5-1853-49D3-8A93-C8B98FB8B311}">
      <dsp:nvSpPr>
        <dsp:cNvPr id="0" name=""/>
        <dsp:cNvSpPr/>
      </dsp:nvSpPr>
      <dsp:spPr>
        <a:xfrm>
          <a:off x="0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Step 5: Assessing Model Performance</a:t>
          </a:r>
        </a:p>
      </dsp:txBody>
      <dsp:txXfrm>
        <a:off x="0" y="1761617"/>
        <a:ext cx="2464593" cy="2070258"/>
      </dsp:txXfrm>
    </dsp:sp>
    <dsp:sp modelId="{39C17506-87B6-47CA-A9A6-6192F86D58FD}">
      <dsp:nvSpPr>
        <dsp:cNvPr id="0" name=""/>
        <dsp:cNvSpPr/>
      </dsp:nvSpPr>
      <dsp:spPr>
        <a:xfrm>
          <a:off x="714732" y="795496"/>
          <a:ext cx="1035129" cy="10351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6323" y="947087"/>
        <a:ext cx="731947" cy="731947"/>
      </dsp:txXfrm>
    </dsp:sp>
    <dsp:sp modelId="{1D17495F-E101-45F5-A96B-EA2E601D5591}">
      <dsp:nvSpPr>
        <dsp:cNvPr id="0" name=""/>
        <dsp:cNvSpPr/>
      </dsp:nvSpPr>
      <dsp:spPr>
        <a:xfrm>
          <a:off x="0" y="3900812"/>
          <a:ext cx="2464593" cy="7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4A517-3A87-4C9F-ACDA-902BA66AA6D6}">
      <dsp:nvSpPr>
        <dsp:cNvPr id="0" name=""/>
        <dsp:cNvSpPr/>
      </dsp:nvSpPr>
      <dsp:spPr>
        <a:xfrm>
          <a:off x="2711053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Utilize key evaluation metrics such as MAE, MSE, and RMSE to gauge model accuracy.</a:t>
          </a:r>
        </a:p>
      </dsp:txBody>
      <dsp:txXfrm>
        <a:off x="2711053" y="1761617"/>
        <a:ext cx="2464593" cy="2070258"/>
      </dsp:txXfrm>
    </dsp:sp>
    <dsp:sp modelId="{E738AB52-37E8-4BDE-A415-D0B77F08FCC1}">
      <dsp:nvSpPr>
        <dsp:cNvPr id="0" name=""/>
        <dsp:cNvSpPr/>
      </dsp:nvSpPr>
      <dsp:spPr>
        <a:xfrm>
          <a:off x="3425785" y="795496"/>
          <a:ext cx="1035129" cy="1035129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77376" y="947087"/>
        <a:ext cx="731947" cy="731947"/>
      </dsp:txXfrm>
    </dsp:sp>
    <dsp:sp modelId="{A6D2BD82-7BA3-4EFB-8CDD-93BD0A061E68}">
      <dsp:nvSpPr>
        <dsp:cNvPr id="0" name=""/>
        <dsp:cNvSpPr/>
      </dsp:nvSpPr>
      <dsp:spPr>
        <a:xfrm>
          <a:off x="2711053" y="3900812"/>
          <a:ext cx="2464593" cy="72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6D2FB-431B-4637-8961-3AA379485200}">
      <dsp:nvSpPr>
        <dsp:cNvPr id="0" name=""/>
        <dsp:cNvSpPr/>
      </dsp:nvSpPr>
      <dsp:spPr>
        <a:xfrm>
          <a:off x="5422106" y="450453"/>
          <a:ext cx="2464593" cy="345043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149" tIns="330200" rIns="19214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Visualize model predictions against actual data to validate performance and identify areas for improvement.</a:t>
          </a:r>
        </a:p>
      </dsp:txBody>
      <dsp:txXfrm>
        <a:off x="5422106" y="1761617"/>
        <a:ext cx="2464593" cy="2070258"/>
      </dsp:txXfrm>
    </dsp:sp>
    <dsp:sp modelId="{EE7F75E3-A93B-49F2-BE2C-3B08FFAD148A}">
      <dsp:nvSpPr>
        <dsp:cNvPr id="0" name=""/>
        <dsp:cNvSpPr/>
      </dsp:nvSpPr>
      <dsp:spPr>
        <a:xfrm>
          <a:off x="6136838" y="795496"/>
          <a:ext cx="1035129" cy="1035129"/>
        </a:xfrm>
        <a:prstGeom prst="ellips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03" tIns="12700" rIns="807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88429" y="947087"/>
        <a:ext cx="731947" cy="731947"/>
      </dsp:txXfrm>
    </dsp:sp>
    <dsp:sp modelId="{25DF9934-835E-434F-A8DF-C421F555E3F4}">
      <dsp:nvSpPr>
        <dsp:cNvPr id="0" name=""/>
        <dsp:cNvSpPr/>
      </dsp:nvSpPr>
      <dsp:spPr>
        <a:xfrm>
          <a:off x="5422106" y="3900812"/>
          <a:ext cx="2464593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C2DE-4037-4662-950E-16714DF41EA1}">
      <dsp:nvSpPr>
        <dsp:cNvPr id="0" name=""/>
        <dsp:cNvSpPr/>
      </dsp:nvSpPr>
      <dsp:spPr>
        <a:xfrm>
          <a:off x="0" y="426572"/>
          <a:ext cx="7886700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 6: Refining Model Parameters</a:t>
          </a:r>
        </a:p>
      </dsp:txBody>
      <dsp:txXfrm>
        <a:off x="54298" y="480870"/>
        <a:ext cx="7778104" cy="1003708"/>
      </dsp:txXfrm>
    </dsp:sp>
    <dsp:sp modelId="{EAC3D187-853F-49A4-A731-363D08F7D49A}">
      <dsp:nvSpPr>
        <dsp:cNvPr id="0" name=""/>
        <dsp:cNvSpPr/>
      </dsp:nvSpPr>
      <dsp:spPr>
        <a:xfrm>
          <a:off x="0" y="1619516"/>
          <a:ext cx="7886700" cy="111230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Validate model robustness and generalization on unseen data through rigorous validation.</a:t>
          </a:r>
        </a:p>
      </dsp:txBody>
      <dsp:txXfrm>
        <a:off x="54298" y="1673814"/>
        <a:ext cx="7778104" cy="1003708"/>
      </dsp:txXfrm>
    </dsp:sp>
    <dsp:sp modelId="{C4A666F2-EC75-4FBE-AD40-8E7D419FBEEE}">
      <dsp:nvSpPr>
        <dsp:cNvPr id="0" name=""/>
        <dsp:cNvSpPr/>
      </dsp:nvSpPr>
      <dsp:spPr>
        <a:xfrm>
          <a:off x="0" y="2812461"/>
          <a:ext cx="7886700" cy="111230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Iteratively fine-tune model parameters to optimize performance and enhance forecasting accuracy.</a:t>
          </a:r>
        </a:p>
      </dsp:txBody>
      <dsp:txXfrm>
        <a:off x="54298" y="2866759"/>
        <a:ext cx="7778104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Graph">
            <a:extLst>
              <a:ext uri="{FF2B5EF4-FFF2-40B4-BE49-F238E27FC236}">
                <a16:creationId xmlns:a16="http://schemas.microsoft.com/office/drawing/2014/main" id="{6D3DCC06-DBD2-B83D-243A-27E3C150D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0" r="1396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896" y="2299176"/>
            <a:ext cx="3098526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100"/>
              <a:t>Unlocking Market Insights with Time Series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896" y="4199213"/>
            <a:ext cx="3143954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sz="1600"/>
              <a:t>Leveraging Data Science for Informed Decision-Making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69B707-A397-05F5-CCA1-25DA17846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33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Fine-tuning and Validation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8AAC3C6-30EE-56E5-DDD5-C473C7012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65310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355" y="762001"/>
            <a:ext cx="3844585" cy="1708244"/>
          </a:xfrm>
        </p:spPr>
        <p:txBody>
          <a:bodyPr anchor="ctr">
            <a:normAutofit/>
          </a:bodyPr>
          <a:lstStyle/>
          <a:p>
            <a:r>
              <a:rPr lang="en-US" sz="3500" b="1" dirty="0"/>
              <a:t>Outcome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DFE8D-ABD4-85E2-3329-43BA181BEA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56" r="29444"/>
          <a:stretch/>
        </p:blipFill>
        <p:spPr>
          <a:xfrm>
            <a:off x="20" y="-2"/>
            <a:ext cx="4041425" cy="6858002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483510" y="2470245"/>
            <a:ext cx="3736430" cy="376983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sz="1600" dirty="0"/>
          </a:p>
          <a:p>
            <a:pPr>
              <a:lnSpc>
                <a:spcPct val="90000"/>
              </a:lnSpc>
              <a:spcAft>
                <a:spcPts val="1400"/>
              </a:spcAft>
            </a:pPr>
            <a:r>
              <a:rPr sz="1800" dirty="0"/>
              <a:t>Deploy a production-ready ML model, empowering stakeholders with actionable insights for strategic decision-making.</a:t>
            </a:r>
          </a:p>
          <a:p>
            <a:pPr>
              <a:lnSpc>
                <a:spcPct val="90000"/>
              </a:lnSpc>
              <a:spcAft>
                <a:spcPts val="1400"/>
              </a:spcAft>
            </a:pPr>
            <a:r>
              <a:rPr sz="1800" dirty="0"/>
              <a:t>Drive efficiency and profitability through optimized inventory management, pricing strategies, and resource allocation.</a:t>
            </a:r>
          </a:p>
          <a:p>
            <a:pPr>
              <a:lnSpc>
                <a:spcPct val="90000"/>
              </a:lnSpc>
              <a:spcAft>
                <a:spcPts val="1400"/>
              </a:spcAft>
            </a:pPr>
            <a:r>
              <a:rPr sz="1800" dirty="0"/>
              <a:t>Realize tangible improvements in market performance and competitiveness.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3BE1949-C027-64C7-ECDC-3E38AAEAC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75" t="4003" r="18748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577" y="1161288"/>
            <a:ext cx="4136932" cy="1124712"/>
          </a:xfrm>
        </p:spPr>
        <p:txBody>
          <a:bodyPr anchor="b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Introduction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149" y="2718054"/>
            <a:ext cx="4136932" cy="3207258"/>
          </a:xfrm>
        </p:spPr>
        <p:txBody>
          <a:bodyPr anchor="t">
            <a:normAutofit/>
          </a:bodyPr>
          <a:lstStyle/>
          <a:p>
            <a:endParaRPr lang="en-US" sz="1400">
              <a:solidFill>
                <a:schemeClr val="bg1"/>
              </a:solidFill>
            </a:endParaRPr>
          </a:p>
          <a:p>
            <a:pPr>
              <a:spcAft>
                <a:spcPts val="1400"/>
              </a:spcAft>
            </a:pPr>
            <a:r>
              <a:rPr lang="en-US" sz="1800">
                <a:solidFill>
                  <a:schemeClr val="bg1"/>
                </a:solidFill>
              </a:rPr>
              <a:t>In the dynamic landscape of market analysis and forecasting, uncovering hidden patterns within time series data is crucial for informed decision-making.</a:t>
            </a:r>
          </a:p>
          <a:p>
            <a:r>
              <a:rPr lang="en-US" sz="1800">
                <a:solidFill>
                  <a:schemeClr val="bg1"/>
                </a:solidFill>
              </a:rPr>
              <a:t>We introduce a comprehensive dataset capturing monthly market trends across diverse regions, commodities, and pricing dynamics.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7C54A601-75C6-04C4-1A1C-EBCEE3521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6" r="35107" b="9091"/>
          <a:stretch/>
        </p:blipFill>
        <p:spPr>
          <a:xfrm>
            <a:off x="20" y="10"/>
            <a:ext cx="4365503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1" y="1161288"/>
            <a:ext cx="4303508" cy="112471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1" y="2718054"/>
            <a:ext cx="4304080" cy="320725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1400"/>
              </a:spcAft>
            </a:pPr>
            <a:r>
              <a:rPr lang="en-US" sz="1800" dirty="0">
                <a:solidFill>
                  <a:schemeClr val="bg1"/>
                </a:solidFill>
              </a:rPr>
              <a:t>Our primary goal is to develop a robust time series machine learning model capable of accurately forecasting market trends based on historical data.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This endeavor aims to empower stakeholders with actionable insights, enabling proactive decisions in production, procurement, pricing strategies, and resource allocation.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501A3C7-5BBB-A873-C105-A633EC266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6" t="4116" r="37625" b="-1"/>
          <a:stretch/>
        </p:blipFill>
        <p:spPr>
          <a:xfrm>
            <a:off x="4729316" y="10"/>
            <a:ext cx="4414684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3988880" cy="112471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19" y="2718054"/>
            <a:ext cx="4136365" cy="3207258"/>
          </a:xfrm>
        </p:spPr>
        <p:txBody>
          <a:bodyPr anchor="t">
            <a:norm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  <a:p>
            <a:pPr>
              <a:spcAft>
                <a:spcPts val="1400"/>
              </a:spcAft>
            </a:pPr>
            <a:r>
              <a:rPr lang="en-US" sz="1800" dirty="0">
                <a:solidFill>
                  <a:schemeClr val="bg1"/>
                </a:solidFill>
              </a:rPr>
              <a:t>Our dataset comprises a rich array of attributes, including market, month, year, quantity, price range, location, and date.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These facets offer a holistic view of market dynamics, facilitating comprehensive analysis and forecasting.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877BF9C-E4DD-9D3E-58FF-BA810582C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9" r="26525" b="7510"/>
          <a:stretch/>
        </p:blipFill>
        <p:spPr>
          <a:xfrm>
            <a:off x="20" y="10"/>
            <a:ext cx="4473657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955" y="1161288"/>
            <a:ext cx="3890554" cy="112471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1" y="2718054"/>
            <a:ext cx="4304080" cy="3207258"/>
          </a:xfrm>
        </p:spPr>
        <p:txBody>
          <a:bodyPr anchor="t">
            <a:norm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  <a:p>
            <a:pPr>
              <a:spcAft>
                <a:spcPts val="1400"/>
              </a:spcAft>
            </a:pPr>
            <a:r>
              <a:rPr lang="en-US" sz="1800" dirty="0">
                <a:solidFill>
                  <a:schemeClr val="bg1"/>
                </a:solidFill>
              </a:rPr>
              <a:t>Step 1: Data Cleansing and Imputation</a:t>
            </a:r>
          </a:p>
          <a:p>
            <a:pPr>
              <a:spcAft>
                <a:spcPts val="1400"/>
              </a:spcAft>
            </a:pPr>
            <a:r>
              <a:rPr lang="en-US" sz="1800" dirty="0">
                <a:solidFill>
                  <a:schemeClr val="bg1"/>
                </a:solidFill>
              </a:rPr>
              <a:t>Step 2: Categorical Encoding and Transformation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79C2D-FF81-82D0-F1C0-AD558A0D2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67" r="12753"/>
          <a:stretch/>
        </p:blipFill>
        <p:spPr>
          <a:xfrm>
            <a:off x="20" y="10"/>
            <a:ext cx="449332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0660" y="1161288"/>
            <a:ext cx="4224849" cy="112471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Exploratory Data Analysis (EDA)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0661" y="2718054"/>
            <a:ext cx="4225420" cy="3207258"/>
          </a:xfrm>
        </p:spPr>
        <p:txBody>
          <a:bodyPr anchor="t">
            <a:norm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  <a:p>
            <a:pPr>
              <a:spcAft>
                <a:spcPts val="1400"/>
              </a:spcAft>
            </a:pPr>
            <a:r>
              <a:rPr lang="en-US" sz="1800" dirty="0">
                <a:solidFill>
                  <a:schemeClr val="bg1"/>
                </a:solidFill>
              </a:rPr>
              <a:t>Unveil temporal patterns, seasonality, trends, and outliers through comprehensive analysis.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Utilize visualizations such as time series plots, seasonal decomposition, and trend analysis for deeper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with pen over a colour palette">
            <a:extLst>
              <a:ext uri="{FF2B5EF4-FFF2-40B4-BE49-F238E27FC236}">
                <a16:creationId xmlns:a16="http://schemas.microsoft.com/office/drawing/2014/main" id="{30282F2F-D664-27BD-BF20-1A80E6370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38" r="12182" b="-1"/>
          <a:stretch/>
        </p:blipFill>
        <p:spPr>
          <a:xfrm>
            <a:off x="20" y="10"/>
            <a:ext cx="394184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027" y="1161288"/>
            <a:ext cx="4539482" cy="112471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027" y="2718054"/>
            <a:ext cx="4540054" cy="3207258"/>
          </a:xfrm>
        </p:spPr>
        <p:txBody>
          <a:bodyPr anchor="t">
            <a:norm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  <a:p>
            <a:pPr>
              <a:spcAft>
                <a:spcPts val="1400"/>
              </a:spcAft>
            </a:pPr>
            <a:r>
              <a:rPr lang="en-US" sz="1800" dirty="0">
                <a:solidFill>
                  <a:schemeClr val="bg1"/>
                </a:solidFill>
              </a:rPr>
              <a:t>Step 3: Crafting Informative Features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Emphasize lagged variables, rolling statistics, and seasonal indicators to enhance model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3AD58904-2DAE-BEF9-C99F-A3101D174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9" r="14561"/>
          <a:stretch/>
        </p:blipFill>
        <p:spPr>
          <a:xfrm>
            <a:off x="20" y="10"/>
            <a:ext cx="422785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161288"/>
            <a:ext cx="4303509" cy="112471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Model Selection and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685" y="2718054"/>
            <a:ext cx="4461396" cy="3207258"/>
          </a:xfrm>
        </p:spPr>
        <p:txBody>
          <a:bodyPr anchor="t">
            <a:normAutofit/>
          </a:bodyPr>
          <a:lstStyle/>
          <a:p>
            <a:endParaRPr lang="en-US" sz="1500" dirty="0">
              <a:solidFill>
                <a:schemeClr val="bg1"/>
              </a:solidFill>
            </a:endParaRPr>
          </a:p>
          <a:p>
            <a:pPr>
              <a:spcAft>
                <a:spcPts val="1400"/>
              </a:spcAft>
            </a:pPr>
            <a:r>
              <a:rPr lang="en-US" sz="1800" dirty="0">
                <a:solidFill>
                  <a:schemeClr val="bg1"/>
                </a:solidFill>
              </a:rPr>
              <a:t>Step 4: Assessing Time Series Forecasting Models</a:t>
            </a:r>
          </a:p>
          <a:p>
            <a:pPr>
              <a:spcAft>
                <a:spcPts val="1400"/>
              </a:spcAft>
            </a:pPr>
            <a:r>
              <a:rPr lang="en-US" sz="1800" dirty="0">
                <a:solidFill>
                  <a:schemeClr val="bg1"/>
                </a:solidFill>
              </a:rPr>
              <a:t>Evaluate ARIMA, SARIMA, Prophet, and LSTM models to identify the optimal framework.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Determine the most suitable model based on performance metrics and domain expertise.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634FB-198B-262F-8986-18066F504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33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Model Evaluation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7AC0EA2-5ECD-0023-2D66-2D692BC2F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45902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385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Unlocking Market Insights with Time Series Analysis</vt:lpstr>
      <vt:lpstr>Introduction</vt:lpstr>
      <vt:lpstr>Objective</vt:lpstr>
      <vt:lpstr>Data Overview</vt:lpstr>
      <vt:lpstr>Data Preprocessing</vt:lpstr>
      <vt:lpstr>Exploratory Data Analysis (EDA)</vt:lpstr>
      <vt:lpstr>Feature Engineering</vt:lpstr>
      <vt:lpstr>Model Selection and Training</vt:lpstr>
      <vt:lpstr>Model Evaluation</vt:lpstr>
      <vt:lpstr>Fine-tuning and Validation</vt:lpstr>
      <vt:lpstr>Outcome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Market Insights with Time Series Analysis</dc:title>
  <dc:subject/>
  <dc:creator>FreeComp</dc:creator>
  <cp:keywords/>
  <dc:description>generated using python-pptx</dc:description>
  <cp:lastModifiedBy>farah.ai_0376</cp:lastModifiedBy>
  <cp:revision>2</cp:revision>
  <dcterms:created xsi:type="dcterms:W3CDTF">2013-01-27T09:14:16Z</dcterms:created>
  <dcterms:modified xsi:type="dcterms:W3CDTF">2024-05-29T17:41:47Z</dcterms:modified>
  <cp:category/>
</cp:coreProperties>
</file>