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3200" b="1">
                <a:solidFill>
                  <a:srgbClr val="000080"/>
                </a:solidFill>
              </a:defRPr>
            </a:pPr>
            <a:r>
              <a:rPr lang="en-US" sz="3500" dirty="0" smtClean="0"/>
              <a:t>Heart Disease </a:t>
            </a:r>
            <a:r>
              <a:rPr lang="en-US" sz="3500" dirty="0"/>
              <a:t>Classification Model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>
          <a:xfrm>
            <a:off x="571351" y="2743200"/>
            <a:ext cx="3485179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101010"/>
                </a:solidFill>
              </a:defRPr>
            </a:pPr>
            <a:r>
              <a:rPr lang="en-US" sz="2800" dirty="0"/>
              <a:t>This model aims to predict various diseases based on a set of input features. It utilizes machine learning techniques to categorize multiple disease types accurately.</a:t>
            </a:r>
          </a:p>
        </p:txBody>
      </p:sp>
      <p:pic>
        <p:nvPicPr>
          <p:cNvPr id="18" name="Picture 17" descr="Model of atoms">
            <a:extLst>
              <a:ext uri="{FF2B5EF4-FFF2-40B4-BE49-F238E27FC236}">
                <a16:creationId xmlns:a16="http://schemas.microsoft.com/office/drawing/2014/main" id="{2E0C6593-34F6-83E8-EA51-E7171B9E5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35" r="1388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507"/>
            <a:ext cx="2620771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defRPr sz="3200" b="1">
                <a:solidFill>
                  <a:srgbClr val="000080"/>
                </a:solidFill>
              </a:defRPr>
            </a:pP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Import Libraries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2" y="963507"/>
            <a:ext cx="4688205" cy="2304627"/>
          </a:xfr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solidFill>
                  <a:srgbClr val="101010"/>
                </a:solidFill>
              </a:defRPr>
            </a:pPr>
            <a:r>
              <a:rPr lang="en-US" sz="2800" dirty="0"/>
              <a:t>1. Import necessary libraries such as NumPy and pandas for data manipulation.</a:t>
            </a:r>
          </a:p>
          <a:p>
            <a:pPr marL="114300" indent="0" defTabSz="914400">
              <a:lnSpc>
                <a:spcPct val="90000"/>
              </a:lnSpc>
              <a:buNone/>
              <a:defRPr sz="1800">
                <a:solidFill>
                  <a:srgbClr val="101010"/>
                </a:solidFill>
              </a:defRPr>
            </a:pPr>
            <a:endParaRPr lang="en-US" sz="28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solidFill>
                  <a:srgbClr val="101010"/>
                </a:solidFill>
              </a:defRPr>
            </a:pPr>
            <a:r>
              <a:rPr lang="en-US" sz="2800" dirty="0"/>
              <a:t>2. Use scikit-learn for machine learning tasks and imbalanced-learn for handling imbalanced datasets.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2022" y="3589866"/>
            <a:ext cx="4688205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 b="1">
                <a:solidFill>
                  <a:srgbClr val="800000"/>
                </a:solidFill>
              </a:defRPr>
            </a:pPr>
            <a:r>
              <a:rPr lang="en-US" sz="1200"/>
              <a:t>Code Example: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Courier New"/>
              </a:defRPr>
            </a:pPr>
            <a:r>
              <a:rPr lang="en-US" sz="1200"/>
              <a:t>import numpy as np</a:t>
            </a:r>
            <a:br>
              <a:rPr lang="en-US" sz="1200"/>
            </a:br>
            <a:r>
              <a:rPr lang="en-US" sz="1200"/>
              <a:t>import pandas as pd</a:t>
            </a:r>
            <a:br>
              <a:rPr lang="en-US" sz="1200"/>
            </a:br>
            <a:r>
              <a:rPr lang="en-US" sz="1200"/>
              <a:t>from sklearn.model_selection import train_test_split</a:t>
            </a:r>
            <a:br>
              <a:rPr lang="en-US" sz="1200"/>
            </a:br>
            <a:r>
              <a:rPr lang="en-US" sz="1200"/>
              <a:t>from sklearn.preprocessing import StandardScaler</a:t>
            </a:r>
            <a:br>
              <a:rPr lang="en-US" sz="1200"/>
            </a:br>
            <a:r>
              <a:rPr lang="en-US" sz="1200"/>
              <a:t>from imblearn.over_sampling import SMOTE</a:t>
            </a:r>
            <a:br>
              <a:rPr lang="en-US" sz="1200"/>
            </a:br>
            <a:r>
              <a:rPr lang="en-US" sz="1200"/>
              <a:t>from sklearn.ensemble import RandomForestClassifier</a:t>
            </a:r>
            <a:br>
              <a:rPr lang="en-US" sz="1200"/>
            </a:br>
            <a:r>
              <a:rPr lang="en-US" sz="1200"/>
              <a:t>from sklearn.metrics import accuracy_score, classification_report, confusion_matrix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80"/>
                </a:solidFill>
              </a:defRPr>
            </a:pPr>
            <a:r>
              <a:rPr lang="en-US" sz="3500"/>
              <a:t>Data Loading and Preprocessing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>
          <a:xfrm>
            <a:off x="1552980" y="1690688"/>
            <a:ext cx="6519303" cy="4600576"/>
          </a:xfrm>
          <a:prstGeom prst="rect">
            <a:avLst/>
          </a:prstGeom>
        </p:spPr>
        <p:txBody>
          <a:bodyPr/>
          <a:lstStyle/>
          <a:p>
            <a:pPr defTabSz="333756">
              <a:spcAft>
                <a:spcPts val="600"/>
              </a:spcAft>
              <a:defRPr sz="1800">
                <a:solidFill>
                  <a:srgbClr val="101010"/>
                </a:solidFill>
              </a:defRPr>
            </a:pPr>
            <a:r>
              <a:rPr sz="2400" kern="1200" dirty="0">
                <a:solidFill>
                  <a:srgbClr val="101010"/>
                </a:solidFill>
                <a:latin typeface="+mn-lt"/>
                <a:ea typeface="+mn-ea"/>
                <a:cs typeface="+mn-cs"/>
              </a:rPr>
              <a:t>1. Load the dataset using pandas.</a:t>
            </a:r>
          </a:p>
          <a:p>
            <a:pPr defTabSz="333756">
              <a:spcAft>
                <a:spcPts val="600"/>
              </a:spcAft>
              <a:defRPr sz="1800">
                <a:solidFill>
                  <a:srgbClr val="101010"/>
                </a:solidFill>
              </a:defRPr>
            </a:pPr>
            <a:r>
              <a:rPr sz="2400" kern="1200" dirty="0">
                <a:solidFill>
                  <a:srgbClr val="101010"/>
                </a:solidFill>
                <a:latin typeface="+mn-lt"/>
                <a:ea typeface="+mn-ea"/>
                <a:cs typeface="+mn-cs"/>
              </a:rPr>
              <a:t>2. Divide the data into features and target labels.</a:t>
            </a:r>
          </a:p>
          <a:p>
            <a:pPr defTabSz="333756">
              <a:spcAft>
                <a:spcPts val="600"/>
              </a:spcAft>
              <a:defRPr sz="1800">
                <a:solidFill>
                  <a:srgbClr val="101010"/>
                </a:solidFill>
              </a:defRPr>
            </a:pPr>
            <a:r>
              <a:rPr sz="2400" kern="1200" dirty="0">
                <a:solidFill>
                  <a:srgbClr val="101010"/>
                </a:solidFill>
                <a:latin typeface="+mn-lt"/>
                <a:ea typeface="+mn-ea"/>
                <a:cs typeface="+mn-cs"/>
              </a:rPr>
              <a:t>3. Split the data into training and test sets.</a:t>
            </a:r>
          </a:p>
          <a:p>
            <a:pPr defTabSz="333756">
              <a:spcAft>
                <a:spcPts val="600"/>
              </a:spcAft>
              <a:defRPr sz="1800">
                <a:solidFill>
                  <a:srgbClr val="101010"/>
                </a:solidFill>
              </a:defRPr>
            </a:pPr>
            <a:r>
              <a:rPr sz="2400" kern="1200" dirty="0">
                <a:solidFill>
                  <a:srgbClr val="101010"/>
                </a:solidFill>
                <a:latin typeface="+mn-lt"/>
                <a:ea typeface="+mn-ea"/>
                <a:cs typeface="+mn-cs"/>
              </a:rPr>
              <a:t>4. Normalize the feature set using </a:t>
            </a:r>
            <a:r>
              <a:rPr lang="en-US" sz="2400" kern="1200" dirty="0">
                <a:solidFill>
                  <a:srgbClr val="101010"/>
                </a:solidFill>
                <a:latin typeface="+mn-lt"/>
                <a:ea typeface="+mn-ea"/>
                <a:cs typeface="+mn-cs"/>
              </a:rPr>
              <a:t>Standard-Scaler</a:t>
            </a:r>
            <a:r>
              <a:rPr sz="2400" kern="1200" dirty="0">
                <a:solidFill>
                  <a:srgbClr val="101010"/>
                </a:solidFill>
                <a:latin typeface="+mn-lt"/>
                <a:ea typeface="+mn-ea"/>
                <a:cs typeface="+mn-cs"/>
              </a:rPr>
              <a:t>.</a:t>
            </a:r>
            <a:endParaRPr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13147" y="4415559"/>
            <a:ext cx="8459367" cy="20181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333756">
              <a:spcAft>
                <a:spcPts val="600"/>
              </a:spcAft>
            </a:pPr>
            <a:endParaRPr lang="en-US" sz="131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33756">
              <a:spcAft>
                <a:spcPts val="600"/>
              </a:spcAft>
              <a:defRPr sz="1800" b="1">
                <a:solidFill>
                  <a:srgbClr val="800000"/>
                </a:solidFill>
              </a:defRPr>
            </a:pPr>
            <a:r>
              <a:rPr lang="en-US" b="1" kern="120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Code Example:</a:t>
            </a:r>
          </a:p>
          <a:p>
            <a:pPr defTabSz="333756">
              <a:spcAft>
                <a:spcPts val="600"/>
              </a:spcAft>
              <a:defRPr sz="1400">
                <a:solidFill>
                  <a:srgbClr val="000000"/>
                </a:solidFill>
                <a:latin typeface="Courier New"/>
              </a:defRPr>
            </a:pP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data = </a:t>
            </a:r>
            <a:r>
              <a:rPr lang="en-US" sz="120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pd.read_csv</a:t>
            </a: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('combined_dataset.csv')</a:t>
            </a:r>
            <a:b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</a:b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X = </a:t>
            </a:r>
            <a:r>
              <a:rPr lang="en-US" sz="120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data.drop</a:t>
            </a: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('label', axis=1)</a:t>
            </a:r>
            <a:b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</a:b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y = data['label']</a:t>
            </a:r>
            <a:b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</a:br>
            <a:r>
              <a:rPr lang="en-US" sz="120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X_train</a:t>
            </a: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X_test</a:t>
            </a: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y_train</a:t>
            </a: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y_test</a:t>
            </a: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train_test_split</a:t>
            </a: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(X, y, </a:t>
            </a:r>
            <a:r>
              <a:rPr lang="en-US" sz="120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test_size</a:t>
            </a: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=0.2, </a:t>
            </a:r>
            <a:r>
              <a:rPr lang="en-US" sz="120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random_state</a:t>
            </a: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=42)</a:t>
            </a:r>
            <a:b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</a:b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scaler = </a:t>
            </a:r>
            <a:r>
              <a:rPr lang="en-US" sz="120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StandardScaler</a:t>
            </a: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()</a:t>
            </a:r>
            <a:b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</a:br>
            <a:r>
              <a:rPr lang="en-US" sz="120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X_train</a:t>
            </a: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scaler.fit_transform</a:t>
            </a: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X_train</a:t>
            </a: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)</a:t>
            </a:r>
            <a:b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</a:br>
            <a:r>
              <a:rPr lang="en-US" sz="120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X_test</a:t>
            </a: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scaler.transform</a:t>
            </a: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X_test</a:t>
            </a:r>
            <a:r>
              <a:rPr lang="en-US" sz="120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)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EB6D6B1-52B8-45C8-9C83-B5042CDAB0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90B888-1DA2-4603-9690-BF863DCD1E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9E1F81-615A-4E66-9C66-443AC72393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E60507-4771-49E2-9E47-9D6881CF8C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455278"/>
            <a:ext cx="8317706" cy="9114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3200" b="1">
                <a:solidFill>
                  <a:srgbClr val="000080"/>
                </a:solidFill>
              </a:defRPr>
            </a:pPr>
            <a:r>
              <a:rPr lang="en-US" sz="2400" dirty="0"/>
              <a:t>Combine Datasets and Oversampling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>
          <a:xfrm>
            <a:off x="843214" y="1563329"/>
            <a:ext cx="7457572" cy="4745397"/>
          </a:xfrm>
          <a:prstGeom prst="rect">
            <a:avLst/>
          </a:prstGeom>
        </p:spPr>
        <p:txBody>
          <a:bodyPr/>
          <a:lstStyle/>
          <a:p>
            <a:pPr defTabSz="411480">
              <a:spcAft>
                <a:spcPts val="600"/>
              </a:spcAft>
              <a:defRPr sz="1800">
                <a:solidFill>
                  <a:srgbClr val="101010"/>
                </a:solidFill>
              </a:defRPr>
            </a:pPr>
            <a:r>
              <a:rPr sz="2400" kern="1200" dirty="0">
                <a:solidFill>
                  <a:srgbClr val="101010"/>
                </a:solidFill>
                <a:latin typeface="+mn-lt"/>
                <a:ea typeface="+mn-ea"/>
                <a:cs typeface="+mn-cs"/>
              </a:rPr>
              <a:t>1. Merge two datasets into one </a:t>
            </a:r>
            <a:r>
              <a:rPr sz="2400" kern="1200" dirty="0" err="1">
                <a:solidFill>
                  <a:srgbClr val="101010"/>
                </a:solidFill>
                <a:latin typeface="+mn-lt"/>
                <a:ea typeface="+mn-ea"/>
                <a:cs typeface="+mn-cs"/>
              </a:rPr>
              <a:t>DataFrame</a:t>
            </a:r>
            <a:r>
              <a:rPr sz="2400" kern="1200" dirty="0">
                <a:solidFill>
                  <a:srgbClr val="101010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defTabSz="411480">
              <a:spcAft>
                <a:spcPts val="600"/>
              </a:spcAft>
              <a:defRPr sz="1800">
                <a:solidFill>
                  <a:srgbClr val="101010"/>
                </a:solidFill>
              </a:defRPr>
            </a:pPr>
            <a:r>
              <a:rPr sz="2400" kern="1200" dirty="0">
                <a:solidFill>
                  <a:srgbClr val="101010"/>
                </a:solidFill>
                <a:latin typeface="+mn-lt"/>
                <a:ea typeface="+mn-ea"/>
                <a:cs typeface="+mn-cs"/>
              </a:rPr>
              <a:t>2. Address class imbalance using SMOTE to create synthetic samples for minority classes.</a:t>
            </a:r>
            <a:endParaRPr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54801" y="4206612"/>
            <a:ext cx="5378395" cy="21021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11480">
              <a:spcAft>
                <a:spcPts val="600"/>
              </a:spcAft>
            </a:pPr>
            <a:endParaRPr lang="en-US" sz="16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11480">
              <a:spcAft>
                <a:spcPts val="600"/>
              </a:spcAft>
              <a:defRPr sz="1800" b="1">
                <a:solidFill>
                  <a:srgbClr val="800000"/>
                </a:solidFill>
              </a:defRPr>
            </a:pPr>
            <a:r>
              <a:rPr lang="en-US" sz="1620" b="1" kern="120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Code Example:</a:t>
            </a:r>
          </a:p>
          <a:p>
            <a:pPr defTabSz="411480">
              <a:spcAft>
                <a:spcPts val="600"/>
              </a:spcAft>
              <a:defRPr sz="1400">
                <a:solidFill>
                  <a:srgbClr val="000000"/>
                </a:solidFill>
                <a:latin typeface="Courier New"/>
              </a:defRPr>
            </a:pPr>
            <a: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df1 = </a:t>
            </a:r>
            <a:r>
              <a:rPr lang="en-US" sz="126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pd.read_csv</a:t>
            </a:r>
            <a: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('dataset1.csv')</a:t>
            </a:r>
            <a:b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</a:br>
            <a: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df2 = </a:t>
            </a:r>
            <a:r>
              <a:rPr lang="en-US" sz="126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pd.read_csv</a:t>
            </a:r>
            <a: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('dataset2.csv')</a:t>
            </a:r>
            <a:b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</a:br>
            <a:r>
              <a:rPr lang="en-US" sz="126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combined_df</a:t>
            </a:r>
            <a: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= </a:t>
            </a:r>
            <a:r>
              <a:rPr lang="en-US" sz="126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pd.concat</a:t>
            </a:r>
            <a: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([df1, df2], </a:t>
            </a:r>
            <a:r>
              <a:rPr lang="en-US" sz="126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ignore_index</a:t>
            </a:r>
            <a: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=True)</a:t>
            </a:r>
            <a:b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</a:br>
            <a: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X = </a:t>
            </a:r>
            <a:r>
              <a:rPr lang="en-US" sz="126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combined_df.drop</a:t>
            </a:r>
            <a: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('label', axis=1)</a:t>
            </a:r>
            <a:b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</a:br>
            <a: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y = </a:t>
            </a:r>
            <a:r>
              <a:rPr lang="en-US" sz="126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combined_df</a:t>
            </a:r>
            <a: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['label']</a:t>
            </a:r>
            <a:b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</a:br>
            <a: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smote = SMOTE(</a:t>
            </a:r>
            <a:r>
              <a:rPr lang="en-US" sz="126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random_state</a:t>
            </a:r>
            <a: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=42)</a:t>
            </a:r>
            <a:b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</a:br>
            <a:r>
              <a:rPr lang="en-US" sz="126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X_resampled</a:t>
            </a:r>
            <a: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26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y_resampled</a:t>
            </a:r>
            <a: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= </a:t>
            </a:r>
            <a:r>
              <a:rPr lang="en-US" sz="1260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smote.fit_resample</a:t>
            </a:r>
            <a:r>
              <a:rPr lang="en-US" sz="1260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(X, y)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32107C-3A8A-4974-9BB6-D8FFA19651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44DC2E-9E72-4669-878E-AF93DF3077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56A799-9BBA-4BC7-8D47-C6251FDDF8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9EA9C1F-2B28-4DEA-8EF8-4D0A06E28C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3B25DA2-5053-4BC9-9D7C-35AD1A8E47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148" y="729275"/>
            <a:ext cx="2916570" cy="53948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1089025"/>
            <a:ext cx="2377962" cy="2765065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defRPr sz="3200" b="1">
                <a:solidFill>
                  <a:srgbClr val="000080"/>
                </a:solidFill>
              </a:defRPr>
            </a:pPr>
            <a:r>
              <a:rPr lang="en-US" sz="3700" dirty="0"/>
              <a:t>Model Training with Random Forest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90423" y="4635738"/>
            <a:ext cx="4666996" cy="199747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47500" lnSpcReduction="2000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1100" dirty="0">
              <a:solidFill>
                <a:schemeClr val="tx1">
                  <a:alpha val="60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defRPr sz="1800" b="1">
                <a:solidFill>
                  <a:srgbClr val="800000"/>
                </a:solidFill>
              </a:defRPr>
            </a:pPr>
            <a:r>
              <a:rPr lang="en-US" sz="4300" b="1" dirty="0">
                <a:solidFill>
                  <a:schemeClr val="tx1">
                    <a:alpha val="60000"/>
                  </a:schemeClr>
                </a:solidFill>
              </a:rPr>
              <a:t>Code Example: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rgbClr val="000000"/>
                </a:solidFill>
                <a:latin typeface="Courier New"/>
              </a:defRPr>
            </a:pPr>
            <a:r>
              <a:rPr lang="en-US" sz="4300" dirty="0">
                <a:solidFill>
                  <a:schemeClr val="tx1">
                    <a:alpha val="60000"/>
                  </a:schemeClr>
                </a:solidFill>
              </a:rPr>
              <a:t>model = </a:t>
            </a:r>
            <a:r>
              <a:rPr lang="en-US" sz="4300" dirty="0" err="1">
                <a:solidFill>
                  <a:schemeClr val="tx1">
                    <a:alpha val="60000"/>
                  </a:schemeClr>
                </a:solidFill>
              </a:rPr>
              <a:t>RandomForestClassifier</a:t>
            </a:r>
            <a:r>
              <a:rPr lang="en-US" sz="4300" dirty="0">
                <a:solidFill>
                  <a:schemeClr val="tx1">
                    <a:alpha val="60000"/>
                  </a:schemeClr>
                </a:solidFill>
              </a:rPr>
              <a:t>(</a:t>
            </a:r>
            <a:r>
              <a:rPr lang="en-US" sz="4300" dirty="0" err="1">
                <a:solidFill>
                  <a:schemeClr val="tx1">
                    <a:alpha val="60000"/>
                  </a:schemeClr>
                </a:solidFill>
              </a:rPr>
              <a:t>n_estimators</a:t>
            </a:r>
            <a:r>
              <a:rPr lang="en-US" sz="4300" dirty="0">
                <a:solidFill>
                  <a:schemeClr val="tx1">
                    <a:alpha val="60000"/>
                  </a:schemeClr>
                </a:solidFill>
              </a:rPr>
              <a:t>=100, </a:t>
            </a:r>
            <a:r>
              <a:rPr lang="en-US" sz="4300" dirty="0" err="1">
                <a:solidFill>
                  <a:schemeClr val="tx1">
                    <a:alpha val="60000"/>
                  </a:schemeClr>
                </a:solidFill>
              </a:rPr>
              <a:t>random_state</a:t>
            </a:r>
            <a:r>
              <a:rPr lang="en-US" sz="4300" dirty="0">
                <a:solidFill>
                  <a:schemeClr val="tx1">
                    <a:alpha val="60000"/>
                  </a:schemeClr>
                </a:solidFill>
              </a:rPr>
              <a:t>=42)</a:t>
            </a:r>
            <a:br>
              <a:rPr lang="en-US" sz="4300" dirty="0">
                <a:solidFill>
                  <a:schemeClr val="tx1">
                    <a:alpha val="60000"/>
                  </a:schemeClr>
                </a:solidFill>
              </a:rPr>
            </a:br>
            <a:r>
              <a:rPr lang="en-US" sz="4300" dirty="0" err="1">
                <a:solidFill>
                  <a:schemeClr val="tx1">
                    <a:alpha val="60000"/>
                  </a:schemeClr>
                </a:solidFill>
              </a:rPr>
              <a:t>model.fit</a:t>
            </a:r>
            <a:r>
              <a:rPr lang="en-US" sz="4300" dirty="0">
                <a:solidFill>
                  <a:schemeClr val="tx1">
                    <a:alpha val="60000"/>
                  </a:schemeClr>
                </a:solidFill>
              </a:rPr>
              <a:t>(</a:t>
            </a:r>
            <a:r>
              <a:rPr lang="en-US" sz="4300" dirty="0" err="1">
                <a:solidFill>
                  <a:schemeClr val="tx1">
                    <a:alpha val="60000"/>
                  </a:schemeClr>
                </a:solidFill>
              </a:rPr>
              <a:t>X_resampled</a:t>
            </a:r>
            <a:r>
              <a:rPr lang="en-US" sz="43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en-US" sz="4300" dirty="0" err="1">
                <a:solidFill>
                  <a:schemeClr val="tx1">
                    <a:alpha val="60000"/>
                  </a:schemeClr>
                </a:solidFill>
              </a:rPr>
              <a:t>y_resampled</a:t>
            </a:r>
            <a:r>
              <a:rPr lang="en-US" sz="4300" dirty="0">
                <a:solidFill>
                  <a:schemeClr val="tx1">
                    <a:alpha val="60000"/>
                  </a:schemeClr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>
          <a:xfrm>
            <a:off x="3568594" y="1651819"/>
            <a:ext cx="6035656" cy="2759128"/>
          </a:xfrm>
          <a:prstGeom prst="rect">
            <a:avLst/>
          </a:prstGeom>
        </p:spPr>
        <p:txBody>
          <a:bodyPr/>
          <a:lstStyle/>
          <a:p>
            <a:pPr defTabSz="333756">
              <a:spcAft>
                <a:spcPts val="600"/>
              </a:spcAft>
              <a:defRPr sz="1800">
                <a:solidFill>
                  <a:srgbClr val="101010"/>
                </a:solidFill>
              </a:defRPr>
            </a:pPr>
            <a:r>
              <a:rPr sz="2400" kern="1200" dirty="0">
                <a:solidFill>
                  <a:srgbClr val="101010"/>
                </a:solidFill>
                <a:latin typeface="+mn-lt"/>
                <a:ea typeface="+mn-ea"/>
                <a:cs typeface="+mn-cs"/>
              </a:rPr>
              <a:t>1. Train a </a:t>
            </a:r>
            <a:r>
              <a:rPr sz="2400" kern="1200" dirty="0" err="1">
                <a:solidFill>
                  <a:srgbClr val="101010"/>
                </a:solidFill>
                <a:latin typeface="+mn-lt"/>
                <a:ea typeface="+mn-ea"/>
                <a:cs typeface="+mn-cs"/>
              </a:rPr>
              <a:t>RandomForestClassifier</a:t>
            </a:r>
            <a:r>
              <a:rPr sz="2400" kern="1200" dirty="0">
                <a:solidFill>
                  <a:srgbClr val="101010"/>
                </a:solidFill>
                <a:latin typeface="+mn-lt"/>
                <a:ea typeface="+mn-ea"/>
                <a:cs typeface="+mn-cs"/>
              </a:rPr>
              <a:t> on the balanced dataset.</a:t>
            </a:r>
          </a:p>
          <a:p>
            <a:pPr defTabSz="333756">
              <a:spcAft>
                <a:spcPts val="600"/>
              </a:spcAft>
              <a:defRPr sz="1800">
                <a:solidFill>
                  <a:srgbClr val="101010"/>
                </a:solidFill>
              </a:defRPr>
            </a:pPr>
            <a:r>
              <a:rPr sz="2400" kern="1200" dirty="0">
                <a:solidFill>
                  <a:srgbClr val="101010"/>
                </a:solidFill>
                <a:latin typeface="+mn-lt"/>
                <a:ea typeface="+mn-ea"/>
                <a:cs typeface="+mn-cs"/>
              </a:rPr>
              <a:t>2. Fit the classifier to the training data.</a:t>
            </a:r>
            <a:endParaRPr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80"/>
                </a:solidFill>
              </a:defRPr>
            </a:pPr>
            <a:r>
              <a:rPr lang="en-US" sz="3500"/>
              <a:t>Model Evaluation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>
          <a:xfrm>
            <a:off x="1552981" y="1690688"/>
            <a:ext cx="6035656" cy="4600576"/>
          </a:xfrm>
          <a:prstGeom prst="rect">
            <a:avLst/>
          </a:prstGeom>
        </p:spPr>
        <p:txBody>
          <a:bodyPr/>
          <a:lstStyle/>
          <a:p>
            <a:pPr defTabSz="333756">
              <a:spcAft>
                <a:spcPts val="600"/>
              </a:spcAft>
              <a:defRPr sz="1800">
                <a:solidFill>
                  <a:srgbClr val="101010"/>
                </a:solidFill>
              </a:defRPr>
            </a:pPr>
            <a:r>
              <a:rPr sz="2400" kern="1200" dirty="0">
                <a:solidFill>
                  <a:srgbClr val="101010"/>
                </a:solidFill>
                <a:latin typeface="+mn-lt"/>
                <a:ea typeface="+mn-ea"/>
                <a:cs typeface="+mn-cs"/>
              </a:rPr>
              <a:t>1. Assess the model performance using accuracy.</a:t>
            </a:r>
          </a:p>
          <a:p>
            <a:pPr defTabSz="333756">
              <a:spcAft>
                <a:spcPts val="600"/>
              </a:spcAft>
              <a:defRPr sz="1800">
                <a:solidFill>
                  <a:srgbClr val="101010"/>
                </a:solidFill>
              </a:defRPr>
            </a:pPr>
            <a:r>
              <a:rPr sz="2400" kern="1200" dirty="0">
                <a:solidFill>
                  <a:srgbClr val="101010"/>
                </a:solidFill>
                <a:latin typeface="+mn-lt"/>
                <a:ea typeface="+mn-ea"/>
                <a:cs typeface="+mn-cs"/>
              </a:rPr>
              <a:t>2. Generate a detailed classification report.</a:t>
            </a:r>
          </a:p>
          <a:p>
            <a:pPr defTabSz="333756">
              <a:spcAft>
                <a:spcPts val="600"/>
              </a:spcAft>
              <a:defRPr sz="1800">
                <a:solidFill>
                  <a:srgbClr val="101010"/>
                </a:solidFill>
              </a:defRPr>
            </a:pPr>
            <a:r>
              <a:rPr sz="2400" kern="1200" dirty="0">
                <a:solidFill>
                  <a:srgbClr val="101010"/>
                </a:solidFill>
                <a:latin typeface="+mn-lt"/>
                <a:ea typeface="+mn-ea"/>
                <a:cs typeface="+mn-cs"/>
              </a:rPr>
              <a:t>3. Use a confusion matrix to understand prediction accuracy.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10766" y="4854139"/>
            <a:ext cx="4033476" cy="1437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333756">
              <a:spcAft>
                <a:spcPts val="600"/>
              </a:spcAft>
            </a:pPr>
            <a:endParaRPr lang="en-US" sz="131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33756">
              <a:spcAft>
                <a:spcPts val="600"/>
              </a:spcAft>
              <a:defRPr sz="1800" b="1">
                <a:solidFill>
                  <a:srgbClr val="800000"/>
                </a:solidFill>
              </a:defRPr>
            </a:pPr>
            <a:r>
              <a:rPr lang="en-US" sz="1314" b="1" kern="1200" dirty="0">
                <a:solidFill>
                  <a:srgbClr val="800000"/>
                </a:solidFill>
                <a:latin typeface="+mn-lt"/>
                <a:ea typeface="+mn-ea"/>
                <a:cs typeface="+mn-cs"/>
              </a:rPr>
              <a:t>Code Example:</a:t>
            </a:r>
          </a:p>
          <a:p>
            <a:pPr defTabSz="333756">
              <a:spcAft>
                <a:spcPts val="600"/>
              </a:spcAft>
              <a:defRPr sz="1400">
                <a:solidFill>
                  <a:srgbClr val="000000"/>
                </a:solidFill>
                <a:latin typeface="Courier New"/>
              </a:defRPr>
            </a:pPr>
            <a:r>
              <a:rPr lang="en-US" sz="1022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y_val_pred</a:t>
            </a:r>
            <a: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= </a:t>
            </a:r>
            <a:r>
              <a:rPr lang="en-US" sz="1022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model.predict</a:t>
            </a:r>
            <a: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022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X_val</a:t>
            </a:r>
            <a: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)</a:t>
            </a:r>
            <a:b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</a:br>
            <a:r>
              <a:rPr lang="en-US" sz="1022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val_accuracy</a:t>
            </a:r>
            <a: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= </a:t>
            </a:r>
            <a:r>
              <a:rPr lang="en-US" sz="1022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accuracy_score</a:t>
            </a:r>
            <a: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022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y_val</a:t>
            </a:r>
            <a: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022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y_val_pred</a:t>
            </a:r>
            <a: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)</a:t>
            </a:r>
            <a:b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</a:br>
            <a: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print(</a:t>
            </a:r>
            <a:r>
              <a:rPr lang="en-US" sz="1022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f"Validation</a:t>
            </a:r>
            <a: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 Accuracy: {val_accuracy:.2f}")</a:t>
            </a:r>
            <a:b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</a:br>
            <a: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print(</a:t>
            </a:r>
            <a:r>
              <a:rPr lang="en-US" sz="1022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classification_report</a:t>
            </a:r>
            <a: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022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y_val</a:t>
            </a:r>
            <a: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022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y_val_pred</a:t>
            </a:r>
            <a: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))</a:t>
            </a:r>
            <a:b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</a:br>
            <a: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print(</a:t>
            </a:r>
            <a:r>
              <a:rPr lang="en-US" sz="1022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confusion_matrix</a:t>
            </a:r>
            <a: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(</a:t>
            </a:r>
            <a:r>
              <a:rPr lang="en-US" sz="1022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y_val</a:t>
            </a:r>
            <a: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, </a:t>
            </a:r>
            <a:r>
              <a:rPr lang="en-US" sz="1022" kern="1200" dirty="0" err="1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y_val_pred</a:t>
            </a:r>
            <a:r>
              <a:rPr lang="en-US" sz="1022" kern="1200" dirty="0">
                <a:solidFill>
                  <a:srgbClr val="000000"/>
                </a:solidFill>
                <a:latin typeface="Courier New"/>
                <a:ea typeface="+mn-ea"/>
                <a:cs typeface="+mn-cs"/>
              </a:rPr>
              <a:t>))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507"/>
            <a:ext cx="2620771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defRPr sz="3200" b="1">
                <a:solidFill>
                  <a:srgbClr val="000080"/>
                </a:solidFill>
              </a:defRPr>
            </a:pPr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1" y="1464952"/>
            <a:ext cx="4688205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solidFill>
                  <a:srgbClr val="101010"/>
                </a:solidFill>
              </a:defRPr>
            </a:pPr>
            <a:r>
              <a:rPr lang="en-US" sz="2400" dirty="0"/>
              <a:t>1. Use the trained model to make predictions on the test set.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1800">
                <a:solidFill>
                  <a:srgbClr val="101010"/>
                </a:solidFill>
              </a:defRPr>
            </a:pPr>
            <a:r>
              <a:rPr lang="en-US" sz="2400" dirty="0"/>
              <a:t>2. Evaluate the model's performance on the test data with accuracy, classification report, and confusion matrix.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2022" y="4060722"/>
            <a:ext cx="4688205" cy="18337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 b="1">
                <a:solidFill>
                  <a:srgbClr val="800000"/>
                </a:solidFill>
              </a:defRPr>
            </a:pPr>
            <a:r>
              <a:rPr lang="en-US" sz="1300"/>
              <a:t>Code Example: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Courier New"/>
              </a:defRPr>
            </a:pPr>
            <a:r>
              <a:rPr lang="en-US" sz="1300"/>
              <a:t>y_test_pred = model.predict(X_test)</a:t>
            </a:r>
            <a:br>
              <a:rPr lang="en-US" sz="1300"/>
            </a:br>
            <a:r>
              <a:rPr lang="en-US" sz="1300"/>
              <a:t>test_accuracy = accuracy_score(y_test, y_test_pred)</a:t>
            </a:r>
            <a:br>
              <a:rPr lang="en-US" sz="1300"/>
            </a:br>
            <a:r>
              <a:rPr lang="en-US" sz="1300"/>
              <a:t>print(f"Test Accuracy: {test_accuracy:.2f}")</a:t>
            </a:r>
            <a:br>
              <a:rPr lang="en-US" sz="1300"/>
            </a:br>
            <a:r>
              <a:rPr lang="en-US" sz="1300"/>
              <a:t>print(classification_report(y_test, y_test_pred))</a:t>
            </a:r>
            <a:br>
              <a:rPr lang="en-US" sz="1300"/>
            </a:br>
            <a:r>
              <a:rPr lang="en-US" sz="1300"/>
              <a:t>print(confusion_matrix(y_test, y_test_pred))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272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Heart Disease Classification Model</vt:lpstr>
      <vt:lpstr>Import Libraries</vt:lpstr>
      <vt:lpstr>Data Loading and Preprocessing</vt:lpstr>
      <vt:lpstr>Combine Datasets and Oversampling</vt:lpstr>
      <vt:lpstr>Model Training with Random Forest</vt:lpstr>
      <vt:lpstr>Model Evaluation</vt:lpstr>
      <vt:lpstr>Model Testing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Classification Model</dc:title>
  <dc:subject/>
  <dc:creator>FreeComp</dc:creator>
  <cp:keywords/>
  <dc:description>generated using python-pptx</dc:description>
  <cp:lastModifiedBy>iT</cp:lastModifiedBy>
  <cp:revision>4</cp:revision>
  <dcterms:created xsi:type="dcterms:W3CDTF">2013-01-27T09:14:16Z</dcterms:created>
  <dcterms:modified xsi:type="dcterms:W3CDTF">2024-05-20T19:43:34Z</dcterms:modified>
  <cp:category/>
</cp:coreProperties>
</file>