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9"/>
  </p:notesMasterIdLst>
  <p:sldIdLst>
    <p:sldId id="256" r:id="rId2"/>
    <p:sldId id="257" r:id="rId3"/>
    <p:sldId id="311" r:id="rId4"/>
    <p:sldId id="314" r:id="rId5"/>
    <p:sldId id="316" r:id="rId6"/>
    <p:sldId id="317" r:id="rId7"/>
    <p:sldId id="318" r:id="rId8"/>
    <p:sldId id="319" r:id="rId9"/>
    <p:sldId id="320" r:id="rId10"/>
    <p:sldId id="321" r:id="rId11"/>
    <p:sldId id="322" r:id="rId12"/>
    <p:sldId id="315" r:id="rId13"/>
    <p:sldId id="323" r:id="rId14"/>
    <p:sldId id="339" r:id="rId15"/>
    <p:sldId id="340" r:id="rId16"/>
    <p:sldId id="406" r:id="rId17"/>
    <p:sldId id="409" r:id="rId18"/>
    <p:sldId id="313" r:id="rId19"/>
    <p:sldId id="324" r:id="rId20"/>
    <p:sldId id="327" r:id="rId21"/>
    <p:sldId id="331" r:id="rId22"/>
    <p:sldId id="332" r:id="rId23"/>
    <p:sldId id="335" r:id="rId24"/>
    <p:sldId id="337" r:id="rId25"/>
    <p:sldId id="338" r:id="rId26"/>
    <p:sldId id="285" r:id="rId27"/>
    <p:sldId id="289" r:id="rId28"/>
  </p:sldIdLst>
  <p:sldSz cx="9144000" cy="5143500" type="screen16x9"/>
  <p:notesSz cx="6858000" cy="9144000"/>
  <p:embeddedFontLst>
    <p:embeddedFont>
      <p:font typeface="DM Sans" pitchFamily="2" charset="0"/>
      <p:regular r:id="rId30"/>
      <p:bold r:id="rId31"/>
      <p:italic r:id="rId32"/>
      <p:boldItalic r:id="rId33"/>
    </p:embeddedFont>
    <p:embeddedFont>
      <p:font typeface="Schibsted Grotesk" panose="020B0604020202020204" charset="0"/>
      <p:regular r:id="rId34"/>
      <p:bold r:id="rId35"/>
      <p:italic r:id="rId36"/>
      <p:boldItalic r:id="rId37"/>
    </p:embeddedFont>
    <p:embeddedFont>
      <p:font typeface="Viga"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BE984B-9EC1-438D-81C6-C3D05899B16D}">
  <a:tblStyle styleId="{D0BE984B-9EC1-438D-81C6-C3D05899B1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66"/>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p:cNvGrpSpPr/>
        <p:nvPr/>
      </p:nvGrpSpPr>
      <p:grpSpPr>
        <a:xfrm>
          <a:off x="0" y="0"/>
          <a:ext cx="0" cy="0"/>
          <a:chOff x="0" y="0"/>
          <a:chExt cx="0" cy="0"/>
        </a:xfrm>
      </p:grpSpPr>
      <p:sp>
        <p:nvSpPr>
          <p:cNvPr id="2813" name="Google Shape;2813;g6bdca54fc3_0_27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6bdca54fc3_0_27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0932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85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236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6288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29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29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03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96015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7" r:id="rId4"/>
    <p:sldLayoutId id="2147483658" r:id="rId5"/>
    <p:sldLayoutId id="2147483659"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4704323" y="41694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410825" y="1624725"/>
            <a:ext cx="2883110" cy="12450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SAP-1</a:t>
            </a:r>
            <a:endParaRPr dirty="0">
              <a:solidFill>
                <a:schemeClr val="lt2"/>
              </a:solidFill>
            </a:endParaRPr>
          </a:p>
        </p:txBody>
      </p:sp>
      <p:sp>
        <p:nvSpPr>
          <p:cNvPr id="160" name="Google Shape;160;p29"/>
          <p:cNvSpPr txBox="1">
            <a:spLocks noGrp="1"/>
          </p:cNvSpPr>
          <p:nvPr>
            <p:ph type="subTitle" idx="1"/>
          </p:nvPr>
        </p:nvSpPr>
        <p:spPr>
          <a:xfrm>
            <a:off x="4572000" y="2747603"/>
            <a:ext cx="1366092"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Let’s go ..</a:t>
            </a:r>
            <a:endParaRPr dirty="0">
              <a:solidFill>
                <a:schemeClr val="lt2"/>
              </a:solidFill>
            </a:endParaRPr>
          </a:p>
        </p:txBody>
      </p:sp>
      <p:grpSp>
        <p:nvGrpSpPr>
          <p:cNvPr id="4" name="Google Shape;12189;p76">
            <a:extLst>
              <a:ext uri="{FF2B5EF4-FFF2-40B4-BE49-F238E27FC236}">
                <a16:creationId xmlns:a16="http://schemas.microsoft.com/office/drawing/2014/main" id="{9DCC11C0-19D0-AE8B-1D22-2BBF2E9640FB}"/>
              </a:ext>
            </a:extLst>
          </p:cNvPr>
          <p:cNvGrpSpPr/>
          <p:nvPr/>
        </p:nvGrpSpPr>
        <p:grpSpPr>
          <a:xfrm>
            <a:off x="1000675" y="782118"/>
            <a:ext cx="2828502" cy="2915100"/>
            <a:chOff x="1958520" y="2302574"/>
            <a:chExt cx="359213" cy="327807"/>
          </a:xfrm>
        </p:grpSpPr>
        <p:sp>
          <p:nvSpPr>
            <p:cNvPr id="5" name="Google Shape;12190;p76">
              <a:extLst>
                <a:ext uri="{FF2B5EF4-FFF2-40B4-BE49-F238E27FC236}">
                  <a16:creationId xmlns:a16="http://schemas.microsoft.com/office/drawing/2014/main" id="{2A943CF1-4058-8DB2-3557-69542D6E15AE}"/>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191;p76">
              <a:extLst>
                <a:ext uri="{FF2B5EF4-FFF2-40B4-BE49-F238E27FC236}">
                  <a16:creationId xmlns:a16="http://schemas.microsoft.com/office/drawing/2014/main" id="{79DC2BEF-E720-3A3E-5DD1-31E773A53EE5}"/>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92;p76">
              <a:extLst>
                <a:ext uri="{FF2B5EF4-FFF2-40B4-BE49-F238E27FC236}">
                  <a16:creationId xmlns:a16="http://schemas.microsoft.com/office/drawing/2014/main" id="{FD3A39DD-51D5-7A8E-5EEC-AAED6061E617}"/>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7B426-3D21-492E-97DD-8BCA5551457A}"/>
              </a:ext>
            </a:extLst>
          </p:cNvPr>
          <p:cNvSpPr>
            <a:spLocks noGrp="1"/>
          </p:cNvSpPr>
          <p:nvPr>
            <p:ph type="body" idx="1"/>
          </p:nvPr>
        </p:nvSpPr>
        <p:spPr/>
        <p:txBody>
          <a:bodyPr/>
          <a:lstStyle/>
          <a:p>
            <a:r>
              <a:rPr lang="en-US" sz="2000" dirty="0"/>
              <a:t>It is a 2's complement adder-subtractor.</a:t>
            </a:r>
          </a:p>
          <a:p>
            <a:r>
              <a:rPr lang="en-US" sz="2000" dirty="0"/>
              <a:t>This module is asynchronous (</a:t>
            </a:r>
            <a:r>
              <a:rPr lang="en-US" sz="2000" dirty="0" err="1"/>
              <a:t>unclocked</a:t>
            </a:r>
            <a:r>
              <a:rPr lang="en-US" sz="2000" dirty="0"/>
              <a:t>), which means that its contents can change as soon as the input words change.</a:t>
            </a:r>
          </a:p>
        </p:txBody>
      </p:sp>
      <p:sp>
        <p:nvSpPr>
          <p:cNvPr id="3" name="Title 2">
            <a:extLst>
              <a:ext uri="{FF2B5EF4-FFF2-40B4-BE49-F238E27FC236}">
                <a16:creationId xmlns:a16="http://schemas.microsoft.com/office/drawing/2014/main" id="{71432BB9-A27F-079A-FBE2-792783938457}"/>
              </a:ext>
            </a:extLst>
          </p:cNvPr>
          <p:cNvSpPr>
            <a:spLocks noGrp="1"/>
          </p:cNvSpPr>
          <p:nvPr>
            <p:ph type="title"/>
          </p:nvPr>
        </p:nvSpPr>
        <p:spPr/>
        <p:txBody>
          <a:bodyPr/>
          <a:lstStyle/>
          <a:p>
            <a:r>
              <a:rPr lang="en-US" dirty="0"/>
              <a:t>7-ALU</a:t>
            </a:r>
          </a:p>
        </p:txBody>
      </p:sp>
      <p:pic>
        <p:nvPicPr>
          <p:cNvPr id="5" name="Picture 4" descr="A diagram of a subtractor&#10;&#10;Description automatically generated">
            <a:extLst>
              <a:ext uri="{FF2B5EF4-FFF2-40B4-BE49-F238E27FC236}">
                <a16:creationId xmlns:a16="http://schemas.microsoft.com/office/drawing/2014/main" id="{B39C94EF-C18F-562B-51B7-C08C840B49BC}"/>
              </a:ext>
            </a:extLst>
          </p:cNvPr>
          <p:cNvPicPr>
            <a:picLocks noChangeAspect="1"/>
          </p:cNvPicPr>
          <p:nvPr/>
        </p:nvPicPr>
        <p:blipFill>
          <a:blip r:embed="rId2"/>
          <a:stretch>
            <a:fillRect/>
          </a:stretch>
        </p:blipFill>
        <p:spPr>
          <a:xfrm>
            <a:off x="2824637" y="2305627"/>
            <a:ext cx="2926375" cy="1685592"/>
          </a:xfrm>
          <a:prstGeom prst="rect">
            <a:avLst/>
          </a:prstGeom>
        </p:spPr>
      </p:pic>
    </p:spTree>
    <p:extLst>
      <p:ext uri="{BB962C8B-B14F-4D97-AF65-F5344CB8AC3E}">
        <p14:creationId xmlns:p14="http://schemas.microsoft.com/office/powerpoint/2010/main" val="384608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46D5B8-EB9C-0B42-8286-121669CF30CF}"/>
              </a:ext>
            </a:extLst>
          </p:cNvPr>
          <p:cNvSpPr>
            <a:spLocks noGrp="1"/>
          </p:cNvSpPr>
          <p:nvPr>
            <p:ph type="body" idx="1"/>
          </p:nvPr>
        </p:nvSpPr>
        <p:spPr/>
        <p:txBody>
          <a:bodyPr/>
          <a:lstStyle/>
          <a:p>
            <a:r>
              <a:rPr lang="en-US" sz="2000" dirty="0"/>
              <a:t>It is 8-bit buffer register which is primarily used to hold the other operand (one operand is always accumulator) of mathematical operations.</a:t>
            </a:r>
          </a:p>
        </p:txBody>
      </p:sp>
      <p:sp>
        <p:nvSpPr>
          <p:cNvPr id="3" name="Title 2">
            <a:extLst>
              <a:ext uri="{FF2B5EF4-FFF2-40B4-BE49-F238E27FC236}">
                <a16:creationId xmlns:a16="http://schemas.microsoft.com/office/drawing/2014/main" id="{5510D999-5A94-2A17-B2CE-224369081EC6}"/>
              </a:ext>
            </a:extLst>
          </p:cNvPr>
          <p:cNvSpPr>
            <a:spLocks noGrp="1"/>
          </p:cNvSpPr>
          <p:nvPr>
            <p:ph type="title"/>
          </p:nvPr>
        </p:nvSpPr>
        <p:spPr/>
        <p:txBody>
          <a:bodyPr/>
          <a:lstStyle/>
          <a:p>
            <a:r>
              <a:rPr lang="en-US" dirty="0"/>
              <a:t>8-B-register</a:t>
            </a:r>
            <a:br>
              <a:rPr lang="en-US" dirty="0"/>
            </a:br>
            <a:endParaRPr lang="en-US" dirty="0"/>
          </a:p>
        </p:txBody>
      </p:sp>
      <p:pic>
        <p:nvPicPr>
          <p:cNvPr id="5" name="Picture 4" descr="A diagram of a rectangular object&#10;&#10;Description automatically generated">
            <a:extLst>
              <a:ext uri="{FF2B5EF4-FFF2-40B4-BE49-F238E27FC236}">
                <a16:creationId xmlns:a16="http://schemas.microsoft.com/office/drawing/2014/main" id="{7F4D905E-43B9-836C-4576-19C670094647}"/>
              </a:ext>
            </a:extLst>
          </p:cNvPr>
          <p:cNvPicPr>
            <a:picLocks noChangeAspect="1"/>
          </p:cNvPicPr>
          <p:nvPr/>
        </p:nvPicPr>
        <p:blipFill>
          <a:blip r:embed="rId3"/>
          <a:stretch>
            <a:fillRect/>
          </a:stretch>
        </p:blipFill>
        <p:spPr>
          <a:xfrm>
            <a:off x="2723062" y="1948375"/>
            <a:ext cx="3135478" cy="1676275"/>
          </a:xfrm>
          <a:prstGeom prst="rect">
            <a:avLst/>
          </a:prstGeom>
        </p:spPr>
      </p:pic>
      <p:sp>
        <p:nvSpPr>
          <p:cNvPr id="6" name="Title 2">
            <a:extLst>
              <a:ext uri="{FF2B5EF4-FFF2-40B4-BE49-F238E27FC236}">
                <a16:creationId xmlns:a16="http://schemas.microsoft.com/office/drawing/2014/main" id="{59ED21A9-FD64-1070-BC7B-534DF8D0C538}"/>
              </a:ext>
            </a:extLst>
          </p:cNvPr>
          <p:cNvSpPr txBox="1">
            <a:spLocks/>
          </p:cNvSpPr>
          <p:nvPr/>
        </p:nvSpPr>
        <p:spPr>
          <a:xfrm>
            <a:off x="732951" y="3725925"/>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dirty="0"/>
              <a:t>9-Output Register</a:t>
            </a:r>
          </a:p>
          <a:p>
            <a:br>
              <a:rPr lang="en-US" dirty="0"/>
            </a:br>
            <a:r>
              <a:rPr lang="en-US" sz="2000" dirty="0"/>
              <a:t>This registers hold the output of OUT instruction.</a:t>
            </a:r>
          </a:p>
          <a:p>
            <a:endParaRPr lang="en-US" dirty="0"/>
          </a:p>
        </p:txBody>
      </p:sp>
      <p:pic>
        <p:nvPicPr>
          <p:cNvPr id="9" name="Picture 8" descr="A diagram of a computer&#10;&#10;Description automatically generated">
            <a:extLst>
              <a:ext uri="{FF2B5EF4-FFF2-40B4-BE49-F238E27FC236}">
                <a16:creationId xmlns:a16="http://schemas.microsoft.com/office/drawing/2014/main" id="{AED357DE-2C3D-6AE1-5FBA-4A75E12A65EC}"/>
              </a:ext>
            </a:extLst>
          </p:cNvPr>
          <p:cNvPicPr>
            <a:picLocks noChangeAspect="1"/>
          </p:cNvPicPr>
          <p:nvPr/>
        </p:nvPicPr>
        <p:blipFill>
          <a:blip r:embed="rId4"/>
          <a:stretch>
            <a:fillRect/>
          </a:stretch>
        </p:blipFill>
        <p:spPr>
          <a:xfrm>
            <a:off x="6450738" y="3449416"/>
            <a:ext cx="2543530" cy="1381318"/>
          </a:xfrm>
          <a:prstGeom prst="rect">
            <a:avLst/>
          </a:prstGeom>
        </p:spPr>
      </p:pic>
    </p:spTree>
    <p:extLst>
      <p:ext uri="{BB962C8B-B14F-4D97-AF65-F5344CB8AC3E}">
        <p14:creationId xmlns:p14="http://schemas.microsoft.com/office/powerpoint/2010/main" val="150642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D107AD-E3C5-4B7F-13C7-D69DE6E6DD06}"/>
              </a:ext>
            </a:extLst>
          </p:cNvPr>
          <p:cNvSpPr>
            <a:spLocks noGrp="1"/>
          </p:cNvSpPr>
          <p:nvPr>
            <p:ph type="title"/>
          </p:nvPr>
        </p:nvSpPr>
        <p:spPr>
          <a:xfrm>
            <a:off x="211563" y="243049"/>
            <a:ext cx="6084000" cy="539700"/>
          </a:xfrm>
        </p:spPr>
        <p:txBody>
          <a:bodyPr/>
          <a:lstStyle/>
          <a:p>
            <a:r>
              <a:rPr lang="en-US" dirty="0"/>
              <a:t>SAP-1 architecture</a:t>
            </a:r>
          </a:p>
        </p:txBody>
      </p:sp>
      <p:pic>
        <p:nvPicPr>
          <p:cNvPr id="7" name="Picture 6" descr="A diagram of a computer system&#10;&#10;Description automatically generated">
            <a:extLst>
              <a:ext uri="{FF2B5EF4-FFF2-40B4-BE49-F238E27FC236}">
                <a16:creationId xmlns:a16="http://schemas.microsoft.com/office/drawing/2014/main" id="{CEA9AFEB-B250-682B-1BA5-49A2E6A7981F}"/>
              </a:ext>
            </a:extLst>
          </p:cNvPr>
          <p:cNvPicPr>
            <a:picLocks noChangeAspect="1"/>
          </p:cNvPicPr>
          <p:nvPr/>
        </p:nvPicPr>
        <p:blipFill>
          <a:blip r:embed="rId2"/>
          <a:stretch>
            <a:fillRect/>
          </a:stretch>
        </p:blipFill>
        <p:spPr>
          <a:xfrm>
            <a:off x="3637120" y="0"/>
            <a:ext cx="5217095" cy="5143500"/>
          </a:xfrm>
          <a:prstGeom prst="rect">
            <a:avLst/>
          </a:prstGeom>
        </p:spPr>
      </p:pic>
      <p:sp>
        <p:nvSpPr>
          <p:cNvPr id="10" name="Google Shape;11025;p72">
            <a:extLst>
              <a:ext uri="{FF2B5EF4-FFF2-40B4-BE49-F238E27FC236}">
                <a16:creationId xmlns:a16="http://schemas.microsoft.com/office/drawing/2014/main" id="{C032AD03-FC71-E011-B98D-DB3850754EEC}"/>
              </a:ext>
            </a:extLst>
          </p:cNvPr>
          <p:cNvSpPr/>
          <p:nvPr/>
        </p:nvSpPr>
        <p:spPr>
          <a:xfrm>
            <a:off x="1917941" y="2120732"/>
            <a:ext cx="1218912" cy="307127"/>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latin typeface="DM Sans" pitchFamily="2" charset="0"/>
              </a:rPr>
              <a:t>Instructions</a:t>
            </a:r>
            <a:endParaRPr dirty="0">
              <a:solidFill>
                <a:schemeClr val="tx1"/>
              </a:solidFill>
              <a:latin typeface="DM Sans" pitchFamily="2" charset="0"/>
            </a:endParaRPr>
          </a:p>
        </p:txBody>
      </p:sp>
      <p:sp>
        <p:nvSpPr>
          <p:cNvPr id="11" name="Google Shape;11025;p72">
            <a:extLst>
              <a:ext uri="{FF2B5EF4-FFF2-40B4-BE49-F238E27FC236}">
                <a16:creationId xmlns:a16="http://schemas.microsoft.com/office/drawing/2014/main" id="{FA41B3EF-E14B-8083-7468-52E3EDEB1DA4}"/>
              </a:ext>
            </a:extLst>
          </p:cNvPr>
          <p:cNvSpPr/>
          <p:nvPr/>
        </p:nvSpPr>
        <p:spPr>
          <a:xfrm>
            <a:off x="1917941" y="2502434"/>
            <a:ext cx="1218912" cy="307127"/>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latin typeface="DM Sans" pitchFamily="2" charset="0"/>
              </a:rPr>
              <a:t>DATA</a:t>
            </a:r>
            <a:endParaRPr dirty="0">
              <a:solidFill>
                <a:schemeClr val="tx1"/>
              </a:solidFill>
              <a:latin typeface="DM Sans" pitchFamily="2" charset="0"/>
            </a:endParaRPr>
          </a:p>
        </p:txBody>
      </p:sp>
      <p:sp>
        <p:nvSpPr>
          <p:cNvPr id="12" name="Arrow: Right 11">
            <a:extLst>
              <a:ext uri="{FF2B5EF4-FFF2-40B4-BE49-F238E27FC236}">
                <a16:creationId xmlns:a16="http://schemas.microsoft.com/office/drawing/2014/main" id="{E4C5457B-369D-214E-3C27-14D7D3F4C51F}"/>
              </a:ext>
            </a:extLst>
          </p:cNvPr>
          <p:cNvSpPr/>
          <p:nvPr/>
        </p:nvSpPr>
        <p:spPr>
          <a:xfrm>
            <a:off x="3253563" y="2120732"/>
            <a:ext cx="716502" cy="307127"/>
          </a:xfrm>
          <a:prstGeom prst="rightArrow">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3" name="Arrow: Right 12">
            <a:extLst>
              <a:ext uri="{FF2B5EF4-FFF2-40B4-BE49-F238E27FC236}">
                <a16:creationId xmlns:a16="http://schemas.microsoft.com/office/drawing/2014/main" id="{E162ACB4-E402-016B-278C-8ED3C235DD5D}"/>
              </a:ext>
            </a:extLst>
          </p:cNvPr>
          <p:cNvSpPr/>
          <p:nvPr/>
        </p:nvSpPr>
        <p:spPr>
          <a:xfrm>
            <a:off x="3278869" y="2522627"/>
            <a:ext cx="716502" cy="307127"/>
          </a:xfrm>
          <a:prstGeom prst="rightArrow">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Tree>
    <p:extLst>
      <p:ext uri="{BB962C8B-B14F-4D97-AF65-F5344CB8AC3E}">
        <p14:creationId xmlns:p14="http://schemas.microsoft.com/office/powerpoint/2010/main" val="51343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0-#ppt_w/2"/>
                                          </p:val>
                                        </p:tav>
                                        <p:tav tm="100000">
                                          <p:val>
                                            <p:strVal val="#ppt_x"/>
                                          </p:val>
                                        </p:tav>
                                      </p:tavLst>
                                    </p:anim>
                                    <p:anim calcmode="lin" valueType="num">
                                      <p:cBhvr additive="base">
                                        <p:cTn id="8" dur="3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300" fill="hold"/>
                                        <p:tgtEl>
                                          <p:spTgt spid="13"/>
                                        </p:tgtEl>
                                        <p:attrNameLst>
                                          <p:attrName>ppt_x</p:attrName>
                                        </p:attrNameLst>
                                      </p:cBhvr>
                                      <p:tavLst>
                                        <p:tav tm="0">
                                          <p:val>
                                            <p:strVal val="0-#ppt_w/2"/>
                                          </p:val>
                                        </p:tav>
                                        <p:tav tm="100000">
                                          <p:val>
                                            <p:strVal val="#ppt_x"/>
                                          </p:val>
                                        </p:tav>
                                      </p:tavLst>
                                    </p:anim>
                                    <p:anim calcmode="lin" valueType="num">
                                      <p:cBhvr additive="base">
                                        <p:cTn id="14" dur="3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56A145-6592-5CC6-098E-A5E82DF77F7B}"/>
              </a:ext>
            </a:extLst>
          </p:cNvPr>
          <p:cNvSpPr>
            <a:spLocks noGrp="1"/>
          </p:cNvSpPr>
          <p:nvPr>
            <p:ph type="title"/>
          </p:nvPr>
        </p:nvSpPr>
        <p:spPr/>
        <p:txBody>
          <a:bodyPr/>
          <a:lstStyle/>
          <a:p>
            <a:r>
              <a:rPr lang="en-US" dirty="0"/>
              <a:t>SAP-1 Instructions and Instruction Cycle</a:t>
            </a:r>
            <a:br>
              <a:rPr lang="en-US" dirty="0"/>
            </a:br>
            <a:endParaRPr lang="en-US" dirty="0"/>
          </a:p>
        </p:txBody>
      </p:sp>
      <p:pic>
        <p:nvPicPr>
          <p:cNvPr id="5" name="Picture 4" descr="A table with text on it&#10;&#10;Description automatically generated">
            <a:extLst>
              <a:ext uri="{FF2B5EF4-FFF2-40B4-BE49-F238E27FC236}">
                <a16:creationId xmlns:a16="http://schemas.microsoft.com/office/drawing/2014/main" id="{E8841A92-F1DE-1ABF-2C19-FF0D8EA15538}"/>
              </a:ext>
            </a:extLst>
          </p:cNvPr>
          <p:cNvPicPr>
            <a:picLocks noChangeAspect="1"/>
          </p:cNvPicPr>
          <p:nvPr/>
        </p:nvPicPr>
        <p:blipFill>
          <a:blip r:embed="rId2"/>
          <a:stretch>
            <a:fillRect/>
          </a:stretch>
        </p:blipFill>
        <p:spPr>
          <a:xfrm>
            <a:off x="214641" y="927198"/>
            <a:ext cx="8714718" cy="3289103"/>
          </a:xfrm>
          <a:prstGeom prst="rect">
            <a:avLst/>
          </a:prstGeom>
        </p:spPr>
      </p:pic>
    </p:spTree>
    <p:extLst>
      <p:ext uri="{BB962C8B-B14F-4D97-AF65-F5344CB8AC3E}">
        <p14:creationId xmlns:p14="http://schemas.microsoft.com/office/powerpoint/2010/main" val="402882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4" name="Title 2">
            <a:extLst>
              <a:ext uri="{FF2B5EF4-FFF2-40B4-BE49-F238E27FC236}">
                <a16:creationId xmlns:a16="http://schemas.microsoft.com/office/drawing/2014/main" id="{6E3DB82C-3AFF-0D63-5A9C-895B2AFB8C3E}"/>
              </a:ext>
            </a:extLst>
          </p:cNvPr>
          <p:cNvSpPr txBox="1">
            <a:spLocks/>
          </p:cNvSpPr>
          <p:nvPr/>
        </p:nvSpPr>
        <p:spPr>
          <a:xfrm>
            <a:off x="574158" y="1924493"/>
            <a:ext cx="7644809" cy="6472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ctr"/>
            <a:r>
              <a:rPr lang="en-US" sz="3200" b="1" dirty="0">
                <a:latin typeface="Schibsted Grotesk" panose="020B0604020202020204" charset="0"/>
              </a:rPr>
              <a:t>Control Unit</a:t>
            </a:r>
            <a:endParaRPr lang="en-US" sz="3200" dirty="0"/>
          </a:p>
        </p:txBody>
      </p:sp>
    </p:spTree>
    <p:extLst>
      <p:ext uri="{BB962C8B-B14F-4D97-AF65-F5344CB8AC3E}">
        <p14:creationId xmlns:p14="http://schemas.microsoft.com/office/powerpoint/2010/main" val="186925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38B7EC-61C1-BEF7-724E-E298B2647D3A}"/>
              </a:ext>
            </a:extLst>
          </p:cNvPr>
          <p:cNvSpPr>
            <a:spLocks noGrp="1"/>
          </p:cNvSpPr>
          <p:nvPr>
            <p:ph type="title"/>
          </p:nvPr>
        </p:nvSpPr>
        <p:spPr/>
        <p:txBody>
          <a:bodyPr/>
          <a:lstStyle/>
          <a:p>
            <a:r>
              <a:rPr lang="en-US" sz="2400" b="1">
                <a:latin typeface="Schibsted Grotesk"/>
                <a:ea typeface="Schibsted Grotesk"/>
                <a:cs typeface="Schibsted Grotesk"/>
                <a:sym typeface="Schibsted Grotesk"/>
              </a:rPr>
              <a:t>Instruction Fetch and Execute</a:t>
            </a:r>
            <a:br>
              <a:rPr lang="en-US" sz="2400" b="1">
                <a:latin typeface="Schibsted Grotesk"/>
                <a:ea typeface="Schibsted Grotesk"/>
                <a:cs typeface="Schibsted Grotesk"/>
                <a:sym typeface="Schibsted Grotesk"/>
              </a:rPr>
            </a:br>
            <a:endParaRPr lang="en-US" dirty="0"/>
          </a:p>
        </p:txBody>
      </p:sp>
      <p:pic>
        <p:nvPicPr>
          <p:cNvPr id="6" name="Picture 5">
            <a:extLst>
              <a:ext uri="{FF2B5EF4-FFF2-40B4-BE49-F238E27FC236}">
                <a16:creationId xmlns:a16="http://schemas.microsoft.com/office/drawing/2014/main" id="{4507D309-3C23-56BC-2A4A-FFEE269EAE98}"/>
              </a:ext>
            </a:extLst>
          </p:cNvPr>
          <p:cNvPicPr>
            <a:picLocks noChangeAspect="1"/>
          </p:cNvPicPr>
          <p:nvPr/>
        </p:nvPicPr>
        <p:blipFill rotWithShape="1">
          <a:blip r:embed="rId2"/>
          <a:srcRect l="925" t="1376" r="350" b="1307"/>
          <a:stretch/>
        </p:blipFill>
        <p:spPr>
          <a:xfrm>
            <a:off x="1314922" y="877875"/>
            <a:ext cx="6393243" cy="4056862"/>
          </a:xfrm>
          <a:prstGeom prst="rect">
            <a:avLst/>
          </a:prstGeom>
        </p:spPr>
      </p:pic>
    </p:spTree>
    <p:extLst>
      <p:ext uri="{BB962C8B-B14F-4D97-AF65-F5344CB8AC3E}">
        <p14:creationId xmlns:p14="http://schemas.microsoft.com/office/powerpoint/2010/main" val="3042503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E69C-0E4A-A2BB-4783-AB169CFCF6AF}"/>
              </a:ext>
            </a:extLst>
          </p:cNvPr>
          <p:cNvSpPr>
            <a:spLocks noGrp="1"/>
          </p:cNvSpPr>
          <p:nvPr>
            <p:ph type="title"/>
          </p:nvPr>
        </p:nvSpPr>
        <p:spPr>
          <a:xfrm>
            <a:off x="630123" y="63407"/>
            <a:ext cx="7717500" cy="572700"/>
          </a:xfrm>
        </p:spPr>
        <p:txBody>
          <a:bodyPr/>
          <a:lstStyle/>
          <a:p>
            <a:r>
              <a:rPr lang="en-US" dirty="0"/>
              <a:t>Control Unit Design</a:t>
            </a:r>
            <a:br>
              <a:rPr lang="en-US" dirty="0"/>
            </a:br>
            <a:endParaRPr lang="en-US" dirty="0"/>
          </a:p>
        </p:txBody>
      </p:sp>
      <p:pic>
        <p:nvPicPr>
          <p:cNvPr id="6" name="Picture 5">
            <a:extLst>
              <a:ext uri="{FF2B5EF4-FFF2-40B4-BE49-F238E27FC236}">
                <a16:creationId xmlns:a16="http://schemas.microsoft.com/office/drawing/2014/main" id="{F1C83E78-A142-8A76-70AD-5944FACD1F51}"/>
              </a:ext>
            </a:extLst>
          </p:cNvPr>
          <p:cNvPicPr>
            <a:picLocks noChangeAspect="1"/>
          </p:cNvPicPr>
          <p:nvPr/>
        </p:nvPicPr>
        <p:blipFill rotWithShape="1">
          <a:blip r:embed="rId2"/>
          <a:srcRect l="579" t="2196" b="535"/>
          <a:stretch/>
        </p:blipFill>
        <p:spPr>
          <a:xfrm>
            <a:off x="0" y="885489"/>
            <a:ext cx="9091101" cy="3595827"/>
          </a:xfrm>
          <a:prstGeom prst="rect">
            <a:avLst/>
          </a:prstGeom>
        </p:spPr>
      </p:pic>
    </p:spTree>
    <p:extLst>
      <p:ext uri="{BB962C8B-B14F-4D97-AF65-F5344CB8AC3E}">
        <p14:creationId xmlns:p14="http://schemas.microsoft.com/office/powerpoint/2010/main" val="156317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F74A-AC65-15B4-1C60-F502B845090D}"/>
              </a:ext>
            </a:extLst>
          </p:cNvPr>
          <p:cNvSpPr>
            <a:spLocks noGrp="1"/>
          </p:cNvSpPr>
          <p:nvPr>
            <p:ph type="title"/>
          </p:nvPr>
        </p:nvSpPr>
        <p:spPr>
          <a:xfrm>
            <a:off x="713250" y="22201"/>
            <a:ext cx="7717500" cy="572700"/>
          </a:xfrm>
        </p:spPr>
        <p:txBody>
          <a:bodyPr/>
          <a:lstStyle/>
          <a:p>
            <a:r>
              <a:rPr lang="en-US" dirty="0"/>
              <a:t>Control Unit Design Cont.</a:t>
            </a:r>
            <a:br>
              <a:rPr lang="en-US" dirty="0"/>
            </a:br>
            <a:endParaRPr lang="en-US" dirty="0"/>
          </a:p>
        </p:txBody>
      </p:sp>
      <p:pic>
        <p:nvPicPr>
          <p:cNvPr id="4" name="Picture 3">
            <a:extLst>
              <a:ext uri="{FF2B5EF4-FFF2-40B4-BE49-F238E27FC236}">
                <a16:creationId xmlns:a16="http://schemas.microsoft.com/office/drawing/2014/main" id="{2B275D8D-8C62-02B5-3C36-D52F36400F1E}"/>
              </a:ext>
            </a:extLst>
          </p:cNvPr>
          <p:cNvPicPr>
            <a:picLocks noChangeAspect="1"/>
          </p:cNvPicPr>
          <p:nvPr/>
        </p:nvPicPr>
        <p:blipFill>
          <a:blip r:embed="rId2"/>
          <a:stretch>
            <a:fillRect/>
          </a:stretch>
        </p:blipFill>
        <p:spPr>
          <a:xfrm>
            <a:off x="1045759" y="706331"/>
            <a:ext cx="7259411" cy="4041253"/>
          </a:xfrm>
          <a:prstGeom prst="rect">
            <a:avLst/>
          </a:prstGeom>
        </p:spPr>
      </p:pic>
    </p:spTree>
    <p:extLst>
      <p:ext uri="{BB962C8B-B14F-4D97-AF65-F5344CB8AC3E}">
        <p14:creationId xmlns:p14="http://schemas.microsoft.com/office/powerpoint/2010/main" val="47136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4" name="Title 2">
            <a:extLst>
              <a:ext uri="{FF2B5EF4-FFF2-40B4-BE49-F238E27FC236}">
                <a16:creationId xmlns:a16="http://schemas.microsoft.com/office/drawing/2014/main" id="{6E3DB82C-3AFF-0D63-5A9C-895B2AFB8C3E}"/>
              </a:ext>
            </a:extLst>
          </p:cNvPr>
          <p:cNvSpPr txBox="1">
            <a:spLocks/>
          </p:cNvSpPr>
          <p:nvPr/>
        </p:nvSpPr>
        <p:spPr>
          <a:xfrm>
            <a:off x="574158" y="1318437"/>
            <a:ext cx="7644809" cy="16374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ctr"/>
            <a:r>
              <a:rPr lang="en-US" sz="3200" dirty="0"/>
              <a:t>Let’s Take a Example</a:t>
            </a:r>
          </a:p>
        </p:txBody>
      </p:sp>
    </p:spTree>
    <p:extLst>
      <p:ext uri="{BB962C8B-B14F-4D97-AF65-F5344CB8AC3E}">
        <p14:creationId xmlns:p14="http://schemas.microsoft.com/office/powerpoint/2010/main" val="210983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iagram of a program code&#10;&#10;Description automatically generated">
            <a:extLst>
              <a:ext uri="{FF2B5EF4-FFF2-40B4-BE49-F238E27FC236}">
                <a16:creationId xmlns:a16="http://schemas.microsoft.com/office/drawing/2014/main" id="{5893B338-2DC3-B054-1F58-08959C5A1BBE}"/>
              </a:ext>
            </a:extLst>
          </p:cNvPr>
          <p:cNvPicPr>
            <a:picLocks noChangeAspect="1"/>
          </p:cNvPicPr>
          <p:nvPr/>
        </p:nvPicPr>
        <p:blipFill>
          <a:blip r:embed="rId3"/>
          <a:stretch>
            <a:fillRect/>
          </a:stretch>
        </p:blipFill>
        <p:spPr>
          <a:xfrm>
            <a:off x="4377587" y="0"/>
            <a:ext cx="4447761" cy="5143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 Placeholder 1">
            <a:extLst>
              <a:ext uri="{FF2B5EF4-FFF2-40B4-BE49-F238E27FC236}">
                <a16:creationId xmlns:a16="http://schemas.microsoft.com/office/drawing/2014/main" id="{A4C46BBB-32E5-E353-F352-C7E92FF3D6F6}"/>
              </a:ext>
            </a:extLst>
          </p:cNvPr>
          <p:cNvSpPr>
            <a:spLocks noGrp="1"/>
          </p:cNvSpPr>
          <p:nvPr>
            <p:ph type="body" idx="1"/>
          </p:nvPr>
        </p:nvSpPr>
        <p:spPr>
          <a:xfrm>
            <a:off x="5019024" y="544803"/>
            <a:ext cx="1088243" cy="287079"/>
          </a:xfrm>
        </p:spPr>
        <p:txBody>
          <a:bodyPr/>
          <a:lstStyle/>
          <a:p>
            <a:pPr marL="152400" indent="0">
              <a:buNone/>
            </a:pPr>
            <a:r>
              <a:rPr lang="en-US" dirty="0"/>
              <a:t>0000</a:t>
            </a:r>
          </a:p>
        </p:txBody>
      </p:sp>
      <p:pic>
        <p:nvPicPr>
          <p:cNvPr id="5" name="Picture 4" descr="A close-up of a computer&#10;&#10;Description automatically generated">
            <a:extLst>
              <a:ext uri="{FF2B5EF4-FFF2-40B4-BE49-F238E27FC236}">
                <a16:creationId xmlns:a16="http://schemas.microsoft.com/office/drawing/2014/main" id="{3CF84F62-8DD1-024B-73FC-DFBC7AB79F0E}"/>
              </a:ext>
            </a:extLst>
          </p:cNvPr>
          <p:cNvPicPr>
            <a:picLocks noChangeAspect="1"/>
          </p:cNvPicPr>
          <p:nvPr/>
        </p:nvPicPr>
        <p:blipFill>
          <a:blip r:embed="rId4"/>
          <a:stretch>
            <a:fillRect/>
          </a:stretch>
        </p:blipFill>
        <p:spPr>
          <a:xfrm>
            <a:off x="0" y="810733"/>
            <a:ext cx="3307118" cy="4039164"/>
          </a:xfrm>
          <a:prstGeom prst="rect">
            <a:avLst/>
          </a:prstGeom>
        </p:spPr>
      </p:pic>
      <p:sp>
        <p:nvSpPr>
          <p:cNvPr id="11" name="Text Placeholder 1">
            <a:extLst>
              <a:ext uri="{FF2B5EF4-FFF2-40B4-BE49-F238E27FC236}">
                <a16:creationId xmlns:a16="http://schemas.microsoft.com/office/drawing/2014/main" id="{F4FB49CD-AD41-8AF1-C8D4-384B57D1C8D8}"/>
              </a:ext>
            </a:extLst>
          </p:cNvPr>
          <p:cNvSpPr txBox="1">
            <a:spLocks/>
          </p:cNvSpPr>
          <p:nvPr/>
        </p:nvSpPr>
        <p:spPr>
          <a:xfrm>
            <a:off x="5019023" y="1514356"/>
            <a:ext cx="1088243"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0000 </a:t>
            </a:r>
          </a:p>
        </p:txBody>
      </p:sp>
      <p:sp>
        <p:nvSpPr>
          <p:cNvPr id="12" name="Text Placeholder 1">
            <a:extLst>
              <a:ext uri="{FF2B5EF4-FFF2-40B4-BE49-F238E27FC236}">
                <a16:creationId xmlns:a16="http://schemas.microsoft.com/office/drawing/2014/main" id="{1120E337-BDB6-389F-F038-0506A2926FED}"/>
              </a:ext>
            </a:extLst>
          </p:cNvPr>
          <p:cNvSpPr txBox="1">
            <a:spLocks/>
          </p:cNvSpPr>
          <p:nvPr/>
        </p:nvSpPr>
        <p:spPr>
          <a:xfrm>
            <a:off x="4839421" y="2029528"/>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0000 1001 </a:t>
            </a:r>
          </a:p>
        </p:txBody>
      </p:sp>
      <p:sp>
        <p:nvSpPr>
          <p:cNvPr id="13" name="Text Placeholder 1">
            <a:extLst>
              <a:ext uri="{FF2B5EF4-FFF2-40B4-BE49-F238E27FC236}">
                <a16:creationId xmlns:a16="http://schemas.microsoft.com/office/drawing/2014/main" id="{B7191FC0-DDA6-C3FB-D76F-25C02378369F}"/>
              </a:ext>
            </a:extLst>
          </p:cNvPr>
          <p:cNvSpPr txBox="1">
            <a:spLocks/>
          </p:cNvSpPr>
          <p:nvPr/>
        </p:nvSpPr>
        <p:spPr>
          <a:xfrm>
            <a:off x="4796206" y="543526"/>
            <a:ext cx="1329912"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ar-EG" dirty="0"/>
              <a:t>0001</a:t>
            </a:r>
            <a:r>
              <a:rPr lang="en-US" dirty="0"/>
              <a:t> </a:t>
            </a:r>
          </a:p>
        </p:txBody>
      </p:sp>
      <p:sp>
        <p:nvSpPr>
          <p:cNvPr id="14" name="Text Placeholder 1">
            <a:extLst>
              <a:ext uri="{FF2B5EF4-FFF2-40B4-BE49-F238E27FC236}">
                <a16:creationId xmlns:a16="http://schemas.microsoft.com/office/drawing/2014/main" id="{E9D5FA1A-DE8B-F908-26BD-FE76E0CF446F}"/>
              </a:ext>
            </a:extLst>
          </p:cNvPr>
          <p:cNvSpPr txBox="1">
            <a:spLocks/>
          </p:cNvSpPr>
          <p:nvPr/>
        </p:nvSpPr>
        <p:spPr>
          <a:xfrm>
            <a:off x="4825649" y="3464164"/>
            <a:ext cx="1227062"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0000</a:t>
            </a:r>
            <a:r>
              <a:rPr lang="ar-EG" dirty="0"/>
              <a:t> </a:t>
            </a:r>
            <a:r>
              <a:rPr lang="en-US" dirty="0"/>
              <a:t> </a:t>
            </a:r>
            <a:r>
              <a:rPr lang="ar-EG" dirty="0"/>
              <a:t>1001</a:t>
            </a:r>
            <a:endParaRPr lang="en-US" dirty="0"/>
          </a:p>
        </p:txBody>
      </p:sp>
      <p:sp>
        <p:nvSpPr>
          <p:cNvPr id="19" name="Text Placeholder 1">
            <a:extLst>
              <a:ext uri="{FF2B5EF4-FFF2-40B4-BE49-F238E27FC236}">
                <a16:creationId xmlns:a16="http://schemas.microsoft.com/office/drawing/2014/main" id="{C12C761B-099E-A15F-033A-77BCC708061F}"/>
              </a:ext>
            </a:extLst>
          </p:cNvPr>
          <p:cNvSpPr txBox="1">
            <a:spLocks/>
          </p:cNvSpPr>
          <p:nvPr/>
        </p:nvSpPr>
        <p:spPr>
          <a:xfrm>
            <a:off x="4784537" y="4384767"/>
            <a:ext cx="1227062"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0000</a:t>
            </a:r>
          </a:p>
        </p:txBody>
      </p:sp>
      <p:sp>
        <p:nvSpPr>
          <p:cNvPr id="20" name="Text Placeholder 1">
            <a:extLst>
              <a:ext uri="{FF2B5EF4-FFF2-40B4-BE49-F238E27FC236}">
                <a16:creationId xmlns:a16="http://schemas.microsoft.com/office/drawing/2014/main" id="{13D44851-06C3-E0A3-7A81-457EB0FB1FA0}"/>
              </a:ext>
            </a:extLst>
          </p:cNvPr>
          <p:cNvSpPr txBox="1">
            <a:spLocks/>
          </p:cNvSpPr>
          <p:nvPr/>
        </p:nvSpPr>
        <p:spPr>
          <a:xfrm>
            <a:off x="4796206" y="1538135"/>
            <a:ext cx="1227062"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ar-EG" dirty="0"/>
              <a:t>1001</a:t>
            </a:r>
            <a:endParaRPr lang="en-US" dirty="0"/>
          </a:p>
        </p:txBody>
      </p:sp>
      <p:sp>
        <p:nvSpPr>
          <p:cNvPr id="21" name="Text Placeholder 1">
            <a:extLst>
              <a:ext uri="{FF2B5EF4-FFF2-40B4-BE49-F238E27FC236}">
                <a16:creationId xmlns:a16="http://schemas.microsoft.com/office/drawing/2014/main" id="{A0323268-9920-87D2-DD0F-F127258C778B}"/>
              </a:ext>
            </a:extLst>
          </p:cNvPr>
          <p:cNvSpPr txBox="1">
            <a:spLocks/>
          </p:cNvSpPr>
          <p:nvPr/>
        </p:nvSpPr>
        <p:spPr>
          <a:xfrm>
            <a:off x="4817247" y="2460828"/>
            <a:ext cx="1227062"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0000 </a:t>
            </a:r>
            <a:r>
              <a:rPr lang="ar-EG" dirty="0"/>
              <a:t>0</a:t>
            </a:r>
            <a:r>
              <a:rPr lang="en-US" dirty="0"/>
              <a:t>001 </a:t>
            </a:r>
          </a:p>
        </p:txBody>
      </p:sp>
      <p:sp>
        <p:nvSpPr>
          <p:cNvPr id="22" name="Text Placeholder 1">
            <a:extLst>
              <a:ext uri="{FF2B5EF4-FFF2-40B4-BE49-F238E27FC236}">
                <a16:creationId xmlns:a16="http://schemas.microsoft.com/office/drawing/2014/main" id="{D23E706D-4CBB-B61E-1BF8-9484F57703F7}"/>
              </a:ext>
            </a:extLst>
          </p:cNvPr>
          <p:cNvSpPr txBox="1">
            <a:spLocks/>
          </p:cNvSpPr>
          <p:nvPr/>
        </p:nvSpPr>
        <p:spPr>
          <a:xfrm>
            <a:off x="7085774" y="531849"/>
            <a:ext cx="1227062"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0000 </a:t>
            </a:r>
            <a:r>
              <a:rPr lang="ar-EG" dirty="0"/>
              <a:t>0</a:t>
            </a:r>
            <a:r>
              <a:rPr lang="en-US" dirty="0"/>
              <a:t>001 </a:t>
            </a:r>
          </a:p>
        </p:txBody>
      </p:sp>
      <p:sp>
        <p:nvSpPr>
          <p:cNvPr id="23" name="Text Placeholder 1">
            <a:extLst>
              <a:ext uri="{FF2B5EF4-FFF2-40B4-BE49-F238E27FC236}">
                <a16:creationId xmlns:a16="http://schemas.microsoft.com/office/drawing/2014/main" id="{73F674CF-C853-FAFE-74A0-3CFA6916DE78}"/>
              </a:ext>
            </a:extLst>
          </p:cNvPr>
          <p:cNvSpPr txBox="1">
            <a:spLocks/>
          </p:cNvSpPr>
          <p:nvPr/>
        </p:nvSpPr>
        <p:spPr>
          <a:xfrm>
            <a:off x="4740276" y="1519397"/>
            <a:ext cx="1329912"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ar-EG" dirty="0"/>
              <a:t>0001</a:t>
            </a:r>
            <a:r>
              <a:rPr lang="en-US" dirty="0"/>
              <a:t> </a:t>
            </a:r>
          </a:p>
        </p:txBody>
      </p:sp>
      <p:sp>
        <p:nvSpPr>
          <p:cNvPr id="24" name="Text Placeholder 1">
            <a:extLst>
              <a:ext uri="{FF2B5EF4-FFF2-40B4-BE49-F238E27FC236}">
                <a16:creationId xmlns:a16="http://schemas.microsoft.com/office/drawing/2014/main" id="{0E4577E9-D9C9-F501-6DC5-8C6BAC68F632}"/>
              </a:ext>
            </a:extLst>
          </p:cNvPr>
          <p:cNvSpPr txBox="1">
            <a:spLocks/>
          </p:cNvSpPr>
          <p:nvPr/>
        </p:nvSpPr>
        <p:spPr>
          <a:xfrm>
            <a:off x="4869057" y="2029528"/>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000</a:t>
            </a:r>
            <a:r>
              <a:rPr lang="ar-EG" dirty="0"/>
              <a:t>1</a:t>
            </a:r>
            <a:r>
              <a:rPr lang="en-US" dirty="0"/>
              <a:t> 10</a:t>
            </a:r>
            <a:r>
              <a:rPr lang="ar-EG" dirty="0"/>
              <a:t>10</a:t>
            </a:r>
            <a:r>
              <a:rPr lang="en-US" dirty="0"/>
              <a:t> </a:t>
            </a:r>
          </a:p>
        </p:txBody>
      </p:sp>
      <p:sp>
        <p:nvSpPr>
          <p:cNvPr id="25" name="Text Placeholder 1">
            <a:extLst>
              <a:ext uri="{FF2B5EF4-FFF2-40B4-BE49-F238E27FC236}">
                <a16:creationId xmlns:a16="http://schemas.microsoft.com/office/drawing/2014/main" id="{6457DECE-CB54-7A05-3B95-CF3C030E010A}"/>
              </a:ext>
            </a:extLst>
          </p:cNvPr>
          <p:cNvSpPr txBox="1">
            <a:spLocks/>
          </p:cNvSpPr>
          <p:nvPr/>
        </p:nvSpPr>
        <p:spPr>
          <a:xfrm>
            <a:off x="4952893" y="3455304"/>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000</a:t>
            </a:r>
            <a:r>
              <a:rPr lang="ar-EG" dirty="0"/>
              <a:t>1</a:t>
            </a:r>
            <a:r>
              <a:rPr lang="en-US" dirty="0"/>
              <a:t> 10</a:t>
            </a:r>
            <a:r>
              <a:rPr lang="ar-EG" dirty="0"/>
              <a:t>10</a:t>
            </a:r>
            <a:r>
              <a:rPr lang="en-US" dirty="0"/>
              <a:t> </a:t>
            </a:r>
          </a:p>
        </p:txBody>
      </p:sp>
      <p:sp>
        <p:nvSpPr>
          <p:cNvPr id="26" name="Text Placeholder 1">
            <a:extLst>
              <a:ext uri="{FF2B5EF4-FFF2-40B4-BE49-F238E27FC236}">
                <a16:creationId xmlns:a16="http://schemas.microsoft.com/office/drawing/2014/main" id="{34C0654E-E61F-5FFB-28A6-66F62BF34F0A}"/>
              </a:ext>
            </a:extLst>
          </p:cNvPr>
          <p:cNvSpPr txBox="1">
            <a:spLocks/>
          </p:cNvSpPr>
          <p:nvPr/>
        </p:nvSpPr>
        <p:spPr>
          <a:xfrm>
            <a:off x="5098169" y="4369036"/>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000</a:t>
            </a:r>
            <a:r>
              <a:rPr lang="ar-EG" dirty="0"/>
              <a:t>1</a:t>
            </a:r>
            <a:r>
              <a:rPr lang="en-US" dirty="0"/>
              <a:t> </a:t>
            </a:r>
          </a:p>
        </p:txBody>
      </p:sp>
      <p:sp>
        <p:nvSpPr>
          <p:cNvPr id="27" name="Text Placeholder 1">
            <a:extLst>
              <a:ext uri="{FF2B5EF4-FFF2-40B4-BE49-F238E27FC236}">
                <a16:creationId xmlns:a16="http://schemas.microsoft.com/office/drawing/2014/main" id="{17AF5C5D-C440-23B3-9A1D-857A8D827EF3}"/>
              </a:ext>
            </a:extLst>
          </p:cNvPr>
          <p:cNvSpPr txBox="1">
            <a:spLocks/>
          </p:cNvSpPr>
          <p:nvPr/>
        </p:nvSpPr>
        <p:spPr>
          <a:xfrm>
            <a:off x="5118098" y="1525777"/>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ar-EG" dirty="0"/>
              <a:t>1010</a:t>
            </a:r>
            <a:endParaRPr lang="en-US" dirty="0"/>
          </a:p>
        </p:txBody>
      </p:sp>
      <p:sp>
        <p:nvSpPr>
          <p:cNvPr id="28" name="Text Placeholder 1">
            <a:extLst>
              <a:ext uri="{FF2B5EF4-FFF2-40B4-BE49-F238E27FC236}">
                <a16:creationId xmlns:a16="http://schemas.microsoft.com/office/drawing/2014/main" id="{E485C9E2-7CB5-F19A-AE1C-3AEF5262FBFA}"/>
              </a:ext>
            </a:extLst>
          </p:cNvPr>
          <p:cNvSpPr txBox="1">
            <a:spLocks/>
          </p:cNvSpPr>
          <p:nvPr/>
        </p:nvSpPr>
        <p:spPr>
          <a:xfrm>
            <a:off x="4852855" y="547097"/>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ar-EG" dirty="0"/>
              <a:t>0011</a:t>
            </a:r>
            <a:r>
              <a:rPr lang="en-US" dirty="0"/>
              <a:t> </a:t>
            </a:r>
          </a:p>
        </p:txBody>
      </p:sp>
      <p:sp>
        <p:nvSpPr>
          <p:cNvPr id="29" name="Text Placeholder 1">
            <a:extLst>
              <a:ext uri="{FF2B5EF4-FFF2-40B4-BE49-F238E27FC236}">
                <a16:creationId xmlns:a16="http://schemas.microsoft.com/office/drawing/2014/main" id="{237326CF-B77C-C4A1-BE80-3A643C55F560}"/>
              </a:ext>
            </a:extLst>
          </p:cNvPr>
          <p:cNvSpPr txBox="1">
            <a:spLocks/>
          </p:cNvSpPr>
          <p:nvPr/>
        </p:nvSpPr>
        <p:spPr>
          <a:xfrm>
            <a:off x="4839508" y="2468136"/>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0x02</a:t>
            </a:r>
          </a:p>
        </p:txBody>
      </p:sp>
      <p:sp>
        <p:nvSpPr>
          <p:cNvPr id="30" name="Text Placeholder 1">
            <a:extLst>
              <a:ext uri="{FF2B5EF4-FFF2-40B4-BE49-F238E27FC236}">
                <a16:creationId xmlns:a16="http://schemas.microsoft.com/office/drawing/2014/main" id="{7140DB36-854A-07FC-672F-B0409EDFC83B}"/>
              </a:ext>
            </a:extLst>
          </p:cNvPr>
          <p:cNvSpPr txBox="1">
            <a:spLocks/>
          </p:cNvSpPr>
          <p:nvPr/>
        </p:nvSpPr>
        <p:spPr>
          <a:xfrm>
            <a:off x="7085774" y="2526947"/>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0x02</a:t>
            </a:r>
          </a:p>
        </p:txBody>
      </p:sp>
      <p:sp>
        <p:nvSpPr>
          <p:cNvPr id="31" name="Text Placeholder 1">
            <a:extLst>
              <a:ext uri="{FF2B5EF4-FFF2-40B4-BE49-F238E27FC236}">
                <a16:creationId xmlns:a16="http://schemas.microsoft.com/office/drawing/2014/main" id="{4FB49852-3024-E13F-991A-4E89F12DA9A6}"/>
              </a:ext>
            </a:extLst>
          </p:cNvPr>
          <p:cNvSpPr txBox="1">
            <a:spLocks/>
          </p:cNvSpPr>
          <p:nvPr/>
        </p:nvSpPr>
        <p:spPr>
          <a:xfrm>
            <a:off x="7017219" y="1538577"/>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0x03</a:t>
            </a:r>
          </a:p>
        </p:txBody>
      </p:sp>
      <p:sp>
        <p:nvSpPr>
          <p:cNvPr id="33" name="Text Placeholder 1">
            <a:extLst>
              <a:ext uri="{FF2B5EF4-FFF2-40B4-BE49-F238E27FC236}">
                <a16:creationId xmlns:a16="http://schemas.microsoft.com/office/drawing/2014/main" id="{D6C72346-8B7F-0328-6C30-E75CBC7A5475}"/>
              </a:ext>
            </a:extLst>
          </p:cNvPr>
          <p:cNvSpPr txBox="1">
            <a:spLocks/>
          </p:cNvSpPr>
          <p:nvPr/>
        </p:nvSpPr>
        <p:spPr>
          <a:xfrm>
            <a:off x="7085774" y="537000"/>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0x03</a:t>
            </a:r>
          </a:p>
        </p:txBody>
      </p:sp>
      <p:sp>
        <p:nvSpPr>
          <p:cNvPr id="34" name="Text Placeholder 1">
            <a:extLst>
              <a:ext uri="{FF2B5EF4-FFF2-40B4-BE49-F238E27FC236}">
                <a16:creationId xmlns:a16="http://schemas.microsoft.com/office/drawing/2014/main" id="{6B2808BD-7D5B-E498-5D36-D726772D463E}"/>
              </a:ext>
            </a:extLst>
          </p:cNvPr>
          <p:cNvSpPr txBox="1">
            <a:spLocks/>
          </p:cNvSpPr>
          <p:nvPr/>
        </p:nvSpPr>
        <p:spPr>
          <a:xfrm>
            <a:off x="7104553" y="2537249"/>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0x03</a:t>
            </a:r>
          </a:p>
        </p:txBody>
      </p:sp>
      <p:sp>
        <p:nvSpPr>
          <p:cNvPr id="35" name="Text Placeholder 1">
            <a:extLst>
              <a:ext uri="{FF2B5EF4-FFF2-40B4-BE49-F238E27FC236}">
                <a16:creationId xmlns:a16="http://schemas.microsoft.com/office/drawing/2014/main" id="{0042CCE0-4A33-6B91-36DA-29BD31EECEA1}"/>
              </a:ext>
            </a:extLst>
          </p:cNvPr>
          <p:cNvSpPr txBox="1">
            <a:spLocks/>
          </p:cNvSpPr>
          <p:nvPr/>
        </p:nvSpPr>
        <p:spPr>
          <a:xfrm>
            <a:off x="7027393" y="1516117"/>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0x06</a:t>
            </a:r>
          </a:p>
        </p:txBody>
      </p:sp>
      <p:sp>
        <p:nvSpPr>
          <p:cNvPr id="36" name="Text Placeholder 1">
            <a:extLst>
              <a:ext uri="{FF2B5EF4-FFF2-40B4-BE49-F238E27FC236}">
                <a16:creationId xmlns:a16="http://schemas.microsoft.com/office/drawing/2014/main" id="{F8299057-0666-1539-A659-2321791C3427}"/>
              </a:ext>
            </a:extLst>
          </p:cNvPr>
          <p:cNvSpPr txBox="1">
            <a:spLocks/>
          </p:cNvSpPr>
          <p:nvPr/>
        </p:nvSpPr>
        <p:spPr>
          <a:xfrm>
            <a:off x="7085773" y="539118"/>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0x06</a:t>
            </a:r>
          </a:p>
        </p:txBody>
      </p:sp>
      <p:sp>
        <p:nvSpPr>
          <p:cNvPr id="37" name="Text Placeholder 1">
            <a:extLst>
              <a:ext uri="{FF2B5EF4-FFF2-40B4-BE49-F238E27FC236}">
                <a16:creationId xmlns:a16="http://schemas.microsoft.com/office/drawing/2014/main" id="{C7987464-593D-C822-5754-068191213B39}"/>
              </a:ext>
            </a:extLst>
          </p:cNvPr>
          <p:cNvSpPr txBox="1">
            <a:spLocks/>
          </p:cNvSpPr>
          <p:nvPr/>
        </p:nvSpPr>
        <p:spPr>
          <a:xfrm>
            <a:off x="7093661" y="2505371"/>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0x04</a:t>
            </a:r>
          </a:p>
        </p:txBody>
      </p:sp>
      <p:sp>
        <p:nvSpPr>
          <p:cNvPr id="38" name="Text Placeholder 1">
            <a:extLst>
              <a:ext uri="{FF2B5EF4-FFF2-40B4-BE49-F238E27FC236}">
                <a16:creationId xmlns:a16="http://schemas.microsoft.com/office/drawing/2014/main" id="{CAC7F3F7-E07D-EDB2-9794-11BD6FD1B98C}"/>
              </a:ext>
            </a:extLst>
          </p:cNvPr>
          <p:cNvSpPr txBox="1">
            <a:spLocks/>
          </p:cNvSpPr>
          <p:nvPr/>
        </p:nvSpPr>
        <p:spPr>
          <a:xfrm>
            <a:off x="7027393" y="1528663"/>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0x02</a:t>
            </a:r>
          </a:p>
        </p:txBody>
      </p:sp>
      <p:sp>
        <p:nvSpPr>
          <p:cNvPr id="39" name="Text Placeholder 1">
            <a:extLst>
              <a:ext uri="{FF2B5EF4-FFF2-40B4-BE49-F238E27FC236}">
                <a16:creationId xmlns:a16="http://schemas.microsoft.com/office/drawing/2014/main" id="{900739D4-CFDB-EFB4-1841-63D54025B561}"/>
              </a:ext>
            </a:extLst>
          </p:cNvPr>
          <p:cNvSpPr txBox="1">
            <a:spLocks/>
          </p:cNvSpPr>
          <p:nvPr/>
        </p:nvSpPr>
        <p:spPr>
          <a:xfrm>
            <a:off x="7103202" y="530848"/>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0x02</a:t>
            </a:r>
          </a:p>
        </p:txBody>
      </p:sp>
      <p:sp>
        <p:nvSpPr>
          <p:cNvPr id="40" name="Text Placeholder 1">
            <a:extLst>
              <a:ext uri="{FF2B5EF4-FFF2-40B4-BE49-F238E27FC236}">
                <a16:creationId xmlns:a16="http://schemas.microsoft.com/office/drawing/2014/main" id="{EEB7EBAD-6337-B46E-5F65-67AA1A6CDCBC}"/>
              </a:ext>
            </a:extLst>
          </p:cNvPr>
          <p:cNvSpPr txBox="1">
            <a:spLocks/>
          </p:cNvSpPr>
          <p:nvPr/>
        </p:nvSpPr>
        <p:spPr>
          <a:xfrm>
            <a:off x="7140657" y="3447106"/>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0x02</a:t>
            </a:r>
          </a:p>
        </p:txBody>
      </p:sp>
      <p:sp>
        <p:nvSpPr>
          <p:cNvPr id="41" name="Text Placeholder 1">
            <a:extLst>
              <a:ext uri="{FF2B5EF4-FFF2-40B4-BE49-F238E27FC236}">
                <a16:creationId xmlns:a16="http://schemas.microsoft.com/office/drawing/2014/main" id="{E792C484-362D-012A-F6B1-14A10F57B331}"/>
              </a:ext>
            </a:extLst>
          </p:cNvPr>
          <p:cNvSpPr txBox="1">
            <a:spLocks/>
          </p:cNvSpPr>
          <p:nvPr/>
        </p:nvSpPr>
        <p:spPr>
          <a:xfrm>
            <a:off x="5032650" y="2014867"/>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1111 1111 </a:t>
            </a:r>
          </a:p>
        </p:txBody>
      </p:sp>
      <p:sp>
        <p:nvSpPr>
          <p:cNvPr id="42" name="Text Placeholder 1">
            <a:extLst>
              <a:ext uri="{FF2B5EF4-FFF2-40B4-BE49-F238E27FC236}">
                <a16:creationId xmlns:a16="http://schemas.microsoft.com/office/drawing/2014/main" id="{6380612A-AC46-B031-4212-9C260D768EA0}"/>
              </a:ext>
            </a:extLst>
          </p:cNvPr>
          <p:cNvSpPr txBox="1">
            <a:spLocks/>
          </p:cNvSpPr>
          <p:nvPr/>
        </p:nvSpPr>
        <p:spPr>
          <a:xfrm>
            <a:off x="5000931" y="3439693"/>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1111 1111 </a:t>
            </a:r>
          </a:p>
        </p:txBody>
      </p:sp>
      <p:sp>
        <p:nvSpPr>
          <p:cNvPr id="43" name="Text Placeholder 1">
            <a:extLst>
              <a:ext uri="{FF2B5EF4-FFF2-40B4-BE49-F238E27FC236}">
                <a16:creationId xmlns:a16="http://schemas.microsoft.com/office/drawing/2014/main" id="{778E3C97-5A33-F9C7-A7D7-C7ECC64E3E9C}"/>
              </a:ext>
            </a:extLst>
          </p:cNvPr>
          <p:cNvSpPr txBox="1">
            <a:spLocks/>
          </p:cNvSpPr>
          <p:nvPr/>
        </p:nvSpPr>
        <p:spPr>
          <a:xfrm>
            <a:off x="5197350" y="4386996"/>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dirty="0"/>
              <a:t>1111 </a:t>
            </a:r>
          </a:p>
        </p:txBody>
      </p:sp>
      <p:sp>
        <p:nvSpPr>
          <p:cNvPr id="45" name="Text Placeholder 1">
            <a:extLst>
              <a:ext uri="{FF2B5EF4-FFF2-40B4-BE49-F238E27FC236}">
                <a16:creationId xmlns:a16="http://schemas.microsoft.com/office/drawing/2014/main" id="{BF1410BF-B390-35DC-4C49-C9D59271B13A}"/>
              </a:ext>
            </a:extLst>
          </p:cNvPr>
          <p:cNvSpPr txBox="1">
            <a:spLocks/>
          </p:cNvSpPr>
          <p:nvPr/>
        </p:nvSpPr>
        <p:spPr>
          <a:xfrm>
            <a:off x="5970150" y="4676887"/>
            <a:ext cx="1826158" cy="341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Font typeface="DM Sans"/>
              <a:buNone/>
            </a:pPr>
            <a:r>
              <a:rPr lang="en-US" sz="1400" dirty="0">
                <a:solidFill>
                  <a:srgbClr val="FF0000"/>
                </a:solidFill>
              </a:rPr>
              <a:t>Computer Halted</a:t>
            </a:r>
          </a:p>
        </p:txBody>
      </p:sp>
      <p:sp>
        <p:nvSpPr>
          <p:cNvPr id="4" name="Text Placeholder 1">
            <a:extLst>
              <a:ext uri="{FF2B5EF4-FFF2-40B4-BE49-F238E27FC236}">
                <a16:creationId xmlns:a16="http://schemas.microsoft.com/office/drawing/2014/main" id="{96406378-EF95-7777-FF5B-681DA624259B}"/>
              </a:ext>
            </a:extLst>
          </p:cNvPr>
          <p:cNvSpPr txBox="1">
            <a:spLocks/>
          </p:cNvSpPr>
          <p:nvPr/>
        </p:nvSpPr>
        <p:spPr>
          <a:xfrm>
            <a:off x="6316178" y="1116819"/>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0x03</a:t>
            </a:r>
          </a:p>
        </p:txBody>
      </p:sp>
      <p:sp>
        <p:nvSpPr>
          <p:cNvPr id="6" name="Text Placeholder 1">
            <a:extLst>
              <a:ext uri="{FF2B5EF4-FFF2-40B4-BE49-F238E27FC236}">
                <a16:creationId xmlns:a16="http://schemas.microsoft.com/office/drawing/2014/main" id="{2A2EDC9E-6A61-893A-1CA7-A4B5495B6CF5}"/>
              </a:ext>
            </a:extLst>
          </p:cNvPr>
          <p:cNvSpPr txBox="1">
            <a:spLocks/>
          </p:cNvSpPr>
          <p:nvPr/>
        </p:nvSpPr>
        <p:spPr>
          <a:xfrm>
            <a:off x="6329366" y="1115441"/>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0x06</a:t>
            </a:r>
          </a:p>
        </p:txBody>
      </p:sp>
      <p:sp>
        <p:nvSpPr>
          <p:cNvPr id="7" name="Text Placeholder 1">
            <a:extLst>
              <a:ext uri="{FF2B5EF4-FFF2-40B4-BE49-F238E27FC236}">
                <a16:creationId xmlns:a16="http://schemas.microsoft.com/office/drawing/2014/main" id="{EAFE78F8-BDDC-955F-5E04-1E244D4D14C2}"/>
              </a:ext>
            </a:extLst>
          </p:cNvPr>
          <p:cNvSpPr txBox="1">
            <a:spLocks/>
          </p:cNvSpPr>
          <p:nvPr/>
        </p:nvSpPr>
        <p:spPr>
          <a:xfrm>
            <a:off x="6316177" y="1133053"/>
            <a:ext cx="1117295" cy="28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lgn="ctr">
              <a:buFont typeface="DM Sans"/>
              <a:buNone/>
            </a:pPr>
            <a:r>
              <a:rPr lang="en-US" dirty="0"/>
              <a:t>0x02</a:t>
            </a:r>
          </a:p>
        </p:txBody>
      </p:sp>
    </p:spTree>
    <p:extLst>
      <p:ext uri="{BB962C8B-B14F-4D97-AF65-F5344CB8AC3E}">
        <p14:creationId xmlns:p14="http://schemas.microsoft.com/office/powerpoint/2010/main" val="4202953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down)">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xEl>
                                              <p:pRg st="0" end="0"/>
                                            </p:txEl>
                                          </p:spTgt>
                                        </p:tgtEl>
                                      </p:cBhvr>
                                    </p:animEffect>
                                    <p:set>
                                      <p:cBhvr>
                                        <p:cTn id="22"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down)">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down)">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down)">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wipe(down)">
                                      <p:cBhvr>
                                        <p:cTn id="47" dur="500"/>
                                        <p:tgtEl>
                                          <p:spTgt spid="2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1">
                                            <p:txEl>
                                              <p:pRg st="0" end="0"/>
                                            </p:txEl>
                                          </p:spTgt>
                                        </p:tgtEl>
                                        <p:attrNameLst>
                                          <p:attrName>style.visibility</p:attrName>
                                        </p:attrNameLst>
                                      </p:cBhvr>
                                      <p:to>
                                        <p:strVal val="visible"/>
                                      </p:to>
                                    </p:set>
                                    <p:animEffect transition="in" filter="wipe(down)">
                                      <p:cBhvr>
                                        <p:cTn id="52" dur="500"/>
                                        <p:tgtEl>
                                          <p:spTgt spid="2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Effect transition="in" filter="wipe(down)">
                                      <p:cBhvr>
                                        <p:cTn id="57" dur="500"/>
                                        <p:tgtEl>
                                          <p:spTgt spid="2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0">
                                            <p:txEl>
                                              <p:pRg st="0" end="0"/>
                                            </p:txEl>
                                          </p:spTgt>
                                        </p:tgtEl>
                                      </p:cBhvr>
                                    </p:animEffect>
                                    <p:set>
                                      <p:cBhvr>
                                        <p:cTn id="62" dur="1" fill="hold">
                                          <p:stCondLst>
                                            <p:cond delay="499"/>
                                          </p:stCondLst>
                                        </p:cTn>
                                        <p:tgtEl>
                                          <p:spTgt spid="20">
                                            <p:txEl>
                                              <p:pRg st="0" end="0"/>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animEffect transition="in" filter="wipe(down)">
                                      <p:cBhvr>
                                        <p:cTn id="67" dur="500"/>
                                        <p:tgtEl>
                                          <p:spTgt spid="2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2">
                                            <p:txEl>
                                              <p:pRg st="0" end="0"/>
                                            </p:txEl>
                                          </p:spTgt>
                                        </p:tgtEl>
                                      </p:cBhvr>
                                    </p:animEffect>
                                    <p:set>
                                      <p:cBhvr>
                                        <p:cTn id="72"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4">
                                            <p:txEl>
                                              <p:pRg st="0" end="0"/>
                                            </p:txEl>
                                          </p:spTgt>
                                        </p:tgtEl>
                                        <p:attrNameLst>
                                          <p:attrName>style.visibility</p:attrName>
                                        </p:attrNameLst>
                                      </p:cBhvr>
                                      <p:to>
                                        <p:strVal val="visible"/>
                                      </p:to>
                                    </p:set>
                                    <p:animEffect transition="in" filter="wipe(down)">
                                      <p:cBhvr>
                                        <p:cTn id="77" dur="500"/>
                                        <p:tgtEl>
                                          <p:spTgt spid="2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3">
                                            <p:txEl>
                                              <p:pRg st="0" end="0"/>
                                            </p:txEl>
                                          </p:spTgt>
                                        </p:tgtEl>
                                      </p:cBhvr>
                                    </p:animEffect>
                                    <p:set>
                                      <p:cBhvr>
                                        <p:cTn id="82" dur="1" fill="hold">
                                          <p:stCondLst>
                                            <p:cond delay="499"/>
                                          </p:stCondLst>
                                        </p:cTn>
                                        <p:tgtEl>
                                          <p:spTgt spid="13">
                                            <p:txEl>
                                              <p:pRg st="0" end="0"/>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8">
                                            <p:txEl>
                                              <p:pRg st="0" end="0"/>
                                            </p:txEl>
                                          </p:spTgt>
                                        </p:tgtEl>
                                        <p:attrNameLst>
                                          <p:attrName>style.visibility</p:attrName>
                                        </p:attrNameLst>
                                      </p:cBhvr>
                                      <p:to>
                                        <p:strVal val="visible"/>
                                      </p:to>
                                    </p:set>
                                    <p:animEffect transition="in" filter="wipe(down)">
                                      <p:cBhvr>
                                        <p:cTn id="87" dur="500"/>
                                        <p:tgtEl>
                                          <p:spTgt spid="28">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14">
                                            <p:txEl>
                                              <p:pRg st="0" end="0"/>
                                            </p:txEl>
                                          </p:spTgt>
                                        </p:tgtEl>
                                      </p:cBhvr>
                                    </p:animEffect>
                                    <p:set>
                                      <p:cBhvr>
                                        <p:cTn id="92" dur="1" fill="hold">
                                          <p:stCondLst>
                                            <p:cond delay="499"/>
                                          </p:stCondLst>
                                        </p:cTn>
                                        <p:tgtEl>
                                          <p:spTgt spid="14">
                                            <p:txEl>
                                              <p:pRg st="0" end="0"/>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5">
                                            <p:txEl>
                                              <p:pRg st="0" end="0"/>
                                            </p:txEl>
                                          </p:spTgt>
                                        </p:tgtEl>
                                        <p:attrNameLst>
                                          <p:attrName>style.visibility</p:attrName>
                                        </p:attrNameLst>
                                      </p:cBhvr>
                                      <p:to>
                                        <p:strVal val="visible"/>
                                      </p:to>
                                    </p:set>
                                    <p:animEffect transition="in" filter="wipe(down)">
                                      <p:cBhvr>
                                        <p:cTn id="97" dur="500"/>
                                        <p:tgtEl>
                                          <p:spTgt spid="2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19">
                                            <p:txEl>
                                              <p:pRg st="0" end="0"/>
                                            </p:txEl>
                                          </p:spTgt>
                                        </p:tgtEl>
                                      </p:cBhvr>
                                    </p:animEffect>
                                    <p:set>
                                      <p:cBhvr>
                                        <p:cTn id="102" dur="1" fill="hold">
                                          <p:stCondLst>
                                            <p:cond delay="499"/>
                                          </p:stCondLst>
                                        </p:cTn>
                                        <p:tgtEl>
                                          <p:spTgt spid="19">
                                            <p:txEl>
                                              <p:pRg st="0" end="0"/>
                                            </p:txEl>
                                          </p:spTgt>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6">
                                            <p:txEl>
                                              <p:pRg st="0" end="0"/>
                                            </p:txEl>
                                          </p:spTgt>
                                        </p:tgtEl>
                                        <p:attrNameLst>
                                          <p:attrName>style.visibility</p:attrName>
                                        </p:attrNameLst>
                                      </p:cBhvr>
                                      <p:to>
                                        <p:strVal val="visible"/>
                                      </p:to>
                                    </p:set>
                                    <p:animEffect transition="in" filter="wipe(down)">
                                      <p:cBhvr>
                                        <p:cTn id="107" dur="500"/>
                                        <p:tgtEl>
                                          <p:spTgt spid="26">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23">
                                            <p:txEl>
                                              <p:pRg st="0" end="0"/>
                                            </p:txEl>
                                          </p:spTgt>
                                        </p:tgtEl>
                                      </p:cBhvr>
                                    </p:animEffect>
                                    <p:set>
                                      <p:cBhvr>
                                        <p:cTn id="112" dur="1" fill="hold">
                                          <p:stCondLst>
                                            <p:cond delay="499"/>
                                          </p:stCondLst>
                                        </p:cTn>
                                        <p:tgtEl>
                                          <p:spTgt spid="23">
                                            <p:txEl>
                                              <p:pRg st="0" end="0"/>
                                            </p:txEl>
                                          </p:spTgt>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7">
                                            <p:txEl>
                                              <p:pRg st="0" end="0"/>
                                            </p:txEl>
                                          </p:spTgt>
                                        </p:tgtEl>
                                        <p:attrNameLst>
                                          <p:attrName>style.visibility</p:attrName>
                                        </p:attrNameLst>
                                      </p:cBhvr>
                                      <p:to>
                                        <p:strVal val="visible"/>
                                      </p:to>
                                    </p:set>
                                    <p:animEffect transition="in" filter="wipe(down)">
                                      <p:cBhvr>
                                        <p:cTn id="117" dur="500"/>
                                        <p:tgtEl>
                                          <p:spTgt spid="27">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1" nodeType="clickEffect">
                                  <p:stCondLst>
                                    <p:cond delay="0"/>
                                  </p:stCondLst>
                                  <p:childTnLst>
                                    <p:animEffect transition="out" filter="fade">
                                      <p:cBhvr>
                                        <p:cTn id="121" dur="500"/>
                                        <p:tgtEl>
                                          <p:spTgt spid="21">
                                            <p:txEl>
                                              <p:pRg st="0" end="0"/>
                                            </p:txEl>
                                          </p:spTgt>
                                        </p:tgtEl>
                                      </p:cBhvr>
                                    </p:animEffect>
                                    <p:set>
                                      <p:cBhvr>
                                        <p:cTn id="122" dur="1" fill="hold">
                                          <p:stCondLst>
                                            <p:cond delay="499"/>
                                          </p:stCondLst>
                                        </p:cTn>
                                        <p:tgtEl>
                                          <p:spTgt spid="21">
                                            <p:txEl>
                                              <p:pRg st="0" end="0"/>
                                            </p:txEl>
                                          </p:spTgt>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29">
                                            <p:txEl>
                                              <p:pRg st="0" end="0"/>
                                            </p:txEl>
                                          </p:spTgt>
                                        </p:tgtEl>
                                        <p:attrNameLst>
                                          <p:attrName>style.visibility</p:attrName>
                                        </p:attrNameLst>
                                      </p:cBhvr>
                                      <p:to>
                                        <p:strVal val="visible"/>
                                      </p:to>
                                    </p:set>
                                    <p:animEffect transition="in" filter="wipe(down)">
                                      <p:cBhvr>
                                        <p:cTn id="127" dur="500"/>
                                        <p:tgtEl>
                                          <p:spTgt spid="29">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30">
                                            <p:txEl>
                                              <p:pRg st="0" end="0"/>
                                            </p:txEl>
                                          </p:spTgt>
                                        </p:tgtEl>
                                        <p:attrNameLst>
                                          <p:attrName>style.visibility</p:attrName>
                                        </p:attrNameLst>
                                      </p:cBhvr>
                                      <p:to>
                                        <p:strVal val="visible"/>
                                      </p:to>
                                    </p:set>
                                    <p:animEffect transition="in" filter="wipe(down)">
                                      <p:cBhvr>
                                        <p:cTn id="132" dur="500"/>
                                        <p:tgtEl>
                                          <p:spTgt spid="30">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1">
                                            <p:txEl>
                                              <p:pRg st="0" end="0"/>
                                            </p:txEl>
                                          </p:spTgt>
                                        </p:tgtEl>
                                        <p:attrNameLst>
                                          <p:attrName>style.visibility</p:attrName>
                                        </p:attrNameLst>
                                      </p:cBhvr>
                                      <p:to>
                                        <p:strVal val="visible"/>
                                      </p:to>
                                    </p:set>
                                    <p:animEffect transition="in" filter="wipe(down)">
                                      <p:cBhvr>
                                        <p:cTn id="137" dur="500"/>
                                        <p:tgtEl>
                                          <p:spTgt spid="31">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4">
                                            <p:txEl>
                                              <p:pRg st="0" end="0"/>
                                            </p:txEl>
                                          </p:spTgt>
                                        </p:tgtEl>
                                        <p:attrNameLst>
                                          <p:attrName>style.visibility</p:attrName>
                                        </p:attrNameLst>
                                      </p:cBhvr>
                                      <p:to>
                                        <p:strVal val="visible"/>
                                      </p:to>
                                    </p:set>
                                    <p:animEffect transition="in" filter="wipe(down)">
                                      <p:cBhvr>
                                        <p:cTn id="142" dur="500"/>
                                        <p:tgtEl>
                                          <p:spTgt spid="4">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22">
                                            <p:txEl>
                                              <p:pRg st="0" end="0"/>
                                            </p:txEl>
                                          </p:spTgt>
                                        </p:tgtEl>
                                      </p:cBhvr>
                                    </p:animEffect>
                                    <p:set>
                                      <p:cBhvr>
                                        <p:cTn id="147" dur="1" fill="hold">
                                          <p:stCondLst>
                                            <p:cond delay="499"/>
                                          </p:stCondLst>
                                        </p:cTn>
                                        <p:tgtEl>
                                          <p:spTgt spid="22">
                                            <p:txEl>
                                              <p:pRg st="0" end="0"/>
                                            </p:txEl>
                                          </p:spTgt>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33">
                                            <p:txEl>
                                              <p:pRg st="0" end="0"/>
                                            </p:txEl>
                                          </p:spTgt>
                                        </p:tgtEl>
                                        <p:attrNameLst>
                                          <p:attrName>style.visibility</p:attrName>
                                        </p:attrNameLst>
                                      </p:cBhvr>
                                      <p:to>
                                        <p:strVal val="visible"/>
                                      </p:to>
                                    </p:set>
                                    <p:animEffect transition="in" filter="wipe(down)">
                                      <p:cBhvr>
                                        <p:cTn id="152" dur="500"/>
                                        <p:tgtEl>
                                          <p:spTgt spid="33">
                                            <p:txEl>
                                              <p:pRg st="0" end="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grpId="1" nodeType="clickEffect">
                                  <p:stCondLst>
                                    <p:cond delay="0"/>
                                  </p:stCondLst>
                                  <p:childTnLst>
                                    <p:animEffect transition="out" filter="fade">
                                      <p:cBhvr>
                                        <p:cTn id="156" dur="500"/>
                                        <p:tgtEl>
                                          <p:spTgt spid="30">
                                            <p:txEl>
                                              <p:pRg st="0" end="0"/>
                                            </p:txEl>
                                          </p:spTgt>
                                        </p:tgtEl>
                                      </p:cBhvr>
                                    </p:animEffect>
                                    <p:set>
                                      <p:cBhvr>
                                        <p:cTn id="157" dur="1" fill="hold">
                                          <p:stCondLst>
                                            <p:cond delay="499"/>
                                          </p:stCondLst>
                                        </p:cTn>
                                        <p:tgtEl>
                                          <p:spTgt spid="30">
                                            <p:txEl>
                                              <p:pRg st="0" end="0"/>
                                            </p:txEl>
                                          </p:spTgt>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34">
                                            <p:txEl>
                                              <p:pRg st="0" end="0"/>
                                            </p:txEl>
                                          </p:spTgt>
                                        </p:tgtEl>
                                        <p:attrNameLst>
                                          <p:attrName>style.visibility</p:attrName>
                                        </p:attrNameLst>
                                      </p:cBhvr>
                                      <p:to>
                                        <p:strVal val="visible"/>
                                      </p:to>
                                    </p:set>
                                    <p:animEffect transition="in" filter="wipe(down)">
                                      <p:cBhvr>
                                        <p:cTn id="162" dur="500"/>
                                        <p:tgtEl>
                                          <p:spTgt spid="34">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31">
                                            <p:txEl>
                                              <p:pRg st="0" end="0"/>
                                            </p:txEl>
                                          </p:spTgt>
                                        </p:tgtEl>
                                      </p:cBhvr>
                                    </p:animEffect>
                                    <p:set>
                                      <p:cBhvr>
                                        <p:cTn id="167" dur="1" fill="hold">
                                          <p:stCondLst>
                                            <p:cond delay="499"/>
                                          </p:stCondLst>
                                        </p:cTn>
                                        <p:tgtEl>
                                          <p:spTgt spid="31">
                                            <p:txEl>
                                              <p:pRg st="0" end="0"/>
                                            </p:txEl>
                                          </p:spTgt>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35">
                                            <p:txEl>
                                              <p:pRg st="0" end="0"/>
                                            </p:txEl>
                                          </p:spTgt>
                                        </p:tgtEl>
                                        <p:attrNameLst>
                                          <p:attrName>style.visibility</p:attrName>
                                        </p:attrNameLst>
                                      </p:cBhvr>
                                      <p:to>
                                        <p:strVal val="visible"/>
                                      </p:to>
                                    </p:set>
                                    <p:animEffect transition="in" filter="wipe(down)">
                                      <p:cBhvr>
                                        <p:cTn id="172" dur="500"/>
                                        <p:tgtEl>
                                          <p:spTgt spid="35">
                                            <p:txEl>
                                              <p:pRg st="0" end="0"/>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xit" presetSubtype="0" fill="hold" grpId="1" nodeType="clickEffect">
                                  <p:stCondLst>
                                    <p:cond delay="0"/>
                                  </p:stCondLst>
                                  <p:childTnLst>
                                    <p:animEffect transition="out" filter="fade">
                                      <p:cBhvr>
                                        <p:cTn id="176" dur="500"/>
                                        <p:tgtEl>
                                          <p:spTgt spid="4">
                                            <p:txEl>
                                              <p:pRg st="0" end="0"/>
                                            </p:txEl>
                                          </p:spTgt>
                                        </p:tgtEl>
                                      </p:cBhvr>
                                    </p:animEffect>
                                    <p:set>
                                      <p:cBhvr>
                                        <p:cTn id="17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grpId="0" nodeType="clickEffect">
                                  <p:stCondLst>
                                    <p:cond delay="0"/>
                                  </p:stCondLst>
                                  <p:childTnLst>
                                    <p:set>
                                      <p:cBhvr>
                                        <p:cTn id="181" dur="1" fill="hold">
                                          <p:stCondLst>
                                            <p:cond delay="0"/>
                                          </p:stCondLst>
                                        </p:cTn>
                                        <p:tgtEl>
                                          <p:spTgt spid="6">
                                            <p:txEl>
                                              <p:pRg st="0" end="0"/>
                                            </p:txEl>
                                          </p:spTgt>
                                        </p:tgtEl>
                                        <p:attrNameLst>
                                          <p:attrName>style.visibility</p:attrName>
                                        </p:attrNameLst>
                                      </p:cBhvr>
                                      <p:to>
                                        <p:strVal val="visible"/>
                                      </p:to>
                                    </p:set>
                                    <p:animEffect transition="in" filter="wipe(down)">
                                      <p:cBhvr>
                                        <p:cTn id="182" dur="500"/>
                                        <p:tgtEl>
                                          <p:spTgt spid="6">
                                            <p:txEl>
                                              <p:pRg st="0" end="0"/>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xit" presetSubtype="0" fill="hold" grpId="1" nodeType="clickEffect">
                                  <p:stCondLst>
                                    <p:cond delay="0"/>
                                  </p:stCondLst>
                                  <p:childTnLst>
                                    <p:animEffect transition="out" filter="fade">
                                      <p:cBhvr>
                                        <p:cTn id="186" dur="500"/>
                                        <p:tgtEl>
                                          <p:spTgt spid="33">
                                            <p:txEl>
                                              <p:pRg st="0" end="0"/>
                                            </p:txEl>
                                          </p:spTgt>
                                        </p:tgtEl>
                                      </p:cBhvr>
                                    </p:animEffect>
                                    <p:set>
                                      <p:cBhvr>
                                        <p:cTn id="187" dur="1" fill="hold">
                                          <p:stCondLst>
                                            <p:cond delay="499"/>
                                          </p:stCondLst>
                                        </p:cTn>
                                        <p:tgtEl>
                                          <p:spTgt spid="33">
                                            <p:txEl>
                                              <p:pRg st="0" end="0"/>
                                            </p:txEl>
                                          </p:spTgt>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36">
                                            <p:txEl>
                                              <p:pRg st="0" end="0"/>
                                            </p:txEl>
                                          </p:spTgt>
                                        </p:tgtEl>
                                        <p:attrNameLst>
                                          <p:attrName>style.visibility</p:attrName>
                                        </p:attrNameLst>
                                      </p:cBhvr>
                                      <p:to>
                                        <p:strVal val="visible"/>
                                      </p:to>
                                    </p:set>
                                    <p:animEffect transition="in" filter="wipe(down)">
                                      <p:cBhvr>
                                        <p:cTn id="192" dur="500"/>
                                        <p:tgtEl>
                                          <p:spTgt spid="36">
                                            <p:txEl>
                                              <p:pRg st="0" end="0"/>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grpId="1" nodeType="clickEffect">
                                  <p:stCondLst>
                                    <p:cond delay="0"/>
                                  </p:stCondLst>
                                  <p:childTnLst>
                                    <p:animEffect transition="out" filter="fade">
                                      <p:cBhvr>
                                        <p:cTn id="196" dur="500"/>
                                        <p:tgtEl>
                                          <p:spTgt spid="34">
                                            <p:txEl>
                                              <p:pRg st="0" end="0"/>
                                            </p:txEl>
                                          </p:spTgt>
                                        </p:tgtEl>
                                      </p:cBhvr>
                                    </p:animEffect>
                                    <p:set>
                                      <p:cBhvr>
                                        <p:cTn id="197" dur="1" fill="hold">
                                          <p:stCondLst>
                                            <p:cond delay="499"/>
                                          </p:stCondLst>
                                        </p:cTn>
                                        <p:tgtEl>
                                          <p:spTgt spid="34">
                                            <p:txEl>
                                              <p:pRg st="0" end="0"/>
                                            </p:txEl>
                                          </p:spTgt>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37">
                                            <p:txEl>
                                              <p:pRg st="0" end="0"/>
                                            </p:txEl>
                                          </p:spTgt>
                                        </p:tgtEl>
                                        <p:attrNameLst>
                                          <p:attrName>style.visibility</p:attrName>
                                        </p:attrNameLst>
                                      </p:cBhvr>
                                      <p:to>
                                        <p:strVal val="visible"/>
                                      </p:to>
                                    </p:set>
                                    <p:animEffect transition="in" filter="wipe(down)">
                                      <p:cBhvr>
                                        <p:cTn id="202" dur="500"/>
                                        <p:tgtEl>
                                          <p:spTgt spid="37">
                                            <p:txEl>
                                              <p:pRg st="0" end="0"/>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grpId="1" nodeType="clickEffect">
                                  <p:stCondLst>
                                    <p:cond delay="0"/>
                                  </p:stCondLst>
                                  <p:childTnLst>
                                    <p:animEffect transition="out" filter="fade">
                                      <p:cBhvr>
                                        <p:cTn id="206" dur="500"/>
                                        <p:tgtEl>
                                          <p:spTgt spid="35">
                                            <p:txEl>
                                              <p:pRg st="0" end="0"/>
                                            </p:txEl>
                                          </p:spTgt>
                                        </p:tgtEl>
                                      </p:cBhvr>
                                    </p:animEffect>
                                    <p:set>
                                      <p:cBhvr>
                                        <p:cTn id="207" dur="1" fill="hold">
                                          <p:stCondLst>
                                            <p:cond delay="499"/>
                                          </p:stCondLst>
                                        </p:cTn>
                                        <p:tgtEl>
                                          <p:spTgt spid="35">
                                            <p:txEl>
                                              <p:pRg st="0" end="0"/>
                                            </p:txEl>
                                          </p:spTgt>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38">
                                            <p:txEl>
                                              <p:pRg st="0" end="0"/>
                                            </p:txEl>
                                          </p:spTgt>
                                        </p:tgtEl>
                                        <p:attrNameLst>
                                          <p:attrName>style.visibility</p:attrName>
                                        </p:attrNameLst>
                                      </p:cBhvr>
                                      <p:to>
                                        <p:strVal val="visible"/>
                                      </p:to>
                                    </p:set>
                                    <p:animEffect transition="in" filter="wipe(down)">
                                      <p:cBhvr>
                                        <p:cTn id="212" dur="500"/>
                                        <p:tgtEl>
                                          <p:spTgt spid="38">
                                            <p:txEl>
                                              <p:pRg st="0" end="0"/>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xit" presetSubtype="0" fill="hold" grpId="1" nodeType="clickEffect">
                                  <p:stCondLst>
                                    <p:cond delay="0"/>
                                  </p:stCondLst>
                                  <p:childTnLst>
                                    <p:animEffect transition="out" filter="fade">
                                      <p:cBhvr>
                                        <p:cTn id="216" dur="500"/>
                                        <p:tgtEl>
                                          <p:spTgt spid="6">
                                            <p:txEl>
                                              <p:pRg st="0" end="0"/>
                                            </p:txEl>
                                          </p:spTgt>
                                        </p:tgtEl>
                                      </p:cBhvr>
                                    </p:animEffect>
                                    <p:set>
                                      <p:cBhvr>
                                        <p:cTn id="217"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grpId="0" nodeType="clickEffect">
                                  <p:stCondLst>
                                    <p:cond delay="0"/>
                                  </p:stCondLst>
                                  <p:childTnLst>
                                    <p:set>
                                      <p:cBhvr>
                                        <p:cTn id="221" dur="1" fill="hold">
                                          <p:stCondLst>
                                            <p:cond delay="0"/>
                                          </p:stCondLst>
                                        </p:cTn>
                                        <p:tgtEl>
                                          <p:spTgt spid="7">
                                            <p:txEl>
                                              <p:pRg st="0" end="0"/>
                                            </p:txEl>
                                          </p:spTgt>
                                        </p:tgtEl>
                                        <p:attrNameLst>
                                          <p:attrName>style.visibility</p:attrName>
                                        </p:attrNameLst>
                                      </p:cBhvr>
                                      <p:to>
                                        <p:strVal val="visible"/>
                                      </p:to>
                                    </p:set>
                                    <p:animEffect transition="in" filter="wipe(down)">
                                      <p:cBhvr>
                                        <p:cTn id="222" dur="500"/>
                                        <p:tgtEl>
                                          <p:spTgt spid="7">
                                            <p:txEl>
                                              <p:pRg st="0" end="0"/>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xit" presetSubtype="0" fill="hold" grpId="1" nodeType="clickEffect">
                                  <p:stCondLst>
                                    <p:cond delay="0"/>
                                  </p:stCondLst>
                                  <p:childTnLst>
                                    <p:animEffect transition="out" filter="fade">
                                      <p:cBhvr>
                                        <p:cTn id="226" dur="500"/>
                                        <p:tgtEl>
                                          <p:spTgt spid="36">
                                            <p:txEl>
                                              <p:pRg st="0" end="0"/>
                                            </p:txEl>
                                          </p:spTgt>
                                        </p:tgtEl>
                                      </p:cBhvr>
                                    </p:animEffect>
                                    <p:set>
                                      <p:cBhvr>
                                        <p:cTn id="227" dur="1" fill="hold">
                                          <p:stCondLst>
                                            <p:cond delay="499"/>
                                          </p:stCondLst>
                                        </p:cTn>
                                        <p:tgtEl>
                                          <p:spTgt spid="36">
                                            <p:txEl>
                                              <p:pRg st="0" end="0"/>
                                            </p:txEl>
                                          </p:spTgt>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39">
                                            <p:txEl>
                                              <p:pRg st="0" end="0"/>
                                            </p:txEl>
                                          </p:spTgt>
                                        </p:tgtEl>
                                        <p:attrNameLst>
                                          <p:attrName>style.visibility</p:attrName>
                                        </p:attrNameLst>
                                      </p:cBhvr>
                                      <p:to>
                                        <p:strVal val="visible"/>
                                      </p:to>
                                    </p:set>
                                    <p:animEffect transition="in" filter="wipe(down)">
                                      <p:cBhvr>
                                        <p:cTn id="232" dur="500"/>
                                        <p:tgtEl>
                                          <p:spTgt spid="39">
                                            <p:txEl>
                                              <p:pRg st="0" end="0"/>
                                            </p:txEl>
                                          </p:spTgt>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0" nodeType="clickEffect">
                                  <p:stCondLst>
                                    <p:cond delay="0"/>
                                  </p:stCondLst>
                                  <p:childTnLst>
                                    <p:set>
                                      <p:cBhvr>
                                        <p:cTn id="236" dur="1" fill="hold">
                                          <p:stCondLst>
                                            <p:cond delay="0"/>
                                          </p:stCondLst>
                                        </p:cTn>
                                        <p:tgtEl>
                                          <p:spTgt spid="40">
                                            <p:txEl>
                                              <p:pRg st="0" end="0"/>
                                            </p:txEl>
                                          </p:spTgt>
                                        </p:tgtEl>
                                        <p:attrNameLst>
                                          <p:attrName>style.visibility</p:attrName>
                                        </p:attrNameLst>
                                      </p:cBhvr>
                                      <p:to>
                                        <p:strVal val="visible"/>
                                      </p:to>
                                    </p:set>
                                    <p:animEffect transition="in" filter="wipe(down)">
                                      <p:cBhvr>
                                        <p:cTn id="237" dur="500"/>
                                        <p:tgtEl>
                                          <p:spTgt spid="40">
                                            <p:txEl>
                                              <p:pRg st="0" end="0"/>
                                            </p:txEl>
                                          </p:spTgt>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grpId="1" nodeType="clickEffect">
                                  <p:stCondLst>
                                    <p:cond delay="0"/>
                                  </p:stCondLst>
                                  <p:childTnLst>
                                    <p:animEffect transition="out" filter="fade">
                                      <p:cBhvr>
                                        <p:cTn id="241" dur="500"/>
                                        <p:tgtEl>
                                          <p:spTgt spid="24">
                                            <p:txEl>
                                              <p:pRg st="0" end="0"/>
                                            </p:txEl>
                                          </p:spTgt>
                                        </p:tgtEl>
                                      </p:cBhvr>
                                    </p:animEffect>
                                    <p:set>
                                      <p:cBhvr>
                                        <p:cTn id="242" dur="1" fill="hold">
                                          <p:stCondLst>
                                            <p:cond delay="499"/>
                                          </p:stCondLst>
                                        </p:cTn>
                                        <p:tgtEl>
                                          <p:spTgt spid="24">
                                            <p:txEl>
                                              <p:pRg st="0" end="0"/>
                                            </p:txEl>
                                          </p:spTgt>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0" nodeType="clickEffect">
                                  <p:stCondLst>
                                    <p:cond delay="0"/>
                                  </p:stCondLst>
                                  <p:childTnLst>
                                    <p:set>
                                      <p:cBhvr>
                                        <p:cTn id="246" dur="1" fill="hold">
                                          <p:stCondLst>
                                            <p:cond delay="0"/>
                                          </p:stCondLst>
                                        </p:cTn>
                                        <p:tgtEl>
                                          <p:spTgt spid="41">
                                            <p:txEl>
                                              <p:pRg st="0" end="0"/>
                                            </p:txEl>
                                          </p:spTgt>
                                        </p:tgtEl>
                                        <p:attrNameLst>
                                          <p:attrName>style.visibility</p:attrName>
                                        </p:attrNameLst>
                                      </p:cBhvr>
                                      <p:to>
                                        <p:strVal val="visible"/>
                                      </p:to>
                                    </p:set>
                                    <p:animEffect transition="in" filter="wipe(down)">
                                      <p:cBhvr>
                                        <p:cTn id="247" dur="500"/>
                                        <p:tgtEl>
                                          <p:spTgt spid="41">
                                            <p:txEl>
                                              <p:pRg st="0" end="0"/>
                                            </p:txEl>
                                          </p:spTgt>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xit" presetSubtype="0" fill="hold" grpId="1" nodeType="clickEffect">
                                  <p:stCondLst>
                                    <p:cond delay="0"/>
                                  </p:stCondLst>
                                  <p:childTnLst>
                                    <p:animEffect transition="out" filter="fade">
                                      <p:cBhvr>
                                        <p:cTn id="251" dur="500"/>
                                        <p:tgtEl>
                                          <p:spTgt spid="25">
                                            <p:txEl>
                                              <p:pRg st="0" end="0"/>
                                            </p:txEl>
                                          </p:spTgt>
                                        </p:tgtEl>
                                      </p:cBhvr>
                                    </p:animEffect>
                                    <p:set>
                                      <p:cBhvr>
                                        <p:cTn id="252" dur="1" fill="hold">
                                          <p:stCondLst>
                                            <p:cond delay="499"/>
                                          </p:stCondLst>
                                        </p:cTn>
                                        <p:tgtEl>
                                          <p:spTgt spid="25">
                                            <p:txEl>
                                              <p:pRg st="0" end="0"/>
                                            </p:txEl>
                                          </p:spTgt>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22" presetClass="entr" presetSubtype="4" fill="hold" grpId="0" nodeType="clickEffect">
                                  <p:stCondLst>
                                    <p:cond delay="0"/>
                                  </p:stCondLst>
                                  <p:childTnLst>
                                    <p:set>
                                      <p:cBhvr>
                                        <p:cTn id="256" dur="1" fill="hold">
                                          <p:stCondLst>
                                            <p:cond delay="0"/>
                                          </p:stCondLst>
                                        </p:cTn>
                                        <p:tgtEl>
                                          <p:spTgt spid="42">
                                            <p:txEl>
                                              <p:pRg st="0" end="0"/>
                                            </p:txEl>
                                          </p:spTgt>
                                        </p:tgtEl>
                                        <p:attrNameLst>
                                          <p:attrName>style.visibility</p:attrName>
                                        </p:attrNameLst>
                                      </p:cBhvr>
                                      <p:to>
                                        <p:strVal val="visible"/>
                                      </p:to>
                                    </p:set>
                                    <p:animEffect transition="in" filter="wipe(down)">
                                      <p:cBhvr>
                                        <p:cTn id="257" dur="500"/>
                                        <p:tgtEl>
                                          <p:spTgt spid="42">
                                            <p:txEl>
                                              <p:pRg st="0" end="0"/>
                                            </p:txEl>
                                          </p:spTgt>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xit" presetSubtype="0" fill="hold" grpId="1" nodeType="clickEffect">
                                  <p:stCondLst>
                                    <p:cond delay="0"/>
                                  </p:stCondLst>
                                  <p:childTnLst>
                                    <p:animEffect transition="out" filter="fade">
                                      <p:cBhvr>
                                        <p:cTn id="261" dur="500"/>
                                        <p:tgtEl>
                                          <p:spTgt spid="26">
                                            <p:txEl>
                                              <p:pRg st="0" end="0"/>
                                            </p:txEl>
                                          </p:spTgt>
                                        </p:tgtEl>
                                      </p:cBhvr>
                                    </p:animEffect>
                                    <p:set>
                                      <p:cBhvr>
                                        <p:cTn id="262" dur="1" fill="hold">
                                          <p:stCondLst>
                                            <p:cond delay="499"/>
                                          </p:stCondLst>
                                        </p:cTn>
                                        <p:tgtEl>
                                          <p:spTgt spid="26">
                                            <p:txEl>
                                              <p:pRg st="0" end="0"/>
                                            </p:txEl>
                                          </p:spTgt>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22" presetClass="entr" presetSubtype="4" fill="hold" grpId="0" nodeType="clickEffect">
                                  <p:stCondLst>
                                    <p:cond delay="0"/>
                                  </p:stCondLst>
                                  <p:childTnLst>
                                    <p:set>
                                      <p:cBhvr>
                                        <p:cTn id="266" dur="1" fill="hold">
                                          <p:stCondLst>
                                            <p:cond delay="0"/>
                                          </p:stCondLst>
                                        </p:cTn>
                                        <p:tgtEl>
                                          <p:spTgt spid="43">
                                            <p:txEl>
                                              <p:pRg st="0" end="0"/>
                                            </p:txEl>
                                          </p:spTgt>
                                        </p:tgtEl>
                                        <p:attrNameLst>
                                          <p:attrName>style.visibility</p:attrName>
                                        </p:attrNameLst>
                                      </p:cBhvr>
                                      <p:to>
                                        <p:strVal val="visible"/>
                                      </p:to>
                                    </p:set>
                                    <p:animEffect transition="in" filter="wipe(down)">
                                      <p:cBhvr>
                                        <p:cTn id="267" dur="500"/>
                                        <p:tgtEl>
                                          <p:spTgt spid="43">
                                            <p:txEl>
                                              <p:pRg st="0" end="0"/>
                                            </p:txEl>
                                          </p:spTgt>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4" fill="hold" grpId="0" nodeType="clickEffect">
                                  <p:stCondLst>
                                    <p:cond delay="0"/>
                                  </p:stCondLst>
                                  <p:childTnLst>
                                    <p:set>
                                      <p:cBhvr>
                                        <p:cTn id="271" dur="1" fill="hold">
                                          <p:stCondLst>
                                            <p:cond delay="0"/>
                                          </p:stCondLst>
                                        </p:cTn>
                                        <p:tgtEl>
                                          <p:spTgt spid="45">
                                            <p:txEl>
                                              <p:pRg st="0" end="0"/>
                                            </p:txEl>
                                          </p:spTgt>
                                        </p:tgtEl>
                                        <p:attrNameLst>
                                          <p:attrName>style.visibility</p:attrName>
                                        </p:attrNameLst>
                                      </p:cBhvr>
                                      <p:to>
                                        <p:strVal val="visible"/>
                                      </p:to>
                                    </p:set>
                                    <p:animEffect transition="in" filter="wipe(down)">
                                      <p:cBhvr>
                                        <p:cTn id="272"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11" grpId="0"/>
      <p:bldP spid="11" grpId="1"/>
      <p:bldP spid="12" grpId="0" build="p"/>
      <p:bldP spid="12" grpId="1" build="allAtOnce"/>
      <p:bldP spid="13" grpId="0" build="p"/>
      <p:bldP spid="13" grpId="1" build="allAtOnce"/>
      <p:bldP spid="14" grpId="0" build="p"/>
      <p:bldP spid="14" grpId="1" build="allAtOnce"/>
      <p:bldP spid="19" grpId="0" build="p"/>
      <p:bldP spid="19" grpId="1" build="allAtOnce"/>
      <p:bldP spid="20" grpId="0" build="p"/>
      <p:bldP spid="20" grpId="1" build="allAtOnce"/>
      <p:bldP spid="21" grpId="0" build="p"/>
      <p:bldP spid="21" grpId="1" build="allAtOnce"/>
      <p:bldP spid="22" grpId="0" build="p"/>
      <p:bldP spid="22" grpId="1" build="allAtOnce"/>
      <p:bldP spid="23" grpId="0" build="p"/>
      <p:bldP spid="23" grpId="1" build="allAtOnce"/>
      <p:bldP spid="24" grpId="0" build="p"/>
      <p:bldP spid="24" grpId="1" build="allAtOnce"/>
      <p:bldP spid="25" grpId="0" build="p"/>
      <p:bldP spid="25" grpId="1" build="allAtOnce"/>
      <p:bldP spid="26" grpId="0" build="p"/>
      <p:bldP spid="26" grpId="1" build="allAtOnce"/>
      <p:bldP spid="27" grpId="0" build="p"/>
      <p:bldP spid="28" grpId="0" build="p"/>
      <p:bldP spid="29" grpId="0" build="p"/>
      <p:bldP spid="30" grpId="0" build="p"/>
      <p:bldP spid="30" grpId="1" build="allAtOnce"/>
      <p:bldP spid="31" grpId="0" build="p"/>
      <p:bldP spid="31" grpId="1" build="allAtOnce"/>
      <p:bldP spid="33" grpId="0" build="p"/>
      <p:bldP spid="33" grpId="1" build="allAtOnce"/>
      <p:bldP spid="34" grpId="0" build="p"/>
      <p:bldP spid="34" grpId="1" build="allAtOnce"/>
      <p:bldP spid="35" grpId="0" build="p"/>
      <p:bldP spid="35" grpId="1" build="allAtOnce"/>
      <p:bldP spid="36" grpId="0" build="p"/>
      <p:bldP spid="36" grpId="1" build="allAtOnce"/>
      <p:bldP spid="37" grpId="0" build="p"/>
      <p:bldP spid="38" grpId="0" build="p"/>
      <p:bldP spid="39" grpId="0" build="p"/>
      <p:bldP spid="40" grpId="0" build="p"/>
      <p:bldP spid="41" grpId="0" build="p"/>
      <p:bldP spid="42" grpId="0" build="p"/>
      <p:bldP spid="43" grpId="0" build="p"/>
      <p:bldP spid="45" grpId="0" build="p"/>
      <p:bldP spid="4" grpId="0" build="p"/>
      <p:bldP spid="4" grpId="1" build="allAtOnce"/>
      <p:bldP spid="6" grpId="0" build="p"/>
      <p:bldP spid="6" grpId="1" build="allAtOnce"/>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4" y="877875"/>
            <a:ext cx="8065683" cy="3253450"/>
          </a:xfrm>
          <a:prstGeom prst="rect">
            <a:avLst/>
          </a:prstGeom>
        </p:spPr>
        <p:txBody>
          <a:bodyPr spcFirstLastPara="1" wrap="square" lIns="91425" tIns="91425" rIns="91425" bIns="91425" anchor="t" anchorCtr="0">
            <a:noAutofit/>
          </a:bodyPr>
          <a:lstStyle/>
          <a:p>
            <a:pPr marL="342900" indent="-342900">
              <a:spcAft>
                <a:spcPts val="1600"/>
              </a:spcAft>
            </a:pPr>
            <a:r>
              <a:rPr lang="en-US" sz="2000" dirty="0">
                <a:solidFill>
                  <a:schemeClr val="tx1"/>
                </a:solidFill>
                <a:latin typeface="DM Sans" pitchFamily="2" charset="0"/>
              </a:rPr>
              <a:t>The Simple-As-Possible (SAP)-1 computer is a very basic model of a microprocessor explained by Albert Paul </a:t>
            </a:r>
            <a:r>
              <a:rPr lang="en-US" sz="2000" dirty="0" err="1">
                <a:solidFill>
                  <a:schemeClr val="tx1"/>
                </a:solidFill>
                <a:latin typeface="DM Sans" pitchFamily="2" charset="0"/>
              </a:rPr>
              <a:t>Malvino</a:t>
            </a:r>
            <a:r>
              <a:rPr lang="en-US" sz="2000" dirty="0">
                <a:solidFill>
                  <a:schemeClr val="tx1"/>
                </a:solidFill>
                <a:latin typeface="DM Sans" pitchFamily="2" charset="0"/>
              </a:rPr>
              <a:t>.</a:t>
            </a:r>
          </a:p>
          <a:p>
            <a:pPr marL="342900" indent="-342900">
              <a:spcAft>
                <a:spcPts val="1600"/>
              </a:spcAft>
            </a:pPr>
            <a:r>
              <a:rPr lang="en-US" sz="2000" dirty="0">
                <a:solidFill>
                  <a:schemeClr val="tx1"/>
                </a:solidFill>
                <a:latin typeface="DM Sans" pitchFamily="2" charset="0"/>
              </a:rPr>
              <a:t> The SAP-1 design contains the basic necessities for a functional Microprocessor. </a:t>
            </a:r>
          </a:p>
          <a:p>
            <a:pPr marL="342900" indent="-342900">
              <a:spcAft>
                <a:spcPts val="1600"/>
              </a:spcAft>
            </a:pPr>
            <a:r>
              <a:rPr lang="en-US" sz="2000" dirty="0">
                <a:solidFill>
                  <a:schemeClr val="tx1"/>
                </a:solidFill>
                <a:latin typeface="DM Sans" pitchFamily="2" charset="0"/>
              </a:rPr>
              <a:t>Its primary purpose is to develop a basic understanding of how a microprocessor works, interacts with memory and other parts of the system like input and output.</a:t>
            </a:r>
          </a:p>
          <a:p>
            <a:pPr marL="342900" indent="-342900">
              <a:spcAft>
                <a:spcPts val="1600"/>
              </a:spcAft>
            </a:pPr>
            <a:r>
              <a:rPr lang="en-US" sz="2000" dirty="0">
                <a:solidFill>
                  <a:schemeClr val="tx1"/>
                </a:solidFill>
                <a:latin typeface="DM Sans" pitchFamily="2" charset="0"/>
              </a:rPr>
              <a:t> The instruction set is very limited and is simple.</a:t>
            </a:r>
            <a:endParaRPr sz="2000" dirty="0">
              <a:solidFill>
                <a:schemeClr val="tx1"/>
              </a:solidFill>
              <a:latin typeface="DM Sans" pitchFamily="2" charset="0"/>
            </a:endParaRP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1F1C51"/>
                </a:solidFill>
              </a:rPr>
              <a:t>Introduction</a:t>
            </a:r>
            <a:endParaRPr sz="2800" dirty="0">
              <a:solidFill>
                <a:srgbClr val="1F1C5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4" name="Title 2">
            <a:extLst>
              <a:ext uri="{FF2B5EF4-FFF2-40B4-BE49-F238E27FC236}">
                <a16:creationId xmlns:a16="http://schemas.microsoft.com/office/drawing/2014/main" id="{6E3DB82C-3AFF-0D63-5A9C-895B2AFB8C3E}"/>
              </a:ext>
            </a:extLst>
          </p:cNvPr>
          <p:cNvSpPr txBox="1">
            <a:spLocks/>
          </p:cNvSpPr>
          <p:nvPr/>
        </p:nvSpPr>
        <p:spPr>
          <a:xfrm>
            <a:off x="574158" y="1318437"/>
            <a:ext cx="7644809" cy="16374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ctr"/>
            <a:r>
              <a:rPr lang="en-US" sz="3200" b="1" dirty="0">
                <a:latin typeface="Schibsted Grotesk" panose="020B0604020202020204" charset="0"/>
              </a:rPr>
              <a:t>Difference between SAP 1 and Basic Computer</a:t>
            </a:r>
            <a:endParaRPr lang="en-US" sz="3200" dirty="0"/>
          </a:p>
        </p:txBody>
      </p:sp>
    </p:spTree>
    <p:extLst>
      <p:ext uri="{BB962C8B-B14F-4D97-AF65-F5344CB8AC3E}">
        <p14:creationId xmlns:p14="http://schemas.microsoft.com/office/powerpoint/2010/main" val="3280784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CE9ED1-D63C-B2E2-38A0-3371832CF3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82989" y="757346"/>
            <a:ext cx="3588263" cy="4005749"/>
          </a:xfrm>
          <a:prstGeom prst="rect">
            <a:avLst/>
          </a:prstGeom>
        </p:spPr>
      </p:pic>
      <p:pic>
        <p:nvPicPr>
          <p:cNvPr id="8" name="Picture 4" descr="Designing and Implementing a SAP-1 Computer | SAP-1-Computer">
            <a:extLst>
              <a:ext uri="{FF2B5EF4-FFF2-40B4-BE49-F238E27FC236}">
                <a16:creationId xmlns:a16="http://schemas.microsoft.com/office/drawing/2014/main" id="{BF20A18F-7F6B-1E97-B8C2-62ED9D7392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25" t="3322" r="14741" b="5335"/>
          <a:stretch/>
        </p:blipFill>
        <p:spPr bwMode="auto">
          <a:xfrm>
            <a:off x="436100" y="685800"/>
            <a:ext cx="3785796" cy="41562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720936F-6B72-0ECE-74F0-E18EC4A0D1FA}"/>
              </a:ext>
            </a:extLst>
          </p:cNvPr>
          <p:cNvSpPr txBox="1"/>
          <p:nvPr/>
        </p:nvSpPr>
        <p:spPr>
          <a:xfrm>
            <a:off x="1915976" y="246096"/>
            <a:ext cx="982961" cy="461665"/>
          </a:xfrm>
          <a:prstGeom prst="rect">
            <a:avLst/>
          </a:prstGeom>
          <a:noFill/>
        </p:spPr>
        <p:txBody>
          <a:bodyPr wrap="none" rtlCol="0">
            <a:spAutoFit/>
          </a:bodyPr>
          <a:lstStyle/>
          <a:p>
            <a:pPr defTabSz="685800">
              <a:buClrTx/>
            </a:pPr>
            <a:r>
              <a:rPr lang="en-US" sz="2400" b="1" kern="1200" dirty="0">
                <a:solidFill>
                  <a:prstClr val="black"/>
                </a:solidFill>
                <a:latin typeface="Schibsted Grotesk" panose="020B0604020202020204" charset="0"/>
                <a:ea typeface="+mn-ea"/>
                <a:cs typeface="+mn-cs"/>
              </a:rPr>
              <a:t>SAP</a:t>
            </a:r>
            <a:r>
              <a:rPr lang="en-US" sz="1350" kern="1200" dirty="0">
                <a:solidFill>
                  <a:prstClr val="black"/>
                </a:solidFill>
                <a:latin typeface="Calibri" panose="020F0502020204030204"/>
                <a:ea typeface="+mn-ea"/>
                <a:cs typeface="+mn-cs"/>
              </a:rPr>
              <a:t> </a:t>
            </a:r>
            <a:r>
              <a:rPr lang="en-US" sz="2400" b="1" kern="1200" dirty="0">
                <a:solidFill>
                  <a:prstClr val="black"/>
                </a:solidFill>
                <a:latin typeface="Schibsted Grotesk" panose="020B0604020202020204" charset="0"/>
                <a:ea typeface="+mn-ea"/>
                <a:cs typeface="+mn-cs"/>
              </a:rPr>
              <a:t>1</a:t>
            </a:r>
          </a:p>
        </p:txBody>
      </p:sp>
      <p:sp>
        <p:nvSpPr>
          <p:cNvPr id="10" name="TextBox 9">
            <a:extLst>
              <a:ext uri="{FF2B5EF4-FFF2-40B4-BE49-F238E27FC236}">
                <a16:creationId xmlns:a16="http://schemas.microsoft.com/office/drawing/2014/main" id="{24BB4AD1-2946-7BCB-4CD3-6382D1E34256}"/>
              </a:ext>
            </a:extLst>
          </p:cNvPr>
          <p:cNvSpPr txBox="1"/>
          <p:nvPr/>
        </p:nvSpPr>
        <p:spPr>
          <a:xfrm>
            <a:off x="5808870" y="247219"/>
            <a:ext cx="2592376" cy="461665"/>
          </a:xfrm>
          <a:prstGeom prst="rect">
            <a:avLst/>
          </a:prstGeom>
          <a:noFill/>
        </p:spPr>
        <p:txBody>
          <a:bodyPr wrap="none" rtlCol="0">
            <a:spAutoFit/>
          </a:bodyPr>
          <a:lstStyle/>
          <a:p>
            <a:pPr defTabSz="685800">
              <a:buClrTx/>
            </a:pPr>
            <a:r>
              <a:rPr lang="en-US" sz="2400" b="1" kern="1200" dirty="0">
                <a:solidFill>
                  <a:prstClr val="black"/>
                </a:solidFill>
                <a:latin typeface="Schibsted Grotesk" panose="020B0604020202020204" charset="0"/>
                <a:ea typeface="+mn-ea"/>
                <a:cs typeface="+mn-cs"/>
              </a:rPr>
              <a:t>Basic Computer</a:t>
            </a:r>
          </a:p>
        </p:txBody>
      </p:sp>
      <p:sp>
        <p:nvSpPr>
          <p:cNvPr id="11" name="Rectangle 10">
            <a:extLst>
              <a:ext uri="{FF2B5EF4-FFF2-40B4-BE49-F238E27FC236}">
                <a16:creationId xmlns:a16="http://schemas.microsoft.com/office/drawing/2014/main" id="{94897DC1-FE16-0378-F44B-710ED190181E}"/>
              </a:ext>
            </a:extLst>
          </p:cNvPr>
          <p:cNvSpPr/>
          <p:nvPr/>
        </p:nvSpPr>
        <p:spPr>
          <a:xfrm>
            <a:off x="1079127" y="2460812"/>
            <a:ext cx="726142" cy="393327"/>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 name="Rectangle 11">
            <a:extLst>
              <a:ext uri="{FF2B5EF4-FFF2-40B4-BE49-F238E27FC236}">
                <a16:creationId xmlns:a16="http://schemas.microsoft.com/office/drawing/2014/main" id="{BA7E50D7-570A-ED20-67D8-365C782517B9}"/>
              </a:ext>
            </a:extLst>
          </p:cNvPr>
          <p:cNvSpPr/>
          <p:nvPr/>
        </p:nvSpPr>
        <p:spPr>
          <a:xfrm>
            <a:off x="6631782" y="1040606"/>
            <a:ext cx="838200" cy="228600"/>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2" name="Rectangle 1">
            <a:extLst>
              <a:ext uri="{FF2B5EF4-FFF2-40B4-BE49-F238E27FC236}">
                <a16:creationId xmlns:a16="http://schemas.microsoft.com/office/drawing/2014/main" id="{B5054085-9434-C9A7-C9E7-3962658462D4}"/>
              </a:ext>
            </a:extLst>
          </p:cNvPr>
          <p:cNvSpPr/>
          <p:nvPr/>
        </p:nvSpPr>
        <p:spPr>
          <a:xfrm>
            <a:off x="7686604" y="685800"/>
            <a:ext cx="1056855" cy="374279"/>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3" name="Rectangle 2">
            <a:extLst>
              <a:ext uri="{FF2B5EF4-FFF2-40B4-BE49-F238E27FC236}">
                <a16:creationId xmlns:a16="http://schemas.microsoft.com/office/drawing/2014/main" id="{493C55AF-F392-8770-103F-71D8535316C6}"/>
              </a:ext>
            </a:extLst>
          </p:cNvPr>
          <p:cNvSpPr/>
          <p:nvPr/>
        </p:nvSpPr>
        <p:spPr>
          <a:xfrm>
            <a:off x="756397" y="4659406"/>
            <a:ext cx="1371599" cy="23799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Tree>
    <p:extLst>
      <p:ext uri="{BB962C8B-B14F-4D97-AF65-F5344CB8AC3E}">
        <p14:creationId xmlns:p14="http://schemas.microsoft.com/office/powerpoint/2010/main" val="2021048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4" name="Title 2">
            <a:extLst>
              <a:ext uri="{FF2B5EF4-FFF2-40B4-BE49-F238E27FC236}">
                <a16:creationId xmlns:a16="http://schemas.microsoft.com/office/drawing/2014/main" id="{6E3DB82C-3AFF-0D63-5A9C-895B2AFB8C3E}"/>
              </a:ext>
            </a:extLst>
          </p:cNvPr>
          <p:cNvSpPr txBox="1">
            <a:spLocks/>
          </p:cNvSpPr>
          <p:nvPr/>
        </p:nvSpPr>
        <p:spPr>
          <a:xfrm>
            <a:off x="574158" y="1924493"/>
            <a:ext cx="7644809" cy="6472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ctr"/>
            <a:r>
              <a:rPr lang="en-US" sz="3200" b="1" dirty="0">
                <a:latin typeface="Schibsted Grotesk" panose="020B0604020202020204" charset="0"/>
              </a:rPr>
              <a:t>SAP-1 &amp; SAP-2</a:t>
            </a:r>
            <a:endParaRPr lang="en-US" sz="3200" dirty="0"/>
          </a:p>
        </p:txBody>
      </p:sp>
    </p:spTree>
    <p:extLst>
      <p:ext uri="{BB962C8B-B14F-4D97-AF65-F5344CB8AC3E}">
        <p14:creationId xmlns:p14="http://schemas.microsoft.com/office/powerpoint/2010/main" val="445290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720936F-6B72-0ECE-74F0-E18EC4A0D1FA}"/>
              </a:ext>
            </a:extLst>
          </p:cNvPr>
          <p:cNvSpPr txBox="1"/>
          <p:nvPr/>
        </p:nvSpPr>
        <p:spPr>
          <a:xfrm>
            <a:off x="1915976" y="246096"/>
            <a:ext cx="982961" cy="461665"/>
          </a:xfrm>
          <a:prstGeom prst="rect">
            <a:avLst/>
          </a:prstGeom>
          <a:noFill/>
        </p:spPr>
        <p:txBody>
          <a:bodyPr wrap="none" rtlCol="0">
            <a:spAutoFit/>
          </a:bodyPr>
          <a:lstStyle/>
          <a:p>
            <a:pPr defTabSz="685800">
              <a:buClrTx/>
            </a:pPr>
            <a:r>
              <a:rPr lang="en-US" sz="2400" b="1" kern="1200" dirty="0">
                <a:solidFill>
                  <a:prstClr val="black"/>
                </a:solidFill>
                <a:latin typeface="Schibsted Grotesk" panose="020B0604020202020204" charset="0"/>
                <a:ea typeface="+mn-ea"/>
                <a:cs typeface="+mn-cs"/>
              </a:rPr>
              <a:t>SAP</a:t>
            </a:r>
            <a:r>
              <a:rPr lang="en-US" sz="1350" kern="1200" dirty="0">
                <a:solidFill>
                  <a:prstClr val="black"/>
                </a:solidFill>
                <a:latin typeface="Calibri" panose="020F0502020204030204"/>
                <a:ea typeface="+mn-ea"/>
                <a:cs typeface="+mn-cs"/>
              </a:rPr>
              <a:t> </a:t>
            </a:r>
            <a:r>
              <a:rPr lang="en-US" sz="2400" b="1" kern="1200" dirty="0">
                <a:solidFill>
                  <a:prstClr val="black"/>
                </a:solidFill>
                <a:latin typeface="Schibsted Grotesk" panose="020B0604020202020204" charset="0"/>
                <a:ea typeface="+mn-ea"/>
                <a:cs typeface="+mn-cs"/>
              </a:rPr>
              <a:t>1</a:t>
            </a:r>
          </a:p>
        </p:txBody>
      </p:sp>
      <p:sp>
        <p:nvSpPr>
          <p:cNvPr id="10" name="TextBox 9">
            <a:extLst>
              <a:ext uri="{FF2B5EF4-FFF2-40B4-BE49-F238E27FC236}">
                <a16:creationId xmlns:a16="http://schemas.microsoft.com/office/drawing/2014/main" id="{24BB4AD1-2946-7BCB-4CD3-6382D1E34256}"/>
              </a:ext>
            </a:extLst>
          </p:cNvPr>
          <p:cNvSpPr txBox="1"/>
          <p:nvPr/>
        </p:nvSpPr>
        <p:spPr>
          <a:xfrm>
            <a:off x="6136058" y="246096"/>
            <a:ext cx="1091966" cy="461665"/>
          </a:xfrm>
          <a:prstGeom prst="rect">
            <a:avLst/>
          </a:prstGeom>
          <a:noFill/>
        </p:spPr>
        <p:txBody>
          <a:bodyPr wrap="none" rtlCol="0">
            <a:spAutoFit/>
          </a:bodyPr>
          <a:lstStyle/>
          <a:p>
            <a:pPr defTabSz="685800">
              <a:buClrTx/>
            </a:pPr>
            <a:r>
              <a:rPr lang="en-US" sz="2400" b="1" kern="1200" dirty="0">
                <a:solidFill>
                  <a:prstClr val="black"/>
                </a:solidFill>
                <a:latin typeface="Schibsted Grotesk" panose="020B0604020202020204" charset="0"/>
                <a:ea typeface="+mn-ea"/>
                <a:cs typeface="+mn-cs"/>
              </a:rPr>
              <a:t>SAP-2</a:t>
            </a:r>
          </a:p>
        </p:txBody>
      </p:sp>
      <p:pic>
        <p:nvPicPr>
          <p:cNvPr id="6" name="Picture 4" descr="Designing and Implementing a SAP-1 Computer | SAP-1-Computer">
            <a:extLst>
              <a:ext uri="{FF2B5EF4-FFF2-40B4-BE49-F238E27FC236}">
                <a16:creationId xmlns:a16="http://schemas.microsoft.com/office/drawing/2014/main" id="{C7E69787-C76B-FC23-F759-DD19F9E871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25" t="3322" r="14741" b="5335"/>
          <a:stretch/>
        </p:blipFill>
        <p:spPr bwMode="auto">
          <a:xfrm>
            <a:off x="436099" y="707761"/>
            <a:ext cx="4135901" cy="430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ducation for ALL: SAP-2 Architecture">
            <a:extLst>
              <a:ext uri="{FF2B5EF4-FFF2-40B4-BE49-F238E27FC236}">
                <a16:creationId xmlns:a16="http://schemas.microsoft.com/office/drawing/2014/main" id="{4E3276C8-AAF4-CA42-0ACA-842132A945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8842" b="-1566"/>
          <a:stretch/>
        </p:blipFill>
        <p:spPr bwMode="auto">
          <a:xfrm>
            <a:off x="5146158" y="977599"/>
            <a:ext cx="3997842" cy="377011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27426BE-D729-6C07-2D51-1BE61E8826DC}"/>
              </a:ext>
            </a:extLst>
          </p:cNvPr>
          <p:cNvSpPr/>
          <p:nvPr/>
        </p:nvSpPr>
        <p:spPr>
          <a:xfrm>
            <a:off x="1189834" y="2555176"/>
            <a:ext cx="726142" cy="393327"/>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4" name="Rectangle 13">
            <a:extLst>
              <a:ext uri="{FF2B5EF4-FFF2-40B4-BE49-F238E27FC236}">
                <a16:creationId xmlns:a16="http://schemas.microsoft.com/office/drawing/2014/main" id="{387E1593-C46E-F7D4-1A76-CAC5FBE48582}"/>
              </a:ext>
            </a:extLst>
          </p:cNvPr>
          <p:cNvSpPr/>
          <p:nvPr/>
        </p:nvSpPr>
        <p:spPr>
          <a:xfrm>
            <a:off x="5443870" y="3247622"/>
            <a:ext cx="797442" cy="537570"/>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5" name="Arrow: Right 14">
            <a:extLst>
              <a:ext uri="{FF2B5EF4-FFF2-40B4-BE49-F238E27FC236}">
                <a16:creationId xmlns:a16="http://schemas.microsoft.com/office/drawing/2014/main" id="{E11F0DC3-743A-DEA6-20D3-015FF49CC879}"/>
              </a:ext>
            </a:extLst>
          </p:cNvPr>
          <p:cNvSpPr/>
          <p:nvPr/>
        </p:nvSpPr>
        <p:spPr>
          <a:xfrm flipH="1">
            <a:off x="8355587" y="2163467"/>
            <a:ext cx="788413" cy="391710"/>
          </a:xfrm>
          <a:prstGeom prst="rightArrow">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7" name="Arrow: Right 16">
            <a:extLst>
              <a:ext uri="{FF2B5EF4-FFF2-40B4-BE49-F238E27FC236}">
                <a16:creationId xmlns:a16="http://schemas.microsoft.com/office/drawing/2014/main" id="{5B798E2D-5C2C-4FE4-A14B-CEEB675B84E2}"/>
              </a:ext>
            </a:extLst>
          </p:cNvPr>
          <p:cNvSpPr/>
          <p:nvPr/>
        </p:nvSpPr>
        <p:spPr>
          <a:xfrm rot="11356408" flipH="1">
            <a:off x="4494848" y="1206475"/>
            <a:ext cx="623787" cy="392180"/>
          </a:xfrm>
          <a:prstGeom prst="rightArrow">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8" name="Arrow: Right 17">
            <a:extLst>
              <a:ext uri="{FF2B5EF4-FFF2-40B4-BE49-F238E27FC236}">
                <a16:creationId xmlns:a16="http://schemas.microsoft.com/office/drawing/2014/main" id="{625BC267-2756-8B51-0ED1-8A373F16B9D2}"/>
              </a:ext>
            </a:extLst>
          </p:cNvPr>
          <p:cNvSpPr/>
          <p:nvPr/>
        </p:nvSpPr>
        <p:spPr>
          <a:xfrm flipH="1">
            <a:off x="7852386" y="3116844"/>
            <a:ext cx="470177" cy="356402"/>
          </a:xfrm>
          <a:prstGeom prst="rightArrow">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9" name="Arrow: Right 18">
            <a:extLst>
              <a:ext uri="{FF2B5EF4-FFF2-40B4-BE49-F238E27FC236}">
                <a16:creationId xmlns:a16="http://schemas.microsoft.com/office/drawing/2014/main" id="{01B90056-F4BD-7C9D-866A-CDFF59BE216E}"/>
              </a:ext>
            </a:extLst>
          </p:cNvPr>
          <p:cNvSpPr/>
          <p:nvPr/>
        </p:nvSpPr>
        <p:spPr>
          <a:xfrm rot="19041885" flipH="1">
            <a:off x="8288893" y="3157721"/>
            <a:ext cx="731715" cy="291975"/>
          </a:xfrm>
          <a:prstGeom prst="rightArrow">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85800">
              <a:buClrTx/>
            </a:pPr>
            <a:endParaRPr lang="en-US" sz="1350" kern="1200" dirty="0">
              <a:solidFill>
                <a:prstClr val="white"/>
              </a:solidFill>
              <a:latin typeface="Calibri" panose="020F0502020204030204"/>
            </a:endParaRPr>
          </a:p>
        </p:txBody>
      </p:sp>
    </p:spTree>
    <p:extLst>
      <p:ext uri="{BB962C8B-B14F-4D97-AF65-F5344CB8AC3E}">
        <p14:creationId xmlns:p14="http://schemas.microsoft.com/office/powerpoint/2010/main" val="1762923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4" name="Title 2">
            <a:extLst>
              <a:ext uri="{FF2B5EF4-FFF2-40B4-BE49-F238E27FC236}">
                <a16:creationId xmlns:a16="http://schemas.microsoft.com/office/drawing/2014/main" id="{6E3DB82C-3AFF-0D63-5A9C-895B2AFB8C3E}"/>
              </a:ext>
            </a:extLst>
          </p:cNvPr>
          <p:cNvSpPr txBox="1">
            <a:spLocks/>
          </p:cNvSpPr>
          <p:nvPr/>
        </p:nvSpPr>
        <p:spPr>
          <a:xfrm>
            <a:off x="574158" y="1924493"/>
            <a:ext cx="7644809" cy="6472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ctr"/>
            <a:r>
              <a:rPr lang="en-US" sz="3200" b="1" dirty="0">
                <a:latin typeface="Schibsted Grotesk" panose="020B0604020202020204" charset="0"/>
              </a:rPr>
              <a:t>SAP-1 &amp; MIPS</a:t>
            </a:r>
            <a:endParaRPr lang="en-US" sz="3200" dirty="0"/>
          </a:p>
        </p:txBody>
      </p:sp>
    </p:spTree>
    <p:extLst>
      <p:ext uri="{BB962C8B-B14F-4D97-AF65-F5344CB8AC3E}">
        <p14:creationId xmlns:p14="http://schemas.microsoft.com/office/powerpoint/2010/main" val="3633370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720936F-6B72-0ECE-74F0-E18EC4A0D1FA}"/>
              </a:ext>
            </a:extLst>
          </p:cNvPr>
          <p:cNvSpPr txBox="1"/>
          <p:nvPr/>
        </p:nvSpPr>
        <p:spPr>
          <a:xfrm>
            <a:off x="1915976" y="246096"/>
            <a:ext cx="982961" cy="461665"/>
          </a:xfrm>
          <a:prstGeom prst="rect">
            <a:avLst/>
          </a:prstGeom>
          <a:noFill/>
        </p:spPr>
        <p:txBody>
          <a:bodyPr wrap="none" rtlCol="0">
            <a:spAutoFit/>
          </a:bodyPr>
          <a:lstStyle/>
          <a:p>
            <a:pPr defTabSz="685800">
              <a:buClrTx/>
            </a:pPr>
            <a:r>
              <a:rPr lang="en-US" sz="2400" b="1" kern="1200" dirty="0">
                <a:solidFill>
                  <a:prstClr val="black"/>
                </a:solidFill>
                <a:latin typeface="Schibsted Grotesk" panose="020B0604020202020204" charset="0"/>
                <a:ea typeface="+mn-ea"/>
                <a:cs typeface="+mn-cs"/>
              </a:rPr>
              <a:t>SAP</a:t>
            </a:r>
            <a:r>
              <a:rPr lang="en-US" sz="1350" kern="1200" dirty="0">
                <a:solidFill>
                  <a:prstClr val="black"/>
                </a:solidFill>
                <a:latin typeface="Calibri" panose="020F0502020204030204"/>
                <a:ea typeface="+mn-ea"/>
                <a:cs typeface="+mn-cs"/>
              </a:rPr>
              <a:t> </a:t>
            </a:r>
            <a:r>
              <a:rPr lang="en-US" sz="2400" b="1" kern="1200" dirty="0">
                <a:solidFill>
                  <a:prstClr val="black"/>
                </a:solidFill>
                <a:latin typeface="Schibsted Grotesk" panose="020B0604020202020204" charset="0"/>
                <a:ea typeface="+mn-ea"/>
                <a:cs typeface="+mn-cs"/>
              </a:rPr>
              <a:t>1</a:t>
            </a:r>
          </a:p>
        </p:txBody>
      </p:sp>
      <p:sp>
        <p:nvSpPr>
          <p:cNvPr id="10" name="TextBox 9">
            <a:extLst>
              <a:ext uri="{FF2B5EF4-FFF2-40B4-BE49-F238E27FC236}">
                <a16:creationId xmlns:a16="http://schemas.microsoft.com/office/drawing/2014/main" id="{24BB4AD1-2946-7BCB-4CD3-6382D1E34256}"/>
              </a:ext>
            </a:extLst>
          </p:cNvPr>
          <p:cNvSpPr txBox="1"/>
          <p:nvPr/>
        </p:nvSpPr>
        <p:spPr>
          <a:xfrm>
            <a:off x="6136058" y="246096"/>
            <a:ext cx="936475" cy="461665"/>
          </a:xfrm>
          <a:prstGeom prst="rect">
            <a:avLst/>
          </a:prstGeom>
          <a:noFill/>
        </p:spPr>
        <p:txBody>
          <a:bodyPr wrap="none" rtlCol="0">
            <a:spAutoFit/>
          </a:bodyPr>
          <a:lstStyle/>
          <a:p>
            <a:pPr defTabSz="685800">
              <a:buClrTx/>
            </a:pPr>
            <a:r>
              <a:rPr lang="en-US" sz="2400" b="1" kern="1200" dirty="0">
                <a:solidFill>
                  <a:prstClr val="black"/>
                </a:solidFill>
                <a:latin typeface="Schibsted Grotesk" panose="020B0604020202020204" charset="0"/>
                <a:ea typeface="+mn-ea"/>
                <a:cs typeface="+mn-cs"/>
              </a:rPr>
              <a:t>MIPS</a:t>
            </a:r>
          </a:p>
        </p:txBody>
      </p:sp>
      <p:pic>
        <p:nvPicPr>
          <p:cNvPr id="6" name="Picture 4" descr="Designing and Implementing a SAP-1 Computer | SAP-1-Computer">
            <a:extLst>
              <a:ext uri="{FF2B5EF4-FFF2-40B4-BE49-F238E27FC236}">
                <a16:creationId xmlns:a16="http://schemas.microsoft.com/office/drawing/2014/main" id="{C7E69787-C76B-FC23-F759-DD19F9E871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25" t="3322" r="14741" b="5335"/>
          <a:stretch/>
        </p:blipFill>
        <p:spPr bwMode="auto">
          <a:xfrm>
            <a:off x="436099" y="707761"/>
            <a:ext cx="4135901" cy="43097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omputer program&#10;&#10;Description automatically generated">
            <a:extLst>
              <a:ext uri="{FF2B5EF4-FFF2-40B4-BE49-F238E27FC236}">
                <a16:creationId xmlns:a16="http://schemas.microsoft.com/office/drawing/2014/main" id="{1E6A39F8-9036-90E6-2441-010F8E957781}"/>
              </a:ext>
            </a:extLst>
          </p:cNvPr>
          <p:cNvPicPr>
            <a:picLocks noChangeAspect="1"/>
          </p:cNvPicPr>
          <p:nvPr/>
        </p:nvPicPr>
        <p:blipFill>
          <a:blip r:embed="rId3"/>
          <a:stretch>
            <a:fillRect/>
          </a:stretch>
        </p:blipFill>
        <p:spPr>
          <a:xfrm>
            <a:off x="4698371" y="727697"/>
            <a:ext cx="4296566" cy="4309796"/>
          </a:xfrm>
          <a:prstGeom prst="rect">
            <a:avLst/>
          </a:prstGeom>
        </p:spPr>
      </p:pic>
    </p:spTree>
    <p:extLst>
      <p:ext uri="{BB962C8B-B14F-4D97-AF65-F5344CB8AC3E}">
        <p14:creationId xmlns:p14="http://schemas.microsoft.com/office/powerpoint/2010/main" val="3008763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15"/>
        <p:cNvGrpSpPr/>
        <p:nvPr/>
      </p:nvGrpSpPr>
      <p:grpSpPr>
        <a:xfrm>
          <a:off x="0" y="0"/>
          <a:ext cx="0" cy="0"/>
          <a:chOff x="0" y="0"/>
          <a:chExt cx="0" cy="0"/>
        </a:xfrm>
      </p:grpSpPr>
      <p:sp>
        <p:nvSpPr>
          <p:cNvPr id="2816" name="Google Shape;2816;p5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Let’s go to the Code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62"/>
          <p:cNvSpPr/>
          <p:nvPr/>
        </p:nvSpPr>
        <p:spPr>
          <a:xfrm rot="-4027679">
            <a:off x="1921001" y="-138242"/>
            <a:ext cx="4896711" cy="5420002"/>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2"/>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BF8A63-4533-21DB-0786-E427B28E871F}"/>
              </a:ext>
            </a:extLst>
          </p:cNvPr>
          <p:cNvSpPr>
            <a:spLocks noGrp="1"/>
          </p:cNvSpPr>
          <p:nvPr>
            <p:ph type="title"/>
          </p:nvPr>
        </p:nvSpPr>
        <p:spPr/>
        <p:txBody>
          <a:bodyPr/>
          <a:lstStyle/>
          <a:p>
            <a:r>
              <a:rPr lang="en-US" dirty="0"/>
              <a:t>What SAP-1 contain?</a:t>
            </a:r>
          </a:p>
        </p:txBody>
      </p:sp>
      <p:grpSp>
        <p:nvGrpSpPr>
          <p:cNvPr id="4" name="Google Shape;11000;p72">
            <a:extLst>
              <a:ext uri="{FF2B5EF4-FFF2-40B4-BE49-F238E27FC236}">
                <a16:creationId xmlns:a16="http://schemas.microsoft.com/office/drawing/2014/main" id="{4ACAF89F-856A-D30A-63D5-EE9167E04129}"/>
              </a:ext>
            </a:extLst>
          </p:cNvPr>
          <p:cNvGrpSpPr/>
          <p:nvPr/>
        </p:nvGrpSpPr>
        <p:grpSpPr>
          <a:xfrm>
            <a:off x="1322665" y="1162394"/>
            <a:ext cx="6498670" cy="3262200"/>
            <a:chOff x="834100" y="3642869"/>
            <a:chExt cx="1259483" cy="628426"/>
          </a:xfrm>
          <a:solidFill>
            <a:schemeClr val="lt1"/>
          </a:solidFill>
        </p:grpSpPr>
        <p:sp>
          <p:nvSpPr>
            <p:cNvPr id="5" name="Google Shape;11001;p72">
              <a:extLst>
                <a:ext uri="{FF2B5EF4-FFF2-40B4-BE49-F238E27FC236}">
                  <a16:creationId xmlns:a16="http://schemas.microsoft.com/office/drawing/2014/main" id="{27C9FA14-C8FD-65D1-8B04-1B8EB3D21063}"/>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6" name="Google Shape;11002;p72">
              <a:extLst>
                <a:ext uri="{FF2B5EF4-FFF2-40B4-BE49-F238E27FC236}">
                  <a16:creationId xmlns:a16="http://schemas.microsoft.com/office/drawing/2014/main" id="{CA954501-34E9-6C6F-C38F-CB9827CDDC9D}"/>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7" name="Google Shape;11003;p72">
              <a:extLst>
                <a:ext uri="{FF2B5EF4-FFF2-40B4-BE49-F238E27FC236}">
                  <a16:creationId xmlns:a16="http://schemas.microsoft.com/office/drawing/2014/main" id="{4DF4B251-0A22-9302-F2C1-C607F682250B}"/>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1F1C51"/>
                  </a:solidFill>
                </a:rPr>
                <a:t>Output</a:t>
              </a:r>
            </a:p>
            <a:p>
              <a:pPr marL="0" lvl="0" indent="0" algn="ctr" rtl="0">
                <a:spcBef>
                  <a:spcPts val="0"/>
                </a:spcBef>
                <a:spcAft>
                  <a:spcPts val="0"/>
                </a:spcAft>
                <a:buNone/>
              </a:pPr>
              <a:r>
                <a:rPr lang="en-US" dirty="0">
                  <a:solidFill>
                    <a:srgbClr val="1F1C51"/>
                  </a:solidFill>
                </a:rPr>
                <a:t>Register</a:t>
              </a:r>
              <a:endParaRPr dirty="0">
                <a:solidFill>
                  <a:srgbClr val="1F1C51"/>
                </a:solidFill>
              </a:endParaRPr>
            </a:p>
          </p:txBody>
        </p:sp>
        <p:sp>
          <p:nvSpPr>
            <p:cNvPr id="8" name="Google Shape;11004;p72">
              <a:extLst>
                <a:ext uri="{FF2B5EF4-FFF2-40B4-BE49-F238E27FC236}">
                  <a16:creationId xmlns:a16="http://schemas.microsoft.com/office/drawing/2014/main" id="{7DA21CDD-25EC-0DAC-4C3E-34077CE48DFD}"/>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9" name="Google Shape;11005;p72">
              <a:extLst>
                <a:ext uri="{FF2B5EF4-FFF2-40B4-BE49-F238E27FC236}">
                  <a16:creationId xmlns:a16="http://schemas.microsoft.com/office/drawing/2014/main" id="{42D74F9B-D9BF-0676-36DA-E4AD743266EE}"/>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10" name="Google Shape;11006;p72">
              <a:extLst>
                <a:ext uri="{FF2B5EF4-FFF2-40B4-BE49-F238E27FC236}">
                  <a16:creationId xmlns:a16="http://schemas.microsoft.com/office/drawing/2014/main" id="{99AA5108-AB3F-4205-FD80-CD354F9E7B7F}"/>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11" name="Google Shape;11007;p72">
              <a:extLst>
                <a:ext uri="{FF2B5EF4-FFF2-40B4-BE49-F238E27FC236}">
                  <a16:creationId xmlns:a16="http://schemas.microsoft.com/office/drawing/2014/main" id="{3EF28F2B-07F7-FED6-B8CC-E4E616175F7F}"/>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12" name="Google Shape;11008;p72">
              <a:extLst>
                <a:ext uri="{FF2B5EF4-FFF2-40B4-BE49-F238E27FC236}">
                  <a16:creationId xmlns:a16="http://schemas.microsoft.com/office/drawing/2014/main" id="{6FD8DB46-EC90-07A7-AA7B-0E2D8B8A25B2}"/>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1F1C51"/>
                  </a:solidFill>
                </a:rPr>
                <a:t>RAM</a:t>
              </a:r>
            </a:p>
            <a:p>
              <a:pPr marL="0" lvl="0" indent="0" algn="ctr" rtl="0">
                <a:spcBef>
                  <a:spcPts val="0"/>
                </a:spcBef>
                <a:spcAft>
                  <a:spcPts val="0"/>
                </a:spcAft>
                <a:buNone/>
              </a:pPr>
              <a:r>
                <a:rPr lang="en-US">
                  <a:solidFill>
                    <a:srgbClr val="1F1C51"/>
                  </a:solidFill>
                </a:rPr>
                <a:t>16*8</a:t>
              </a:r>
              <a:endParaRPr>
                <a:solidFill>
                  <a:srgbClr val="1F1C51"/>
                </a:solidFill>
              </a:endParaRPr>
            </a:p>
          </p:txBody>
        </p:sp>
        <p:sp>
          <p:nvSpPr>
            <p:cNvPr id="13" name="Google Shape;11009;p72">
              <a:extLst>
                <a:ext uri="{FF2B5EF4-FFF2-40B4-BE49-F238E27FC236}">
                  <a16:creationId xmlns:a16="http://schemas.microsoft.com/office/drawing/2014/main" id="{91B22A70-1684-162F-8CF0-9E2E2F4B4C48}"/>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1F1C51"/>
                  </a:solidFill>
                </a:rPr>
                <a:t>MAR</a:t>
              </a:r>
              <a:endParaRPr dirty="0">
                <a:solidFill>
                  <a:srgbClr val="1F1C51"/>
                </a:solidFill>
              </a:endParaRPr>
            </a:p>
          </p:txBody>
        </p:sp>
        <p:sp>
          <p:nvSpPr>
            <p:cNvPr id="14" name="Google Shape;11010;p72">
              <a:extLst>
                <a:ext uri="{FF2B5EF4-FFF2-40B4-BE49-F238E27FC236}">
                  <a16:creationId xmlns:a16="http://schemas.microsoft.com/office/drawing/2014/main" id="{74239B31-98A4-DB06-156E-077F6C1108D3}"/>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15" name="Google Shape;11011;p72">
              <a:extLst>
                <a:ext uri="{FF2B5EF4-FFF2-40B4-BE49-F238E27FC236}">
                  <a16:creationId xmlns:a16="http://schemas.microsoft.com/office/drawing/2014/main" id="{8E228786-57A6-65AD-6CD0-3AEAD5025A04}"/>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16" name="Google Shape;11012;p72">
              <a:extLst>
                <a:ext uri="{FF2B5EF4-FFF2-40B4-BE49-F238E27FC236}">
                  <a16:creationId xmlns:a16="http://schemas.microsoft.com/office/drawing/2014/main" id="{BBEDFD19-EF7B-E8D6-C192-6659E17E95E6}"/>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17" name="Google Shape;11013;p72">
              <a:extLst>
                <a:ext uri="{FF2B5EF4-FFF2-40B4-BE49-F238E27FC236}">
                  <a16:creationId xmlns:a16="http://schemas.microsoft.com/office/drawing/2014/main" id="{D3F5092A-2E04-322C-F0CB-35DF3653592A}"/>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18" name="Google Shape;11014;p72">
              <a:extLst>
                <a:ext uri="{FF2B5EF4-FFF2-40B4-BE49-F238E27FC236}">
                  <a16:creationId xmlns:a16="http://schemas.microsoft.com/office/drawing/2014/main" id="{02641A26-0DFC-DAC2-C00A-3A0C275AE109}"/>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1F1C51"/>
                  </a:solidFill>
                </a:rPr>
                <a:t>Adder/</a:t>
              </a:r>
            </a:p>
            <a:p>
              <a:pPr marL="0" lvl="0" indent="0" algn="ctr" rtl="0">
                <a:spcBef>
                  <a:spcPts val="0"/>
                </a:spcBef>
                <a:spcAft>
                  <a:spcPts val="0"/>
                </a:spcAft>
                <a:buNone/>
              </a:pPr>
              <a:r>
                <a:rPr lang="en-US" dirty="0">
                  <a:solidFill>
                    <a:srgbClr val="1F1C51"/>
                  </a:solidFill>
                </a:rPr>
                <a:t>Sub</a:t>
              </a:r>
              <a:endParaRPr dirty="0">
                <a:solidFill>
                  <a:srgbClr val="1F1C51"/>
                </a:solidFill>
              </a:endParaRPr>
            </a:p>
          </p:txBody>
        </p:sp>
        <p:sp>
          <p:nvSpPr>
            <p:cNvPr id="19" name="Google Shape;11015;p72">
              <a:extLst>
                <a:ext uri="{FF2B5EF4-FFF2-40B4-BE49-F238E27FC236}">
                  <a16:creationId xmlns:a16="http://schemas.microsoft.com/office/drawing/2014/main" id="{0DC464DB-E43C-072E-21EE-87E2430F8315}"/>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rgbClr val="1F1C51"/>
                  </a:solidFill>
                </a:rPr>
                <a:t>RegB</a:t>
              </a:r>
              <a:endParaRPr dirty="0">
                <a:solidFill>
                  <a:srgbClr val="1F1C51"/>
                </a:solidFill>
              </a:endParaRPr>
            </a:p>
          </p:txBody>
        </p:sp>
        <p:sp>
          <p:nvSpPr>
            <p:cNvPr id="20" name="Google Shape;11016;p72">
              <a:extLst>
                <a:ext uri="{FF2B5EF4-FFF2-40B4-BE49-F238E27FC236}">
                  <a16:creationId xmlns:a16="http://schemas.microsoft.com/office/drawing/2014/main" id="{03970648-B318-8BA9-64EB-9AA9FF6533CF}"/>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1F1C51"/>
                </a:solidFill>
              </a:endParaRPr>
            </a:p>
          </p:txBody>
        </p:sp>
        <p:sp>
          <p:nvSpPr>
            <p:cNvPr id="21" name="Google Shape;11017;p72">
              <a:extLst>
                <a:ext uri="{FF2B5EF4-FFF2-40B4-BE49-F238E27FC236}">
                  <a16:creationId xmlns:a16="http://schemas.microsoft.com/office/drawing/2014/main" id="{04D50D5F-79BD-A3E0-ED6D-0861CA305AB1}"/>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22" name="Google Shape;11018;p72">
              <a:extLst>
                <a:ext uri="{FF2B5EF4-FFF2-40B4-BE49-F238E27FC236}">
                  <a16:creationId xmlns:a16="http://schemas.microsoft.com/office/drawing/2014/main" id="{547D0B2F-D84D-0DEA-0C50-DEF4064A97D6}"/>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23" name="Google Shape;11019;p72">
              <a:extLst>
                <a:ext uri="{FF2B5EF4-FFF2-40B4-BE49-F238E27FC236}">
                  <a16:creationId xmlns:a16="http://schemas.microsoft.com/office/drawing/2014/main" id="{3309D39A-459E-FD76-A26D-068D7CBCC9B1}"/>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1F1C51"/>
                  </a:solidFill>
                </a:rPr>
                <a:t>PC</a:t>
              </a:r>
              <a:endParaRPr dirty="0">
                <a:solidFill>
                  <a:srgbClr val="1F1C51"/>
                </a:solidFill>
              </a:endParaRPr>
            </a:p>
          </p:txBody>
        </p:sp>
        <p:sp>
          <p:nvSpPr>
            <p:cNvPr id="24" name="Google Shape;11020;p72">
              <a:extLst>
                <a:ext uri="{FF2B5EF4-FFF2-40B4-BE49-F238E27FC236}">
                  <a16:creationId xmlns:a16="http://schemas.microsoft.com/office/drawing/2014/main" id="{49963E85-7C6A-3B52-73CE-1AA9A46E3D43}"/>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25" name="Google Shape;11021;p72">
              <a:extLst>
                <a:ext uri="{FF2B5EF4-FFF2-40B4-BE49-F238E27FC236}">
                  <a16:creationId xmlns:a16="http://schemas.microsoft.com/office/drawing/2014/main" id="{7EB5A263-3CEC-7F13-EA69-662DD79A15DF}"/>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26" name="Google Shape;11022;p72">
              <a:extLst>
                <a:ext uri="{FF2B5EF4-FFF2-40B4-BE49-F238E27FC236}">
                  <a16:creationId xmlns:a16="http://schemas.microsoft.com/office/drawing/2014/main" id="{665837D4-95EC-CDAE-DCD4-42275B87BFA5}"/>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1F1C51"/>
                  </a:solidFill>
                </a:rPr>
                <a:t>IR</a:t>
              </a:r>
              <a:endParaRPr dirty="0">
                <a:solidFill>
                  <a:srgbClr val="1F1C51"/>
                </a:solidFill>
              </a:endParaRPr>
            </a:p>
          </p:txBody>
        </p:sp>
        <p:sp>
          <p:nvSpPr>
            <p:cNvPr id="27" name="Google Shape;11023;p72">
              <a:extLst>
                <a:ext uri="{FF2B5EF4-FFF2-40B4-BE49-F238E27FC236}">
                  <a16:creationId xmlns:a16="http://schemas.microsoft.com/office/drawing/2014/main" id="{B3D258B1-9623-079C-861A-E8FD00843885}"/>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28" name="Google Shape;11024;p72">
              <a:extLst>
                <a:ext uri="{FF2B5EF4-FFF2-40B4-BE49-F238E27FC236}">
                  <a16:creationId xmlns:a16="http://schemas.microsoft.com/office/drawing/2014/main" id="{CBA0A0DA-022B-80AB-3283-D54958487D12}"/>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29" name="Google Shape;11025;p72">
              <a:extLst>
                <a:ext uri="{FF2B5EF4-FFF2-40B4-BE49-F238E27FC236}">
                  <a16:creationId xmlns:a16="http://schemas.microsoft.com/office/drawing/2014/main" id="{5C7CBB90-42FB-FB5F-5868-B817CE8F837F}"/>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1F1C51"/>
                  </a:solidFill>
                </a:rPr>
                <a:t>AC</a:t>
              </a:r>
              <a:endParaRPr dirty="0">
                <a:solidFill>
                  <a:schemeClr val="bg1"/>
                </a:solidFill>
                <a:latin typeface="DM Sans" pitchFamily="2" charset="0"/>
              </a:endParaRPr>
            </a:p>
          </p:txBody>
        </p:sp>
        <p:grpSp>
          <p:nvGrpSpPr>
            <p:cNvPr id="30" name="Google Shape;11026;p72">
              <a:extLst>
                <a:ext uri="{FF2B5EF4-FFF2-40B4-BE49-F238E27FC236}">
                  <a16:creationId xmlns:a16="http://schemas.microsoft.com/office/drawing/2014/main" id="{D05E18D6-4B37-044A-9D24-773B9D846549}"/>
                </a:ext>
              </a:extLst>
            </p:cNvPr>
            <p:cNvGrpSpPr/>
            <p:nvPr/>
          </p:nvGrpSpPr>
          <p:grpSpPr>
            <a:xfrm>
              <a:off x="1360364" y="3847835"/>
              <a:ext cx="208119" cy="224359"/>
              <a:chOff x="1360769" y="3847100"/>
              <a:chExt cx="208119" cy="224359"/>
            </a:xfrm>
            <a:grpFill/>
          </p:grpSpPr>
          <p:sp>
            <p:nvSpPr>
              <p:cNvPr id="45" name="Google Shape;11027;p72">
                <a:extLst>
                  <a:ext uri="{FF2B5EF4-FFF2-40B4-BE49-F238E27FC236}">
                    <a16:creationId xmlns:a16="http://schemas.microsoft.com/office/drawing/2014/main" id="{59ECE796-7D26-2CA6-3C45-7BD6B06ED7B9}"/>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46" name="Google Shape;11028;p72">
                <a:extLst>
                  <a:ext uri="{FF2B5EF4-FFF2-40B4-BE49-F238E27FC236}">
                    <a16:creationId xmlns:a16="http://schemas.microsoft.com/office/drawing/2014/main" id="{A6B0A911-2E92-7BDD-31C2-D41DC8DFBFF5}"/>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47" name="Google Shape;11029;p72">
                <a:extLst>
                  <a:ext uri="{FF2B5EF4-FFF2-40B4-BE49-F238E27FC236}">
                    <a16:creationId xmlns:a16="http://schemas.microsoft.com/office/drawing/2014/main" id="{D9CEC450-1D17-6A0F-FCCA-7CFF7543DC9A}"/>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48" name="Google Shape;11030;p72">
                <a:extLst>
                  <a:ext uri="{FF2B5EF4-FFF2-40B4-BE49-F238E27FC236}">
                    <a16:creationId xmlns:a16="http://schemas.microsoft.com/office/drawing/2014/main" id="{73102112-C04C-F556-0173-742252170AB3}"/>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49" name="Google Shape;11031;p72">
                <a:extLst>
                  <a:ext uri="{FF2B5EF4-FFF2-40B4-BE49-F238E27FC236}">
                    <a16:creationId xmlns:a16="http://schemas.microsoft.com/office/drawing/2014/main" id="{B4A1D791-CF40-997F-1420-BE634F80279F}"/>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50" name="Google Shape;11032;p72">
                <a:extLst>
                  <a:ext uri="{FF2B5EF4-FFF2-40B4-BE49-F238E27FC236}">
                    <a16:creationId xmlns:a16="http://schemas.microsoft.com/office/drawing/2014/main" id="{5218A546-5911-E11F-7CB5-6B86A61E134D}"/>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51" name="Google Shape;11033;p72">
                <a:extLst>
                  <a:ext uri="{FF2B5EF4-FFF2-40B4-BE49-F238E27FC236}">
                    <a16:creationId xmlns:a16="http://schemas.microsoft.com/office/drawing/2014/main" id="{6EF03238-672B-B370-3983-3AF111867F50}"/>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52" name="Google Shape;11034;p72">
                <a:extLst>
                  <a:ext uri="{FF2B5EF4-FFF2-40B4-BE49-F238E27FC236}">
                    <a16:creationId xmlns:a16="http://schemas.microsoft.com/office/drawing/2014/main" id="{E509E25E-2BE5-2AF7-8A59-27DBC3766328}"/>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54" name="Google Shape;11036;p72">
                <a:extLst>
                  <a:ext uri="{FF2B5EF4-FFF2-40B4-BE49-F238E27FC236}">
                    <a16:creationId xmlns:a16="http://schemas.microsoft.com/office/drawing/2014/main" id="{76C42071-17F1-7864-7354-343E5C3E5B3D}"/>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grp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55" name="Google Shape;11037;p72">
                <a:extLst>
                  <a:ext uri="{FF2B5EF4-FFF2-40B4-BE49-F238E27FC236}">
                    <a16:creationId xmlns:a16="http://schemas.microsoft.com/office/drawing/2014/main" id="{575828AA-D6A5-CD01-19EE-B8C009A944AD}"/>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56" name="Google Shape;11038;p72">
                <a:extLst>
                  <a:ext uri="{FF2B5EF4-FFF2-40B4-BE49-F238E27FC236}">
                    <a16:creationId xmlns:a16="http://schemas.microsoft.com/office/drawing/2014/main" id="{58845CD7-E9A0-6ADB-AC3F-AAE209879D84}"/>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57" name="Google Shape;11039;p72">
                <a:extLst>
                  <a:ext uri="{FF2B5EF4-FFF2-40B4-BE49-F238E27FC236}">
                    <a16:creationId xmlns:a16="http://schemas.microsoft.com/office/drawing/2014/main" id="{447A7F1C-40AC-3BD3-8D00-4C0C1EBB2A82}"/>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58" name="Google Shape;11040;p72">
                <a:extLst>
                  <a:ext uri="{FF2B5EF4-FFF2-40B4-BE49-F238E27FC236}">
                    <a16:creationId xmlns:a16="http://schemas.microsoft.com/office/drawing/2014/main" id="{326183C3-548C-DD9F-7A0A-A07EF4B12934}"/>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59" name="Google Shape;11041;p72">
                <a:extLst>
                  <a:ext uri="{FF2B5EF4-FFF2-40B4-BE49-F238E27FC236}">
                    <a16:creationId xmlns:a16="http://schemas.microsoft.com/office/drawing/2014/main" id="{7DB9F8F7-F223-CB94-E218-AEC6367014FC}"/>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60" name="Google Shape;11042;p72">
                <a:extLst>
                  <a:ext uri="{FF2B5EF4-FFF2-40B4-BE49-F238E27FC236}">
                    <a16:creationId xmlns:a16="http://schemas.microsoft.com/office/drawing/2014/main" id="{48F62569-42E9-D235-86D1-7394DB654872}"/>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61" name="Google Shape;11043;p72">
                <a:extLst>
                  <a:ext uri="{FF2B5EF4-FFF2-40B4-BE49-F238E27FC236}">
                    <a16:creationId xmlns:a16="http://schemas.microsoft.com/office/drawing/2014/main" id="{F764FE8D-0FB0-ABE0-CFAC-1E14182799A6}"/>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62" name="Google Shape;11044;p72">
                <a:extLst>
                  <a:ext uri="{FF2B5EF4-FFF2-40B4-BE49-F238E27FC236}">
                    <a16:creationId xmlns:a16="http://schemas.microsoft.com/office/drawing/2014/main" id="{BFE85BC0-A343-0869-AB29-2FBDB373BD05}"/>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63" name="Google Shape;11045;p72">
                <a:extLst>
                  <a:ext uri="{FF2B5EF4-FFF2-40B4-BE49-F238E27FC236}">
                    <a16:creationId xmlns:a16="http://schemas.microsoft.com/office/drawing/2014/main" id="{7262F970-2FFA-4AE0-7E44-1E9A36C8E3FD}"/>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64" name="Google Shape;11046;p72">
                <a:extLst>
                  <a:ext uri="{FF2B5EF4-FFF2-40B4-BE49-F238E27FC236}">
                    <a16:creationId xmlns:a16="http://schemas.microsoft.com/office/drawing/2014/main" id="{770F69C0-A996-2A29-B88C-CE735DDE3DF0}"/>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grp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grpSp>
        <p:sp>
          <p:nvSpPr>
            <p:cNvPr id="31" name="Google Shape;11047;p72">
              <a:extLst>
                <a:ext uri="{FF2B5EF4-FFF2-40B4-BE49-F238E27FC236}">
                  <a16:creationId xmlns:a16="http://schemas.microsoft.com/office/drawing/2014/main" id="{10EB02A0-595D-EA80-855B-607E335FF118}"/>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2" name="Google Shape;11048;p72">
              <a:extLst>
                <a:ext uri="{FF2B5EF4-FFF2-40B4-BE49-F238E27FC236}">
                  <a16:creationId xmlns:a16="http://schemas.microsoft.com/office/drawing/2014/main" id="{609AB452-ABF4-F7D8-98CC-D7870ACB965B}"/>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3" name="Google Shape;11049;p72">
              <a:extLst>
                <a:ext uri="{FF2B5EF4-FFF2-40B4-BE49-F238E27FC236}">
                  <a16:creationId xmlns:a16="http://schemas.microsoft.com/office/drawing/2014/main" id="{90E8873F-3395-F725-3FD0-C9A269B4E1A0}"/>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4" name="Google Shape;11050;p72">
              <a:extLst>
                <a:ext uri="{FF2B5EF4-FFF2-40B4-BE49-F238E27FC236}">
                  <a16:creationId xmlns:a16="http://schemas.microsoft.com/office/drawing/2014/main" id="{2263E4B3-4B83-6DC4-6386-90E054247104}"/>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5" name="Google Shape;11051;p72">
              <a:extLst>
                <a:ext uri="{FF2B5EF4-FFF2-40B4-BE49-F238E27FC236}">
                  <a16:creationId xmlns:a16="http://schemas.microsoft.com/office/drawing/2014/main" id="{DEBF2B6C-9670-D403-2637-08253D4192AC}"/>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6" name="Google Shape;11052;p72">
              <a:extLst>
                <a:ext uri="{FF2B5EF4-FFF2-40B4-BE49-F238E27FC236}">
                  <a16:creationId xmlns:a16="http://schemas.microsoft.com/office/drawing/2014/main" id="{2366D296-04C1-F87C-2BDC-16FF692B742C}"/>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7" name="Google Shape;11053;p72">
              <a:extLst>
                <a:ext uri="{FF2B5EF4-FFF2-40B4-BE49-F238E27FC236}">
                  <a16:creationId xmlns:a16="http://schemas.microsoft.com/office/drawing/2014/main" id="{FD4CDCA8-2876-B301-C313-78E85E2A745E}"/>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8" name="Google Shape;11054;p72">
              <a:extLst>
                <a:ext uri="{FF2B5EF4-FFF2-40B4-BE49-F238E27FC236}">
                  <a16:creationId xmlns:a16="http://schemas.microsoft.com/office/drawing/2014/main" id="{D7578649-443C-DA06-E451-7A1F2EC3E0C5}"/>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9" name="Google Shape;11055;p72">
              <a:extLst>
                <a:ext uri="{FF2B5EF4-FFF2-40B4-BE49-F238E27FC236}">
                  <a16:creationId xmlns:a16="http://schemas.microsoft.com/office/drawing/2014/main" id="{1064D725-D726-9BEE-F60B-DB4C9D997D1D}"/>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40" name="Google Shape;11056;p72">
              <a:extLst>
                <a:ext uri="{FF2B5EF4-FFF2-40B4-BE49-F238E27FC236}">
                  <a16:creationId xmlns:a16="http://schemas.microsoft.com/office/drawing/2014/main" id="{1FBBD287-5267-23B9-3865-5B60B8DE351F}"/>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1F1C51"/>
                </a:solidFill>
              </a:endParaRPr>
            </a:p>
          </p:txBody>
        </p:sp>
        <p:sp>
          <p:nvSpPr>
            <p:cNvPr id="41" name="Google Shape;11057;p72">
              <a:extLst>
                <a:ext uri="{FF2B5EF4-FFF2-40B4-BE49-F238E27FC236}">
                  <a16:creationId xmlns:a16="http://schemas.microsoft.com/office/drawing/2014/main" id="{C1A5E06E-B9B5-B9D9-881D-5FE89A0FCBAF}"/>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42" name="Google Shape;11058;p72">
              <a:extLst>
                <a:ext uri="{FF2B5EF4-FFF2-40B4-BE49-F238E27FC236}">
                  <a16:creationId xmlns:a16="http://schemas.microsoft.com/office/drawing/2014/main" id="{3E26F4AE-5E70-3A90-BEDC-2D0699CB8B7F}"/>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43" name="Google Shape;11059;p72">
              <a:extLst>
                <a:ext uri="{FF2B5EF4-FFF2-40B4-BE49-F238E27FC236}">
                  <a16:creationId xmlns:a16="http://schemas.microsoft.com/office/drawing/2014/main" id="{E44B51A0-AD38-ED12-B0EE-8E89034E3A5E}"/>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44" name="Google Shape;11060;p72">
              <a:extLst>
                <a:ext uri="{FF2B5EF4-FFF2-40B4-BE49-F238E27FC236}">
                  <a16:creationId xmlns:a16="http://schemas.microsoft.com/office/drawing/2014/main" id="{5EAA58F7-7D82-74C0-31BE-94699B76C201}"/>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grp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grpSp>
      <p:sp>
        <p:nvSpPr>
          <p:cNvPr id="2" name="Google Shape;11020;p72">
            <a:extLst>
              <a:ext uri="{FF2B5EF4-FFF2-40B4-BE49-F238E27FC236}">
                <a16:creationId xmlns:a16="http://schemas.microsoft.com/office/drawing/2014/main" id="{608F8828-2E52-DAC3-F2FD-5FB1F15DB307}"/>
              </a:ext>
            </a:extLst>
          </p:cNvPr>
          <p:cNvSpPr/>
          <p:nvPr/>
        </p:nvSpPr>
        <p:spPr>
          <a:xfrm>
            <a:off x="3936200" y="3632941"/>
            <a:ext cx="694792" cy="1231566"/>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solidFill>
            <a:schemeClr val="lt1"/>
          </a:solid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65" name="Google Shape;11022;p72">
            <a:extLst>
              <a:ext uri="{FF2B5EF4-FFF2-40B4-BE49-F238E27FC236}">
                <a16:creationId xmlns:a16="http://schemas.microsoft.com/office/drawing/2014/main" id="{8E7D0AB3-5DDE-1B7D-C059-07B58CB1394D}"/>
              </a:ext>
            </a:extLst>
          </p:cNvPr>
          <p:cNvSpPr/>
          <p:nvPr/>
        </p:nvSpPr>
        <p:spPr>
          <a:xfrm>
            <a:off x="2858245" y="4580383"/>
            <a:ext cx="1053536" cy="49072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chemeClr val="lt1"/>
          </a:solidFill>
          <a:ln w="25400" cap="flat" cmpd="sng">
            <a:solidFill>
              <a:schemeClr val="accent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1F1C51"/>
                </a:solidFill>
              </a:rPr>
              <a:t>Controller</a:t>
            </a:r>
            <a:endParaRPr dirty="0">
              <a:solidFill>
                <a:srgbClr val="1F1C51"/>
              </a:solidFill>
            </a:endParaRPr>
          </a:p>
        </p:txBody>
      </p:sp>
      <p:sp>
        <p:nvSpPr>
          <p:cNvPr id="66" name="Google Shape;11055;p72">
            <a:extLst>
              <a:ext uri="{FF2B5EF4-FFF2-40B4-BE49-F238E27FC236}">
                <a16:creationId xmlns:a16="http://schemas.microsoft.com/office/drawing/2014/main" id="{AAD3740E-CB8F-C30A-EC7A-A40E00090359}"/>
              </a:ext>
            </a:extLst>
          </p:cNvPr>
          <p:cNvSpPr/>
          <p:nvPr/>
        </p:nvSpPr>
        <p:spPr>
          <a:xfrm>
            <a:off x="4548560" y="3489255"/>
            <a:ext cx="126632" cy="1224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chemeClr val="lt1"/>
          </a:solid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68" name="Google Shape;11021;p72">
            <a:extLst>
              <a:ext uri="{FF2B5EF4-FFF2-40B4-BE49-F238E27FC236}">
                <a16:creationId xmlns:a16="http://schemas.microsoft.com/office/drawing/2014/main" id="{AD2BAA84-89CE-2269-37B8-9A0CE47BD50B}"/>
              </a:ext>
            </a:extLst>
          </p:cNvPr>
          <p:cNvSpPr/>
          <p:nvPr/>
        </p:nvSpPr>
        <p:spPr>
          <a:xfrm flipV="1">
            <a:off x="1716935" y="4852407"/>
            <a:ext cx="1116891" cy="45719"/>
          </a:xfrm>
          <a:custGeom>
            <a:avLst/>
            <a:gdLst/>
            <a:ahLst/>
            <a:cxnLst/>
            <a:rect l="l" t="t" r="r" b="b"/>
            <a:pathLst>
              <a:path w="36648" h="1" fill="none" extrusionOk="0">
                <a:moveTo>
                  <a:pt x="36648" y="0"/>
                </a:moveTo>
                <a:lnTo>
                  <a:pt x="1" y="0"/>
                </a:lnTo>
              </a:path>
            </a:pathLst>
          </a:custGeom>
          <a:solidFill>
            <a:schemeClr val="lt1"/>
          </a:solidFill>
          <a:ln w="25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70" name="Google Shape;11056;p72">
            <a:extLst>
              <a:ext uri="{FF2B5EF4-FFF2-40B4-BE49-F238E27FC236}">
                <a16:creationId xmlns:a16="http://schemas.microsoft.com/office/drawing/2014/main" id="{EA13B8EE-DE84-0E29-9938-D531A2E8049A}"/>
              </a:ext>
            </a:extLst>
          </p:cNvPr>
          <p:cNvSpPr/>
          <p:nvPr/>
        </p:nvSpPr>
        <p:spPr>
          <a:xfrm>
            <a:off x="1590417" y="4856500"/>
            <a:ext cx="126518" cy="1224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chemeClr val="lt1"/>
          </a:solid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1F1C51"/>
              </a:solidFill>
            </a:endParaRPr>
          </a:p>
        </p:txBody>
      </p:sp>
    </p:spTree>
    <p:extLst>
      <p:ext uri="{BB962C8B-B14F-4D97-AF65-F5344CB8AC3E}">
        <p14:creationId xmlns:p14="http://schemas.microsoft.com/office/powerpoint/2010/main" val="382115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56BAA1-6B5B-6552-01D7-57C06DD63A48}"/>
              </a:ext>
            </a:extLst>
          </p:cNvPr>
          <p:cNvSpPr>
            <a:spLocks noGrp="1"/>
          </p:cNvSpPr>
          <p:nvPr>
            <p:ph type="body" idx="1"/>
          </p:nvPr>
        </p:nvSpPr>
        <p:spPr/>
        <p:txBody>
          <a:bodyPr/>
          <a:lstStyle/>
          <a:p>
            <a:r>
              <a:rPr lang="en-US" sz="2000" dirty="0"/>
              <a:t>The program is stored at the beginning of the memory with the first instruction at binary address 0000 the second instruction at address 0001, the third at address 0010, and so on.</a:t>
            </a:r>
          </a:p>
          <a:p>
            <a:r>
              <a:rPr lang="en-US" sz="2000" dirty="0"/>
              <a:t> The program counter, which is part of the control unit, counts from 0000 to 1111.</a:t>
            </a:r>
          </a:p>
          <a:p>
            <a:r>
              <a:rPr lang="en-US" sz="2000" dirty="0"/>
              <a:t> Its job is to send to the memory the address of the next instruction to be fetched and executed.</a:t>
            </a:r>
          </a:p>
        </p:txBody>
      </p:sp>
      <p:sp>
        <p:nvSpPr>
          <p:cNvPr id="3" name="Title 2">
            <a:extLst>
              <a:ext uri="{FF2B5EF4-FFF2-40B4-BE49-F238E27FC236}">
                <a16:creationId xmlns:a16="http://schemas.microsoft.com/office/drawing/2014/main" id="{43794E35-78DF-7037-F60C-AC22D2709F58}"/>
              </a:ext>
            </a:extLst>
          </p:cNvPr>
          <p:cNvSpPr>
            <a:spLocks noGrp="1"/>
          </p:cNvSpPr>
          <p:nvPr>
            <p:ph type="title"/>
          </p:nvPr>
        </p:nvSpPr>
        <p:spPr/>
        <p:txBody>
          <a:bodyPr/>
          <a:lstStyle/>
          <a:p>
            <a:r>
              <a:rPr lang="en-US" dirty="0"/>
              <a:t>1-Program Counter(PC)</a:t>
            </a:r>
          </a:p>
        </p:txBody>
      </p:sp>
      <p:pic>
        <p:nvPicPr>
          <p:cNvPr id="5" name="Picture 4" descr="A diagram of a program counter">
            <a:extLst>
              <a:ext uri="{FF2B5EF4-FFF2-40B4-BE49-F238E27FC236}">
                <a16:creationId xmlns:a16="http://schemas.microsoft.com/office/drawing/2014/main" id="{F68CDAE9-4CE4-6BAA-3876-761D8FC8F3CC}"/>
              </a:ext>
            </a:extLst>
          </p:cNvPr>
          <p:cNvPicPr>
            <a:picLocks noChangeAspect="1"/>
          </p:cNvPicPr>
          <p:nvPr/>
        </p:nvPicPr>
        <p:blipFill>
          <a:blip r:embed="rId2"/>
          <a:stretch>
            <a:fillRect/>
          </a:stretch>
        </p:blipFill>
        <p:spPr>
          <a:xfrm>
            <a:off x="2845600" y="3445038"/>
            <a:ext cx="3076735" cy="1660991"/>
          </a:xfrm>
          <a:prstGeom prst="rect">
            <a:avLst/>
          </a:prstGeom>
        </p:spPr>
      </p:pic>
    </p:spTree>
    <p:extLst>
      <p:ext uri="{BB962C8B-B14F-4D97-AF65-F5344CB8AC3E}">
        <p14:creationId xmlns:p14="http://schemas.microsoft.com/office/powerpoint/2010/main" val="38043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A857C-A09D-3BCD-E602-648AA65EFEC3}"/>
              </a:ext>
            </a:extLst>
          </p:cNvPr>
          <p:cNvSpPr>
            <a:spLocks noGrp="1"/>
          </p:cNvSpPr>
          <p:nvPr>
            <p:ph type="body" idx="1"/>
          </p:nvPr>
        </p:nvSpPr>
        <p:spPr/>
        <p:txBody>
          <a:bodyPr/>
          <a:lstStyle/>
          <a:p>
            <a:r>
              <a:rPr lang="en-US" sz="2000" dirty="0"/>
              <a:t>During a computer run, the address in PC is latched into Memory Address Register (MAR).</a:t>
            </a:r>
          </a:p>
          <a:p>
            <a:pPr marL="152400" indent="0">
              <a:buNone/>
            </a:pPr>
            <a:endParaRPr lang="en-US" sz="2000" dirty="0"/>
          </a:p>
        </p:txBody>
      </p:sp>
      <p:sp>
        <p:nvSpPr>
          <p:cNvPr id="3" name="Title 2">
            <a:extLst>
              <a:ext uri="{FF2B5EF4-FFF2-40B4-BE49-F238E27FC236}">
                <a16:creationId xmlns:a16="http://schemas.microsoft.com/office/drawing/2014/main" id="{54B8278C-0AB2-935A-E655-368532BC5C7E}"/>
              </a:ext>
            </a:extLst>
          </p:cNvPr>
          <p:cNvSpPr>
            <a:spLocks noGrp="1"/>
          </p:cNvSpPr>
          <p:nvPr>
            <p:ph type="title"/>
          </p:nvPr>
        </p:nvSpPr>
        <p:spPr>
          <a:xfrm>
            <a:off x="626625" y="338175"/>
            <a:ext cx="6869328" cy="539700"/>
          </a:xfrm>
        </p:spPr>
        <p:txBody>
          <a:bodyPr/>
          <a:lstStyle/>
          <a:p>
            <a:r>
              <a:rPr lang="en-US" dirty="0"/>
              <a:t>2-Inputs and MAR (Memory Address Register)</a:t>
            </a:r>
          </a:p>
        </p:txBody>
      </p:sp>
      <p:pic>
        <p:nvPicPr>
          <p:cNvPr id="5" name="Picture 4" descr="A diagram of a computer program&#10;&#10;Description automatically generated">
            <a:extLst>
              <a:ext uri="{FF2B5EF4-FFF2-40B4-BE49-F238E27FC236}">
                <a16:creationId xmlns:a16="http://schemas.microsoft.com/office/drawing/2014/main" id="{B7B2E9AA-E0B1-A37F-2C5E-4993EFD81431}"/>
              </a:ext>
            </a:extLst>
          </p:cNvPr>
          <p:cNvPicPr>
            <a:picLocks noChangeAspect="1"/>
          </p:cNvPicPr>
          <p:nvPr/>
        </p:nvPicPr>
        <p:blipFill>
          <a:blip r:embed="rId2"/>
          <a:stretch>
            <a:fillRect/>
          </a:stretch>
        </p:blipFill>
        <p:spPr>
          <a:xfrm>
            <a:off x="2674787" y="1935698"/>
            <a:ext cx="3472141" cy="1711269"/>
          </a:xfrm>
          <a:prstGeom prst="rect">
            <a:avLst/>
          </a:prstGeom>
        </p:spPr>
      </p:pic>
    </p:spTree>
    <p:extLst>
      <p:ext uri="{BB962C8B-B14F-4D97-AF65-F5344CB8AC3E}">
        <p14:creationId xmlns:p14="http://schemas.microsoft.com/office/powerpoint/2010/main" val="324210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0E02AC-60FB-033A-FDA3-FAA0E9F79E19}"/>
              </a:ext>
            </a:extLst>
          </p:cNvPr>
          <p:cNvSpPr>
            <a:spLocks noGrp="1"/>
          </p:cNvSpPr>
          <p:nvPr>
            <p:ph type="body" idx="1"/>
          </p:nvPr>
        </p:nvSpPr>
        <p:spPr/>
        <p:txBody>
          <a:bodyPr/>
          <a:lstStyle/>
          <a:p>
            <a:r>
              <a:rPr lang="en-US" sz="2000" dirty="0"/>
              <a:t>The program code to be executed and data for SAP-1 computer is stored here.</a:t>
            </a:r>
          </a:p>
          <a:p>
            <a:r>
              <a:rPr lang="en-US" sz="2000" dirty="0"/>
              <a:t> During a computer run, the RAM receives 4-bit addresses from MAR and a read operation is performed. Hence, the instruction or data word stored in RAM is placed on the W bus for use by some other part of the computer.</a:t>
            </a:r>
          </a:p>
          <a:p>
            <a:r>
              <a:rPr lang="en-US" sz="2000" dirty="0"/>
              <a:t> It is asynchronous RAM, which means that the output data is available as soon as valid address and control signal are applied.</a:t>
            </a:r>
          </a:p>
        </p:txBody>
      </p:sp>
      <p:sp>
        <p:nvSpPr>
          <p:cNvPr id="3" name="Title 2">
            <a:extLst>
              <a:ext uri="{FF2B5EF4-FFF2-40B4-BE49-F238E27FC236}">
                <a16:creationId xmlns:a16="http://schemas.microsoft.com/office/drawing/2014/main" id="{C0E045D4-9D59-9A3A-69E9-205F193E0F1B}"/>
              </a:ext>
            </a:extLst>
          </p:cNvPr>
          <p:cNvSpPr>
            <a:spLocks noGrp="1"/>
          </p:cNvSpPr>
          <p:nvPr>
            <p:ph type="title"/>
          </p:nvPr>
        </p:nvSpPr>
        <p:spPr/>
        <p:txBody>
          <a:bodyPr/>
          <a:lstStyle/>
          <a:p>
            <a:r>
              <a:rPr lang="en-US" dirty="0"/>
              <a:t>3-RAM</a:t>
            </a:r>
          </a:p>
        </p:txBody>
      </p:sp>
      <p:pic>
        <p:nvPicPr>
          <p:cNvPr id="7" name="Picture 6" descr="A diagram of a ram&#10;&#10;Description automatically generated">
            <a:extLst>
              <a:ext uri="{FF2B5EF4-FFF2-40B4-BE49-F238E27FC236}">
                <a16:creationId xmlns:a16="http://schemas.microsoft.com/office/drawing/2014/main" id="{72A32218-9AF1-6DF7-8E52-FE8DF513D3EC}"/>
              </a:ext>
            </a:extLst>
          </p:cNvPr>
          <p:cNvPicPr>
            <a:picLocks noChangeAspect="1"/>
          </p:cNvPicPr>
          <p:nvPr/>
        </p:nvPicPr>
        <p:blipFill>
          <a:blip r:embed="rId2"/>
          <a:stretch>
            <a:fillRect/>
          </a:stretch>
        </p:blipFill>
        <p:spPr>
          <a:xfrm>
            <a:off x="3668625" y="3725625"/>
            <a:ext cx="2638793" cy="1286054"/>
          </a:xfrm>
          <a:prstGeom prst="rect">
            <a:avLst/>
          </a:prstGeom>
        </p:spPr>
      </p:pic>
    </p:spTree>
    <p:extLst>
      <p:ext uri="{BB962C8B-B14F-4D97-AF65-F5344CB8AC3E}">
        <p14:creationId xmlns:p14="http://schemas.microsoft.com/office/powerpoint/2010/main" val="389855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DE3FCA-29AB-23A7-8729-4B02AF2E621A}"/>
              </a:ext>
            </a:extLst>
          </p:cNvPr>
          <p:cNvSpPr>
            <a:spLocks noGrp="1"/>
          </p:cNvSpPr>
          <p:nvPr>
            <p:ph type="body" idx="1"/>
          </p:nvPr>
        </p:nvSpPr>
        <p:spPr/>
        <p:txBody>
          <a:bodyPr/>
          <a:lstStyle/>
          <a:p>
            <a:r>
              <a:rPr lang="en-US" sz="2000" dirty="0"/>
              <a:t>IR contains the instruction (composed of OPCODE+ADDRESS) to be executed by SAP1 computer.</a:t>
            </a:r>
          </a:p>
          <a:p>
            <a:endParaRPr lang="en-US" sz="2000" dirty="0"/>
          </a:p>
        </p:txBody>
      </p:sp>
      <p:sp>
        <p:nvSpPr>
          <p:cNvPr id="3" name="Title 2">
            <a:extLst>
              <a:ext uri="{FF2B5EF4-FFF2-40B4-BE49-F238E27FC236}">
                <a16:creationId xmlns:a16="http://schemas.microsoft.com/office/drawing/2014/main" id="{278549DF-E494-87BC-8A51-5D60C6159514}"/>
              </a:ext>
            </a:extLst>
          </p:cNvPr>
          <p:cNvSpPr>
            <a:spLocks noGrp="1"/>
          </p:cNvSpPr>
          <p:nvPr>
            <p:ph type="title"/>
          </p:nvPr>
        </p:nvSpPr>
        <p:spPr/>
        <p:txBody>
          <a:bodyPr/>
          <a:lstStyle/>
          <a:p>
            <a:r>
              <a:rPr lang="en-US" dirty="0"/>
              <a:t>4-Instruction Register(IR)</a:t>
            </a:r>
          </a:p>
        </p:txBody>
      </p:sp>
      <p:pic>
        <p:nvPicPr>
          <p:cNvPr id="5" name="Picture 4" descr="A diagram of a instruction register&#10;&#10;Description automatically generated">
            <a:extLst>
              <a:ext uri="{FF2B5EF4-FFF2-40B4-BE49-F238E27FC236}">
                <a16:creationId xmlns:a16="http://schemas.microsoft.com/office/drawing/2014/main" id="{190A46F1-6EAF-43CD-5A66-761F8FBD3748}"/>
              </a:ext>
            </a:extLst>
          </p:cNvPr>
          <p:cNvPicPr>
            <a:picLocks noChangeAspect="1"/>
          </p:cNvPicPr>
          <p:nvPr/>
        </p:nvPicPr>
        <p:blipFill>
          <a:blip r:embed="rId2"/>
          <a:stretch>
            <a:fillRect/>
          </a:stretch>
        </p:blipFill>
        <p:spPr>
          <a:xfrm>
            <a:off x="2448186" y="2035385"/>
            <a:ext cx="3319576" cy="1526521"/>
          </a:xfrm>
          <a:prstGeom prst="rect">
            <a:avLst/>
          </a:prstGeom>
        </p:spPr>
      </p:pic>
    </p:spTree>
    <p:extLst>
      <p:ext uri="{BB962C8B-B14F-4D97-AF65-F5344CB8AC3E}">
        <p14:creationId xmlns:p14="http://schemas.microsoft.com/office/powerpoint/2010/main" val="337995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B2A4E6-42D9-7B05-2550-F3BA6AFA38FB}"/>
              </a:ext>
            </a:extLst>
          </p:cNvPr>
          <p:cNvSpPr>
            <a:spLocks noGrp="1"/>
          </p:cNvSpPr>
          <p:nvPr>
            <p:ph type="body" idx="1"/>
          </p:nvPr>
        </p:nvSpPr>
        <p:spPr/>
        <p:txBody>
          <a:bodyPr/>
          <a:lstStyle/>
          <a:p>
            <a:r>
              <a:rPr lang="en-US" sz="2000" dirty="0"/>
              <a:t>It generates the control signals for each block so that actions occur in desired sequence. CLK signal is used to synchronize the overall operation of the SAP1 computer.</a:t>
            </a:r>
          </a:p>
          <a:p>
            <a:r>
              <a:rPr lang="en-US" sz="2000" dirty="0"/>
              <a:t>A 12-bit word comes out of the Controller-Sequencer block. This control word determines how the registers will react to the next positive CLK edge.</a:t>
            </a:r>
          </a:p>
        </p:txBody>
      </p:sp>
      <p:sp>
        <p:nvSpPr>
          <p:cNvPr id="3" name="Title 2">
            <a:extLst>
              <a:ext uri="{FF2B5EF4-FFF2-40B4-BE49-F238E27FC236}">
                <a16:creationId xmlns:a16="http://schemas.microsoft.com/office/drawing/2014/main" id="{0A712A29-1F00-E3BB-E2A6-7CD63BF648CE}"/>
              </a:ext>
            </a:extLst>
          </p:cNvPr>
          <p:cNvSpPr>
            <a:spLocks noGrp="1"/>
          </p:cNvSpPr>
          <p:nvPr>
            <p:ph type="title"/>
          </p:nvPr>
        </p:nvSpPr>
        <p:spPr/>
        <p:txBody>
          <a:bodyPr/>
          <a:lstStyle/>
          <a:p>
            <a:r>
              <a:rPr lang="en-US" dirty="0"/>
              <a:t>5-Controller-Sequencer</a:t>
            </a:r>
            <a:br>
              <a:rPr lang="en-US" dirty="0"/>
            </a:br>
            <a:endParaRPr lang="en-US" dirty="0"/>
          </a:p>
        </p:txBody>
      </p:sp>
      <p:pic>
        <p:nvPicPr>
          <p:cNvPr id="5" name="Picture 4" descr="A diagram of a controller sequencer&#10;&#10;Description automatically generated">
            <a:extLst>
              <a:ext uri="{FF2B5EF4-FFF2-40B4-BE49-F238E27FC236}">
                <a16:creationId xmlns:a16="http://schemas.microsoft.com/office/drawing/2014/main" id="{D18EFD92-C02B-C7D5-A159-FEB09D52052F}"/>
              </a:ext>
            </a:extLst>
          </p:cNvPr>
          <p:cNvPicPr>
            <a:picLocks noChangeAspect="1"/>
          </p:cNvPicPr>
          <p:nvPr/>
        </p:nvPicPr>
        <p:blipFill>
          <a:blip r:embed="rId2"/>
          <a:stretch>
            <a:fillRect/>
          </a:stretch>
        </p:blipFill>
        <p:spPr>
          <a:xfrm>
            <a:off x="3100355" y="3222914"/>
            <a:ext cx="2943290" cy="1342946"/>
          </a:xfrm>
          <a:prstGeom prst="rect">
            <a:avLst/>
          </a:prstGeom>
        </p:spPr>
      </p:pic>
    </p:spTree>
    <p:extLst>
      <p:ext uri="{BB962C8B-B14F-4D97-AF65-F5344CB8AC3E}">
        <p14:creationId xmlns:p14="http://schemas.microsoft.com/office/powerpoint/2010/main" val="153837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AFB75-9D29-CACD-264A-D4F7AB8EB828}"/>
              </a:ext>
            </a:extLst>
          </p:cNvPr>
          <p:cNvSpPr>
            <a:spLocks noGrp="1"/>
          </p:cNvSpPr>
          <p:nvPr>
            <p:ph type="body" idx="1"/>
          </p:nvPr>
        </p:nvSpPr>
        <p:spPr/>
        <p:txBody>
          <a:bodyPr/>
          <a:lstStyle/>
          <a:p>
            <a:r>
              <a:rPr lang="en-US" sz="2000" dirty="0"/>
              <a:t>It is a 8-bit buffer register that stores intermediate results during a computer run.</a:t>
            </a:r>
          </a:p>
          <a:p>
            <a:r>
              <a:rPr lang="en-US" sz="2000" dirty="0"/>
              <a:t>It is always one of the operands of ADD, SUB and OUT instructions.</a:t>
            </a:r>
          </a:p>
        </p:txBody>
      </p:sp>
      <p:sp>
        <p:nvSpPr>
          <p:cNvPr id="3" name="Title 2">
            <a:extLst>
              <a:ext uri="{FF2B5EF4-FFF2-40B4-BE49-F238E27FC236}">
                <a16:creationId xmlns:a16="http://schemas.microsoft.com/office/drawing/2014/main" id="{F5704E58-5FF6-1918-EB7F-804D3FDFD10A}"/>
              </a:ext>
            </a:extLst>
          </p:cNvPr>
          <p:cNvSpPr>
            <a:spLocks noGrp="1"/>
          </p:cNvSpPr>
          <p:nvPr>
            <p:ph type="title"/>
          </p:nvPr>
        </p:nvSpPr>
        <p:spPr/>
        <p:txBody>
          <a:bodyPr/>
          <a:lstStyle/>
          <a:p>
            <a:r>
              <a:rPr lang="en-US" dirty="0"/>
              <a:t>6-Accumulator(AC)</a:t>
            </a:r>
          </a:p>
        </p:txBody>
      </p:sp>
      <p:pic>
        <p:nvPicPr>
          <p:cNvPr id="5" name="Picture 4" descr="A diagram of a diagram">
            <a:extLst>
              <a:ext uri="{FF2B5EF4-FFF2-40B4-BE49-F238E27FC236}">
                <a16:creationId xmlns:a16="http://schemas.microsoft.com/office/drawing/2014/main" id="{60B8C191-5F56-B1FF-6BAC-C0E95C1F01E9}"/>
              </a:ext>
            </a:extLst>
          </p:cNvPr>
          <p:cNvPicPr>
            <a:picLocks noChangeAspect="1"/>
          </p:cNvPicPr>
          <p:nvPr/>
        </p:nvPicPr>
        <p:blipFill>
          <a:blip r:embed="rId2"/>
          <a:stretch>
            <a:fillRect/>
          </a:stretch>
        </p:blipFill>
        <p:spPr>
          <a:xfrm>
            <a:off x="2653357" y="2411952"/>
            <a:ext cx="3268935" cy="1621797"/>
          </a:xfrm>
          <a:prstGeom prst="rect">
            <a:avLst/>
          </a:prstGeom>
        </p:spPr>
      </p:pic>
    </p:spTree>
    <p:extLst>
      <p:ext uri="{BB962C8B-B14F-4D97-AF65-F5344CB8AC3E}">
        <p14:creationId xmlns:p14="http://schemas.microsoft.com/office/powerpoint/2010/main" val="2627770796"/>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582</Words>
  <Application>Microsoft Office PowerPoint</Application>
  <PresentationFormat>On-screen Show (16:9)</PresentationFormat>
  <Paragraphs>98</Paragraphs>
  <Slides>27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DM Sans</vt:lpstr>
      <vt:lpstr>Schibsted Grotesk</vt:lpstr>
      <vt:lpstr>Viga</vt:lpstr>
      <vt:lpstr>Calibri</vt:lpstr>
      <vt:lpstr>Arial</vt:lpstr>
      <vt:lpstr>Cyber Security Business Plan</vt:lpstr>
      <vt:lpstr>SAP-1</vt:lpstr>
      <vt:lpstr>Introduction</vt:lpstr>
      <vt:lpstr>What SAP-1 contain?</vt:lpstr>
      <vt:lpstr>1-Program Counter(PC)</vt:lpstr>
      <vt:lpstr>2-Inputs and MAR (Memory Address Register)</vt:lpstr>
      <vt:lpstr>3-RAM</vt:lpstr>
      <vt:lpstr>4-Instruction Register(IR)</vt:lpstr>
      <vt:lpstr>5-Controller-Sequencer </vt:lpstr>
      <vt:lpstr>6-Accumulator(AC)</vt:lpstr>
      <vt:lpstr>7-ALU</vt:lpstr>
      <vt:lpstr>8-B-register </vt:lpstr>
      <vt:lpstr>SAP-1 architecture</vt:lpstr>
      <vt:lpstr>SAP-1 Instructions and Instruction Cycle </vt:lpstr>
      <vt:lpstr>PowerPoint Presentation</vt:lpstr>
      <vt:lpstr>Instruction Fetch and Execute </vt:lpstr>
      <vt:lpstr>Control Unit Design </vt:lpstr>
      <vt:lpstr>Control Unit Design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go to the Code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SAP-1</dc:title>
  <cp:lastModifiedBy>محمود عثمان عبدالغفار عبدالخالق عفيفى</cp:lastModifiedBy>
  <cp:revision>15</cp:revision>
  <dcterms:modified xsi:type="dcterms:W3CDTF">2024-05-11T00:01:41Z</dcterms:modified>
</cp:coreProperties>
</file>