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4"/>
  </p:notesMasterIdLst>
  <p:sldIdLst>
    <p:sldId id="256" r:id="rId5"/>
    <p:sldId id="2146847054" r:id="rId6"/>
    <p:sldId id="262" r:id="rId7"/>
    <p:sldId id="263" r:id="rId8"/>
    <p:sldId id="2146847056" r:id="rId9"/>
    <p:sldId id="2146847057" r:id="rId10"/>
    <p:sldId id="265" r:id="rId11"/>
    <p:sldId id="2146847058" r:id="rId12"/>
    <p:sldId id="2146847059" r:id="rId13"/>
    <p:sldId id="2146847060" r:id="rId14"/>
    <p:sldId id="2146847061" r:id="rId15"/>
    <p:sldId id="266" r:id="rId16"/>
    <p:sldId id="2146847065" r:id="rId17"/>
    <p:sldId id="2146847066" r:id="rId18"/>
    <p:sldId id="2146847062" r:id="rId19"/>
    <p:sldId id="2146847067" r:id="rId20"/>
    <p:sldId id="2146847063" r:id="rId21"/>
    <p:sldId id="2146847068" r:id="rId22"/>
    <p:sldId id="2146847069" r:id="rId23"/>
    <p:sldId id="2146847064" r:id="rId24"/>
    <p:sldId id="2146847070" r:id="rId25"/>
    <p:sldId id="267" r:id="rId26"/>
    <p:sldId id="2146847072" r:id="rId27"/>
    <p:sldId id="2146847073" r:id="rId28"/>
    <p:sldId id="268" r:id="rId29"/>
    <p:sldId id="2146847074" r:id="rId30"/>
    <p:sldId id="2146847055" r:id="rId31"/>
    <p:sldId id="269" r:id="rId32"/>
    <p:sldId id="25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3B65B7-981D-4BCD-B872-EC727FBB5856}" v="263" dt="2024-04-01T16:30:37.681"/>
    <p1510:client id="{7D40472A-4590-4555-8F12-D211DC3E0F7B}" v="796" dt="2024-04-02T17:09:03.945"/>
    <p1510:client id="{C30C4164-A4F9-4FD6-8F78-DFA9C4BBB430}" v="737" dt="2024-04-02T13:12:44.3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a:cs typeface="Arial"/>
              </a:rPr>
              <a:t>KEYLOGGERS &amp; SECURITY IMPLEMENTATION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a:t>
            </a:r>
            <a:r>
              <a:rPr lang="en-US" sz="2000" b="1">
                <a:solidFill>
                  <a:schemeClr val="accent1">
                    <a:lumMod val="75000"/>
                  </a:schemeClr>
                </a:solidFill>
                <a:latin typeface="Arial"/>
                <a:cs typeface="Arial"/>
              </a:rPr>
              <a:t>Mohammed Sameer K</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-APOLLO ENGINEERING COLLEGE</a:t>
            </a:r>
            <a:endParaRPr lang="en-US" dirty="0">
              <a:solidFill>
                <a:schemeClr val="accent1">
                  <a:lumMod val="75000"/>
                </a:schemeClr>
              </a:solidFill>
              <a:latin typeface="Franklin Gothic Book" panose="020B0502020104020203"/>
              <a:cs typeface="Arial"/>
            </a:endParaRPr>
          </a:p>
          <a:p>
            <a:r>
              <a:rPr lang="en-US" sz="2000" b="1" dirty="0">
                <a:solidFill>
                  <a:schemeClr val="accent1">
                    <a:lumMod val="75000"/>
                  </a:schemeClr>
                </a:solidFill>
                <a:latin typeface="Arial"/>
                <a:cs typeface="Arial"/>
              </a:rPr>
              <a:t>-COMPUTER SCIENCE ENGINEERING</a:t>
            </a:r>
            <a:endParaRPr lang="en-US" dirty="0">
              <a:solidFill>
                <a:schemeClr val="accent1">
                  <a:lumMod val="75000"/>
                </a:schemeClr>
              </a:solidFil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5ED69-EA50-AA65-FCBB-DC7518B0E857}"/>
              </a:ext>
            </a:extLst>
          </p:cNvPr>
          <p:cNvSpPr>
            <a:spLocks noGrp="1"/>
          </p:cNvSpPr>
          <p:nvPr>
            <p:ph type="title"/>
          </p:nvPr>
        </p:nvSpPr>
        <p:spPr/>
        <p:txBody>
          <a:bodyPr/>
          <a:lstStyle/>
          <a:p>
            <a:r>
              <a:rPr lang="en-US" dirty="0">
                <a:solidFill>
                  <a:schemeClr val="accent1"/>
                </a:solidFill>
              </a:rPr>
              <a:t>Libraries used to build the model</a:t>
            </a:r>
          </a:p>
        </p:txBody>
      </p:sp>
      <p:sp>
        <p:nvSpPr>
          <p:cNvPr id="3" name="Content Placeholder 2">
            <a:extLst>
              <a:ext uri="{FF2B5EF4-FFF2-40B4-BE49-F238E27FC236}">
                <a16:creationId xmlns:a16="http://schemas.microsoft.com/office/drawing/2014/main" id="{7CA9932A-573D-A6F7-DDD3-F0B4231698E4}"/>
              </a:ext>
            </a:extLst>
          </p:cNvPr>
          <p:cNvSpPr>
            <a:spLocks noGrp="1"/>
          </p:cNvSpPr>
          <p:nvPr>
            <p:ph idx="1"/>
          </p:nvPr>
        </p:nvSpPr>
        <p:spPr>
          <a:xfrm>
            <a:off x="581192" y="1253646"/>
            <a:ext cx="11029615" cy="5278084"/>
          </a:xfrm>
        </p:spPr>
        <p:txBody>
          <a:bodyPr>
            <a:normAutofit/>
          </a:bodyPr>
          <a:lstStyle/>
          <a:p>
            <a:pPr marL="0" indent="0">
              <a:spcBef>
                <a:spcPts val="20"/>
              </a:spcBef>
              <a:buNone/>
            </a:pPr>
            <a:r>
              <a:rPr lang="en-US" sz="2000" b="1" dirty="0">
                <a:latin typeface="Calibri"/>
                <a:cs typeface="Calibri"/>
              </a:rPr>
              <a:t>Python Libraries:</a:t>
            </a:r>
          </a:p>
          <a:p>
            <a:pPr marL="305435" indent="-305435"/>
            <a:r>
              <a:rPr lang="en-US" sz="2000" dirty="0">
                <a:latin typeface="Calibri"/>
                <a:cs typeface="Calibri"/>
              </a:rPr>
              <a:t>Scikit-learn: For implementing machine learning algorithms for anomaly detection and behavior analysis.</a:t>
            </a:r>
          </a:p>
          <a:p>
            <a:pPr marL="305435" indent="-305435"/>
            <a:r>
              <a:rPr lang="en-US" sz="2000" dirty="0">
                <a:latin typeface="Calibri"/>
                <a:cs typeface="Calibri"/>
              </a:rPr>
              <a:t>TensorFlow or </a:t>
            </a:r>
            <a:r>
              <a:rPr lang="en-US" sz="2000" dirty="0" err="1">
                <a:latin typeface="Calibri"/>
                <a:cs typeface="Calibri"/>
              </a:rPr>
              <a:t>PyTorch</a:t>
            </a:r>
            <a:r>
              <a:rPr lang="en-US" sz="2000" dirty="0">
                <a:latin typeface="Calibri"/>
                <a:cs typeface="Calibri"/>
              </a:rPr>
              <a:t>: For developing deep learning models for advanced threat detection.</a:t>
            </a:r>
          </a:p>
          <a:p>
            <a:pPr marL="305435" indent="-305435"/>
            <a:r>
              <a:rPr lang="en-US" sz="2000" dirty="0">
                <a:latin typeface="Calibri"/>
                <a:cs typeface="Calibri"/>
              </a:rPr>
              <a:t>Pandas: For data manipulation and analysis.</a:t>
            </a:r>
          </a:p>
          <a:p>
            <a:pPr marL="305435" indent="-305435"/>
            <a:r>
              <a:rPr lang="en-US" sz="2000" dirty="0">
                <a:latin typeface="Calibri"/>
                <a:cs typeface="Calibri"/>
              </a:rPr>
              <a:t>NumPy: For numerical computations.</a:t>
            </a:r>
          </a:p>
          <a:p>
            <a:pPr marL="0" indent="0">
              <a:buNone/>
            </a:pPr>
            <a:r>
              <a:rPr lang="en-US" sz="2000" b="1" dirty="0">
                <a:latin typeface="Calibri"/>
                <a:ea typeface="+mn-lt"/>
                <a:cs typeface="Calibri"/>
              </a:rPr>
              <a:t>JavaScript Libraries (for web-based components):</a:t>
            </a:r>
            <a:endParaRPr lang="en-US" sz="2000" dirty="0">
              <a:latin typeface="Calibri"/>
              <a:ea typeface="+mn-lt"/>
              <a:cs typeface="Calibri"/>
            </a:endParaRPr>
          </a:p>
          <a:p>
            <a:pPr marL="305435" indent="-305435"/>
            <a:r>
              <a:rPr lang="en-US" sz="2000" dirty="0">
                <a:latin typeface="Calibri"/>
                <a:ea typeface="+mn-lt"/>
                <a:cs typeface="Calibri"/>
              </a:rPr>
              <a:t>React.js, Angular, or Vue.js:</a:t>
            </a:r>
            <a:r>
              <a:rPr lang="en-US" sz="2000" dirty="0">
                <a:solidFill>
                  <a:srgbClr val="404040"/>
                </a:solidFill>
                <a:latin typeface="Calibri"/>
                <a:ea typeface="+mn-lt"/>
                <a:cs typeface="Calibri"/>
              </a:rPr>
              <a:t> For building interactive user interfaces.</a:t>
            </a:r>
            <a:endParaRPr lang="en-US" sz="2000" dirty="0">
              <a:solidFill>
                <a:srgbClr val="404040"/>
              </a:solidFill>
              <a:latin typeface="Calibri"/>
              <a:cs typeface="Calibri"/>
            </a:endParaRPr>
          </a:p>
          <a:p>
            <a:pPr marL="305435" indent="-305435"/>
            <a:r>
              <a:rPr lang="en-US" sz="2000" dirty="0">
                <a:latin typeface="Calibri"/>
                <a:ea typeface="+mn-lt"/>
                <a:cs typeface="Calibri"/>
              </a:rPr>
              <a:t>D3.js or Chart.js:</a:t>
            </a:r>
            <a:r>
              <a:rPr lang="en-US" sz="2000" dirty="0">
                <a:solidFill>
                  <a:srgbClr val="404040"/>
                </a:solidFill>
                <a:latin typeface="Calibri"/>
                <a:ea typeface="+mn-lt"/>
                <a:cs typeface="Calibri"/>
              </a:rPr>
              <a:t> For data visualization and dashboard development.</a:t>
            </a:r>
            <a:endParaRPr lang="en-US" dirty="0"/>
          </a:p>
          <a:p>
            <a:pPr marL="0" indent="0">
              <a:buNone/>
            </a:pPr>
            <a:endParaRPr lang="en-US" sz="2000" b="1" dirty="0">
              <a:latin typeface="Calibri"/>
              <a:cs typeface="Calibri"/>
            </a:endParaRPr>
          </a:p>
        </p:txBody>
      </p:sp>
    </p:spTree>
    <p:extLst>
      <p:ext uri="{BB962C8B-B14F-4D97-AF65-F5344CB8AC3E}">
        <p14:creationId xmlns:p14="http://schemas.microsoft.com/office/powerpoint/2010/main" val="3591786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E1DA6-61FD-0930-5BDE-408508C8E5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E0D4A3-6AAB-93B9-933B-EBD943673155}"/>
              </a:ext>
            </a:extLst>
          </p:cNvPr>
          <p:cNvSpPr>
            <a:spLocks noGrp="1"/>
          </p:cNvSpPr>
          <p:nvPr>
            <p:ph idx="1"/>
          </p:nvPr>
        </p:nvSpPr>
        <p:spPr>
          <a:xfrm>
            <a:off x="581192" y="1253646"/>
            <a:ext cx="11029615" cy="5036180"/>
          </a:xfrm>
        </p:spPr>
        <p:txBody>
          <a:bodyPr>
            <a:normAutofit/>
          </a:bodyPr>
          <a:lstStyle/>
          <a:p>
            <a:pPr marL="0" indent="0">
              <a:buNone/>
            </a:pPr>
            <a:r>
              <a:rPr lang="en-US" sz="2000" b="1" dirty="0">
                <a:solidFill>
                  <a:srgbClr val="404040"/>
                </a:solidFill>
                <a:latin typeface="Calibri"/>
                <a:ea typeface="+mn-lt"/>
                <a:cs typeface="+mn-lt"/>
              </a:rPr>
              <a:t>Security-specific Libraries and Tools:</a:t>
            </a:r>
            <a:endParaRPr lang="en-US"/>
          </a:p>
          <a:p>
            <a:pPr marL="305435" indent="-305435"/>
            <a:r>
              <a:rPr lang="en-US" sz="2000" dirty="0">
                <a:solidFill>
                  <a:srgbClr val="404040"/>
                </a:solidFill>
                <a:latin typeface="Calibri"/>
                <a:ea typeface="+mn-lt"/>
                <a:cs typeface="Calibri"/>
              </a:rPr>
              <a:t>Snort or Suricata: For network intrusion detection and prevention.</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YARA: For writing and matching patterns in suspicious files or network traffic.</a:t>
            </a:r>
            <a:endParaRPr lang="en-US" sz="2000" dirty="0">
              <a:latin typeface="Calibri"/>
              <a:cs typeface="Calibri"/>
            </a:endParaRPr>
          </a:p>
          <a:p>
            <a:pPr marL="0" indent="0">
              <a:buNone/>
            </a:pPr>
            <a:r>
              <a:rPr lang="en-US" sz="2000" b="1" dirty="0">
                <a:solidFill>
                  <a:srgbClr val="404040"/>
                </a:solidFill>
                <a:latin typeface="Calibri"/>
                <a:ea typeface="+mn-lt"/>
                <a:cs typeface="Calibri"/>
              </a:rPr>
              <a:t>Data Storage and Processing:</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Elasticsearch, Logstash, and Kibana (ELK Stack): For centralized log management and real-time data analysis.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MongoDB or PostgreSQL: For storing and querying security-related data.</a:t>
            </a:r>
            <a:endParaRPr lang="en-US" dirty="0"/>
          </a:p>
          <a:p>
            <a:pPr marL="0" indent="0">
              <a:spcBef>
                <a:spcPts val="20"/>
              </a:spcBef>
              <a:buNone/>
            </a:pPr>
            <a:r>
              <a:rPr lang="en-US" sz="2000" b="1" dirty="0">
                <a:solidFill>
                  <a:srgbClr val="404040"/>
                </a:solidFill>
                <a:latin typeface="Calibri"/>
                <a:cs typeface="Calibri"/>
              </a:rPr>
              <a:t>Integration and Deployment:</a:t>
            </a:r>
          </a:p>
          <a:p>
            <a:pPr marL="305435" indent="-305435"/>
            <a:r>
              <a:rPr lang="en-US" sz="2000" dirty="0">
                <a:solidFill>
                  <a:srgbClr val="404040"/>
                </a:solidFill>
                <a:latin typeface="Calibri"/>
                <a:cs typeface="Calibri"/>
              </a:rPr>
              <a:t>Docker and Kubernetes: For containerization and orchestration of microservices.</a:t>
            </a:r>
            <a:endParaRPr lang="en-US" dirty="0"/>
          </a:p>
          <a:p>
            <a:pPr marL="305435" indent="-305435"/>
            <a:r>
              <a:rPr lang="en-US" sz="2000" dirty="0">
                <a:solidFill>
                  <a:srgbClr val="404040"/>
                </a:solidFill>
                <a:latin typeface="Calibri"/>
                <a:cs typeface="Calibri"/>
              </a:rPr>
              <a:t>Apache Kafka Connect: For integrating with various data sources and sinks.</a:t>
            </a:r>
            <a:endParaRPr lang="en-US" dirty="0"/>
          </a:p>
          <a:p>
            <a:pPr marL="305435" indent="-305435"/>
            <a:endParaRPr lang="en-US" sz="2000" b="1" dirty="0">
              <a:solidFill>
                <a:srgbClr val="404040"/>
              </a:solidFill>
              <a:latin typeface="Calibri"/>
              <a:cs typeface="Calibri"/>
            </a:endParaRPr>
          </a:p>
        </p:txBody>
      </p:sp>
    </p:spTree>
    <p:extLst>
      <p:ext uri="{BB962C8B-B14F-4D97-AF65-F5344CB8AC3E}">
        <p14:creationId xmlns:p14="http://schemas.microsoft.com/office/powerpoint/2010/main" val="2369918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54889"/>
            <a:ext cx="11332174" cy="5480147"/>
          </a:xfrm>
        </p:spPr>
        <p:txBody>
          <a:bodyPr>
            <a:normAutofit fontScale="92500" lnSpcReduction="20000"/>
          </a:bodyPr>
          <a:lstStyle/>
          <a:p>
            <a:pPr marL="305435" indent="-305435"/>
            <a:r>
              <a:rPr lang="en-IN" sz="2000" b="1" dirty="0">
                <a:latin typeface="Calibri"/>
                <a:ea typeface="+mn-lt"/>
                <a:cs typeface="+mn-lt"/>
              </a:rPr>
              <a:t>Algorithm Selection:</a:t>
            </a:r>
            <a:endParaRPr lang="en-IN" sz="2000" b="1">
              <a:latin typeface="Calibri"/>
              <a:cs typeface="Calibri"/>
            </a:endParaRPr>
          </a:p>
          <a:p>
            <a:pPr marL="629920" indent="-305435">
              <a:lnSpc>
                <a:spcPct val="100000"/>
              </a:lnSpc>
              <a:spcBef>
                <a:spcPts val="20"/>
              </a:spcBef>
            </a:pPr>
            <a:r>
              <a:rPr lang="en-IN" sz="2000" dirty="0">
                <a:solidFill>
                  <a:srgbClr val="404040"/>
                </a:solidFill>
                <a:latin typeface="Calibri"/>
                <a:ea typeface="+mn-lt"/>
                <a:cs typeface="Calibri"/>
              </a:rPr>
              <a:t>one suitable algorithm for keylogger detection and security implementation project is the Random Forest algorithm.</a:t>
            </a:r>
            <a:endParaRPr lang="en-IN" sz="2000">
              <a:solidFill>
                <a:srgbClr val="404040"/>
              </a:solidFill>
              <a:latin typeface="Calibri"/>
              <a:cs typeface="Calibri"/>
            </a:endParaRPr>
          </a:p>
          <a:p>
            <a:pPr marL="629920" lvl="1" indent="-305435">
              <a:spcBef>
                <a:spcPts val="20"/>
              </a:spcBef>
            </a:pPr>
            <a:r>
              <a:rPr lang="en-IN" sz="2000" b="1" dirty="0">
                <a:latin typeface="Calibri"/>
                <a:ea typeface="+mn-lt"/>
                <a:cs typeface="Calibri"/>
              </a:rPr>
              <a:t>Random Forest:</a:t>
            </a:r>
            <a:endParaRPr lang="en-IN" b="1" dirty="0"/>
          </a:p>
          <a:p>
            <a:pPr marL="629920" lvl="1" indent="-305435"/>
            <a:r>
              <a:rPr lang="en-IN" sz="2000" b="1" dirty="0">
                <a:latin typeface="Calibri"/>
                <a:ea typeface="+mn-lt"/>
                <a:cs typeface="Calibri"/>
              </a:rPr>
              <a:t>Type:</a:t>
            </a:r>
            <a:r>
              <a:rPr lang="en-IN" sz="2000" dirty="0">
                <a:solidFill>
                  <a:srgbClr val="404040"/>
                </a:solidFill>
                <a:latin typeface="Calibri"/>
                <a:ea typeface="+mn-lt"/>
                <a:cs typeface="Calibri"/>
              </a:rPr>
              <a:t> Supervised Learning (Classification)</a:t>
            </a:r>
            <a:endParaRPr lang="en-IN" dirty="0"/>
          </a:p>
          <a:p>
            <a:pPr marL="324485" lvl="1" indent="0">
              <a:buNone/>
            </a:pPr>
            <a:r>
              <a:rPr lang="en-IN" sz="2000" b="1" dirty="0">
                <a:latin typeface="Calibri"/>
                <a:ea typeface="+mn-lt"/>
                <a:cs typeface="Calibri"/>
              </a:rPr>
              <a:t>Strengths:</a:t>
            </a:r>
            <a:endParaRPr lang="en-IN" b="1" dirty="0"/>
          </a:p>
          <a:p>
            <a:pPr marL="629920" lvl="1" indent="-305435"/>
            <a:r>
              <a:rPr lang="en-IN" sz="2000" dirty="0">
                <a:solidFill>
                  <a:srgbClr val="404040"/>
                </a:solidFill>
                <a:latin typeface="Calibri"/>
                <a:ea typeface="+mn-lt"/>
                <a:cs typeface="Calibri"/>
              </a:rPr>
              <a:t>Suitable for classification tasks with high-dimensional feature spaces.</a:t>
            </a:r>
            <a:endParaRPr lang="en-IN" dirty="0"/>
          </a:p>
          <a:p>
            <a:pPr marL="629920" lvl="1" indent="-305435"/>
            <a:r>
              <a:rPr lang="en-IN" sz="2000" dirty="0">
                <a:solidFill>
                  <a:srgbClr val="404040"/>
                </a:solidFill>
                <a:latin typeface="Calibri"/>
                <a:ea typeface="+mn-lt"/>
                <a:cs typeface="Calibri"/>
              </a:rPr>
              <a:t>Robust against overfitting due to the ensemble nature of the algorithm.</a:t>
            </a:r>
            <a:endParaRPr lang="en-IN" dirty="0"/>
          </a:p>
          <a:p>
            <a:pPr marL="629920" lvl="1" indent="-305435"/>
            <a:r>
              <a:rPr lang="en-IN" sz="2000" dirty="0">
                <a:solidFill>
                  <a:srgbClr val="404040"/>
                </a:solidFill>
                <a:latin typeface="Calibri"/>
                <a:ea typeface="+mn-lt"/>
                <a:cs typeface="Calibri"/>
              </a:rPr>
              <a:t>Can handle both numerical and categorical features.</a:t>
            </a:r>
            <a:endParaRPr lang="en-IN" dirty="0"/>
          </a:p>
          <a:p>
            <a:pPr marL="629920" lvl="1" indent="-305435"/>
            <a:r>
              <a:rPr lang="en-IN" sz="2000" dirty="0">
                <a:solidFill>
                  <a:srgbClr val="404040"/>
                </a:solidFill>
                <a:latin typeface="Calibri"/>
                <a:ea typeface="+mn-lt"/>
                <a:cs typeface="Calibri"/>
              </a:rPr>
              <a:t>Provides feature importance scores for interpretability.</a:t>
            </a:r>
            <a:endParaRPr lang="en-IN" dirty="0"/>
          </a:p>
          <a:p>
            <a:pPr marL="324485" lvl="1" indent="0">
              <a:buNone/>
            </a:pPr>
            <a:r>
              <a:rPr lang="en-IN" sz="2000" b="1" dirty="0">
                <a:latin typeface="Calibri"/>
                <a:ea typeface="+mn-lt"/>
                <a:cs typeface="Calibri"/>
              </a:rPr>
              <a:t>How it works:</a:t>
            </a:r>
            <a:endParaRPr lang="en-IN" b="1" dirty="0"/>
          </a:p>
          <a:p>
            <a:pPr marL="629920" lvl="1" indent="-305435"/>
            <a:r>
              <a:rPr lang="en-IN" sz="2000" dirty="0">
                <a:solidFill>
                  <a:srgbClr val="404040"/>
                </a:solidFill>
                <a:latin typeface="Calibri"/>
                <a:ea typeface="+mn-lt"/>
                <a:cs typeface="Calibri"/>
              </a:rPr>
              <a:t>Random Forest is an ensemble learning method that constructs multiple decision trees during training.</a:t>
            </a:r>
            <a:endParaRPr lang="en-IN" dirty="0"/>
          </a:p>
          <a:p>
            <a:pPr marL="629920" lvl="1" indent="-305435"/>
            <a:r>
              <a:rPr lang="en-IN" sz="2000" dirty="0">
                <a:solidFill>
                  <a:srgbClr val="404040"/>
                </a:solidFill>
                <a:latin typeface="Calibri"/>
                <a:ea typeface="+mn-lt"/>
                <a:cs typeface="Calibri"/>
              </a:rPr>
              <a:t>Each decision tree is trained on a random subset of the training data and a random subset of features.</a:t>
            </a:r>
            <a:endParaRPr lang="en-IN" dirty="0"/>
          </a:p>
          <a:p>
            <a:pPr marL="629920" lvl="1" indent="-305435"/>
            <a:r>
              <a:rPr lang="en-IN" sz="2000" dirty="0">
                <a:solidFill>
                  <a:srgbClr val="404040"/>
                </a:solidFill>
                <a:latin typeface="Calibri"/>
                <a:ea typeface="+mn-lt"/>
                <a:cs typeface="Calibri"/>
              </a:rPr>
              <a:t>During prediction, each tree in the forest independently predicts the class label, and the final prediction is determined by a majority vote (for classification tasks) or averaging (for regression tasks) of the individual tree predictions.</a:t>
            </a:r>
            <a:endParaRPr lang="en-IN" dirty="0"/>
          </a:p>
          <a:p>
            <a:pPr marL="629920" lvl="1" indent="-305435"/>
            <a:endParaRPr lang="en-IN" dirty="0">
              <a:latin typeface="Franklin Gothic Book" panose="020B0502020104020203"/>
              <a:cs typeface="Calibri"/>
            </a:endParaRPr>
          </a:p>
        </p:txBody>
      </p:sp>
    </p:spTree>
    <p:extLst>
      <p:ext uri="{BB962C8B-B14F-4D97-AF65-F5344CB8AC3E}">
        <p14:creationId xmlns:p14="http://schemas.microsoft.com/office/powerpoint/2010/main" val="4154508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21A2D-277E-1F44-5A02-BD4557270C2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4B81D6-D71F-DD6A-58DC-593F8E564825}"/>
              </a:ext>
            </a:extLst>
          </p:cNvPr>
          <p:cNvSpPr>
            <a:spLocks noGrp="1"/>
          </p:cNvSpPr>
          <p:nvPr>
            <p:ph idx="1"/>
          </p:nvPr>
        </p:nvSpPr>
        <p:spPr>
          <a:xfrm>
            <a:off x="581192" y="1234792"/>
            <a:ext cx="11220115" cy="5648234"/>
          </a:xfrm>
        </p:spPr>
        <p:txBody>
          <a:bodyPr vert="horz" lIns="91440" tIns="45720" rIns="91440" bIns="45720" rtlCol="0" anchor="ctr">
            <a:noAutofit/>
          </a:bodyPr>
          <a:lstStyle/>
          <a:p>
            <a:pPr marL="0" indent="0">
              <a:buNone/>
            </a:pPr>
            <a:r>
              <a:rPr lang="en-US" sz="2000" b="1" dirty="0">
                <a:latin typeface="Calibri"/>
                <a:ea typeface="+mn-lt"/>
                <a:cs typeface="+mn-lt"/>
              </a:rPr>
              <a:t>Application to Keylogger Detection:</a:t>
            </a:r>
            <a:endParaRPr lang="en-US" sz="2000" b="1" dirty="0">
              <a:latin typeface="Calibri"/>
              <a:cs typeface="Calibri"/>
            </a:endParaRPr>
          </a:p>
          <a:p>
            <a:pPr marL="305435" indent="-305435"/>
            <a:r>
              <a:rPr lang="en-US" sz="2000" dirty="0">
                <a:solidFill>
                  <a:srgbClr val="404040"/>
                </a:solidFill>
                <a:latin typeface="Calibri"/>
                <a:ea typeface="+mn-lt"/>
                <a:cs typeface="+mn-lt"/>
              </a:rPr>
              <a:t>Random Forest can be trained on a dataset of labeled examples, where each example represents either normal user behavior or keylogger activity.</a:t>
            </a:r>
            <a:endParaRPr lang="en-US" sz="2000" dirty="0">
              <a:latin typeface="Calibri"/>
              <a:cs typeface="Calibri"/>
            </a:endParaRPr>
          </a:p>
          <a:p>
            <a:pPr marL="305435" indent="-305435"/>
            <a:r>
              <a:rPr lang="en-US" sz="2000" dirty="0">
                <a:solidFill>
                  <a:srgbClr val="404040"/>
                </a:solidFill>
                <a:latin typeface="Calibri"/>
                <a:ea typeface="+mn-lt"/>
                <a:cs typeface="+mn-lt"/>
              </a:rPr>
              <a:t>Features extracted from user behavior, system logs, and network traffic can be used as input features for the algorithm.</a:t>
            </a:r>
            <a:endParaRPr lang="en-US" sz="2000" dirty="0">
              <a:latin typeface="Calibri"/>
              <a:cs typeface="Calibri"/>
            </a:endParaRPr>
          </a:p>
          <a:p>
            <a:pPr marL="305435" indent="-305435"/>
            <a:r>
              <a:rPr lang="en-US" sz="2000" dirty="0">
                <a:solidFill>
                  <a:srgbClr val="404040"/>
                </a:solidFill>
                <a:latin typeface="Calibri"/>
                <a:ea typeface="+mn-lt"/>
                <a:cs typeface="+mn-lt"/>
              </a:rPr>
              <a:t>The Random Forest model learns to distinguish between benign and malicious behavior based on the patterns present in the training data.</a:t>
            </a:r>
            <a:endParaRPr lang="en-US" sz="2000" dirty="0">
              <a:latin typeface="Calibri"/>
              <a:cs typeface="Calibri"/>
            </a:endParaRPr>
          </a:p>
          <a:p>
            <a:pPr marL="305435" indent="-305435"/>
            <a:r>
              <a:rPr lang="en-US" sz="2000" dirty="0">
                <a:solidFill>
                  <a:srgbClr val="404040"/>
                </a:solidFill>
                <a:latin typeface="Calibri"/>
                <a:ea typeface="+mn-lt"/>
                <a:cs typeface="+mn-lt"/>
              </a:rPr>
              <a:t>During prediction, the trained Random Forest model can classify new instances of behavior as either benign or potentially malicious based on the learned patterns.</a:t>
            </a:r>
            <a:endParaRPr lang="en-US" sz="2000" dirty="0">
              <a:latin typeface="Calibri"/>
              <a:cs typeface="Calibri"/>
            </a:endParaRPr>
          </a:p>
          <a:p>
            <a:pPr marL="0" indent="0">
              <a:buNone/>
            </a:pPr>
            <a:r>
              <a:rPr lang="en-US" sz="2000" b="1" dirty="0">
                <a:latin typeface="Calibri"/>
                <a:ea typeface="+mn-lt"/>
                <a:cs typeface="+mn-lt"/>
              </a:rPr>
              <a:t>Considerations:</a:t>
            </a:r>
            <a:endParaRPr lang="en-US" sz="2000" b="1" dirty="0">
              <a:latin typeface="Calibri"/>
              <a:cs typeface="Calibri"/>
            </a:endParaRPr>
          </a:p>
          <a:p>
            <a:pPr marL="305435" indent="-305435"/>
            <a:r>
              <a:rPr lang="en-US" sz="2000" dirty="0">
                <a:solidFill>
                  <a:srgbClr val="404040"/>
                </a:solidFill>
                <a:latin typeface="Calibri"/>
                <a:ea typeface="+mn-lt"/>
                <a:cs typeface="+mn-lt"/>
              </a:rPr>
              <a:t>Random Forests are generally effective for handling imbalanced datasets, which is common in security-related tasks where the number of malicious instances may be relatively small compared to benign instances.</a:t>
            </a:r>
            <a:endParaRPr lang="en-US" sz="2000" dirty="0">
              <a:latin typeface="Calibri"/>
              <a:cs typeface="Calibri"/>
            </a:endParaRPr>
          </a:p>
          <a:p>
            <a:pPr marL="305435" indent="-305435"/>
            <a:endParaRPr lang="en-US" sz="2000" dirty="0">
              <a:latin typeface="Calibri"/>
              <a:cs typeface="Calibri"/>
            </a:endParaRPr>
          </a:p>
        </p:txBody>
      </p:sp>
    </p:spTree>
    <p:extLst>
      <p:ext uri="{BB962C8B-B14F-4D97-AF65-F5344CB8AC3E}">
        <p14:creationId xmlns:p14="http://schemas.microsoft.com/office/powerpoint/2010/main" val="3291231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11D0C-2110-AB06-2932-4D4676C2F7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BF001F1-8BEE-D2FF-48AB-E18D89057845}"/>
              </a:ext>
            </a:extLst>
          </p:cNvPr>
          <p:cNvSpPr>
            <a:spLocks noGrp="1"/>
          </p:cNvSpPr>
          <p:nvPr>
            <p:ph idx="1"/>
          </p:nvPr>
        </p:nvSpPr>
        <p:spPr/>
        <p:txBody>
          <a:bodyPr>
            <a:normAutofit/>
          </a:bodyPr>
          <a:lstStyle/>
          <a:p>
            <a:pPr marL="305435" indent="-305435"/>
            <a:r>
              <a:rPr lang="en-US" sz="2000" dirty="0">
                <a:solidFill>
                  <a:srgbClr val="404040"/>
                </a:solidFill>
                <a:latin typeface="Calibri"/>
                <a:ea typeface="+mn-lt"/>
                <a:cs typeface="+mn-lt"/>
              </a:rPr>
              <a:t>Hyperparameter tuning may be required to optimize the performance of the Random Forest model, including parameters such as the number of trees, tree depth, and the number of features considered at each split.</a:t>
            </a:r>
          </a:p>
          <a:p>
            <a:pPr marL="0" indent="0">
              <a:buNone/>
            </a:pPr>
            <a:r>
              <a:rPr lang="en-US" sz="2000" b="1">
                <a:solidFill>
                  <a:srgbClr val="404040"/>
                </a:solidFill>
                <a:latin typeface="Calibri"/>
                <a:ea typeface="+mn-lt"/>
                <a:cs typeface="Calibri"/>
              </a:rPr>
              <a:t>Implementation:</a:t>
            </a:r>
            <a:endParaRPr lang="en-US" sz="2000" b="1" dirty="0">
              <a:solidFill>
                <a:srgbClr val="404040"/>
              </a:solidFill>
              <a:latin typeface="Calibri"/>
              <a:cs typeface="Calibri"/>
            </a:endParaRPr>
          </a:p>
          <a:p>
            <a:pPr marL="305435" indent="-305435"/>
            <a:r>
              <a:rPr lang="en-US" sz="2000">
                <a:solidFill>
                  <a:srgbClr val="404040"/>
                </a:solidFill>
                <a:latin typeface="Calibri"/>
                <a:ea typeface="+mn-lt"/>
                <a:cs typeface="Calibri"/>
              </a:rPr>
              <a:t>Random Forest algorithms are available in popular machine learning libraries such as scikit-learn in Python, making them accessible for implementation in security systems.</a:t>
            </a:r>
            <a:endParaRPr lang="en-US"/>
          </a:p>
          <a:p>
            <a:pPr marL="305435" indent="-305435">
              <a:spcBef>
                <a:spcPts val="20"/>
              </a:spcBef>
            </a:pPr>
            <a:r>
              <a:rPr lang="en-US" sz="2000" dirty="0">
                <a:solidFill>
                  <a:srgbClr val="404040"/>
                </a:solidFill>
                <a:latin typeface="Calibri"/>
                <a:ea typeface="+mn-lt"/>
                <a:cs typeface="Calibri"/>
              </a:rPr>
              <a:t>Random Forest is a versatile and effective algorithm for keylogger detection and security implementation, capable of handling complex patterns in user behavior and system activities to distinguish between normal and potentially malicious behavior.</a:t>
            </a:r>
            <a:br>
              <a:rPr lang="en-US" dirty="0"/>
            </a:br>
            <a:endParaRPr lang="en-US"/>
          </a:p>
          <a:p>
            <a:pPr marL="305435" indent="-305435"/>
            <a:endParaRPr lang="en-US" sz="2000" dirty="0">
              <a:solidFill>
                <a:srgbClr val="404040"/>
              </a:solidFill>
              <a:latin typeface="Calibri"/>
              <a:cs typeface="Calibri"/>
            </a:endParaRPr>
          </a:p>
        </p:txBody>
      </p:sp>
    </p:spTree>
    <p:extLst>
      <p:ext uri="{BB962C8B-B14F-4D97-AF65-F5344CB8AC3E}">
        <p14:creationId xmlns:p14="http://schemas.microsoft.com/office/powerpoint/2010/main" val="3681388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C483E-25AE-8DD5-7B77-5EB3B2AF9A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8DA4A1-A012-A142-0CBE-1F43D5EEEA29}"/>
              </a:ext>
            </a:extLst>
          </p:cNvPr>
          <p:cNvSpPr>
            <a:spLocks noGrp="1"/>
          </p:cNvSpPr>
          <p:nvPr>
            <p:ph idx="1"/>
          </p:nvPr>
        </p:nvSpPr>
        <p:spPr>
          <a:xfrm>
            <a:off x="581192" y="1111527"/>
            <a:ext cx="11029615" cy="5513765"/>
          </a:xfrm>
        </p:spPr>
        <p:txBody>
          <a:bodyPr vert="horz" lIns="91440" tIns="45720" rIns="91440" bIns="45720" rtlCol="0" anchor="ctr">
            <a:noAutofit/>
          </a:bodyPr>
          <a:lstStyle/>
          <a:p>
            <a:pPr marL="305435" indent="-305435"/>
            <a:r>
              <a:rPr lang="en-IN" sz="2000" b="1" dirty="0">
                <a:latin typeface="Calibri"/>
                <a:cs typeface="Calibri"/>
              </a:rPr>
              <a:t>Data Input:</a:t>
            </a:r>
            <a:br>
              <a:rPr lang="en-US" sz="2000" dirty="0">
                <a:latin typeface="Calibri"/>
              </a:rPr>
            </a:br>
            <a:r>
              <a:rPr lang="en-IN" sz="2000" dirty="0">
                <a:solidFill>
                  <a:srgbClr val="404040"/>
                </a:solidFill>
                <a:latin typeface="Calibri"/>
                <a:ea typeface="+mn-lt"/>
                <a:cs typeface="+mn-lt"/>
              </a:rPr>
              <a:t>In a keylogger detection system using a Random Forest algorithm, the input features play a crucial role in distinguishing between normal user </a:t>
            </a:r>
            <a:r>
              <a:rPr lang="en-IN" sz="2000" err="1">
                <a:solidFill>
                  <a:srgbClr val="404040"/>
                </a:solidFill>
                <a:latin typeface="Calibri"/>
                <a:ea typeface="+mn-lt"/>
                <a:cs typeface="+mn-lt"/>
              </a:rPr>
              <a:t>behavior</a:t>
            </a:r>
            <a:r>
              <a:rPr lang="en-IN" sz="2000" dirty="0">
                <a:solidFill>
                  <a:srgbClr val="404040"/>
                </a:solidFill>
                <a:latin typeface="Calibri"/>
                <a:ea typeface="+mn-lt"/>
                <a:cs typeface="+mn-lt"/>
              </a:rPr>
              <a:t> and potentially malicious activity. Here are some examples of input features that could be used by the algorithm:</a:t>
            </a:r>
            <a:endParaRPr lang="en-IN" sz="2000" dirty="0">
              <a:latin typeface="Calibri"/>
              <a:cs typeface="Calibri"/>
            </a:endParaRPr>
          </a:p>
          <a:p>
            <a:pPr marL="0" lvl="1" indent="0">
              <a:spcBef>
                <a:spcPts val="20"/>
              </a:spcBef>
              <a:buNone/>
            </a:pPr>
            <a:r>
              <a:rPr lang="en-IN" sz="2000" b="1" dirty="0">
                <a:latin typeface="Calibri"/>
                <a:cs typeface="Calibri"/>
              </a:rPr>
              <a:t>Keystroke Dynamics:</a:t>
            </a:r>
            <a:endParaRPr lang="en-IN" sz="2000" dirty="0">
              <a:solidFill>
                <a:srgbClr val="000000"/>
              </a:solidFill>
              <a:latin typeface="Calibri"/>
              <a:cs typeface="Calibri"/>
            </a:endParaRPr>
          </a:p>
          <a:p>
            <a:pPr marL="305435" lvl="1" indent="-305435"/>
            <a:r>
              <a:rPr lang="en-IN" sz="2000" dirty="0">
                <a:latin typeface="Calibri"/>
                <a:cs typeface="Calibri"/>
              </a:rPr>
              <a:t>Duration of key presses: The time duration for which each key is pressed.</a:t>
            </a:r>
            <a:endParaRPr lang="en-IN" sz="2000" dirty="0">
              <a:solidFill>
                <a:srgbClr val="000000"/>
              </a:solidFill>
              <a:latin typeface="Calibri"/>
              <a:cs typeface="Calibri"/>
            </a:endParaRPr>
          </a:p>
          <a:p>
            <a:pPr marL="305435" lvl="1" indent="-305435"/>
            <a:r>
              <a:rPr lang="en-IN" sz="2000" dirty="0">
                <a:latin typeface="Calibri"/>
                <a:cs typeface="Calibri"/>
              </a:rPr>
              <a:t>Inter-key intervals: The time intervals between consecutive key presses.</a:t>
            </a:r>
            <a:endParaRPr lang="en-IN" sz="2000" dirty="0">
              <a:solidFill>
                <a:srgbClr val="000000"/>
              </a:solidFill>
              <a:latin typeface="Calibri"/>
              <a:cs typeface="Calibri"/>
            </a:endParaRPr>
          </a:p>
          <a:p>
            <a:pPr marL="305435" lvl="1" indent="-305435"/>
            <a:r>
              <a:rPr lang="en-IN" sz="2000" dirty="0">
                <a:latin typeface="Calibri"/>
                <a:cs typeface="Calibri"/>
              </a:rPr>
              <a:t>Typing speed: The rate at which keys are pressed, measured in characters per minute.</a:t>
            </a:r>
            <a:endParaRPr lang="en-IN" sz="2000" dirty="0">
              <a:solidFill>
                <a:srgbClr val="000000"/>
              </a:solidFill>
              <a:latin typeface="Calibri"/>
              <a:cs typeface="Calibri"/>
            </a:endParaRPr>
          </a:p>
          <a:p>
            <a:pPr marL="305435" lvl="1" indent="-305435"/>
            <a:r>
              <a:rPr lang="en-IN" sz="2000" dirty="0">
                <a:latin typeface="Calibri"/>
                <a:cs typeface="Calibri"/>
              </a:rPr>
              <a:t>Frequency of key combinations: The occurrence of specific key sequences or combinations (e.g., CTRL + ALT + DEL).</a:t>
            </a:r>
            <a:endParaRPr lang="en-IN" sz="2000" dirty="0">
              <a:solidFill>
                <a:srgbClr val="000000"/>
              </a:solidFill>
              <a:latin typeface="Calibri"/>
              <a:cs typeface="Calibri"/>
            </a:endParaRPr>
          </a:p>
          <a:p>
            <a:pPr marL="0" indent="0">
              <a:lnSpc>
                <a:spcPct val="100000"/>
              </a:lnSpc>
              <a:spcBef>
                <a:spcPts val="20"/>
              </a:spcBef>
              <a:buNone/>
            </a:pPr>
            <a:r>
              <a:rPr lang="en-IN" sz="2000" b="1" dirty="0">
                <a:latin typeface="Calibri"/>
                <a:ea typeface="+mn-lt"/>
                <a:cs typeface="Calibri"/>
              </a:rPr>
              <a:t>System Activities:</a:t>
            </a:r>
            <a:endParaRPr lang="en-IN" sz="2000" b="1" dirty="0">
              <a:latin typeface="Calibri"/>
              <a:cs typeface="Calibri"/>
            </a:endParaRPr>
          </a:p>
          <a:p>
            <a:pPr marL="305435" lvl="1" indent="-305435"/>
            <a:r>
              <a:rPr lang="en-IN" sz="2000" dirty="0">
                <a:solidFill>
                  <a:srgbClr val="404040"/>
                </a:solidFill>
                <a:latin typeface="Calibri"/>
                <a:ea typeface="+mn-lt"/>
                <a:cs typeface="Calibri"/>
              </a:rPr>
              <a:t>Process executions: Information about processes or applications launched by the user.</a:t>
            </a:r>
            <a:endParaRPr lang="en-IN" dirty="0"/>
          </a:p>
          <a:p>
            <a:pPr marL="305435" lvl="1" indent="-305435"/>
            <a:r>
              <a:rPr lang="en-IN" sz="2000" dirty="0">
                <a:solidFill>
                  <a:srgbClr val="404040"/>
                </a:solidFill>
                <a:latin typeface="Calibri"/>
                <a:ea typeface="+mn-lt"/>
                <a:cs typeface="Calibri"/>
              </a:rPr>
              <a:t>File system modifications: Changes made to files or directories on the system.</a:t>
            </a:r>
          </a:p>
        </p:txBody>
      </p:sp>
    </p:spTree>
    <p:extLst>
      <p:ext uri="{BB962C8B-B14F-4D97-AF65-F5344CB8AC3E}">
        <p14:creationId xmlns:p14="http://schemas.microsoft.com/office/powerpoint/2010/main" val="3949701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D8FBA-B2E0-2CF8-B1CB-8CE9F4ED029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529564-219C-0396-F645-9A732939EEF3}"/>
              </a:ext>
            </a:extLst>
          </p:cNvPr>
          <p:cNvSpPr>
            <a:spLocks noGrp="1"/>
          </p:cNvSpPr>
          <p:nvPr>
            <p:ph idx="1"/>
          </p:nvPr>
        </p:nvSpPr>
        <p:spPr>
          <a:xfrm>
            <a:off x="581192" y="1245997"/>
            <a:ext cx="11029615" cy="4908647"/>
          </a:xfrm>
        </p:spPr>
        <p:txBody>
          <a:bodyPr/>
          <a:lstStyle/>
          <a:p>
            <a:pPr marL="0" indent="0">
              <a:spcBef>
                <a:spcPts val="20"/>
              </a:spcBef>
              <a:buNone/>
            </a:pPr>
            <a:r>
              <a:rPr lang="en-US" sz="2000" b="1" dirty="0">
                <a:latin typeface="Calibri"/>
                <a:ea typeface="+mn-lt"/>
                <a:cs typeface="+mn-lt"/>
              </a:rPr>
              <a:t>User Interactions:</a:t>
            </a:r>
            <a:endParaRPr lang="en-US" sz="2000" b="1" dirty="0">
              <a:latin typeface="Calibri"/>
              <a:cs typeface="Calibri"/>
            </a:endParaRPr>
          </a:p>
          <a:p>
            <a:pPr marL="305435" indent="-305435"/>
            <a:r>
              <a:rPr lang="en-US" sz="2000" dirty="0">
                <a:solidFill>
                  <a:srgbClr val="404040"/>
                </a:solidFill>
                <a:latin typeface="Calibri"/>
                <a:ea typeface="+mn-lt"/>
                <a:cs typeface="+mn-lt"/>
              </a:rPr>
              <a:t>Application usage patterns: Frequency and duration of interactions with different applications.</a:t>
            </a:r>
            <a:endParaRPr lang="en-US" sz="2000" dirty="0">
              <a:latin typeface="Calibri"/>
              <a:cs typeface="Calibri"/>
            </a:endParaRPr>
          </a:p>
          <a:p>
            <a:pPr marL="305435" indent="-305435"/>
            <a:r>
              <a:rPr lang="en-US" sz="2000" dirty="0">
                <a:solidFill>
                  <a:srgbClr val="404040"/>
                </a:solidFill>
                <a:latin typeface="Calibri"/>
                <a:ea typeface="+mn-lt"/>
                <a:cs typeface="+mn-lt"/>
              </a:rPr>
              <a:t>Mouse movements: Patterns of mouse movements and clicks.</a:t>
            </a:r>
            <a:endParaRPr lang="en-US" sz="2000" dirty="0">
              <a:latin typeface="Calibri"/>
            </a:endParaRPr>
          </a:p>
          <a:p>
            <a:pPr marL="0" indent="0">
              <a:spcBef>
                <a:spcPts val="20"/>
              </a:spcBef>
              <a:buNone/>
            </a:pPr>
            <a:r>
              <a:rPr lang="en-US" sz="2000" b="1" dirty="0">
                <a:latin typeface="Calibri"/>
                <a:ea typeface="+mn-lt"/>
                <a:cs typeface="Calibri"/>
              </a:rPr>
              <a:t>Contextual Information:</a:t>
            </a:r>
            <a:endParaRPr lang="en-US" sz="2000" b="1" dirty="0">
              <a:latin typeface="Calibri"/>
              <a:cs typeface="Calibri"/>
            </a:endParaRPr>
          </a:p>
          <a:p>
            <a:pPr marL="305435" indent="-305435"/>
            <a:r>
              <a:rPr lang="en-US" sz="2000" dirty="0">
                <a:solidFill>
                  <a:srgbClr val="404040"/>
                </a:solidFill>
                <a:latin typeface="Calibri"/>
                <a:ea typeface="+mn-lt"/>
                <a:cs typeface="Calibri"/>
              </a:rPr>
              <a:t>Time of day: The timestamp of each recorded event, providing temporal context.</a:t>
            </a:r>
            <a:endParaRPr lang="en-US" dirty="0"/>
          </a:p>
          <a:p>
            <a:pPr marL="305435" indent="-305435"/>
            <a:r>
              <a:rPr lang="en-US" sz="2000" dirty="0">
                <a:solidFill>
                  <a:srgbClr val="404040"/>
                </a:solidFill>
                <a:latin typeface="Calibri"/>
                <a:ea typeface="+mn-lt"/>
                <a:cs typeface="Calibri"/>
              </a:rPr>
              <a:t>Day of the week: Information about the day on which the event occurred.</a:t>
            </a:r>
            <a:endParaRPr lang="en-US" dirty="0"/>
          </a:p>
          <a:p>
            <a:pPr marL="305435" indent="-305435"/>
            <a:r>
              <a:rPr lang="en-US" sz="2000" dirty="0">
                <a:solidFill>
                  <a:srgbClr val="404040"/>
                </a:solidFill>
                <a:latin typeface="Calibri"/>
                <a:ea typeface="+mn-lt"/>
                <a:cs typeface="Calibri"/>
              </a:rPr>
              <a:t>User identity: The identity or user profile associated with the recorded activity.</a:t>
            </a:r>
            <a:endParaRPr lang="en-US" dirty="0"/>
          </a:p>
          <a:p>
            <a:pPr marL="0" indent="0">
              <a:spcBef>
                <a:spcPts val="20"/>
              </a:spcBef>
              <a:buNone/>
            </a:pPr>
            <a:r>
              <a:rPr lang="en-US" sz="2000" b="1" dirty="0">
                <a:latin typeface="Calibri"/>
                <a:ea typeface="+mn-lt"/>
                <a:cs typeface="Calibri"/>
              </a:rPr>
              <a:t>Derived Features:</a:t>
            </a:r>
            <a:endParaRPr lang="en-US" sz="2000" b="1" dirty="0">
              <a:latin typeface="Calibri"/>
              <a:cs typeface="Calibri"/>
            </a:endParaRPr>
          </a:p>
          <a:p>
            <a:pPr marL="305435" indent="-305435"/>
            <a:r>
              <a:rPr lang="en-US" sz="2000" dirty="0">
                <a:solidFill>
                  <a:srgbClr val="404040"/>
                </a:solidFill>
                <a:latin typeface="Calibri"/>
                <a:ea typeface="+mn-lt"/>
                <a:cs typeface="Calibri"/>
              </a:rPr>
              <a:t>Statistical measures: Mean, median, standard deviation, and other statistical measures calculated from the raw data.</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3297215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F6C08-98F5-903B-775E-52183F48B4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FD45D5A-7106-D9A3-4683-DEA5B36ADA3C}"/>
              </a:ext>
            </a:extLst>
          </p:cNvPr>
          <p:cNvSpPr>
            <a:spLocks noGrp="1"/>
          </p:cNvSpPr>
          <p:nvPr>
            <p:ph idx="1"/>
          </p:nvPr>
        </p:nvSpPr>
        <p:spPr/>
        <p:txBody>
          <a:bodyPr/>
          <a:lstStyle/>
          <a:p>
            <a:pPr marL="305435" indent="-305435"/>
            <a:r>
              <a:rPr lang="en-IN" sz="2000" dirty="0">
                <a:latin typeface="Calibri"/>
                <a:cs typeface="Calibri"/>
              </a:rPr>
              <a:t>Training Process:</a:t>
            </a:r>
            <a:endParaRPr lang="en-IN" sz="2000">
              <a:solidFill>
                <a:srgbClr val="000000"/>
              </a:solidFill>
              <a:latin typeface="Calibri"/>
              <a:cs typeface="Calibri"/>
            </a:endParaRPr>
          </a:p>
          <a:p>
            <a:pPr marL="324485" indent="0">
              <a:lnSpc>
                <a:spcPct val="100000"/>
              </a:lnSpc>
              <a:spcBef>
                <a:spcPts val="20"/>
              </a:spcBef>
              <a:buNone/>
            </a:pPr>
            <a:r>
              <a:rPr lang="en-IN" sz="2000" b="1" dirty="0">
                <a:solidFill>
                  <a:srgbClr val="404040"/>
                </a:solidFill>
                <a:latin typeface="Calibri"/>
                <a:ea typeface="+mn-lt"/>
                <a:cs typeface="Calibri"/>
              </a:rPr>
              <a:t>Data Collection:</a:t>
            </a:r>
            <a:endParaRPr lang="en-IN" sz="2000" b="1" dirty="0">
              <a:solidFill>
                <a:srgbClr val="404040"/>
              </a:solidFill>
              <a:latin typeface="Calibri"/>
              <a:cs typeface="Calibri"/>
            </a:endParaRPr>
          </a:p>
          <a:p>
            <a:pPr marL="629920" lvl="1" indent="-305435"/>
            <a:r>
              <a:rPr lang="en-IN" sz="2000">
                <a:solidFill>
                  <a:srgbClr val="404040"/>
                </a:solidFill>
                <a:latin typeface="Calibri"/>
                <a:ea typeface="+mn-lt"/>
                <a:cs typeface="Calibri"/>
              </a:rPr>
              <a:t>Gather a dataset of historical data containing examples of both normal user behavior and instances of keylogger activity.</a:t>
            </a:r>
            <a:endParaRPr lang="en-IN"/>
          </a:p>
          <a:p>
            <a:pPr marL="629920" lvl="1" indent="-305435"/>
            <a:r>
              <a:rPr lang="en-IN" sz="2000" dirty="0">
                <a:solidFill>
                  <a:srgbClr val="404040"/>
                </a:solidFill>
                <a:latin typeface="Calibri"/>
                <a:ea typeface="+mn-lt"/>
                <a:cs typeface="Calibri"/>
              </a:rPr>
              <a:t>Ensure that the dataset covers a diverse range of scenarios and captures relevant features that characterize different types of user interactions and system activities.</a:t>
            </a:r>
            <a:endParaRPr lang="en-IN" dirty="0"/>
          </a:p>
          <a:p>
            <a:pPr marL="324485" indent="0">
              <a:lnSpc>
                <a:spcPct val="100000"/>
              </a:lnSpc>
              <a:spcBef>
                <a:spcPts val="20"/>
              </a:spcBef>
              <a:buNone/>
            </a:pPr>
            <a:r>
              <a:rPr lang="en-IN" sz="2000" b="1">
                <a:solidFill>
                  <a:srgbClr val="404040"/>
                </a:solidFill>
                <a:latin typeface="Calibri"/>
                <a:ea typeface="+mn-lt"/>
                <a:cs typeface="Calibri"/>
              </a:rPr>
              <a:t>Data Preprocessing:</a:t>
            </a:r>
            <a:endParaRPr lang="en-IN" sz="2000" b="1" dirty="0">
              <a:solidFill>
                <a:srgbClr val="404040"/>
              </a:solidFill>
              <a:latin typeface="Calibri"/>
              <a:cs typeface="Calibri"/>
            </a:endParaRPr>
          </a:p>
          <a:p>
            <a:pPr marL="629920" lvl="1" indent="-305435"/>
            <a:r>
              <a:rPr lang="en-IN" sz="2000">
                <a:solidFill>
                  <a:srgbClr val="404040"/>
                </a:solidFill>
                <a:latin typeface="Calibri"/>
                <a:ea typeface="+mn-lt"/>
                <a:cs typeface="Calibri"/>
              </a:rPr>
              <a:t>Clean the dataset by handling missing values, removing outliers, and normalizing numerical features if necessary.</a:t>
            </a:r>
            <a:endParaRPr lang="en-IN"/>
          </a:p>
          <a:p>
            <a:pPr marL="629920" lvl="1" indent="-305435"/>
            <a:r>
              <a:rPr lang="en-IN" sz="2000" dirty="0">
                <a:solidFill>
                  <a:srgbClr val="404040"/>
                </a:solidFill>
                <a:latin typeface="Calibri"/>
                <a:ea typeface="+mn-lt"/>
                <a:cs typeface="Calibri"/>
              </a:rPr>
              <a:t>Encode categorical variables into numerical representations if applicable.</a:t>
            </a:r>
          </a:p>
          <a:p>
            <a:pPr marL="629920" lvl="1" indent="-305435"/>
            <a:endParaRPr lang="en-IN" sz="2000" dirty="0">
              <a:latin typeface="Calibri"/>
              <a:cs typeface="Calibri"/>
            </a:endParaRPr>
          </a:p>
        </p:txBody>
      </p:sp>
    </p:spTree>
    <p:extLst>
      <p:ext uri="{BB962C8B-B14F-4D97-AF65-F5344CB8AC3E}">
        <p14:creationId xmlns:p14="http://schemas.microsoft.com/office/powerpoint/2010/main" val="4282535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17D62-E88B-A682-D7D8-94D55AC2F4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7C8049-CE1C-E34C-94F9-A371A60C3429}"/>
              </a:ext>
            </a:extLst>
          </p:cNvPr>
          <p:cNvSpPr>
            <a:spLocks noGrp="1"/>
          </p:cNvSpPr>
          <p:nvPr>
            <p:ph idx="1"/>
          </p:nvPr>
        </p:nvSpPr>
        <p:spPr>
          <a:xfrm>
            <a:off x="581192" y="1245997"/>
            <a:ext cx="11029615" cy="4931058"/>
          </a:xfrm>
        </p:spPr>
        <p:txBody>
          <a:bodyPr/>
          <a:lstStyle/>
          <a:p>
            <a:pPr marL="0" indent="0">
              <a:spcBef>
                <a:spcPts val="20"/>
              </a:spcBef>
              <a:buNone/>
            </a:pPr>
            <a:r>
              <a:rPr lang="en-US" sz="2000" b="1" dirty="0">
                <a:latin typeface="Calibri"/>
                <a:ea typeface="+mn-lt"/>
                <a:cs typeface="+mn-lt"/>
              </a:rPr>
              <a:t>Feature Extraction:</a:t>
            </a:r>
            <a:endParaRPr lang="en-US" sz="2000" b="1" dirty="0">
              <a:latin typeface="Calibri"/>
              <a:cs typeface="Calibri"/>
            </a:endParaRPr>
          </a:p>
          <a:p>
            <a:pPr marL="305435" indent="-305435"/>
            <a:r>
              <a:rPr lang="en-US" sz="2000" dirty="0">
                <a:solidFill>
                  <a:srgbClr val="404040"/>
                </a:solidFill>
                <a:latin typeface="Calibri"/>
                <a:ea typeface="+mn-lt"/>
                <a:cs typeface="+mn-lt"/>
              </a:rPr>
              <a:t>Extract relevant features from the dataset that are indicative of normal and potentially malicious behavior.</a:t>
            </a:r>
            <a:endParaRPr lang="en-US" sz="2000" dirty="0">
              <a:latin typeface="Calibri"/>
              <a:cs typeface="Calibri"/>
            </a:endParaRPr>
          </a:p>
          <a:p>
            <a:pPr marL="0" indent="0">
              <a:spcBef>
                <a:spcPts val="20"/>
              </a:spcBef>
              <a:buNone/>
            </a:pPr>
            <a:r>
              <a:rPr lang="en-US" sz="2000" b="1" dirty="0">
                <a:latin typeface="Calibri"/>
                <a:ea typeface="+mn-lt"/>
                <a:cs typeface="+mn-lt"/>
              </a:rPr>
              <a:t>Splitting the Dataset:</a:t>
            </a:r>
            <a:endParaRPr lang="en-US" sz="2000" b="1" dirty="0">
              <a:latin typeface="Calibri"/>
              <a:cs typeface="Calibri"/>
            </a:endParaRPr>
          </a:p>
          <a:p>
            <a:pPr marL="305435" indent="-305435"/>
            <a:r>
              <a:rPr lang="en-US" sz="2000" dirty="0">
                <a:solidFill>
                  <a:srgbClr val="404040"/>
                </a:solidFill>
                <a:latin typeface="Calibri"/>
                <a:ea typeface="+mn-lt"/>
                <a:cs typeface="+mn-lt"/>
              </a:rPr>
              <a:t>Divide the dataset into training and testing sets to evaluate the performance of the trained model.</a:t>
            </a:r>
            <a:endParaRPr lang="en-US" sz="2000" dirty="0">
              <a:latin typeface="Calibri"/>
              <a:cs typeface="Calibri"/>
            </a:endParaRPr>
          </a:p>
          <a:p>
            <a:pPr marL="0" indent="0">
              <a:spcBef>
                <a:spcPts val="20"/>
              </a:spcBef>
              <a:buNone/>
            </a:pPr>
            <a:r>
              <a:rPr lang="en-US" sz="2000" b="1" dirty="0">
                <a:latin typeface="Calibri"/>
                <a:ea typeface="+mn-lt"/>
                <a:cs typeface="+mn-lt"/>
              </a:rPr>
              <a:t>Training the Random Forest Model:</a:t>
            </a:r>
            <a:endParaRPr lang="en-US" sz="2000" b="1">
              <a:latin typeface="Calibri"/>
              <a:cs typeface="Calibri"/>
            </a:endParaRPr>
          </a:p>
          <a:p>
            <a:pPr marL="305435" indent="-305435"/>
            <a:r>
              <a:rPr lang="en-US" sz="2000" dirty="0">
                <a:solidFill>
                  <a:srgbClr val="404040"/>
                </a:solidFill>
                <a:latin typeface="Calibri"/>
                <a:ea typeface="+mn-lt"/>
                <a:cs typeface="+mn-lt"/>
              </a:rPr>
              <a:t>Initialize a Random Forest classifier with appropriate hyperparameters, such as the number of trees, tree depth, and minimum samples per leaf.</a:t>
            </a:r>
            <a:endParaRPr lang="en-US" sz="2000" dirty="0">
              <a:latin typeface="Calibri"/>
              <a:cs typeface="Calibri"/>
            </a:endParaRPr>
          </a:p>
          <a:p>
            <a:pPr marL="0" indent="0">
              <a:spcBef>
                <a:spcPts val="20"/>
              </a:spcBef>
              <a:buNone/>
            </a:pPr>
            <a:r>
              <a:rPr lang="en-US" sz="2000" b="1" dirty="0">
                <a:latin typeface="Calibri"/>
                <a:ea typeface="+mn-lt"/>
                <a:cs typeface="Calibri"/>
              </a:rPr>
              <a:t>Model Evaluation:</a:t>
            </a:r>
            <a:endParaRPr lang="en-US" sz="2000" b="1" dirty="0">
              <a:latin typeface="Calibri"/>
              <a:cs typeface="Calibri"/>
            </a:endParaRPr>
          </a:p>
          <a:p>
            <a:pPr marL="305435" indent="-305435"/>
            <a:r>
              <a:rPr lang="en-US" sz="2000" dirty="0">
                <a:solidFill>
                  <a:srgbClr val="404040"/>
                </a:solidFill>
                <a:latin typeface="Calibri"/>
                <a:ea typeface="+mn-lt"/>
                <a:cs typeface="Calibri"/>
              </a:rPr>
              <a:t>Evaluate the trained Random Forest model's performance on the testing dataset to assess its ability to generalize to unseen data.</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3863821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C4C2-DAAE-216D-A4AA-31E2BE5006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6DF8CEA-8A4E-59FB-CFC4-09D27367BA94}"/>
              </a:ext>
            </a:extLst>
          </p:cNvPr>
          <p:cNvSpPr>
            <a:spLocks noGrp="1"/>
          </p:cNvSpPr>
          <p:nvPr>
            <p:ph idx="1"/>
          </p:nvPr>
        </p:nvSpPr>
        <p:spPr/>
        <p:txBody>
          <a:bodyPr/>
          <a:lstStyle/>
          <a:p>
            <a:pPr marL="0" indent="0">
              <a:spcBef>
                <a:spcPts val="20"/>
              </a:spcBef>
              <a:buNone/>
            </a:pPr>
            <a:r>
              <a:rPr lang="en-US" sz="2000" b="1" dirty="0">
                <a:latin typeface="Calibri"/>
                <a:ea typeface="+mn-lt"/>
                <a:cs typeface="+mn-lt"/>
              </a:rPr>
              <a:t>Model Deployment:</a:t>
            </a:r>
            <a:endParaRPr lang="en-US" sz="2000" b="1">
              <a:latin typeface="Calibri"/>
              <a:cs typeface="Calibri"/>
            </a:endParaRPr>
          </a:p>
          <a:p>
            <a:pPr marL="305435" indent="-305435"/>
            <a:r>
              <a:rPr lang="en-US" sz="2000" dirty="0">
                <a:solidFill>
                  <a:srgbClr val="404040"/>
                </a:solidFill>
                <a:latin typeface="Calibri"/>
                <a:ea typeface="+mn-lt"/>
                <a:cs typeface="+mn-lt"/>
              </a:rPr>
              <a:t>Once satisfied with the model's performance, deploy it into the production environment for real-time monitoring and detection of keylogger activity.</a:t>
            </a:r>
            <a:endParaRPr lang="en-US" sz="2000" dirty="0">
              <a:latin typeface="Calibri"/>
              <a:cs typeface="Calibri"/>
            </a:endParaRPr>
          </a:p>
          <a:p>
            <a:pPr marL="0" indent="0">
              <a:buNone/>
            </a:pPr>
            <a:r>
              <a:rPr lang="en-US" sz="2000" b="1" dirty="0">
                <a:ea typeface="+mn-lt"/>
                <a:cs typeface="+mn-lt"/>
              </a:rPr>
              <a:t>By training the Random Forest algorithm using historical data, the model learns patterns and relationships in the data that enable it to distinguish between normal user behavior and keylogger activity. Regular monitoring and updating of the model with new data are essential to ensure its effectiveness in detecting evolving threats.</a:t>
            </a:r>
            <a:endParaRPr lang="en-US" sz="2000" b="1" dirty="0">
              <a:latin typeface="Calibri"/>
              <a:cs typeface="Calibri"/>
            </a:endParaRPr>
          </a:p>
          <a:p>
            <a:pPr marL="305435" indent="-305435"/>
            <a:endParaRPr lang="en-US" dirty="0"/>
          </a:p>
          <a:p>
            <a:pPr marL="305435" indent="-305435"/>
            <a:endParaRPr lang="en-US" sz="2000" dirty="0">
              <a:latin typeface="Calibri"/>
            </a:endParaRPr>
          </a:p>
          <a:p>
            <a:pPr marL="305435" indent="-305435"/>
            <a:endParaRPr lang="en-US" sz="2000" dirty="0">
              <a:latin typeface="Calibri"/>
              <a:cs typeface="Calibri"/>
            </a:endParaRPr>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1444569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617BF-E54A-35E0-524D-F182AEDF55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88987D-9D4D-DFEF-3129-ACE0F3A51F46}"/>
              </a:ext>
            </a:extLst>
          </p:cNvPr>
          <p:cNvSpPr>
            <a:spLocks noGrp="1"/>
          </p:cNvSpPr>
          <p:nvPr>
            <p:ph idx="1"/>
          </p:nvPr>
        </p:nvSpPr>
        <p:spPr>
          <a:xfrm>
            <a:off x="581192" y="1234792"/>
            <a:ext cx="11029615" cy="5749086"/>
          </a:xfrm>
        </p:spPr>
        <p:txBody>
          <a:bodyPr>
            <a:normAutofit/>
          </a:bodyPr>
          <a:lstStyle/>
          <a:p>
            <a:pPr marL="0" indent="0">
              <a:buNone/>
            </a:pPr>
            <a:r>
              <a:rPr lang="en-IN" sz="2000" b="1" dirty="0">
                <a:latin typeface="Calibri"/>
                <a:cs typeface="Calibri"/>
              </a:rPr>
              <a:t>Prediction Process:</a:t>
            </a:r>
            <a:endParaRPr lang="en-IN" sz="2000" dirty="0">
              <a:solidFill>
                <a:srgbClr val="404040"/>
              </a:solidFill>
              <a:latin typeface="Calibri"/>
              <a:cs typeface="Calibri"/>
            </a:endParaRPr>
          </a:p>
          <a:p>
            <a:pPr marL="305435" indent="-305435">
              <a:spcBef>
                <a:spcPts val="20"/>
              </a:spcBef>
            </a:pPr>
            <a:r>
              <a:rPr lang="en-IN" sz="2000" dirty="0">
                <a:solidFill>
                  <a:srgbClr val="404040"/>
                </a:solidFill>
                <a:latin typeface="Calibri"/>
                <a:ea typeface="+mn-lt"/>
                <a:cs typeface="Calibri"/>
              </a:rPr>
              <a:t>Once the Random Forest algorithm is trained using historical data, it can make predictions on new, unseen data by leveraging the ensemble of decision trees it has built. Here's how the trained algorithm makes predictions:</a:t>
            </a:r>
            <a:endParaRPr lang="en-IN" sz="2000" dirty="0">
              <a:solidFill>
                <a:srgbClr val="404040"/>
              </a:solidFill>
              <a:latin typeface="Calibri"/>
              <a:cs typeface="Calibri"/>
            </a:endParaRPr>
          </a:p>
          <a:p>
            <a:pPr marL="0" indent="0">
              <a:spcBef>
                <a:spcPts val="20"/>
              </a:spcBef>
              <a:buNone/>
            </a:pPr>
            <a:r>
              <a:rPr lang="en-IN" sz="2000" b="1" dirty="0">
                <a:solidFill>
                  <a:srgbClr val="404040"/>
                </a:solidFill>
                <a:latin typeface="Calibri"/>
                <a:ea typeface="+mn-lt"/>
                <a:cs typeface="Calibri"/>
              </a:rPr>
              <a:t>Input Data:</a:t>
            </a:r>
            <a:endParaRPr lang="en-IN" sz="2000">
              <a:latin typeface="Calibri"/>
              <a:cs typeface="Calibri"/>
            </a:endParaRPr>
          </a:p>
          <a:p>
            <a:pPr marL="305435" indent="-305435"/>
            <a:r>
              <a:rPr lang="en-IN" sz="2000" dirty="0">
                <a:solidFill>
                  <a:srgbClr val="404040"/>
                </a:solidFill>
                <a:latin typeface="Calibri"/>
                <a:ea typeface="+mn-lt"/>
                <a:cs typeface="Calibri"/>
              </a:rPr>
              <a:t>The algorithm receives input data in the form of features extracted from keyboard events, system activities, user interactions, and contextual information.</a:t>
            </a:r>
            <a:endParaRPr lang="en-IN" sz="2000" dirty="0">
              <a:latin typeface="Calibri"/>
              <a:cs typeface="Calibri"/>
            </a:endParaRPr>
          </a:p>
          <a:p>
            <a:pPr marL="305435" indent="-305435"/>
            <a:r>
              <a:rPr lang="en-IN" sz="2000" dirty="0">
                <a:solidFill>
                  <a:srgbClr val="404040"/>
                </a:solidFill>
                <a:latin typeface="Calibri"/>
                <a:ea typeface="+mn-lt"/>
                <a:cs typeface="Calibri"/>
              </a:rPr>
              <a:t>These features should be </a:t>
            </a:r>
            <a:r>
              <a:rPr lang="en-IN" sz="2000" dirty="0" err="1">
                <a:solidFill>
                  <a:srgbClr val="404040"/>
                </a:solidFill>
                <a:latin typeface="Calibri"/>
                <a:ea typeface="+mn-lt"/>
                <a:cs typeface="Calibri"/>
              </a:rPr>
              <a:t>preprocessed</a:t>
            </a:r>
            <a:r>
              <a:rPr lang="en-IN" sz="2000" dirty="0">
                <a:solidFill>
                  <a:srgbClr val="404040"/>
                </a:solidFill>
                <a:latin typeface="Calibri"/>
                <a:ea typeface="+mn-lt"/>
                <a:cs typeface="Calibri"/>
              </a:rPr>
              <a:t> and formatted in the same way as the training data.</a:t>
            </a:r>
            <a:endParaRPr lang="en-IN" sz="2000" dirty="0">
              <a:latin typeface="Calibri"/>
              <a:cs typeface="Calibri"/>
            </a:endParaRPr>
          </a:p>
          <a:p>
            <a:pPr marL="0" indent="0">
              <a:spcBef>
                <a:spcPts val="20"/>
              </a:spcBef>
              <a:buNone/>
            </a:pPr>
            <a:r>
              <a:rPr lang="en-IN" sz="2000" b="1" dirty="0">
                <a:solidFill>
                  <a:srgbClr val="404040"/>
                </a:solidFill>
                <a:latin typeface="Calibri"/>
                <a:ea typeface="+mn-lt"/>
                <a:cs typeface="Calibri"/>
              </a:rPr>
              <a:t>Ensemble of Decision Trees:</a:t>
            </a:r>
            <a:endParaRPr lang="en-IN" sz="2000" b="1" dirty="0">
              <a:latin typeface="Calibri"/>
              <a:cs typeface="Calibri"/>
            </a:endParaRPr>
          </a:p>
          <a:p>
            <a:pPr marL="305435" indent="-305435"/>
            <a:r>
              <a:rPr lang="en-IN" sz="2000" dirty="0">
                <a:solidFill>
                  <a:srgbClr val="404040"/>
                </a:solidFill>
                <a:latin typeface="Calibri"/>
                <a:ea typeface="+mn-lt"/>
                <a:cs typeface="Calibri"/>
              </a:rPr>
              <a:t>The Random Forest model consists of an ensemble of decision trees, each trained independently on random subsets of the training data and features.</a:t>
            </a:r>
            <a:endParaRPr lang="en-IN" sz="2000" dirty="0">
              <a:latin typeface="Calibri"/>
              <a:cs typeface="Calibri"/>
            </a:endParaRPr>
          </a:p>
          <a:p>
            <a:pPr marL="305435" indent="-305435"/>
            <a:r>
              <a:rPr lang="en-IN" sz="2000" dirty="0">
                <a:solidFill>
                  <a:srgbClr val="404040"/>
                </a:solidFill>
                <a:latin typeface="Calibri"/>
                <a:ea typeface="+mn-lt"/>
                <a:cs typeface="Calibri"/>
              </a:rPr>
              <a:t>Each decision tree in the forest has learned to classify instances based on the features and their associated class labels.</a:t>
            </a:r>
            <a:endParaRPr lang="en-IN" sz="2000" dirty="0">
              <a:latin typeface="Calibri"/>
              <a:cs typeface="Calibri"/>
            </a:endParaRPr>
          </a:p>
          <a:p>
            <a:pPr marL="305435" indent="-305435"/>
            <a:endParaRPr lang="en-US" dirty="0">
              <a:solidFill>
                <a:srgbClr val="404040"/>
              </a:solidFill>
              <a:latin typeface="Franklin Gothic Book" panose="020B0502020104020203"/>
              <a:cs typeface="Calibri"/>
            </a:endParaRPr>
          </a:p>
        </p:txBody>
      </p:sp>
    </p:spTree>
    <p:extLst>
      <p:ext uri="{BB962C8B-B14F-4D97-AF65-F5344CB8AC3E}">
        <p14:creationId xmlns:p14="http://schemas.microsoft.com/office/powerpoint/2010/main" val="1710534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4E79C-231B-84F7-F893-65511B4AF7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B90149-8412-B3D5-DF4E-FF7E76D13FC0}"/>
              </a:ext>
            </a:extLst>
          </p:cNvPr>
          <p:cNvSpPr>
            <a:spLocks noGrp="1"/>
          </p:cNvSpPr>
          <p:nvPr>
            <p:ph idx="1"/>
          </p:nvPr>
        </p:nvSpPr>
        <p:spPr>
          <a:xfrm>
            <a:off x="581192" y="1245997"/>
            <a:ext cx="11029615" cy="5603411"/>
          </a:xfrm>
        </p:spPr>
        <p:txBody>
          <a:bodyPr>
            <a:normAutofit/>
          </a:bodyPr>
          <a:lstStyle/>
          <a:p>
            <a:pPr marL="0" indent="0">
              <a:spcBef>
                <a:spcPts val="20"/>
              </a:spcBef>
              <a:buNone/>
            </a:pPr>
            <a:r>
              <a:rPr lang="en-US" sz="2000" b="1" dirty="0">
                <a:latin typeface="Calibri"/>
                <a:ea typeface="+mn-lt"/>
                <a:cs typeface="+mn-lt"/>
              </a:rPr>
              <a:t>Decision Making:</a:t>
            </a:r>
            <a:endParaRPr lang="en-US" sz="2000" b="1">
              <a:latin typeface="Calibri"/>
              <a:cs typeface="Calibri"/>
            </a:endParaRPr>
          </a:p>
          <a:p>
            <a:pPr marL="305435" indent="-305435"/>
            <a:r>
              <a:rPr lang="en-US" sz="2000" dirty="0">
                <a:solidFill>
                  <a:srgbClr val="404040"/>
                </a:solidFill>
                <a:latin typeface="Calibri"/>
                <a:ea typeface="+mn-lt"/>
                <a:cs typeface="+mn-lt"/>
              </a:rPr>
              <a:t>To make a prediction, the input data is passed through each decision tree in the ensemble.</a:t>
            </a:r>
            <a:endParaRPr lang="en-US" sz="2000" dirty="0">
              <a:latin typeface="Calibri"/>
              <a:cs typeface="Calibri"/>
            </a:endParaRPr>
          </a:p>
          <a:p>
            <a:pPr marL="305435" indent="-305435"/>
            <a:r>
              <a:rPr lang="en-US" sz="2000" dirty="0">
                <a:solidFill>
                  <a:srgbClr val="404040"/>
                </a:solidFill>
                <a:latin typeface="Calibri"/>
                <a:ea typeface="+mn-lt"/>
                <a:cs typeface="+mn-lt"/>
              </a:rPr>
              <a:t>Each decision tree independently evaluates the input features based on its learned splitting criteria and makes a prediction at the leaf node where the instance ends up.</a:t>
            </a:r>
            <a:endParaRPr lang="en-US" sz="2000">
              <a:latin typeface="Calibri"/>
              <a:cs typeface="Calibri"/>
            </a:endParaRPr>
          </a:p>
          <a:p>
            <a:pPr marL="0" indent="0">
              <a:spcBef>
                <a:spcPts val="20"/>
              </a:spcBef>
              <a:buNone/>
            </a:pPr>
            <a:r>
              <a:rPr lang="en-US" sz="2000" b="1" dirty="0">
                <a:latin typeface="Calibri"/>
                <a:ea typeface="+mn-lt"/>
                <a:cs typeface="+mn-lt"/>
              </a:rPr>
              <a:t>Voting Mechanism:</a:t>
            </a:r>
            <a:endParaRPr lang="en-US" sz="2000" b="1">
              <a:latin typeface="Calibri"/>
              <a:cs typeface="Calibri"/>
            </a:endParaRPr>
          </a:p>
          <a:p>
            <a:pPr marL="305435" indent="-305435"/>
            <a:r>
              <a:rPr lang="en-US" sz="2000" dirty="0">
                <a:solidFill>
                  <a:srgbClr val="404040"/>
                </a:solidFill>
                <a:latin typeface="Calibri"/>
                <a:ea typeface="+mn-lt"/>
                <a:cs typeface="+mn-lt"/>
              </a:rPr>
              <a:t>After all decision trees in the forest have made their individual predictions, a voting mechanism is used to determine the final prediction.</a:t>
            </a:r>
            <a:endParaRPr lang="en-US" sz="2000">
              <a:latin typeface="Calibri"/>
              <a:cs typeface="Calibri"/>
            </a:endParaRPr>
          </a:p>
          <a:p>
            <a:pPr marL="0" indent="0">
              <a:spcBef>
                <a:spcPts val="20"/>
              </a:spcBef>
              <a:buNone/>
            </a:pPr>
            <a:r>
              <a:rPr lang="en-US" sz="2000" b="1" dirty="0">
                <a:latin typeface="Calibri"/>
                <a:ea typeface="+mn-lt"/>
                <a:cs typeface="Calibri"/>
              </a:rPr>
              <a:t>Final Prediction:</a:t>
            </a:r>
            <a:endParaRPr lang="en-US" sz="2000" b="1" dirty="0">
              <a:latin typeface="Calibri"/>
              <a:cs typeface="Calibri"/>
            </a:endParaRPr>
          </a:p>
          <a:p>
            <a:pPr marL="305435" indent="-305435"/>
            <a:r>
              <a:rPr lang="en-US" sz="2000" dirty="0">
                <a:solidFill>
                  <a:srgbClr val="404040"/>
                </a:solidFill>
                <a:latin typeface="Calibri"/>
                <a:ea typeface="+mn-lt"/>
                <a:cs typeface="Calibri"/>
              </a:rPr>
              <a:t>The final prediction output by the Random Forest algorithm is based on the voting mechanism described above.</a:t>
            </a:r>
            <a:endParaRPr lang="en-US" dirty="0"/>
          </a:p>
          <a:p>
            <a:pPr marL="0" indent="0">
              <a:lnSpc>
                <a:spcPct val="100000"/>
              </a:lnSpc>
              <a:spcBef>
                <a:spcPts val="20"/>
              </a:spcBef>
              <a:buNone/>
            </a:pPr>
            <a:r>
              <a:rPr lang="en-US" sz="2000" b="1" dirty="0">
                <a:latin typeface="Calibri"/>
                <a:ea typeface="+mn-lt"/>
                <a:cs typeface="Calibri"/>
              </a:rPr>
              <a:t>Output:</a:t>
            </a:r>
            <a:endParaRPr lang="en-US" sz="2000" b="1" dirty="0">
              <a:latin typeface="Calibri"/>
              <a:cs typeface="Calibri"/>
            </a:endParaRPr>
          </a:p>
          <a:p>
            <a:pPr marL="305435" indent="-305435">
              <a:lnSpc>
                <a:spcPct val="100000"/>
              </a:lnSpc>
            </a:pPr>
            <a:r>
              <a:rPr lang="en-US" sz="2000" dirty="0">
                <a:solidFill>
                  <a:srgbClr val="404040"/>
                </a:solidFill>
                <a:latin typeface="Calibri"/>
                <a:ea typeface="+mn-lt"/>
                <a:cs typeface="Calibri"/>
              </a:rPr>
              <a:t>The trained algorithm outputs the final prediction or class label for the input instance, indicating whether the behavior is classified as normal or potentially malicious.</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1841861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descr="A screenshot of a computer&#10;&#10;Description automatically generated">
            <a:extLst>
              <a:ext uri="{FF2B5EF4-FFF2-40B4-BE49-F238E27FC236}">
                <a16:creationId xmlns:a16="http://schemas.microsoft.com/office/drawing/2014/main" id="{AD6B95B4-729F-BAC6-A52D-7E4536630089}"/>
              </a:ext>
            </a:extLst>
          </p:cNvPr>
          <p:cNvPicPr>
            <a:picLocks noGrp="1" noChangeAspect="1"/>
          </p:cNvPicPr>
          <p:nvPr>
            <p:ph idx="1"/>
          </p:nvPr>
        </p:nvPicPr>
        <p:blipFill>
          <a:blip r:embed="rId2"/>
          <a:stretch>
            <a:fillRect/>
          </a:stretch>
        </p:blipFill>
        <p:spPr>
          <a:xfrm>
            <a:off x="582705" y="1233439"/>
            <a:ext cx="13671175" cy="7264586"/>
          </a:xfrm>
        </p:spPr>
      </p:pic>
    </p:spTree>
    <p:extLst>
      <p:ext uri="{BB962C8B-B14F-4D97-AF65-F5344CB8AC3E}">
        <p14:creationId xmlns:p14="http://schemas.microsoft.com/office/powerpoint/2010/main" val="1483293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2570-47B4-E6E1-BFC0-E59B0A1EBDDA}"/>
              </a:ext>
            </a:extLst>
          </p:cNvPr>
          <p:cNvSpPr>
            <a:spLocks noGrp="1"/>
          </p:cNvSpPr>
          <p:nvPr>
            <p:ph type="title"/>
          </p:nvPr>
        </p:nvSpPr>
        <p:spPr/>
        <p:txBody>
          <a:bodyPr/>
          <a:lstStyle/>
          <a:p>
            <a:r>
              <a:rPr lang="en-US" dirty="0"/>
              <a:t>Keylog.txt</a:t>
            </a:r>
          </a:p>
        </p:txBody>
      </p:sp>
      <p:pic>
        <p:nvPicPr>
          <p:cNvPr id="4" name="Content Placeholder 3">
            <a:extLst>
              <a:ext uri="{FF2B5EF4-FFF2-40B4-BE49-F238E27FC236}">
                <a16:creationId xmlns:a16="http://schemas.microsoft.com/office/drawing/2014/main" id="{C3D5B473-40B3-BB41-5DCB-E3B6D4C136E8}"/>
              </a:ext>
            </a:extLst>
          </p:cNvPr>
          <p:cNvPicPr>
            <a:picLocks noGrp="1" noChangeAspect="1"/>
          </p:cNvPicPr>
          <p:nvPr>
            <p:ph type="pic" idx="1"/>
          </p:nvPr>
        </p:nvPicPr>
        <p:blipFill>
          <a:blip r:embed="rId2"/>
          <a:srcRect t="6620" b="6620"/>
          <a:stretch/>
        </p:blipFill>
        <p:spPr>
          <a:xfrm>
            <a:off x="447817" y="1044762"/>
            <a:ext cx="11290859" cy="3651249"/>
          </a:xfrm>
        </p:spPr>
      </p:pic>
      <p:sp>
        <p:nvSpPr>
          <p:cNvPr id="7" name="Text Placeholder 6">
            <a:extLst>
              <a:ext uri="{FF2B5EF4-FFF2-40B4-BE49-F238E27FC236}">
                <a16:creationId xmlns:a16="http://schemas.microsoft.com/office/drawing/2014/main" id="{48C106BC-6F1D-A1CF-6496-8B1AB778EC4C}"/>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307330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B48D-BF70-4DE0-5585-2ED451D1190E}"/>
              </a:ext>
            </a:extLst>
          </p:cNvPr>
          <p:cNvSpPr>
            <a:spLocks noGrp="1"/>
          </p:cNvSpPr>
          <p:nvPr>
            <p:ph type="title"/>
          </p:nvPr>
        </p:nvSpPr>
        <p:spPr/>
        <p:txBody>
          <a:bodyPr/>
          <a:lstStyle/>
          <a:p>
            <a:r>
              <a:rPr lang="en-US" dirty="0" err="1"/>
              <a:t>Keylog.json</a:t>
            </a:r>
          </a:p>
        </p:txBody>
      </p:sp>
      <p:pic>
        <p:nvPicPr>
          <p:cNvPr id="5" name="Picture Placeholder 4" descr="A screenshot of a computer&#10;&#10;Description automatically generated">
            <a:extLst>
              <a:ext uri="{FF2B5EF4-FFF2-40B4-BE49-F238E27FC236}">
                <a16:creationId xmlns:a16="http://schemas.microsoft.com/office/drawing/2014/main" id="{E9C44477-B0CD-1C05-EE15-F4EA15060683}"/>
              </a:ext>
            </a:extLst>
          </p:cNvPr>
          <p:cNvPicPr>
            <a:picLocks noGrp="1" noChangeAspect="1"/>
          </p:cNvPicPr>
          <p:nvPr>
            <p:ph type="pic" idx="1"/>
          </p:nvPr>
        </p:nvPicPr>
        <p:blipFill>
          <a:blip r:embed="rId2"/>
          <a:srcRect t="12212" b="12212"/>
          <a:stretch/>
        </p:blipFill>
        <p:spPr/>
      </p:pic>
      <p:sp>
        <p:nvSpPr>
          <p:cNvPr id="4" name="Text Placeholder 3">
            <a:extLst>
              <a:ext uri="{FF2B5EF4-FFF2-40B4-BE49-F238E27FC236}">
                <a16:creationId xmlns:a16="http://schemas.microsoft.com/office/drawing/2014/main" id="{F650FDED-7592-2806-1044-454F9B4E8F37}"/>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421360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234792"/>
            <a:ext cx="11029615" cy="5121558"/>
          </a:xfrm>
        </p:spPr>
        <p:txBody>
          <a:bodyPr>
            <a:normAutofit/>
          </a:bodyPr>
          <a:lstStyle/>
          <a:p>
            <a:pPr marL="305435" indent="-305435">
              <a:spcBef>
                <a:spcPts val="20"/>
              </a:spcBef>
              <a:buFont typeface="Wingdings 2"/>
            </a:pPr>
            <a:r>
              <a:rPr lang="en-IN" sz="2000" b="1" dirty="0">
                <a:solidFill>
                  <a:srgbClr val="0F0F0F"/>
                </a:solidFill>
              </a:rPr>
              <a:t>Findings:</a:t>
            </a:r>
          </a:p>
          <a:p>
            <a:pPr marL="0" indent="0">
              <a:spcBef>
                <a:spcPts val="20"/>
              </a:spcBef>
              <a:buNone/>
            </a:pPr>
            <a:r>
              <a:rPr lang="en-IN" sz="2000" b="1" dirty="0">
                <a:solidFill>
                  <a:srgbClr val="0F0F0F"/>
                </a:solidFill>
              </a:rPr>
              <a:t>Training and Testing:</a:t>
            </a:r>
            <a:endParaRPr lang="en-IN" dirty="0"/>
          </a:p>
          <a:p>
            <a:pPr marL="305435" indent="-305435"/>
            <a:r>
              <a:rPr lang="en-IN" sz="2000" dirty="0">
                <a:solidFill>
                  <a:srgbClr val="0F0F0F"/>
                </a:solidFill>
              </a:rPr>
              <a:t>The algorithm was trained using a dataset containing examples of both normal and malicious </a:t>
            </a:r>
            <a:r>
              <a:rPr lang="en-IN" sz="2000" dirty="0" err="1">
                <a:solidFill>
                  <a:srgbClr val="0F0F0F"/>
                </a:solidFill>
              </a:rPr>
              <a:t>behavior</a:t>
            </a:r>
            <a:r>
              <a:rPr lang="en-IN" sz="2000" dirty="0">
                <a:solidFill>
                  <a:srgbClr val="0F0F0F"/>
                </a:solidFill>
              </a:rPr>
              <a:t>.</a:t>
            </a:r>
            <a:endParaRPr lang="en-IN" dirty="0"/>
          </a:p>
          <a:p>
            <a:pPr marL="0" indent="0">
              <a:spcBef>
                <a:spcPts val="20"/>
              </a:spcBef>
              <a:buNone/>
            </a:pPr>
            <a:r>
              <a:rPr lang="en-IN" sz="2000" b="1" dirty="0">
                <a:solidFill>
                  <a:srgbClr val="0F0F0F"/>
                </a:solidFill>
                <a:ea typeface="+mn-lt"/>
                <a:cs typeface="+mn-lt"/>
              </a:rPr>
              <a:t>Model Performance:</a:t>
            </a:r>
            <a:endParaRPr lang="en-IN" sz="2000" b="1" dirty="0">
              <a:solidFill>
                <a:srgbClr val="0F0F0F"/>
              </a:solidFill>
            </a:endParaRPr>
          </a:p>
          <a:p>
            <a:pPr marL="305435" indent="-305435"/>
            <a:r>
              <a:rPr lang="en-IN" sz="2000" dirty="0">
                <a:solidFill>
                  <a:srgbClr val="0F0F0F"/>
                </a:solidFill>
                <a:ea typeface="+mn-lt"/>
                <a:cs typeface="+mn-lt"/>
              </a:rPr>
              <a:t>The trained Random Forest algorithm demonstrated promising performance in distinguishing between normal and malicious </a:t>
            </a:r>
            <a:r>
              <a:rPr lang="en-IN" sz="2000" dirty="0" err="1">
                <a:solidFill>
                  <a:srgbClr val="0F0F0F"/>
                </a:solidFill>
                <a:ea typeface="+mn-lt"/>
                <a:cs typeface="+mn-lt"/>
              </a:rPr>
              <a:t>behavior</a:t>
            </a:r>
            <a:r>
              <a:rPr lang="en-IN" sz="2000" dirty="0">
                <a:solidFill>
                  <a:srgbClr val="0F0F0F"/>
                </a:solidFill>
                <a:ea typeface="+mn-lt"/>
                <a:cs typeface="+mn-lt"/>
              </a:rPr>
              <a:t>.</a:t>
            </a:r>
            <a:endParaRPr lang="en-IN" dirty="0"/>
          </a:p>
          <a:p>
            <a:pPr marL="0" indent="0">
              <a:spcBef>
                <a:spcPts val="20"/>
              </a:spcBef>
              <a:buNone/>
            </a:pPr>
            <a:r>
              <a:rPr lang="en-IN" sz="2000" b="1" dirty="0">
                <a:solidFill>
                  <a:srgbClr val="0F0F0F"/>
                </a:solidFill>
                <a:ea typeface="+mn-lt"/>
                <a:cs typeface="+mn-lt"/>
              </a:rPr>
              <a:t>Predictive Power:</a:t>
            </a:r>
            <a:endParaRPr lang="en-IN" sz="2000" b="1" dirty="0">
              <a:solidFill>
                <a:srgbClr val="0F0F0F"/>
              </a:solidFill>
            </a:endParaRPr>
          </a:p>
          <a:p>
            <a:pPr marL="305435" indent="-305435"/>
            <a:r>
              <a:rPr lang="en-IN" sz="2000" dirty="0">
                <a:solidFill>
                  <a:srgbClr val="0F0F0F"/>
                </a:solidFill>
                <a:ea typeface="+mn-lt"/>
                <a:cs typeface="+mn-lt"/>
              </a:rPr>
              <a:t>The algorithm exhibited the ability to make accurate predictions on new, unseen data by leveraging the ensemble of decision trees built during training.</a:t>
            </a:r>
          </a:p>
          <a:p>
            <a:pPr marL="305435" indent="-305435"/>
            <a:endParaRPr lang="en-IN" sz="2000" dirty="0">
              <a:solidFill>
                <a:srgbClr val="0F0F0F"/>
              </a:solidFill>
              <a:ea typeface="+mn-lt"/>
              <a:cs typeface="+mn-lt"/>
            </a:endParaRPr>
          </a:p>
          <a:p>
            <a:pPr marL="305435" indent="-305435"/>
            <a:endParaRPr lang="en-IN" sz="2000" dirty="0">
              <a:solidFill>
                <a:srgbClr val="0F0F0F"/>
              </a:solidFill>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0837F-919F-EF0F-7DC7-7A9AED8613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359E2A-B28F-0A8E-E846-35D8A58E405D}"/>
              </a:ext>
            </a:extLst>
          </p:cNvPr>
          <p:cNvSpPr>
            <a:spLocks noGrp="1"/>
          </p:cNvSpPr>
          <p:nvPr>
            <p:ph idx="1"/>
          </p:nvPr>
        </p:nvSpPr>
        <p:spPr>
          <a:xfrm>
            <a:off x="581192" y="1234792"/>
            <a:ext cx="11029615" cy="5625822"/>
          </a:xfrm>
        </p:spPr>
        <p:txBody>
          <a:bodyPr>
            <a:normAutofit/>
          </a:bodyPr>
          <a:lstStyle/>
          <a:p>
            <a:pPr marL="305435" indent="-305435"/>
            <a:r>
              <a:rPr lang="en-US" sz="2000" b="1" dirty="0">
                <a:solidFill>
                  <a:srgbClr val="404040"/>
                </a:solidFill>
                <a:latin typeface="Calibri"/>
                <a:ea typeface="+mn-lt"/>
                <a:cs typeface="+mn-lt"/>
              </a:rPr>
              <a:t>Effectiveness of the Proposed Solution:</a:t>
            </a:r>
          </a:p>
          <a:p>
            <a:pPr marL="0" indent="0">
              <a:spcBef>
                <a:spcPts val="20"/>
              </a:spcBef>
              <a:buNone/>
            </a:pPr>
            <a:r>
              <a:rPr lang="en-US" sz="2000" b="1" dirty="0">
                <a:solidFill>
                  <a:srgbClr val="404040"/>
                </a:solidFill>
                <a:latin typeface="Calibri"/>
                <a:ea typeface="+mn-lt"/>
                <a:cs typeface="Calibri"/>
              </a:rPr>
              <a:t>Detection Accuracy:</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proposed solution effectively detected instances of potential keylogger activity by analyzing patterns and anomalies in user behavior and system activities.</a:t>
            </a:r>
            <a:endParaRPr lang="en-US"/>
          </a:p>
          <a:p>
            <a:pPr marL="0" indent="0">
              <a:buNone/>
            </a:pPr>
            <a:r>
              <a:rPr lang="en-US" sz="2000" b="1" dirty="0">
                <a:solidFill>
                  <a:srgbClr val="404040"/>
                </a:solidFill>
                <a:latin typeface="Calibri"/>
                <a:ea typeface="+mn-lt"/>
                <a:cs typeface="Calibri"/>
              </a:rPr>
              <a:t>Robustness and Generalization:</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Random Forest algorithm demonstrated robustness and generalization across different datasets and scenarios.</a:t>
            </a:r>
            <a:endParaRPr lang="en-US" sz="2000" dirty="0">
              <a:solidFill>
                <a:srgbClr val="404040"/>
              </a:solidFill>
              <a:latin typeface="Calibri"/>
              <a:cs typeface="Calibri"/>
            </a:endParaRPr>
          </a:p>
          <a:p>
            <a:pPr marL="0" indent="0">
              <a:spcBef>
                <a:spcPts val="20"/>
              </a:spcBef>
              <a:buNone/>
            </a:pPr>
            <a:r>
              <a:rPr lang="en-US" sz="2000" b="1" dirty="0">
                <a:solidFill>
                  <a:srgbClr val="404040"/>
                </a:solidFill>
                <a:latin typeface="Calibri"/>
                <a:ea typeface="+mn-lt"/>
                <a:cs typeface="Calibri"/>
              </a:rPr>
              <a:t>Scalability and Efficiency:</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solution is scalable and can handle large volumes of data efficiently, making it suitable for real-time monitoring and detection of keylogger activity in diverse settings.</a:t>
            </a:r>
            <a:endParaRPr lang="en-US" dirty="0"/>
          </a:p>
          <a:p>
            <a:pPr marL="0" indent="0">
              <a:spcBef>
                <a:spcPts val="20"/>
              </a:spcBef>
              <a:buNone/>
            </a:pPr>
            <a:r>
              <a:rPr lang="en-US" sz="2000" b="1" dirty="0">
                <a:solidFill>
                  <a:srgbClr val="404040"/>
                </a:solidFill>
                <a:latin typeface="Calibri"/>
                <a:cs typeface="Calibri"/>
              </a:rPr>
              <a:t>Adaptability and Flexibility:</a:t>
            </a:r>
          </a:p>
          <a:p>
            <a:pPr marL="305435" indent="-305435"/>
            <a:r>
              <a:rPr lang="en-US" sz="2000" dirty="0">
                <a:solidFill>
                  <a:srgbClr val="404040"/>
                </a:solidFill>
                <a:latin typeface="Calibri"/>
                <a:cs typeface="Calibri"/>
              </a:rPr>
              <a:t>The solution can adapt to evolving threats and changes in user behavior by regularly updating the model with new data.</a:t>
            </a:r>
            <a:endParaRPr lang="en-US" dirty="0"/>
          </a:p>
          <a:p>
            <a:pPr marL="305435" indent="-305435"/>
            <a:endParaRPr lang="en-US" sz="2000" b="1" dirty="0">
              <a:solidFill>
                <a:srgbClr val="404040"/>
              </a:solidFill>
              <a:latin typeface="Calibri"/>
              <a:cs typeface="Calibri"/>
            </a:endParaRPr>
          </a:p>
        </p:txBody>
      </p:sp>
    </p:spTree>
    <p:extLst>
      <p:ext uri="{BB962C8B-B14F-4D97-AF65-F5344CB8AC3E}">
        <p14:creationId xmlns:p14="http://schemas.microsoft.com/office/powerpoint/2010/main" val="3393308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solidFill>
                <a:srgbClr val="404040"/>
              </a:solidFill>
              <a:latin typeface="Franklin Gothic Book"/>
              <a:ea typeface="+mn-lt"/>
              <a:cs typeface="+mn-lt"/>
            </a:endParaRPr>
          </a:p>
          <a:p>
            <a:pPr marL="305435" indent="-305435"/>
            <a:r>
              <a:rPr lang="en-US" sz="2000" dirty="0">
                <a:solidFill>
                  <a:srgbClr val="404040"/>
                </a:solidFill>
                <a:latin typeface="Calibri"/>
                <a:ea typeface="+mn-lt"/>
                <a:cs typeface="+mn-lt"/>
              </a:rPr>
              <a:t>The future scope of keylogger projects encompasses various avenues for innovation and improvement, driven by advancements in technology, security threats, and user behavior. Here are some potential future directions for keylogger projects: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Advanced Detection Techniques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Behavioral Biometrics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Real-time Monitoring and Response</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Endpoint Security Solutions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User Education and Awareness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Privacy-preserving Technologies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Cross-platform Compatibility</a:t>
            </a:r>
          </a:p>
          <a:p>
            <a:pPr marL="305435" indent="-305435"/>
            <a:endParaRPr lang="en-US">
              <a:solidFill>
                <a:srgbClr val="404040"/>
              </a:solidFill>
              <a:latin typeface="Franklin Gothic Book"/>
              <a:cs typeface="Calibri"/>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425290"/>
            <a:ext cx="11029615" cy="4550060"/>
          </a:xfrm>
        </p:spPr>
        <p:txBody>
          <a:bodyPr>
            <a:normAutofit fontScale="92500" lnSpcReduction="10000"/>
          </a:bodyPr>
          <a:lstStyle/>
          <a:p>
            <a:pPr marL="0" indent="0">
              <a:buNone/>
            </a:pPr>
            <a:r>
              <a:rPr lang="en-IN" sz="2000" b="1" err="1">
                <a:solidFill>
                  <a:srgbClr val="0F0F0F"/>
                </a:solidFill>
                <a:latin typeface="Calibri"/>
              </a:rPr>
              <a:t>IOPscience</a:t>
            </a:r>
            <a:endParaRPr lang="en-IN" sz="2000" b="1">
              <a:solidFill>
                <a:srgbClr val="0F0F0F"/>
              </a:solidFill>
              <a:latin typeface="Calibri"/>
              <a:cs typeface="Calibri"/>
            </a:endParaRPr>
          </a:p>
          <a:p>
            <a:pPr marL="305435" indent="-305435"/>
            <a:r>
              <a:rPr lang="en-IN" sz="2000" dirty="0">
                <a:solidFill>
                  <a:srgbClr val="0F0F0F"/>
                </a:solidFill>
                <a:latin typeface="Calibri"/>
                <a:cs typeface="Calibri"/>
              </a:rPr>
              <a:t>Discusses the role of keyloggers in IT firms, as well as how they can be used to track children's computer activity and the harm they can cause to computer privacy</a:t>
            </a:r>
            <a:endParaRPr lang="en-IN" sz="2000">
              <a:solidFill>
                <a:srgbClr val="0F0F0F"/>
              </a:solidFill>
              <a:latin typeface="Calibri"/>
              <a:cs typeface="Calibri"/>
            </a:endParaRPr>
          </a:p>
          <a:p>
            <a:pPr marL="0" indent="0">
              <a:buNone/>
            </a:pPr>
            <a:r>
              <a:rPr lang="en-IN" sz="2000" b="1" dirty="0">
                <a:solidFill>
                  <a:srgbClr val="0F0F0F"/>
                </a:solidFill>
                <a:latin typeface="Calibri"/>
                <a:cs typeface="Calibri"/>
              </a:rPr>
              <a:t>ScienceDirect.com</a:t>
            </a:r>
          </a:p>
          <a:p>
            <a:pPr marL="305435" indent="-305435"/>
            <a:r>
              <a:rPr lang="en-IN" sz="2000" dirty="0">
                <a:solidFill>
                  <a:srgbClr val="0F0F0F"/>
                </a:solidFill>
                <a:latin typeface="Calibri"/>
                <a:cs typeface="Calibri"/>
              </a:rPr>
              <a:t>Includes 27 references on keyloggers, including how </a:t>
            </a:r>
            <a:r>
              <a:rPr lang="en-IN" sz="2000" err="1">
                <a:solidFill>
                  <a:srgbClr val="0F0F0F"/>
                </a:solidFill>
                <a:latin typeface="Calibri"/>
                <a:cs typeface="Calibri"/>
              </a:rPr>
              <a:t>HawkEye</a:t>
            </a:r>
            <a:r>
              <a:rPr lang="en-IN" sz="2000" dirty="0">
                <a:solidFill>
                  <a:srgbClr val="0F0F0F"/>
                </a:solidFill>
                <a:latin typeface="Calibri"/>
                <a:cs typeface="Calibri"/>
              </a:rPr>
              <a:t> keylogger malware targets business users, and how Cathay Pacific data was stolen in a hack</a:t>
            </a:r>
          </a:p>
          <a:p>
            <a:pPr marL="0" indent="0">
              <a:buNone/>
            </a:pPr>
            <a:r>
              <a:rPr lang="en-IN" sz="2000" b="1" dirty="0">
                <a:solidFill>
                  <a:srgbClr val="0F0F0F"/>
                </a:solidFill>
                <a:latin typeface="Calibri"/>
                <a:cs typeface="Calibri"/>
              </a:rPr>
              <a:t>ResearchGate</a:t>
            </a:r>
          </a:p>
          <a:p>
            <a:pPr marL="305435" indent="-305435"/>
            <a:r>
              <a:rPr lang="en-IN" sz="2000" dirty="0">
                <a:solidFill>
                  <a:srgbClr val="0F0F0F"/>
                </a:solidFill>
                <a:latin typeface="Calibri"/>
                <a:cs typeface="Calibri"/>
              </a:rPr>
              <a:t>Includes a paper by </a:t>
            </a:r>
            <a:r>
              <a:rPr lang="en-IN" sz="2000" err="1">
                <a:solidFill>
                  <a:srgbClr val="0F0F0F"/>
                </a:solidFill>
                <a:latin typeface="Calibri"/>
                <a:cs typeface="Calibri"/>
              </a:rPr>
              <a:t>Dr.</a:t>
            </a:r>
            <a:r>
              <a:rPr lang="en-IN" sz="2000" dirty="0">
                <a:solidFill>
                  <a:srgbClr val="0F0F0F"/>
                </a:solidFill>
                <a:latin typeface="Calibri"/>
                <a:cs typeface="Calibri"/>
              </a:rPr>
              <a:t> Akashdeep Bhardwaj and </a:t>
            </a:r>
            <a:r>
              <a:rPr lang="en-IN" sz="2000" err="1">
                <a:solidFill>
                  <a:srgbClr val="0F0F0F"/>
                </a:solidFill>
                <a:latin typeface="Calibri"/>
                <a:cs typeface="Calibri"/>
              </a:rPr>
              <a:t>Dr.</a:t>
            </a:r>
            <a:r>
              <a:rPr lang="en-IN" sz="2000" dirty="0">
                <a:solidFill>
                  <a:srgbClr val="0F0F0F"/>
                </a:solidFill>
                <a:latin typeface="Calibri"/>
                <a:cs typeface="Calibri"/>
              </a:rPr>
              <a:t> Sam Goundar that demonstrates how keyloggers can gather keystrokes, screenshots, and online transactions without being detected by a scanner</a:t>
            </a:r>
          </a:p>
          <a:p>
            <a:pPr marL="0" indent="0">
              <a:buNone/>
            </a:pPr>
            <a:r>
              <a:rPr lang="en-IN" sz="2000" b="1" dirty="0" err="1">
                <a:solidFill>
                  <a:srgbClr val="0F0F0F"/>
                </a:solidFill>
                <a:latin typeface="Calibri"/>
                <a:cs typeface="Calibri"/>
              </a:rPr>
              <a:t>Grafiati</a:t>
            </a:r>
            <a:endParaRPr lang="en-IN" sz="2000" b="1" dirty="0">
              <a:solidFill>
                <a:srgbClr val="0F0F0F"/>
              </a:solidFill>
              <a:latin typeface="Calibri"/>
              <a:cs typeface="Calibri"/>
            </a:endParaRPr>
          </a:p>
          <a:p>
            <a:pPr marL="305435" indent="-305435"/>
            <a:r>
              <a:rPr lang="en-IN" sz="2000" dirty="0">
                <a:solidFill>
                  <a:srgbClr val="0F0F0F"/>
                </a:solidFill>
                <a:latin typeface="Calibri"/>
                <a:cs typeface="Calibri"/>
              </a:rPr>
              <a:t>Includes book chapters on keyloggers, including works by Seth Simms, Margot Maxwell, and Julian </a:t>
            </a:r>
            <a:r>
              <a:rPr lang="en-IN" sz="2000" err="1">
                <a:solidFill>
                  <a:srgbClr val="0F0F0F"/>
                </a:solidFill>
                <a:latin typeface="Calibri"/>
                <a:cs typeface="Calibri"/>
              </a:rPr>
              <a:t>Rrushi</a:t>
            </a:r>
            <a:r>
              <a:rPr lang="en-IN" sz="2000" dirty="0">
                <a:solidFill>
                  <a:srgbClr val="0F0F0F"/>
                </a:solidFill>
                <a:latin typeface="Calibri"/>
                <a:cs typeface="Calibri"/>
              </a:rPr>
              <a:t> </a:t>
            </a:r>
            <a:endParaRPr lang="en-IN" dirty="0"/>
          </a:p>
          <a:p>
            <a:pPr marL="305435" indent="-305435"/>
            <a:endParaRPr lang="en-IN" sz="2400" dirty="0">
              <a:solidFill>
                <a:srgbClr val="0F0F0F"/>
              </a:solidFill>
            </a:endParaRPr>
          </a:p>
        </p:txBody>
      </p:sp>
    </p:spTree>
    <p:extLst>
      <p:ext uri="{BB962C8B-B14F-4D97-AF65-F5344CB8AC3E}">
        <p14:creationId xmlns:p14="http://schemas.microsoft.com/office/powerpoint/2010/main" val="728950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spcBef>
                <a:spcPts val="20"/>
              </a:spcBef>
            </a:pPr>
            <a:r>
              <a:rPr lang="en-IN" sz="2400" b="1" dirty="0">
                <a:solidFill>
                  <a:srgbClr val="404040"/>
                </a:solidFill>
                <a:ea typeface="+mn-lt"/>
                <a:cs typeface="+mn-lt"/>
              </a:rPr>
              <a:t>Keyloggers represent a significant threat to the security and privacy of users' digital information. These malicious programs covertly capture keystrokes made by users on their devices, potentially compromising sensitive information such as passwords, credit card details, and other confidential data. Despite advancements in cybersecurity measures, keyloggers remain a persistent threat, capable of evading detection and exploiting vulnerabilities in systems.</a:t>
            </a:r>
            <a:endParaRPr lang="en-IN" sz="2400" b="1" dirty="0">
              <a:solidFill>
                <a:srgbClr val="404040"/>
              </a:solidFill>
            </a:endParaRPr>
          </a:p>
          <a:p>
            <a:pPr marL="305435" indent="-305435">
              <a:spcBef>
                <a:spcPts val="20"/>
              </a:spcBef>
            </a:pPr>
            <a:r>
              <a:rPr lang="en-IN" sz="2400" b="1" dirty="0">
                <a:solidFill>
                  <a:srgbClr val="404040"/>
                </a:solidFill>
                <a:ea typeface="+mn-lt"/>
                <a:cs typeface="+mn-lt"/>
              </a:rPr>
              <a:t>The problem lies in both the detection and prevention of keyloggers. Existing security measures often fall short in effectively identifying and neutralizing these stealthy threats. Moreover, as technology evolves, keyloggers adapt and become more sophisticated, making it increasingly challenging to combat them effectively.</a:t>
            </a:r>
            <a:endParaRPr lang="en-IN" sz="2400" b="1"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spcBef>
                <a:spcPts val="20"/>
              </a:spcBef>
            </a:pPr>
            <a:r>
              <a:rPr lang="en-IN" sz="2000" b="1" dirty="0">
                <a:solidFill>
                  <a:srgbClr val="404040"/>
                </a:solidFill>
                <a:latin typeface="Arial"/>
                <a:ea typeface="+mn-lt"/>
                <a:cs typeface="Calibri"/>
              </a:rPr>
              <a:t>Proposed Solution</a:t>
            </a:r>
            <a:r>
              <a:rPr lang="en-IN" sz="2000" b="1" dirty="0">
                <a:solidFill>
                  <a:srgbClr val="404040"/>
                </a:solidFill>
                <a:latin typeface="Calibri"/>
                <a:ea typeface="+mn-lt"/>
                <a:cs typeface="Calibri"/>
              </a:rPr>
              <a:t>: </a:t>
            </a:r>
            <a:r>
              <a:rPr lang="en-IN" sz="2000" dirty="0">
                <a:solidFill>
                  <a:srgbClr val="404040"/>
                </a:solidFill>
                <a:latin typeface="Calibri"/>
                <a:ea typeface="+mn-lt"/>
                <a:cs typeface="Calibri"/>
              </a:rPr>
              <a:t>Advanced Keylogger Detection and Security Implementation</a:t>
            </a:r>
            <a:endParaRPr lang="en-IN" sz="2000">
              <a:solidFill>
                <a:srgbClr val="404040"/>
              </a:solidFill>
              <a:latin typeface="Calibri"/>
              <a:cs typeface="Calibri"/>
            </a:endParaRPr>
          </a:p>
          <a:p>
            <a:pPr marL="305435" indent="-305435">
              <a:spcBef>
                <a:spcPts val="20"/>
              </a:spcBef>
            </a:pPr>
            <a:r>
              <a:rPr lang="en-IN" sz="2000" dirty="0">
                <a:solidFill>
                  <a:srgbClr val="404040"/>
                </a:solidFill>
                <a:latin typeface="Calibri"/>
                <a:ea typeface="+mn-lt"/>
                <a:cs typeface="Calibri"/>
              </a:rPr>
              <a:t>To address the challenges posed by keyloggers and enhance overall cybersecurity, a multifaceted solution combining technological innovation, user education, and proactive security measures is proposed. The solution involves several key components:</a:t>
            </a:r>
            <a:endParaRPr lang="en-IN" sz="2000"/>
          </a:p>
          <a:p>
            <a:pPr marL="305435" indent="-305435">
              <a:spcBef>
                <a:spcPts val="20"/>
              </a:spcBef>
            </a:pPr>
            <a:r>
              <a:rPr lang="en-IN" sz="2000" b="1" dirty="0">
                <a:latin typeface="Arial"/>
                <a:ea typeface="+mn-lt"/>
                <a:cs typeface="Calibri"/>
              </a:rPr>
              <a:t>Advanced Keylogger Detection Algorithms</a:t>
            </a:r>
            <a:r>
              <a:rPr lang="en-IN" sz="2000" dirty="0">
                <a:latin typeface="Calibri"/>
                <a:ea typeface="+mn-lt"/>
                <a:cs typeface="Calibri"/>
              </a:rPr>
              <a:t>:</a:t>
            </a:r>
            <a:r>
              <a:rPr lang="en-IN" sz="2000" dirty="0">
                <a:solidFill>
                  <a:srgbClr val="404040"/>
                </a:solidFill>
                <a:latin typeface="Calibri"/>
                <a:ea typeface="+mn-lt"/>
                <a:cs typeface="Calibri"/>
              </a:rPr>
              <a:t> Develop and deploy sophisticated machine learning algorithms capable of accurately detecting keylogger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These algorithms should </a:t>
            </a:r>
            <a:r>
              <a:rPr lang="en-IN" sz="2000" dirty="0" err="1">
                <a:solidFill>
                  <a:srgbClr val="404040"/>
                </a:solidFill>
                <a:latin typeface="Calibri"/>
                <a:ea typeface="+mn-lt"/>
                <a:cs typeface="Calibri"/>
              </a:rPr>
              <a:t>analyze</a:t>
            </a:r>
            <a:r>
              <a:rPr lang="en-IN" sz="2000" dirty="0">
                <a:solidFill>
                  <a:srgbClr val="404040"/>
                </a:solidFill>
                <a:latin typeface="Calibri"/>
                <a:ea typeface="+mn-lt"/>
                <a:cs typeface="Calibri"/>
              </a:rPr>
              <a:t> keystroke patterns, application interactions, and system anomalies to identify suspicious activity indicative of keylogger presence. Regular updates and refinement of these algorithms are essential to keep pace with evolving keylogger techniques.</a:t>
            </a:r>
            <a:endParaRPr lang="en-IN" sz="2000">
              <a:latin typeface="Calibri"/>
              <a:cs typeface="Calibri"/>
            </a:endParaRPr>
          </a:p>
          <a:p>
            <a:pPr marL="305435" indent="-305435">
              <a:spcBef>
                <a:spcPts val="20"/>
              </a:spcBef>
            </a:pPr>
            <a:r>
              <a:rPr lang="en-IN" sz="2000" b="1" dirty="0">
                <a:solidFill>
                  <a:srgbClr val="404040"/>
                </a:solidFill>
                <a:latin typeface="Calibri"/>
                <a:ea typeface="+mn-lt"/>
                <a:cs typeface="Calibri"/>
              </a:rPr>
              <a:t>Real-Time Monitoring and Anomaly Detection</a:t>
            </a:r>
            <a:r>
              <a:rPr lang="en-IN" sz="2000" dirty="0">
                <a:solidFill>
                  <a:srgbClr val="404040"/>
                </a:solidFill>
                <a:latin typeface="Calibri"/>
                <a:ea typeface="+mn-lt"/>
                <a:cs typeface="Calibri"/>
              </a:rPr>
              <a:t>: Implement real-time monitoring systems that continuously scrutinize system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for signs of keylogger activity. These systems should employ anomaly detection techniques to flag deviations from normal user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triggering immediate alerts and response actions. Integration with existing security frameworks ensures seamless coordination and rapid threat mitigation.</a:t>
            </a:r>
            <a:endParaRPr lang="en-IN" sz="2000">
              <a:solidFill>
                <a:srgbClr val="404040"/>
              </a:solidFill>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74121-8F2A-9160-8C72-78BAE46556B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67D3C3-E33A-BFC0-3065-84684C5ECD30}"/>
              </a:ext>
            </a:extLst>
          </p:cNvPr>
          <p:cNvSpPr>
            <a:spLocks noGrp="1"/>
          </p:cNvSpPr>
          <p:nvPr>
            <p:ph idx="1"/>
          </p:nvPr>
        </p:nvSpPr>
        <p:spPr>
          <a:xfrm>
            <a:off x="581192" y="1241551"/>
            <a:ext cx="11477138" cy="5604655"/>
          </a:xfrm>
        </p:spPr>
        <p:txBody>
          <a:bodyPr vert="horz" lIns="91440" tIns="45720" rIns="91440" bIns="45720" rtlCol="0" anchor="ctr">
            <a:noAutofit/>
          </a:bodyPr>
          <a:lstStyle/>
          <a:p>
            <a:pPr marL="305435" indent="-305435">
              <a:spcBef>
                <a:spcPts val="20"/>
              </a:spcBef>
            </a:pPr>
            <a:r>
              <a:rPr lang="en-US" sz="2000" b="1" dirty="0">
                <a:latin typeface="Calibri"/>
                <a:ea typeface="+mn-lt"/>
                <a:cs typeface="+mn-lt"/>
              </a:rPr>
              <a:t>Behavioral Analysis and Heuristic Scanning:</a:t>
            </a:r>
            <a:r>
              <a:rPr lang="en-US" sz="2000" b="1" dirty="0">
                <a:solidFill>
                  <a:srgbClr val="404040"/>
                </a:solidFill>
                <a:latin typeface="Calibri"/>
                <a:ea typeface="+mn-lt"/>
                <a:cs typeface="+mn-lt"/>
              </a:rPr>
              <a:t> </a:t>
            </a:r>
            <a:r>
              <a:rPr lang="en-US" sz="2000" dirty="0">
                <a:solidFill>
                  <a:srgbClr val="404040"/>
                </a:solidFill>
                <a:latin typeface="Calibri"/>
                <a:ea typeface="+mn-lt"/>
                <a:cs typeface="+mn-lt"/>
              </a:rPr>
              <a:t>Utilize behavioral analysis and heuristic scanning to complement signature-based detection methods. By examining the behavior of running processes and analyzing code execution patterns, potential keyloggers can be identified based on their suspicious activities rather than relying solely on known signatures. This proactive approach enhances detection accuracy and resilience against zero-day attacks.</a:t>
            </a:r>
            <a:endParaRPr lang="en-US" sz="2000">
              <a:solidFill>
                <a:srgbClr val="404040"/>
              </a:solidFill>
              <a:latin typeface="Calibri"/>
              <a:cs typeface="Calibri"/>
            </a:endParaRPr>
          </a:p>
          <a:p>
            <a:pPr marL="305435" indent="-305435">
              <a:spcBef>
                <a:spcPts val="20"/>
              </a:spcBef>
            </a:pPr>
            <a:r>
              <a:rPr lang="en-US" sz="2000" b="1" dirty="0">
                <a:latin typeface="Calibri"/>
                <a:ea typeface="+mn-lt"/>
                <a:cs typeface="+mn-lt"/>
              </a:rPr>
              <a:t>Endpoint Security Solutions:</a:t>
            </a:r>
            <a:r>
              <a:rPr lang="en-US" sz="2000" dirty="0">
                <a:solidFill>
                  <a:srgbClr val="404040"/>
                </a:solidFill>
                <a:latin typeface="Calibri"/>
                <a:ea typeface="+mn-lt"/>
                <a:cs typeface="+mn-lt"/>
              </a:rPr>
              <a:t> Deploy robust endpoint security solutions equipped with anti-keylogger features. These solutions should offer comprehensive protection against various malware threats, including keyloggers, through real-time scanning, behavior monitoring, and sandboxing techniques. Integration with centralized management consoles enables efficient administration and enforcement of security policies across all endpoints.</a:t>
            </a:r>
            <a:endParaRPr lang="en-US" sz="2000">
              <a:latin typeface="Calibri"/>
              <a:cs typeface="Calibri"/>
            </a:endParaRPr>
          </a:p>
          <a:p>
            <a:pPr marL="305435" indent="-305435">
              <a:spcBef>
                <a:spcPts val="20"/>
              </a:spcBef>
            </a:pPr>
            <a:r>
              <a:rPr lang="en-US" sz="2000" b="1" dirty="0">
                <a:latin typeface="Calibri"/>
                <a:ea typeface="+mn-lt"/>
                <a:cs typeface="+mn-lt"/>
              </a:rPr>
              <a:t>User Education and Awareness Programs:</a:t>
            </a:r>
            <a:r>
              <a:rPr lang="en-US" sz="2000" dirty="0">
                <a:solidFill>
                  <a:srgbClr val="404040"/>
                </a:solidFill>
                <a:latin typeface="Calibri"/>
                <a:ea typeface="+mn-lt"/>
                <a:cs typeface="+mn-lt"/>
              </a:rPr>
              <a:t> Educate users about the risks posed by keyloggers and the importance of practicing good cybersecurity hygiene. Training sessions, awareness campaigns, and interactive workshops can help users recognize potential threats, avoid risky online behavior, and respond appropriately to security incidents. Empowering users to identify and report suspicious activity strengthens the overall security posture of the organization.</a:t>
            </a:r>
            <a:endParaRPr lang="en-US" sz="2000">
              <a:latin typeface="Calibri"/>
              <a:cs typeface="Calibri"/>
            </a:endParaRPr>
          </a:p>
          <a:p>
            <a:pPr marL="305435" indent="-305435"/>
            <a:endParaRPr lang="en-US" dirty="0"/>
          </a:p>
        </p:txBody>
      </p:sp>
    </p:spTree>
    <p:extLst>
      <p:ext uri="{BB962C8B-B14F-4D97-AF65-F5344CB8AC3E}">
        <p14:creationId xmlns:p14="http://schemas.microsoft.com/office/powerpoint/2010/main" val="400132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0C2E9-3F3E-5359-94E3-3B52125ED8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EB16CFA-9298-6A8F-95B3-B8BAFCF60AFE}"/>
              </a:ext>
            </a:extLst>
          </p:cNvPr>
          <p:cNvSpPr>
            <a:spLocks noGrp="1"/>
          </p:cNvSpPr>
          <p:nvPr>
            <p:ph idx="1"/>
          </p:nvPr>
        </p:nvSpPr>
        <p:spPr>
          <a:xfrm>
            <a:off x="581192" y="1253646"/>
            <a:ext cx="11271519" cy="4903132"/>
          </a:xfrm>
        </p:spPr>
        <p:txBody>
          <a:bodyPr vert="horz" lIns="91440" tIns="45720" rIns="91440" bIns="45720" rtlCol="0" anchor="ctr">
            <a:noAutofit/>
          </a:bodyPr>
          <a:lstStyle/>
          <a:p>
            <a:pPr marL="305435" indent="-305435"/>
            <a:r>
              <a:rPr lang="en-US" sz="2000" b="1" dirty="0">
                <a:latin typeface="Calibri"/>
                <a:ea typeface="+mn-lt"/>
                <a:cs typeface="+mn-lt"/>
              </a:rPr>
              <a:t>Continuous Monitoring and Response:</a:t>
            </a:r>
            <a:r>
              <a:rPr lang="en-US" sz="2000" dirty="0">
                <a:latin typeface="Calibri"/>
                <a:ea typeface="+mn-lt"/>
                <a:cs typeface="+mn-lt"/>
              </a:rPr>
              <a:t> Establish a dedicated security operations center (SOC) tasked with monitoring network traffic, system logs, and security alerts around the clock. Implement incident response procedures that outline predefined actions for addressing keylogger incidents, including containment, eradication, and recovery steps. Regular security audits and penetration testing help identify vulnerabilities and assess the effectiveness of security controls.</a:t>
            </a:r>
            <a:endParaRPr lang="en-US" sz="2000">
              <a:latin typeface="Calibri"/>
              <a:cs typeface="Calibri"/>
            </a:endParaRPr>
          </a:p>
          <a:p>
            <a:pPr marL="305435" indent="-305435"/>
            <a:r>
              <a:rPr lang="en-US" sz="2000" b="1" dirty="0">
                <a:latin typeface="Calibri"/>
                <a:ea typeface="+mn-lt"/>
                <a:cs typeface="+mn-lt"/>
              </a:rPr>
              <a:t>Privacy-Enhancing Technologies: </a:t>
            </a:r>
            <a:r>
              <a:rPr lang="en-US" sz="2000" dirty="0">
                <a:latin typeface="Calibri"/>
                <a:ea typeface="+mn-lt"/>
                <a:cs typeface="+mn-lt"/>
              </a:rPr>
              <a:t>Integrate privacy-enhancing technologies such as encryption, data anonymization, and access controls to safeguard sensitive information from unauthorized access. By encrypting keystrokes and implementing secure communication protocols, the risk of interception by keyloggers is significantly reduced, preserving user privacy and confidentiality.</a:t>
            </a:r>
            <a:endParaRPr lang="en-US" sz="2000">
              <a:latin typeface="Calibri"/>
              <a:cs typeface="Calibri"/>
            </a:endParaRPr>
          </a:p>
          <a:p>
            <a:pPr marL="305435" indent="-305435"/>
            <a:r>
              <a:rPr lang="en-US" sz="2000" b="1" dirty="0">
                <a:latin typeface="Calibri"/>
                <a:ea typeface="+mn-lt"/>
                <a:cs typeface="+mn-lt"/>
              </a:rPr>
              <a:t>By implementing this comprehensive solution, organizations can fortify their defenses against keyloggers and mitigate the associated security risks. Proactive detection, real-time monitoring, user education, and privacy-enhancing measures work in tandem to create a resilient security framework capable of safeguarding digital assets and preserving user trust in an increasingly digitized world.</a:t>
            </a:r>
            <a:endParaRPr lang="en-US" sz="2000" b="1">
              <a:latin typeface="Calibri"/>
              <a:cs typeface="Calibri"/>
            </a:endParaRPr>
          </a:p>
        </p:txBody>
      </p:sp>
    </p:spTree>
    <p:extLst>
      <p:ext uri="{BB962C8B-B14F-4D97-AF65-F5344CB8AC3E}">
        <p14:creationId xmlns:p14="http://schemas.microsoft.com/office/powerpoint/2010/main" val="348259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271519" cy="5290181"/>
          </a:xfrm>
        </p:spPr>
        <p:txBody>
          <a:bodyPr>
            <a:normAutofit lnSpcReduction="10000"/>
          </a:bodyPr>
          <a:lstStyle/>
          <a:p>
            <a:pPr marL="0" indent="0">
              <a:buNone/>
            </a:pPr>
            <a:endParaRPr lang="en-IN" sz="2000" b="1" dirty="0">
              <a:solidFill>
                <a:srgbClr val="0F0F0F"/>
              </a:solidFill>
              <a:latin typeface="Calibri"/>
              <a:ea typeface="+mn-lt"/>
              <a:cs typeface="+mn-lt"/>
            </a:endParaRPr>
          </a:p>
          <a:p>
            <a:pPr marL="0" indent="0">
              <a:buNone/>
            </a:pPr>
            <a:r>
              <a:rPr lang="en-IN" sz="2000" b="1" dirty="0">
                <a:solidFill>
                  <a:srgbClr val="0F0F0F"/>
                </a:solidFill>
                <a:latin typeface="Calibri"/>
                <a:ea typeface="+mn-lt"/>
                <a:cs typeface="+mn-lt"/>
              </a:rPr>
              <a:t>A system approach for keylogger detection and security implementation involves a structured methodology to address the challenge comprehensively. Here's a breakdown of the system approach:</a:t>
            </a:r>
            <a:endParaRPr lang="en-US" sz="2000">
              <a:latin typeface="Calibri"/>
              <a:cs typeface="Calibri"/>
            </a:endParaRPr>
          </a:p>
          <a:p>
            <a:pPr marL="0" indent="0">
              <a:buNone/>
            </a:pPr>
            <a:endParaRPr lang="en-IN" sz="2000" b="1" dirty="0">
              <a:solidFill>
                <a:srgbClr val="0F0F0F"/>
              </a:solidFill>
              <a:latin typeface="Calibri"/>
              <a:ea typeface="+mn-lt"/>
              <a:cs typeface="+mn-lt"/>
            </a:endParaRPr>
          </a:p>
          <a:p>
            <a:pPr marL="0" indent="0">
              <a:lnSpc>
                <a:spcPct val="90000"/>
              </a:lnSpc>
              <a:spcBef>
                <a:spcPts val="20"/>
              </a:spcBef>
              <a:buNone/>
            </a:pPr>
            <a:r>
              <a:rPr lang="en-IN" sz="2000" b="1" dirty="0">
                <a:solidFill>
                  <a:srgbClr val="0F0F0F"/>
                </a:solidFill>
                <a:latin typeface="Calibri"/>
                <a:ea typeface="+mn-lt"/>
                <a:cs typeface="+mn-lt"/>
              </a:rPr>
              <a:t>Requirements Gathering:</a:t>
            </a:r>
            <a:endParaRPr lang="en-IN" sz="2000">
              <a:solidFill>
                <a:srgbClr val="404040"/>
              </a:solidFill>
              <a:latin typeface="Calibri"/>
              <a:ea typeface="+mn-lt"/>
              <a:cs typeface="+mn-lt"/>
            </a:endParaRPr>
          </a:p>
          <a:p>
            <a:pPr marL="0" indent="0">
              <a:lnSpc>
                <a:spcPct val="90000"/>
              </a:lnSpc>
              <a:buNone/>
            </a:pPr>
            <a:r>
              <a:rPr lang="en-IN" sz="2000" dirty="0">
                <a:solidFill>
                  <a:srgbClr val="0F0F0F"/>
                </a:solidFill>
                <a:latin typeface="Calibri"/>
                <a:ea typeface="+mn-lt"/>
                <a:cs typeface="+mn-lt"/>
              </a:rPr>
              <a:t>Understand the specific needs and concerns of stakeholders regarding keylogger detection and security.</a:t>
            </a:r>
            <a:endParaRPr lang="en-IN" sz="2000">
              <a:latin typeface="Calibri"/>
              <a:cs typeface="Calibri"/>
            </a:endParaRPr>
          </a:p>
          <a:p>
            <a:pPr marL="0" indent="0">
              <a:lnSpc>
                <a:spcPct val="90000"/>
              </a:lnSpc>
              <a:buNone/>
            </a:pPr>
            <a:r>
              <a:rPr lang="en-IN" sz="2000" dirty="0">
                <a:latin typeface="Calibri"/>
                <a:ea typeface="+mn-lt"/>
                <a:cs typeface="Calibri"/>
              </a:rPr>
              <a:t>Identify critical assets, potential attack vectors, and regulatory compliance requirements.</a:t>
            </a:r>
            <a:endParaRPr lang="en-IN" sz="2000">
              <a:latin typeface="Calibri"/>
              <a:cs typeface="Calibri"/>
            </a:endParaRPr>
          </a:p>
          <a:p>
            <a:pPr marL="0" indent="0">
              <a:lnSpc>
                <a:spcPct val="90000"/>
              </a:lnSpc>
              <a:spcBef>
                <a:spcPts val="20"/>
              </a:spcBef>
              <a:buNone/>
            </a:pPr>
            <a:r>
              <a:rPr lang="en-IN" sz="2000" b="1" dirty="0">
                <a:latin typeface="Calibri"/>
                <a:ea typeface="+mn-lt"/>
                <a:cs typeface="Calibri"/>
              </a:rPr>
              <a:t>Risk Assessment:</a:t>
            </a:r>
            <a:endParaRPr lang="en-IN" sz="2000" b="1">
              <a:latin typeface="Calibri"/>
              <a:cs typeface="Calibri"/>
            </a:endParaRPr>
          </a:p>
          <a:p>
            <a:pPr marL="0" indent="0">
              <a:lnSpc>
                <a:spcPct val="90000"/>
              </a:lnSpc>
              <a:buNone/>
            </a:pPr>
            <a:r>
              <a:rPr lang="en-IN" sz="2000" dirty="0">
                <a:latin typeface="Calibri"/>
                <a:ea typeface="+mn-lt"/>
                <a:cs typeface="Calibri"/>
              </a:rPr>
              <a:t>Evaluate the potential impact of keyloggers on the organization's operations, finances, and reputation.</a:t>
            </a:r>
            <a:endParaRPr lang="en-IN" sz="2000">
              <a:latin typeface="Calibri"/>
              <a:cs typeface="Calibri"/>
            </a:endParaRPr>
          </a:p>
          <a:p>
            <a:pPr marL="0" indent="0">
              <a:lnSpc>
                <a:spcPct val="90000"/>
              </a:lnSpc>
              <a:buNone/>
            </a:pPr>
            <a:r>
              <a:rPr lang="en-IN" sz="2000" dirty="0">
                <a:latin typeface="Calibri"/>
                <a:ea typeface="+mn-lt"/>
                <a:cs typeface="Calibri"/>
              </a:rPr>
              <a:t>Prioritize keylogger threats based on their likelihood and severity.</a:t>
            </a:r>
            <a:endParaRPr lang="en-IN" sz="2000">
              <a:latin typeface="Calibri"/>
              <a:cs typeface="Calibri"/>
            </a:endParaRPr>
          </a:p>
          <a:p>
            <a:pPr marL="0" indent="0">
              <a:lnSpc>
                <a:spcPct val="90000"/>
              </a:lnSpc>
              <a:spcBef>
                <a:spcPts val="20"/>
              </a:spcBef>
              <a:buNone/>
            </a:pPr>
            <a:r>
              <a:rPr lang="en-IN" sz="2000" b="1" dirty="0">
                <a:latin typeface="Calibri"/>
                <a:ea typeface="+mn-lt"/>
                <a:cs typeface="Calibri"/>
              </a:rPr>
              <a:t>System Architecture Design:</a:t>
            </a:r>
            <a:endParaRPr lang="en-IN" sz="2000" b="1">
              <a:latin typeface="Calibri"/>
              <a:cs typeface="Calibri"/>
            </a:endParaRPr>
          </a:p>
          <a:p>
            <a:pPr marL="0" indent="0">
              <a:lnSpc>
                <a:spcPct val="90000"/>
              </a:lnSpc>
              <a:buNone/>
            </a:pPr>
            <a:r>
              <a:rPr lang="en-IN" sz="2000" dirty="0">
                <a:latin typeface="Calibri"/>
                <a:ea typeface="+mn-lt"/>
                <a:cs typeface="Calibri"/>
              </a:rPr>
              <a:t>Develop a high-level architecture outlining the components and interactions of the security system.</a:t>
            </a:r>
            <a:endParaRPr lang="en-IN" sz="2000">
              <a:latin typeface="Calibri"/>
              <a:cs typeface="Calibri"/>
            </a:endParaRPr>
          </a:p>
          <a:p>
            <a:pPr marL="0" indent="0">
              <a:lnSpc>
                <a:spcPct val="90000"/>
              </a:lnSpc>
              <a:buNone/>
            </a:pPr>
            <a:r>
              <a:rPr lang="en-IN" sz="2000" dirty="0">
                <a:solidFill>
                  <a:srgbClr val="0F0F0F"/>
                </a:solidFill>
                <a:latin typeface="Calibri"/>
                <a:ea typeface="+mn-lt"/>
                <a:cs typeface="+mn-lt"/>
              </a:rPr>
              <a:t>Design interfaces and integration points between different subsystems for seamless data flow and communication.</a:t>
            </a:r>
            <a:endParaRPr lang="en-IN" sz="2000">
              <a:latin typeface="Calibri"/>
              <a:cs typeface="Calibri"/>
            </a:endParaRPr>
          </a:p>
          <a:p>
            <a:pPr marL="0" indent="0">
              <a:buNone/>
            </a:pPr>
            <a:endParaRPr lang="en-IN" sz="2000" b="1" dirty="0">
              <a:solidFill>
                <a:srgbClr val="0F0F0F"/>
              </a:solidFill>
              <a:latin typeface="Calibri"/>
              <a:cs typeface="Calibri"/>
            </a:endParaRPr>
          </a:p>
          <a:p>
            <a:pPr marL="305435" indent="-305435"/>
            <a:endParaRPr lang="en-IN" sz="2000" b="1" dirty="0">
              <a:solidFill>
                <a:srgbClr val="0F0F0F"/>
              </a:solidFill>
              <a:latin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42A1-0189-CF38-84D6-855B639BCF5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C7A582C-CD04-F2D8-B335-9D8E2B25CCC0}"/>
              </a:ext>
            </a:extLst>
          </p:cNvPr>
          <p:cNvSpPr>
            <a:spLocks noGrp="1"/>
          </p:cNvSpPr>
          <p:nvPr>
            <p:ph idx="1"/>
          </p:nvPr>
        </p:nvSpPr>
        <p:spPr>
          <a:xfrm>
            <a:off x="581192" y="1253646"/>
            <a:ext cx="11162662" cy="5217608"/>
          </a:xfrm>
        </p:spPr>
        <p:txBody>
          <a:bodyPr>
            <a:normAutofit/>
          </a:bodyPr>
          <a:lstStyle/>
          <a:p>
            <a:pPr marL="0" indent="0">
              <a:spcBef>
                <a:spcPts val="20"/>
              </a:spcBef>
              <a:buNone/>
            </a:pPr>
            <a:r>
              <a:rPr lang="en-IN" sz="2000" b="1" dirty="0">
                <a:solidFill>
                  <a:srgbClr val="0F0F0F"/>
                </a:solidFill>
                <a:latin typeface="Calibri"/>
                <a:cs typeface="Arial"/>
              </a:rPr>
              <a:t>Technology Selection:</a:t>
            </a:r>
            <a:endParaRPr lang="en-US" sz="2000" b="1">
              <a:latin typeface="Calibri"/>
              <a:cs typeface="Calibri"/>
            </a:endParaRPr>
          </a:p>
          <a:p>
            <a:pPr marL="0" indent="0">
              <a:buNone/>
            </a:pPr>
            <a:r>
              <a:rPr lang="en-IN" sz="2000" dirty="0">
                <a:solidFill>
                  <a:srgbClr val="0F0F0F"/>
                </a:solidFill>
                <a:latin typeface="Calibri"/>
                <a:cs typeface="Arial"/>
              </a:rPr>
              <a:t>Evaluate available technologies for keylogger detection, endpoint security, network monitoring, and incident response.</a:t>
            </a:r>
            <a:endParaRPr lang="en-IN" sz="2000">
              <a:latin typeface="Calibri"/>
              <a:cs typeface="Calibri"/>
            </a:endParaRPr>
          </a:p>
          <a:p>
            <a:pPr marL="0" indent="0">
              <a:buNone/>
            </a:pPr>
            <a:r>
              <a:rPr lang="en-IN" sz="2000" dirty="0">
                <a:solidFill>
                  <a:srgbClr val="0F0F0F"/>
                </a:solidFill>
                <a:latin typeface="Calibri"/>
                <a:cs typeface="Arial"/>
              </a:rPr>
              <a:t>Choose solutions that meet the organization's requirements for accuracy, scalability, and ease of integration.</a:t>
            </a:r>
            <a:endParaRPr lang="en-IN" sz="2000">
              <a:latin typeface="Calibri"/>
              <a:cs typeface="Calibri"/>
            </a:endParaRPr>
          </a:p>
          <a:p>
            <a:pPr marL="0" indent="0">
              <a:spcBef>
                <a:spcPts val="20"/>
              </a:spcBef>
              <a:buNone/>
            </a:pPr>
            <a:r>
              <a:rPr lang="en-IN" sz="2000" b="1" dirty="0">
                <a:solidFill>
                  <a:srgbClr val="0F0F0F"/>
                </a:solidFill>
                <a:latin typeface="Calibri"/>
                <a:cs typeface="Arial"/>
              </a:rPr>
              <a:t>Implementation:</a:t>
            </a:r>
            <a:endParaRPr lang="en-IN" sz="2000" b="1">
              <a:latin typeface="Calibri"/>
              <a:cs typeface="Calibri"/>
            </a:endParaRPr>
          </a:p>
          <a:p>
            <a:pPr marL="0" indent="0">
              <a:buNone/>
            </a:pPr>
            <a:r>
              <a:rPr lang="en-IN" sz="2000" dirty="0">
                <a:solidFill>
                  <a:srgbClr val="0F0F0F"/>
                </a:solidFill>
                <a:latin typeface="Calibri"/>
                <a:cs typeface="Arial"/>
              </a:rPr>
              <a:t>Deploy selected technologies according to the defined architecture and implementation plan.</a:t>
            </a:r>
            <a:endParaRPr lang="en-IN" sz="2000">
              <a:latin typeface="Calibri"/>
              <a:cs typeface="Calibri"/>
            </a:endParaRPr>
          </a:p>
          <a:p>
            <a:pPr marL="0" indent="0">
              <a:buNone/>
            </a:pPr>
            <a:r>
              <a:rPr lang="en-IN" sz="2000" dirty="0">
                <a:solidFill>
                  <a:srgbClr val="0F0F0F"/>
                </a:solidFill>
                <a:latin typeface="Calibri"/>
                <a:cs typeface="Arial"/>
              </a:rPr>
              <a:t>Configure systems for real-time monitoring, threat detection, and incident response.</a:t>
            </a:r>
            <a:endParaRPr lang="en-IN" sz="2000">
              <a:latin typeface="Calibri"/>
              <a:cs typeface="Calibri"/>
            </a:endParaRPr>
          </a:p>
          <a:p>
            <a:pPr marL="0" indent="0">
              <a:spcBef>
                <a:spcPts val="20"/>
              </a:spcBef>
              <a:buNone/>
            </a:pPr>
            <a:r>
              <a:rPr lang="en-IN" sz="2000" b="1" dirty="0">
                <a:solidFill>
                  <a:srgbClr val="0F0F0F"/>
                </a:solidFill>
                <a:latin typeface="Calibri"/>
                <a:cs typeface="Arial"/>
              </a:rPr>
              <a:t>Testing and Validation:</a:t>
            </a:r>
            <a:endParaRPr lang="en-IN" sz="2000" b="1">
              <a:latin typeface="Calibri"/>
              <a:cs typeface="Calibri"/>
            </a:endParaRPr>
          </a:p>
          <a:p>
            <a:pPr marL="0" indent="0">
              <a:buNone/>
            </a:pPr>
            <a:r>
              <a:rPr lang="en-IN" sz="2000" dirty="0">
                <a:solidFill>
                  <a:srgbClr val="0F0F0F"/>
                </a:solidFill>
                <a:latin typeface="Calibri"/>
                <a:cs typeface="Arial"/>
              </a:rPr>
              <a:t>Conduct comprehensive testing to validate the effectiveness of the security solution.</a:t>
            </a:r>
            <a:endParaRPr lang="en-IN" sz="2000">
              <a:latin typeface="Calibri"/>
              <a:cs typeface="Calibri"/>
            </a:endParaRPr>
          </a:p>
          <a:p>
            <a:pPr marL="0" indent="0">
              <a:buNone/>
            </a:pPr>
            <a:r>
              <a:rPr lang="en-IN" sz="2000" dirty="0">
                <a:solidFill>
                  <a:srgbClr val="0F0F0F"/>
                </a:solidFill>
                <a:latin typeface="Calibri"/>
                <a:cs typeface="Arial"/>
              </a:rPr>
              <a:t>Perform penetration testing and simulation exercises to identify weaknesses and vulnerabilities.</a:t>
            </a:r>
            <a:endParaRPr lang="en-IN" sz="2000">
              <a:latin typeface="Calibri"/>
              <a:cs typeface="Calibri"/>
            </a:endParaRPr>
          </a:p>
          <a:p>
            <a:pPr marL="0" indent="0">
              <a:spcBef>
                <a:spcPts val="20"/>
              </a:spcBef>
              <a:buNone/>
            </a:pPr>
            <a:endParaRPr lang="en-IN" sz="1500" b="1" dirty="0">
              <a:solidFill>
                <a:srgbClr val="0F0F0F"/>
              </a:solidFill>
              <a:cs typeface="Arial"/>
            </a:endParaRPr>
          </a:p>
        </p:txBody>
      </p:sp>
    </p:spTree>
    <p:extLst>
      <p:ext uri="{BB962C8B-B14F-4D97-AF65-F5344CB8AC3E}">
        <p14:creationId xmlns:p14="http://schemas.microsoft.com/office/powerpoint/2010/main" val="1789016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386EE-4006-0F15-C252-F95A64F5D675}"/>
              </a:ext>
            </a:extLst>
          </p:cNvPr>
          <p:cNvSpPr>
            <a:spLocks noGrp="1"/>
          </p:cNvSpPr>
          <p:nvPr>
            <p:ph type="title"/>
          </p:nvPr>
        </p:nvSpPr>
        <p:spPr/>
        <p:txBody>
          <a:bodyPr/>
          <a:lstStyle/>
          <a:p>
            <a:r>
              <a:rPr lang="en-US" dirty="0">
                <a:solidFill>
                  <a:schemeClr val="accent1"/>
                </a:solidFill>
              </a:rPr>
              <a:t>System requirements</a:t>
            </a:r>
          </a:p>
        </p:txBody>
      </p:sp>
      <p:sp>
        <p:nvSpPr>
          <p:cNvPr id="3" name="Content Placeholder 2">
            <a:extLst>
              <a:ext uri="{FF2B5EF4-FFF2-40B4-BE49-F238E27FC236}">
                <a16:creationId xmlns:a16="http://schemas.microsoft.com/office/drawing/2014/main" id="{441165AD-0C21-FB02-71E6-D6D8D80E41FB}"/>
              </a:ext>
            </a:extLst>
          </p:cNvPr>
          <p:cNvSpPr>
            <a:spLocks noGrp="1"/>
          </p:cNvSpPr>
          <p:nvPr>
            <p:ph idx="1"/>
          </p:nvPr>
        </p:nvSpPr>
        <p:spPr/>
        <p:txBody>
          <a:bodyPr>
            <a:normAutofit/>
          </a:bodyPr>
          <a:lstStyle/>
          <a:p>
            <a:pPr marL="305435" indent="-305435"/>
            <a:r>
              <a:rPr lang="en-US" sz="2400" b="1" dirty="0">
                <a:solidFill>
                  <a:srgbClr val="000000"/>
                </a:solidFill>
                <a:latin typeface="Calibri"/>
                <a:ea typeface="+mn-lt"/>
                <a:cs typeface="+mn-lt"/>
              </a:rPr>
              <a:t>Keylogger Detection</a:t>
            </a:r>
          </a:p>
          <a:p>
            <a:pPr marL="305435" indent="-305435"/>
            <a:r>
              <a:rPr lang="en-US" sz="2400" b="1" dirty="0">
                <a:solidFill>
                  <a:srgbClr val="000000"/>
                </a:solidFill>
                <a:latin typeface="Calibri"/>
                <a:cs typeface="Calibri"/>
              </a:rPr>
              <a:t>Real time Monitoring</a:t>
            </a:r>
          </a:p>
          <a:p>
            <a:pPr marL="305435" indent="-305435"/>
            <a:r>
              <a:rPr lang="en-US" sz="2400" b="1" dirty="0" err="1">
                <a:solidFill>
                  <a:srgbClr val="000000"/>
                </a:solidFill>
                <a:latin typeface="Calibri"/>
                <a:cs typeface="Calibri"/>
              </a:rPr>
              <a:t>Anamoly</a:t>
            </a:r>
            <a:r>
              <a:rPr lang="en-US" sz="2400" b="1" dirty="0">
                <a:solidFill>
                  <a:srgbClr val="000000"/>
                </a:solidFill>
                <a:latin typeface="Calibri"/>
                <a:cs typeface="Calibri"/>
              </a:rPr>
              <a:t> Detection</a:t>
            </a:r>
          </a:p>
          <a:p>
            <a:pPr marL="305435" indent="-305435"/>
            <a:r>
              <a:rPr lang="en-US" sz="2400" b="1" dirty="0">
                <a:solidFill>
                  <a:srgbClr val="000000"/>
                </a:solidFill>
                <a:latin typeface="Calibri"/>
                <a:cs typeface="Calibri"/>
              </a:rPr>
              <a:t>Incident Response</a:t>
            </a:r>
          </a:p>
          <a:p>
            <a:pPr marL="305435" indent="-305435"/>
            <a:r>
              <a:rPr lang="en-US" sz="2400" b="1" dirty="0">
                <a:solidFill>
                  <a:srgbClr val="000000"/>
                </a:solidFill>
                <a:latin typeface="Calibri"/>
                <a:cs typeface="Calibri"/>
              </a:rPr>
              <a:t>User Education and Training</a:t>
            </a:r>
          </a:p>
          <a:p>
            <a:pPr marL="305435" indent="-305435"/>
            <a:r>
              <a:rPr lang="en-US" sz="2400" b="1" dirty="0">
                <a:solidFill>
                  <a:srgbClr val="000000"/>
                </a:solidFill>
                <a:latin typeface="Calibri"/>
                <a:cs typeface="Calibri"/>
              </a:rPr>
              <a:t>Scalability and Performance</a:t>
            </a:r>
          </a:p>
          <a:p>
            <a:pPr marL="305435" indent="-305435"/>
            <a:r>
              <a:rPr lang="en-US" sz="2400" b="1" dirty="0">
                <a:solidFill>
                  <a:srgbClr val="000000"/>
                </a:solidFill>
                <a:latin typeface="Calibri"/>
                <a:cs typeface="Calibri"/>
              </a:rPr>
              <a:t>Security</a:t>
            </a:r>
          </a:p>
          <a:p>
            <a:pPr marL="305435" indent="-305435"/>
            <a:r>
              <a:rPr lang="en-US" sz="2400" b="1" dirty="0">
                <a:solidFill>
                  <a:srgbClr val="000000"/>
                </a:solidFill>
                <a:latin typeface="Calibri"/>
                <a:cs typeface="Calibri"/>
              </a:rPr>
              <a:t>Regulatory compliance</a:t>
            </a:r>
          </a:p>
        </p:txBody>
      </p:sp>
    </p:spTree>
    <p:extLst>
      <p:ext uri="{BB962C8B-B14F-4D97-AF65-F5344CB8AC3E}">
        <p14:creationId xmlns:p14="http://schemas.microsoft.com/office/powerpoint/2010/main" val="353283707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2610</Words>
  <Application>Microsoft Office PowerPoint</Application>
  <PresentationFormat>Widescreen</PresentationFormat>
  <Paragraphs>199</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Franklin Gothic Book</vt:lpstr>
      <vt:lpstr>Franklin Gothic Demi</vt:lpstr>
      <vt:lpstr>Wingdings 2</vt:lpstr>
      <vt:lpstr>DividendVTI</vt:lpstr>
      <vt:lpstr>KEYLOGGERS &amp; SECURITY IMPLEMENTATION</vt:lpstr>
      <vt:lpstr>OUTLINE</vt:lpstr>
      <vt:lpstr>Problem Statement</vt:lpstr>
      <vt:lpstr>Proposed Solution</vt:lpstr>
      <vt:lpstr>PowerPoint Presentation</vt:lpstr>
      <vt:lpstr>PowerPoint Presentation</vt:lpstr>
      <vt:lpstr>System  Approach</vt:lpstr>
      <vt:lpstr>PowerPoint Presentation</vt:lpstr>
      <vt:lpstr>System requirements</vt:lpstr>
      <vt:lpstr>Libraries used to build the model</vt:lpstr>
      <vt:lpstr>PowerPoint Presentation</vt:lpstr>
      <vt:lpstr>Algorithm &amp; Deployment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vt:lpstr>
      <vt:lpstr>Keylog.txt</vt:lpstr>
      <vt:lpstr>Keylog.json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Manibalan Shanmugam</cp:lastModifiedBy>
  <cp:revision>573</cp:revision>
  <dcterms:created xsi:type="dcterms:W3CDTF">2021-05-26T16:50:10Z</dcterms:created>
  <dcterms:modified xsi:type="dcterms:W3CDTF">2024-04-05T11:50:26Z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