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61" d="100"/>
          <a:sy n="6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Text box"/>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Text box"/>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9/19/2025</a:t>
            </a:fld>
            <a:endParaRPr lang="zh-CN" altLang="en-US" sz="1200">
              <a:latin typeface="Calibri" pitchFamily="0" charset="0"/>
              <a:ea typeface="等线" pitchFamily="0" charset="0"/>
              <a:cs typeface="Calibri" pitchFamily="0" charset="0"/>
            </a:endParaRPr>
          </a:p>
        </p:txBody>
      </p:sp>
      <p:sp>
        <p:nvSpPr>
          <p:cNvPr id="19" name="Object"/>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Text box"/>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Text box"/>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986059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9"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t" anchorCtr="0">
            <a:prstTxWarp prst="textNoShape"/>
          </a:bodyPr>
          <a:lstStyle/>
          <a:p>
            <a:fld id="{CAD2D6BD-DE1B-4B5F-8B41-2702339687B9}" type="slidenum">
              <a:rPr lang="en-US" altLang="zh-CN" sz="1800" b="0" i="0" u="none" strike="noStrike" kern="1200" cap="none" spc="0" baseline="0">
                <a:solidFill>
                  <a:schemeClr val="tx1"/>
                </a:solidFill>
                <a:latin typeface="Droid Sans" pitchFamily="0" charset="0"/>
                <a:ea typeface="宋体" pitchFamily="0" charset="0"/>
                <a:cs typeface="Lucida Sans"/>
              </a:rPr>
              <a:t>1</a:t>
            </a:fld>
            <a:endParaRPr lang="zh-CN" altLang="en-US"/>
          </a:p>
        </p:txBody>
      </p:sp>
    </p:spTree>
    <p:extLst>
      <p:ext uri="{BB962C8B-B14F-4D97-AF65-F5344CB8AC3E}">
        <p14:creationId xmlns:p14="http://schemas.microsoft.com/office/powerpoint/2010/main" val="16505425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525640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1914304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9719612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174473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846712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3960541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0388496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321506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1311306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Text box"/>
          <p:cNvSpPr>
            <a:spLocks noGrp="1"/>
          </p:cNvSpPr>
          <p:nvPr>
            <p:ph type="sldImg"/>
          </p:nvPr>
        </p:nvSpPr>
        <p:spPr/>
      </p:sp>
      <p:sp>
        <p:nvSpPr>
          <p:cNvPr id="3" name="Text box"/>
          <p:cNvSpPr>
            <a:spLocks noGrp="1"/>
          </p:cNvSpPr>
          <p:nvPr>
            <p:ph type="body" idx="1"/>
          </p:nvPr>
        </p:nvSpPr>
        <p:spPr/>
        <p:txBody>
          <a:bodyPr/>
          <a:lstStyle/>
          <a:p>
            <a:endParaRPr lang="zh-CN" altLang="en-US"/>
          </a:p>
        </p:txBody>
      </p:sp>
      <p:sp>
        <p:nvSpPr>
          <p:cNvPr id="22"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05162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Text box"/>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Text box"/>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65523119"/>
      </p:ext>
    </p:extLst>
  </p:cSld>
  <p:clrMapOvr>
    <a:masterClrMapping/>
  </p:clrMapOvr>
</p:sldLayout>
</file>

<file path=ppt/slideLayouts/slideLayout10.xml><?xml version="1.0" encoding="utf-8"?>
<p:sldLayout xmlns:p="http://schemas.openxmlformats.org/presentationml/2006/main" xmlns:a="http://schemas.openxmlformats.org/drawingml/2006/main" xmlns:r="http://schemas.openxmlformats.org/officeDocument/2006/relationships" type="vertTx" preserve="1">
  <p:cSld name="标题和竖排文本">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38348102"/>
      </p:ext>
    </p:extLst>
  </p:cSld>
  <p:clrMapOvr>
    <a:masterClrMapping/>
  </p:clrMapOvr>
</p:sldLayout>
</file>

<file path=ppt/slideLayouts/slideLayout11.xml><?xml version="1.0" encoding="utf-8"?>
<p:sldLayout xmlns:p="http://schemas.openxmlformats.org/presentationml/2006/main" xmlns:a="http://schemas.openxmlformats.org/drawingml/2006/main" xmlns:r="http://schemas.openxmlformats.org/officeDocument/2006/relationships" type="vertTitleAndTx" preserve="1">
  <p:cSld name="垂直排列标题与文本">
    <p:spTree>
      <p:nvGrpSpPr>
        <p:cNvPr id="1" name=""/>
        <p:cNvGrpSpPr/>
        <p:nvPr/>
      </p:nvGrpSpPr>
      <p:grpSpPr>
        <a:xfrm>
          <a:off x="0" y="0"/>
          <a:ext cx="0" cy="0"/>
          <a:chOff x="0" y="0"/>
          <a:chExt cx="0" cy="0"/>
        </a:xfrm>
      </p:grpSpPr>
      <p:sp>
        <p:nvSpPr>
          <p:cNvPr id="2" name="Text box"/>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Text box"/>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7966223"/>
      </p:ext>
    </p:extLst>
  </p:cSld>
  <p:clrMapOvr>
    <a:masterClrMapping/>
  </p:clrMapOvr>
</p:sldLayout>
</file>

<file path=ppt/slideLayouts/slideLayout12.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3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35"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34"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3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3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3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30"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2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2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23" name="Text box"/>
          <p:cNvSpPr>
            <a:spLocks noGrp="1"/>
          </p:cNvSpPr>
          <p:nvPr>
            <p:ph type="title"/>
          </p:nvPr>
        </p:nvSpPr>
        <p:spPr>
          <a:xfrm rot="0">
            <a:off x="3195573" y="2067305"/>
            <a:ext cx="5800851" cy="51815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sz="3200" b="0" i="0">
              <a:solidFill>
                <a:schemeClr val="tx1"/>
              </a:solidFill>
              <a:latin typeface="Trebuchet MS" pitchFamily="0" charset="0"/>
              <a:cs typeface="Trebuchet MS" pitchFamily="0" charset="0"/>
            </a:endParaRPr>
          </a:p>
        </p:txBody>
      </p:sp>
      <p:sp>
        <p:nvSpPr>
          <p:cNvPr id="24" name="Text box"/>
          <p:cNvSpPr>
            <a:spLocks noGrp="1"/>
          </p:cNvSpPr>
          <p:nvPr>
            <p:ph type="body" idx="4"/>
          </p:nvPr>
        </p:nvSpPr>
        <p:spPr>
          <a:xfrm rot="0">
            <a:off x="1828800" y="3840480"/>
            <a:ext cx="8534401" cy="171449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25" name="Text box"/>
          <p:cNvSpPr>
            <a:spLocks noGrp="1"/>
          </p:cNvSpPr>
          <p:nvPr>
            <p:ph type="ftr" idx="5"/>
          </p:nvPr>
        </p:nvSpPr>
        <p:spPr>
          <a:xfrm rot="0">
            <a:off x="4145279" y="6377940"/>
            <a:ext cx="3901440" cy="342900"/>
          </a:xfrm>
          <a:prstGeom prst="rect"/>
          <a:noFill/>
          <a:ln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26" name="Text box"/>
          <p:cNvSpPr>
            <a:spLocks noGrp="1"/>
          </p:cNvSpPr>
          <p:nvPr>
            <p:ph type="dt" idx="6"/>
          </p:nvPr>
        </p:nvSpPr>
        <p:spPr>
          <a:xfrm rot="0">
            <a:off x="609600" y="6377940"/>
            <a:ext cx="2804160" cy="342900"/>
          </a:xfrm>
          <a:prstGeom prst="rect"/>
          <a:noFill/>
          <a:ln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27" name="Text box"/>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59414396"/>
      </p:ext>
    </p:extLst>
  </p:cSld>
  <p:clrMapOvr>
    <a:masterClrMapping/>
  </p:clrMapOvr>
  <p:hf sldNum="0"/>
</p:sldLayout>
</file>

<file path=ppt/slideLayouts/slideLayout13.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1"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5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8"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5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56"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5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50"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51" name="Text box"/>
          <p:cNvSpPr>
            <a:spLocks noGrp="1"/>
          </p:cNvSpPr>
          <p:nvPr>
            <p:ph type="ftr" idx="5"/>
          </p:nvPr>
        </p:nvSpPr>
        <p:spPr>
          <a:xfrm rot="0">
            <a:off x="4145279" y="6377940"/>
            <a:ext cx="3901440" cy="342900"/>
          </a:xfrm>
          <a:prstGeom prst="rect"/>
          <a:noFill/>
          <a:ln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52" name="Text box"/>
          <p:cNvSpPr>
            <a:spLocks noGrp="1"/>
          </p:cNvSpPr>
          <p:nvPr>
            <p:ph type="dt" idx="6"/>
          </p:nvPr>
        </p:nvSpPr>
        <p:spPr>
          <a:xfrm rot="0">
            <a:off x="609600" y="6377940"/>
            <a:ext cx="2804160" cy="342900"/>
          </a:xfrm>
          <a:prstGeom prst="rect"/>
          <a:noFill/>
          <a:ln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53" name="Text box"/>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09415720"/>
      </p:ext>
    </p:extLst>
  </p:cSld>
  <p:clrMapOvr>
    <a:masterClrMapping/>
  </p:clrMapOvr>
  <p:hf sldNum="0"/>
</p:sldLayout>
</file>

<file path=ppt/slideLayouts/slideLayout2.xml><?xml version="1.0" encoding="utf-8"?>
<p:sldLayout xmlns:p="http://schemas.openxmlformats.org/presentationml/2006/main" xmlns:a="http://schemas.openxmlformats.org/drawingml/2006/main" xmlns:r="http://schemas.openxmlformats.org/officeDocument/2006/relationships" type="obj" preserve="1">
  <p:cSld name="标题和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87957511"/>
      </p:ext>
    </p:extLst>
  </p:cSld>
  <p:clrMapOvr>
    <a:masterClrMapping/>
  </p:clrMapOvr>
</p:sldLayout>
</file>

<file path=ppt/slideLayouts/slideLayout3.xml><?xml version="1.0" encoding="utf-8"?>
<p:sldLayout xmlns:p="http://schemas.openxmlformats.org/presentationml/2006/main" xmlns:a="http://schemas.openxmlformats.org/drawingml/2006/main" xmlns:r="http://schemas.openxmlformats.org/officeDocument/2006/relationships" type="secHead" preserve="1">
  <p:cSld name="节标题">
    <p:spTree>
      <p:nvGrpSpPr>
        <p:cNvPr id="1" name=""/>
        <p:cNvGrpSpPr/>
        <p:nvPr/>
      </p:nvGrpSpPr>
      <p:grpSpPr>
        <a:xfrm>
          <a:off x="0" y="0"/>
          <a:ext cx="0" cy="0"/>
          <a:chOff x="0" y="0"/>
          <a:chExt cx="0" cy="0"/>
        </a:xfrm>
      </p:grpSpPr>
      <p:sp>
        <p:nvSpPr>
          <p:cNvPr id="2" name="Text box"/>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78722086"/>
      </p:ext>
    </p:extLst>
  </p:cSld>
  <p:clrMapOvr>
    <a:masterClrMapping/>
  </p:clrMapOvr>
</p:sldLayout>
</file>

<file path=ppt/slideLayouts/slideLayout4.xml><?xml version="1.0" encoding="utf-8"?>
<p:sldLayout xmlns:p="http://schemas.openxmlformats.org/presentationml/2006/main" xmlns:a="http://schemas.openxmlformats.org/drawingml/2006/main" xmlns:r="http://schemas.openxmlformats.org/officeDocument/2006/relationships" type="twoObj" preserve="1">
  <p:cSld name="两栏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65694510"/>
      </p:ext>
    </p:extLst>
  </p:cSld>
  <p:clrMapOvr>
    <a:masterClrMapping/>
  </p:clrMapOvr>
</p:sldLayout>
</file>

<file path=ppt/slideLayouts/slideLayout5.xml><?xml version="1.0" encoding="utf-8"?>
<p:sldLayout xmlns:p="http://schemas.openxmlformats.org/presentationml/2006/main" xmlns:a="http://schemas.openxmlformats.org/drawingml/2006/main" xmlns:r="http://schemas.openxmlformats.org/officeDocument/2006/relationships" type="twoTxTwoObj" preserve="1">
  <p:cSld name="比较">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8" name="Text box"/>
          <p:cNvSpPr>
            <a:spLocks noGrp="1"/>
          </p:cNvSpPr>
          <p:nvPr>
            <p:ph type="ftr" sz="quarter" idx="11"/>
          </p:nvPr>
        </p:nvSpPr>
        <p:spPr/>
        <p:txBody>
          <a:bodyPr/>
          <a:lstStyle/>
          <a:p>
            <a:endParaRPr lang="zh-CN" altLang="en-US"/>
          </a:p>
        </p:txBody>
      </p:sp>
      <p:sp>
        <p:nvSpPr>
          <p:cNvPr id="9"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55912869"/>
      </p:ext>
    </p:extLst>
  </p:cSld>
  <p:clrMapOvr>
    <a:masterClrMapping/>
  </p:clrMapOvr>
</p:sldLayout>
</file>

<file path=ppt/slideLayouts/slideLayout6.xml><?xml version="1.0" encoding="utf-8"?>
<p:sldLayout xmlns:p="http://schemas.openxmlformats.org/presentationml/2006/main" xmlns:a="http://schemas.openxmlformats.org/drawingml/2006/main" xmlns:r="http://schemas.openxmlformats.org/officeDocument/2006/relationships" type="titleOnly" preserve="1">
  <p:cSld name="仅标题">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4" name="Text box"/>
          <p:cNvSpPr>
            <a:spLocks noGrp="1"/>
          </p:cNvSpPr>
          <p:nvPr>
            <p:ph type="ftr" sz="quarter" idx="11"/>
          </p:nvPr>
        </p:nvSpPr>
        <p:spPr/>
        <p:txBody>
          <a:bodyPr/>
          <a:lstStyle/>
          <a:p>
            <a:endParaRPr lang="zh-CN" altLang="en-US"/>
          </a:p>
        </p:txBody>
      </p:sp>
      <p:sp>
        <p:nvSpPr>
          <p:cNvPr id="5"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4038780"/>
      </p:ext>
    </p:extLst>
  </p:cSld>
  <p:clrMapOvr>
    <a:masterClrMapping/>
  </p:clrMapOvr>
</p:sldLayout>
</file>

<file path=ppt/slideLayouts/slideLayout7.xml><?xml version="1.0" encoding="utf-8"?>
<p:sldLayout xmlns:p="http://schemas.openxmlformats.org/presentationml/2006/main" xmlns:a="http://schemas.openxmlformats.org/drawingml/2006/main" xmlns:r="http://schemas.openxmlformats.org/officeDocument/2006/relationships" type="blank" preserve="1">
  <p:cSld name="空白">
    <p:spTree>
      <p:nvGrpSpPr>
        <p:cNvPr id="1" name=""/>
        <p:cNvGrpSpPr/>
        <p:nvPr/>
      </p:nvGrpSpPr>
      <p:grpSpPr>
        <a:xfrm>
          <a:off x="0" y="0"/>
          <a:ext cx="0" cy="0"/>
          <a:chOff x="0" y="0"/>
          <a:chExt cx="0" cy="0"/>
        </a:xfrm>
      </p:grpSpPr>
      <p:sp>
        <p:nvSpPr>
          <p:cNvPr id="2"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3" name="Text box"/>
          <p:cNvSpPr>
            <a:spLocks noGrp="1"/>
          </p:cNvSpPr>
          <p:nvPr>
            <p:ph type="ftr" sz="quarter" idx="11"/>
          </p:nvPr>
        </p:nvSpPr>
        <p:spPr/>
        <p:txBody>
          <a:bodyPr/>
          <a:lstStyle/>
          <a:p>
            <a:endParaRPr lang="zh-CN" altLang="en-US"/>
          </a:p>
        </p:txBody>
      </p:sp>
      <p:sp>
        <p:nvSpPr>
          <p:cNvPr id="4"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6837972"/>
      </p:ext>
    </p:extLst>
  </p:cSld>
  <p:clrMapOvr>
    <a:masterClrMapping/>
  </p:clrMapOvr>
</p:sldLayout>
</file>

<file path=ppt/slideLayouts/slideLayout8.xml><?xml version="1.0" encoding="utf-8"?>
<p:sldLayout xmlns:p="http://schemas.openxmlformats.org/presentationml/2006/main" xmlns:a="http://schemas.openxmlformats.org/drawingml/2006/main" xmlns:r="http://schemas.openxmlformats.org/officeDocument/2006/relationships" type="objTx" preserve="1">
  <p:cSld name="内容与标题">
    <p:spTree>
      <p:nvGrpSpPr>
        <p:cNvPr id="1" name=""/>
        <p:cNvGrpSpPr/>
        <p:nvPr/>
      </p:nvGrpSpPr>
      <p:grpSpPr>
        <a:xfrm>
          <a:off x="0" y="0"/>
          <a:ext cx="0" cy="0"/>
          <a:chOff x="0" y="0"/>
          <a:chExt cx="0" cy="0"/>
        </a:xfrm>
      </p:grpSpPr>
      <p:sp>
        <p:nvSpPr>
          <p:cNvPr id="2" name="Text box"/>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8610003"/>
      </p:ext>
    </p:extLst>
  </p:cSld>
  <p:clrMapOvr>
    <a:masterClrMapping/>
  </p:clrMapOvr>
</p:sldLayout>
</file>

<file path=ppt/slideLayouts/slideLayout9.xml><?xml version="1.0" encoding="utf-8"?>
<p:sldLayout xmlns:p="http://schemas.openxmlformats.org/presentationml/2006/main" xmlns:a="http://schemas.openxmlformats.org/drawingml/2006/main" xmlns:r="http://schemas.openxmlformats.org/officeDocument/2006/relationships" type="picTx" preserve="1">
  <p:cSld name="图片与标题">
    <p:spTree>
      <p:nvGrpSpPr>
        <p:cNvPr id="1" name=""/>
        <p:cNvGrpSpPr/>
        <p:nvPr/>
      </p:nvGrpSpPr>
      <p:grpSpPr>
        <a:xfrm>
          <a:off x="0" y="0"/>
          <a:ext cx="0" cy="0"/>
          <a:chOff x="0" y="0"/>
          <a:chExt cx="0" cy="0"/>
        </a:xfrm>
      </p:grpSpPr>
      <p:sp>
        <p:nvSpPr>
          <p:cNvPr id="2" name="Text box"/>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box"/>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6993240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Text box"/>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Text box"/>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9/19/2025</a:t>
            </a:fld>
            <a:endParaRPr lang="zh-CN" altLang="en-US">
              <a:solidFill>
                <a:srgbClr val="898989"/>
              </a:solidFill>
              <a:latin typeface="Calibri" pitchFamily="0" charset="0"/>
              <a:ea typeface="宋体" pitchFamily="0" charset="0"/>
              <a:cs typeface="Calibri" pitchFamily="0" charset="0"/>
            </a:endParaRPr>
          </a:p>
        </p:txBody>
      </p:sp>
      <p:sp>
        <p:nvSpPr>
          <p:cNvPr id="16"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395058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1.jpg"/><Relationship Id="rId3" Type="http://schemas.openxmlformats.org/officeDocument/2006/relationships/image" Target="../media/12.jpg"/><Relationship Id="rId4" Type="http://schemas.openxmlformats.org/officeDocument/2006/relationships/slideLayout" Target="../slideLayouts/slideLayout13.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Combination"/>
          <p:cNvGrpSpPr>
            <a:grpSpLocks/>
          </p:cNvGrpSpPr>
          <p:nvPr/>
        </p:nvGrpSpPr>
        <p:grpSpPr>
          <a:xfrm>
            <a:off x="876299" y="990599"/>
            <a:ext cx="1743075" cy="1333500"/>
            <a:chOff x="876299" y="990599"/>
            <a:chExt cx="1743075" cy="1333500"/>
          </a:xfrm>
        </p:grpSpPr>
        <p:sp>
          <p:nvSpPr>
            <p:cNvPr id="38" name="曲线"/>
            <p:cNvSpPr>
              <a:spLocks/>
            </p:cNvSpPr>
            <p:nvPr/>
          </p:nvSpPr>
          <p:spPr>
            <a:xfrm rot="0">
              <a:off x="876299"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5"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599"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52" y="1190627"/>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36"/>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Text box"/>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Image"/>
          <p:cNvPicPr>
            <a:picLocks/>
          </p:cNvPicPr>
          <p:nvPr/>
        </p:nvPicPr>
        <p:blipFill>
          <a:blip r:embed="rId1" cstate="print"/>
          <a:stretch>
            <a:fillRect/>
          </a:stretch>
        </p:blipFill>
        <p:spPr>
          <a:xfrm rot="0">
            <a:off x="676275" y="6467487"/>
            <a:ext cx="2143125" cy="200024"/>
          </a:xfrm>
          <a:prstGeom prst="rect"/>
          <a:noFill/>
          <a:ln w="12700" cmpd="sng" cap="flat">
            <a:noFill/>
            <a:prstDash val="solid"/>
            <a:miter/>
          </a:ln>
        </p:spPr>
      </p:pic>
      <p:sp>
        <p:nvSpPr>
          <p:cNvPr id="45"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Rectangle"/>
          <p:cNvSpPr>
            <a:spLocks/>
          </p:cNvSpPr>
          <p:nvPr/>
        </p:nvSpPr>
        <p:spPr>
          <a:xfrm rot="0">
            <a:off x="2621217" y="3428448"/>
            <a:ext cx="8610601"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 Mohammed Sameer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31924U180</a:t>
            </a:r>
            <a:r>
              <a:rPr lang="en-US" altLang="zh-CN" sz="2400" b="0" i="0" u="none" strike="noStrike" kern="1200" cap="none" spc="0" baseline="0">
                <a:solidFill>
                  <a:schemeClr val="tx1"/>
                </a:solidFill>
                <a:latin typeface="Calibri" pitchFamily="0" charset="0"/>
                <a:ea typeface="宋体" pitchFamily="0" charset="0"/>
                <a:cs typeface="Calibri" pitchFamily="0" charset="0"/>
              </a:rPr>
              <a:t>18</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astvu31931924u18018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DEPARTMENT:BSC COMPUTER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UNIVERSITY- MAZHARUL ULOOM,THIRUVALLUR UNIVERSITY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7965921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Rectangle"/>
          <p:cNvSpPr>
            <a:spLocks/>
          </p:cNvSpPr>
          <p:nvPr/>
        </p:nvSpPr>
        <p:spPr>
          <a:xfrm rot="0">
            <a:off x="752477" y="6486043"/>
            <a:ext cx="1773555" cy="16671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9"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0"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1" name="曲线"/>
          <p:cNvSpPr>
            <a:spLocks/>
          </p:cNvSpPr>
          <p:nvPr/>
        </p:nvSpPr>
        <p:spPr>
          <a:xfrm rot="0">
            <a:off x="9353558" y="589598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2" name="Image"/>
          <p:cNvPicPr>
            <a:picLocks/>
          </p:cNvPicPr>
          <p:nvPr/>
        </p:nvPicPr>
        <p:blipFill>
          <a:blip r:embed="rId1" cstate="print"/>
          <a:stretch>
            <a:fillRect/>
          </a:stretch>
        </p:blipFill>
        <p:spPr>
          <a:xfrm rot="0">
            <a:off x="66683" y="3381385"/>
            <a:ext cx="2466975" cy="3419475"/>
          </a:xfrm>
          <a:prstGeom prst="rect"/>
          <a:noFill/>
          <a:ln w="12700" cmpd="sng" cap="flat">
            <a:noFill/>
            <a:prstDash val="solid"/>
            <a:miter/>
          </a:ln>
        </p:spPr>
      </p:pic>
      <p:sp>
        <p:nvSpPr>
          <p:cNvPr id="153" name="Text box"/>
          <p:cNvSpPr>
            <a:spLocks noGrp="1"/>
          </p:cNvSpPr>
          <p:nvPr>
            <p:ph type="title"/>
          </p:nvPr>
        </p:nvSpPr>
        <p:spPr>
          <a:xfrm rot="0">
            <a:off x="73978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Rectangle"/>
          <p:cNvSpPr>
            <a:spLocks/>
          </p:cNvSpPr>
          <p:nvPr/>
        </p:nvSpPr>
        <p:spPr>
          <a:xfrm rot="0">
            <a:off x="11277219" y="6473342"/>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6" name="Image"/>
          <p:cNvPicPr>
            <a:picLocks noChangeAspect="1"/>
          </p:cNvPicPr>
          <p:nvPr/>
        </p:nvPicPr>
        <p:blipFill>
          <a:blip r:embed="rId2" cstate="print"/>
          <a:stretch>
            <a:fillRect/>
          </a:stretch>
        </p:blipFill>
        <p:spPr>
          <a:xfrm rot="0">
            <a:off x="2747920" y="1609700"/>
            <a:ext cx="2608775" cy="4876725"/>
          </a:xfrm>
          <a:prstGeom prst="rect"/>
          <a:noFill/>
          <a:ln w="12700" cmpd="sng" cap="flat">
            <a:noFill/>
            <a:prstDash val="solid"/>
            <a:miter/>
          </a:ln>
        </p:spPr>
      </p:pic>
      <p:pic>
        <p:nvPicPr>
          <p:cNvPr id="167" name="Image"/>
          <p:cNvPicPr>
            <a:picLocks noChangeAspect="1"/>
          </p:cNvPicPr>
          <p:nvPr/>
        </p:nvPicPr>
        <p:blipFill>
          <a:blip r:embed="rId3" cstate="print"/>
          <a:stretch>
            <a:fillRect/>
          </a:stretch>
        </p:blipFill>
        <p:spPr>
          <a:xfrm rot="0">
            <a:off x="6093312" y="1608139"/>
            <a:ext cx="2608775" cy="4876724"/>
          </a:xfrm>
          <a:prstGeom prst="rect"/>
          <a:noFill/>
          <a:ln w="12700" cmpd="sng" cap="flat">
            <a:noFill/>
            <a:prstDash val="solid"/>
            <a:miter/>
          </a:ln>
        </p:spPr>
      </p:pic>
    </p:spTree>
    <p:extLst>
      <p:ext uri="{BB962C8B-B14F-4D97-AF65-F5344CB8AC3E}">
        <p14:creationId xmlns:p14="http://schemas.microsoft.com/office/powerpoint/2010/main" val="66111166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8"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0" name="曲线"/>
          <p:cNvSpPr>
            <a:spLocks/>
          </p:cNvSpPr>
          <p:nvPr/>
        </p:nvSpPr>
        <p:spPr>
          <a:xfrm rot="0">
            <a:off x="9353558" y="589598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1"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2" name="Text box"/>
          <p:cNvSpPr>
            <a:spLocks noGrp="1"/>
          </p:cNvSpPr>
          <p:nvPr>
            <p:ph type="title"/>
          </p:nvPr>
        </p:nvSpPr>
        <p:spPr>
          <a:xfrm rot="0">
            <a:off x="755334" y="431617"/>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Rectangle"/>
          <p:cNvSpPr>
            <a:spLocks/>
          </p:cNvSpPr>
          <p:nvPr/>
        </p:nvSpPr>
        <p:spPr>
          <a:xfrm rot="0">
            <a:off x="11277219" y="6473342"/>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Rectangle"/>
          <p:cNvSpPr>
            <a:spLocks/>
          </p:cNvSpPr>
          <p:nvPr/>
        </p:nvSpPr>
        <p:spPr>
          <a:xfrm rot="0">
            <a:off x="533400" y="1524000"/>
            <a:ext cx="10591800"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zh-CN" altLang="en-US" sz="1800" b="1" i="0" u="none" strike="noStrike" kern="1200" cap="none" spc="0" baseline="0">
                <a:solidFill>
                  <a:schemeClr val="tx1"/>
                </a:solidFill>
                <a:latin typeface="Calibri" pitchFamily="0" charset="0"/>
                <a:ea typeface="宋体" pitchFamily="0" charset="0"/>
                <a:cs typeface="Calibri" pitchFamily="0" charset="0"/>
              </a:rPr>
              <a:t>🔹 Highlights of the Project</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Designed and developed a </a:t>
            </a:r>
            <a:r>
              <a:rPr lang="en-US" altLang="zh-CN" sz="1800" b="1" i="0" u="none" strike="noStrike" kern="1200" cap="none" spc="0" baseline="0">
                <a:solidFill>
                  <a:schemeClr val="tx1"/>
                </a:solidFill>
                <a:latin typeface="Calibri" pitchFamily="0" charset="0"/>
                <a:ea typeface="宋体" pitchFamily="0" charset="0"/>
                <a:cs typeface="Calibri" pitchFamily="0" charset="0"/>
              </a:rPr>
              <a:t>personal portfolio website</a:t>
            </a:r>
            <a:r>
              <a:rPr lang="en-US" altLang="zh-CN" sz="1800" b="0" i="0" u="none" strike="noStrike" kern="1200" cap="none" spc="0" baseline="0">
                <a:solidFill>
                  <a:schemeClr val="tx1"/>
                </a:solidFill>
                <a:latin typeface="Calibri" pitchFamily="0" charset="0"/>
                <a:ea typeface="宋体" pitchFamily="0" charset="0"/>
                <a:cs typeface="Calibri" pitchFamily="0" charset="0"/>
              </a:rPr>
              <a:t> using </a:t>
            </a:r>
            <a:r>
              <a:rPr lang="en-US" altLang="zh-CN" sz="1800" b="1" i="0" u="none" strike="noStrike" kern="1200" cap="none" spc="0" baseline="0">
                <a:solidFill>
                  <a:schemeClr val="tx1"/>
                </a:solidFill>
                <a:latin typeface="Calibri" pitchFamily="0" charset="0"/>
                <a:ea typeface="宋体" pitchFamily="0" charset="0"/>
                <a:cs typeface="Calibri" pitchFamily="0" charset="0"/>
              </a:rPr>
              <a:t>HTML, CSS, and JavaScript</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Integrated sections like </a:t>
            </a:r>
            <a:r>
              <a:rPr lang="en-US" altLang="zh-CN" sz="1800" b="1" i="0" u="none" strike="noStrike" kern="1200" cap="none" spc="0" baseline="0">
                <a:solidFill>
                  <a:schemeClr val="tx1"/>
                </a:solidFill>
                <a:latin typeface="Calibri" pitchFamily="0" charset="0"/>
                <a:ea typeface="宋体" pitchFamily="0" charset="0"/>
                <a:cs typeface="Calibri" pitchFamily="0" charset="0"/>
              </a:rPr>
              <a:t>About, Education, Certificates, Hobbies, Projects, and Contact</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Implemented a </a:t>
            </a:r>
            <a:r>
              <a:rPr lang="en-US" altLang="zh-CN" sz="1800" b="1" i="0" u="none" strike="noStrike" kern="1200" cap="none" spc="0" baseline="0">
                <a:solidFill>
                  <a:schemeClr val="tx1"/>
                </a:solidFill>
                <a:latin typeface="Calibri" pitchFamily="0" charset="0"/>
                <a:ea typeface="宋体" pitchFamily="0" charset="0"/>
                <a:cs typeface="Calibri" pitchFamily="0" charset="0"/>
              </a:rPr>
              <a:t>responsive layout</a:t>
            </a:r>
            <a:r>
              <a:rPr lang="en-US" altLang="zh-CN" sz="1800" b="0" i="0" u="none" strike="noStrike" kern="1200" cap="none" spc="0" baseline="0">
                <a:solidFill>
                  <a:schemeClr val="tx1"/>
                </a:solidFill>
                <a:latin typeface="Calibri" pitchFamily="0" charset="0"/>
                <a:ea typeface="宋体" pitchFamily="0" charset="0"/>
                <a:cs typeface="Calibri" pitchFamily="0" charset="0"/>
              </a:rPr>
              <a:t> with a </a:t>
            </a:r>
            <a:r>
              <a:rPr lang="en-US" altLang="zh-CN" sz="1800" b="1" i="0" u="none" strike="noStrike" kern="1200" cap="none" spc="0" baseline="0">
                <a:solidFill>
                  <a:schemeClr val="tx1"/>
                </a:solidFill>
                <a:latin typeface="Calibri" pitchFamily="0" charset="0"/>
                <a:ea typeface="宋体" pitchFamily="0" charset="0"/>
                <a:cs typeface="Calibri" pitchFamily="0" charset="0"/>
              </a:rPr>
              <a:t>hamburger menu</a:t>
            </a:r>
            <a:r>
              <a:rPr lang="en-US" altLang="zh-CN" sz="1800" b="0" i="0" u="none" strike="noStrike" kern="1200" cap="none" spc="0" baseline="0">
                <a:solidFill>
                  <a:schemeClr val="tx1"/>
                </a:solidFill>
                <a:latin typeface="Calibri" pitchFamily="0" charset="0"/>
                <a:ea typeface="宋体" pitchFamily="0" charset="0"/>
                <a:cs typeface="Calibri" pitchFamily="0" charset="0"/>
              </a:rPr>
              <a:t> for mobile users.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Showcased </a:t>
            </a:r>
            <a:r>
              <a:rPr lang="en-US" altLang="zh-CN" sz="1800" b="1" i="0" u="none" strike="noStrike" kern="1200" cap="none" spc="0" baseline="0">
                <a:solidFill>
                  <a:schemeClr val="tx1"/>
                </a:solidFill>
                <a:latin typeface="Calibri" pitchFamily="0" charset="0"/>
                <a:ea typeface="宋体" pitchFamily="0" charset="0"/>
                <a:cs typeface="Calibri" pitchFamily="0" charset="0"/>
              </a:rPr>
              <a:t>projects, skills, and achievements</a:t>
            </a:r>
            <a:r>
              <a:rPr lang="en-US" altLang="zh-CN" sz="1800" b="0" i="0" u="none" strike="noStrike" kern="1200" cap="none" spc="0" baseline="0">
                <a:solidFill>
                  <a:schemeClr val="tx1"/>
                </a:solidFill>
                <a:latin typeface="Calibri" pitchFamily="0" charset="0"/>
                <a:ea typeface="宋体" pitchFamily="0" charset="0"/>
                <a:cs typeface="Calibri" pitchFamily="0" charset="0"/>
              </a:rPr>
              <a:t> in a professional way.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zh-CN" altLang="en-US" sz="1800" b="1" i="0" u="none" strike="noStrike" kern="1200" cap="none" spc="0" baseline="0">
                <a:solidFill>
                  <a:schemeClr val="tx1"/>
                </a:solidFill>
                <a:latin typeface="Calibri" pitchFamily="0" charset="0"/>
                <a:ea typeface="宋体" pitchFamily="0" charset="0"/>
                <a:cs typeface="Calibri" pitchFamily="0" charset="0"/>
              </a:rPr>
              <a:t>🔹 Final Summary</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portfolio project demonstrates the ability to build a </a:t>
            </a:r>
            <a:r>
              <a:rPr lang="en-US" altLang="zh-CN" sz="1800" b="1" i="0" u="none" strike="noStrike" kern="1200" cap="none" spc="0" baseline="0">
                <a:solidFill>
                  <a:schemeClr val="tx1"/>
                </a:solidFill>
                <a:latin typeface="Calibri" pitchFamily="0" charset="0"/>
                <a:ea typeface="宋体" pitchFamily="0" charset="0"/>
                <a:cs typeface="Calibri" pitchFamily="0" charset="0"/>
              </a:rPr>
              <a:t>modern, responsive, and interactive web application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It serves as both a </a:t>
            </a:r>
            <a:r>
              <a:rPr lang="en-US" altLang="zh-CN" sz="1800" b="1" i="0" u="none" strike="noStrike" kern="1200" cap="none" spc="0" baseline="0">
                <a:solidFill>
                  <a:schemeClr val="tx1"/>
                </a:solidFill>
                <a:latin typeface="Calibri" pitchFamily="0" charset="0"/>
                <a:ea typeface="宋体" pitchFamily="0" charset="0"/>
                <a:cs typeface="Calibri" pitchFamily="0" charset="0"/>
              </a:rPr>
              <a:t>learning experience</a:t>
            </a:r>
            <a:r>
              <a:rPr lang="en-US" altLang="zh-CN" sz="1800" b="0" i="0" u="none" strike="noStrike" kern="1200" cap="none" spc="0" baseline="0">
                <a:solidFill>
                  <a:schemeClr val="tx1"/>
                </a:solidFill>
                <a:latin typeface="Calibri" pitchFamily="0" charset="0"/>
                <a:ea typeface="宋体" pitchFamily="0" charset="0"/>
                <a:cs typeface="Calibri" pitchFamily="0" charset="0"/>
              </a:rPr>
              <a:t> in front-end development and a </a:t>
            </a:r>
            <a:r>
              <a:rPr lang="en-US" altLang="zh-CN" sz="1800" b="1" i="0" u="none" strike="noStrike" kern="1200" cap="none" spc="0" baseline="0">
                <a:solidFill>
                  <a:schemeClr val="tx1"/>
                </a:solidFill>
                <a:latin typeface="Calibri" pitchFamily="0" charset="0"/>
                <a:ea typeface="宋体" pitchFamily="0" charset="0"/>
                <a:cs typeface="Calibri" pitchFamily="0" charset="0"/>
              </a:rPr>
              <a:t>practical platform</a:t>
            </a:r>
            <a:r>
              <a:rPr lang="en-US" altLang="zh-CN" sz="1800" b="0" i="0" u="none" strike="noStrike" kern="1200" cap="none" spc="0" baseline="0">
                <a:solidFill>
                  <a:schemeClr val="tx1"/>
                </a:solidFill>
                <a:latin typeface="Calibri" pitchFamily="0" charset="0"/>
                <a:ea typeface="宋体" pitchFamily="0" charset="0"/>
                <a:cs typeface="Calibri" pitchFamily="0" charset="0"/>
              </a:rPr>
              <a:t> to present professional information online.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zh-CN" altLang="en-US" sz="1800" b="1" i="0" u="none" strike="noStrike" kern="1200" cap="none" spc="0" baseline="0">
                <a:solidFill>
                  <a:schemeClr val="tx1"/>
                </a:solidFill>
                <a:latin typeface="Calibri" pitchFamily="0" charset="0"/>
                <a:ea typeface="宋体" pitchFamily="0" charset="0"/>
                <a:cs typeface="Calibri" pitchFamily="0" charset="0"/>
              </a:rPr>
              <a:t>🔹 Benefits to Society</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Helps </a:t>
            </a:r>
            <a:r>
              <a:rPr lang="en-US" altLang="zh-CN" sz="1800" b="1" i="0" u="none" strike="noStrike" kern="1200" cap="none" spc="0" baseline="0">
                <a:solidFill>
                  <a:schemeClr val="tx1"/>
                </a:solidFill>
                <a:latin typeface="Calibri" pitchFamily="0" charset="0"/>
                <a:ea typeface="宋体" pitchFamily="0" charset="0"/>
                <a:cs typeface="Calibri" pitchFamily="0" charset="0"/>
              </a:rPr>
              <a:t>students and job seekers</a:t>
            </a:r>
            <a:r>
              <a:rPr lang="en-US" altLang="zh-CN" sz="1800" b="0" i="0" u="none" strike="noStrike" kern="1200" cap="none" spc="0" baseline="0">
                <a:solidFill>
                  <a:schemeClr val="tx1"/>
                </a:solidFill>
                <a:latin typeface="Calibri" pitchFamily="0" charset="0"/>
                <a:ea typeface="宋体" pitchFamily="0" charset="0"/>
                <a:cs typeface="Calibri" pitchFamily="0" charset="0"/>
              </a:rPr>
              <a:t> display their skills and achievements effectively.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Provides </a:t>
            </a:r>
            <a:r>
              <a:rPr lang="en-US" altLang="zh-CN" sz="1800" b="1" i="0" u="none" strike="noStrike" kern="1200" cap="none" spc="0" baseline="0">
                <a:solidFill>
                  <a:schemeClr val="tx1"/>
                </a:solidFill>
                <a:latin typeface="Calibri" pitchFamily="0" charset="0"/>
                <a:ea typeface="宋体" pitchFamily="0" charset="0"/>
                <a:cs typeface="Calibri" pitchFamily="0" charset="0"/>
              </a:rPr>
              <a:t>recruiters and employers</a:t>
            </a:r>
            <a:r>
              <a:rPr lang="en-US" altLang="zh-CN" sz="1800" b="0" i="0" u="none" strike="noStrike" kern="1200" cap="none" spc="0" baseline="0">
                <a:solidFill>
                  <a:schemeClr val="tx1"/>
                </a:solidFill>
                <a:latin typeface="Calibri" pitchFamily="0" charset="0"/>
                <a:ea typeface="宋体" pitchFamily="0" charset="0"/>
                <a:cs typeface="Calibri" pitchFamily="0" charset="0"/>
              </a:rPr>
              <a:t> easy access to candidate profiles.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Encourages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literacy and self-promotion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among learners and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Acts as an </a:t>
            </a:r>
            <a:r>
              <a:rPr lang="en-US" altLang="zh-CN" sz="1800" b="1" i="0" u="none" strike="noStrike" kern="1200" cap="none" spc="0" baseline="0">
                <a:solidFill>
                  <a:schemeClr val="tx1"/>
                </a:solidFill>
                <a:latin typeface="Calibri" pitchFamily="0" charset="0"/>
                <a:ea typeface="宋体" pitchFamily="0" charset="0"/>
                <a:cs typeface="Calibri" pitchFamily="0" charset="0"/>
              </a:rPr>
              <a:t>inspiration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for others to create their own portfolios and embrace technology.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4021351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4" name="曲线"/>
          <p:cNvSpPr>
            <a:spLocks/>
          </p:cNvSpPr>
          <p:nvPr/>
        </p:nvSpPr>
        <p:spPr>
          <a:xfrm rot="0">
            <a:off x="-22860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4" name="Combination"/>
          <p:cNvGrpSpPr>
            <a:grpSpLocks/>
          </p:cNvGrpSpPr>
          <p:nvPr/>
        </p:nvGrpSpPr>
        <p:grpSpPr>
          <a:xfrm>
            <a:off x="7448612" y="0"/>
            <a:ext cx="4743795" cy="6858466"/>
            <a:chOff x="7448612" y="0"/>
            <a:chExt cx="4743795" cy="6858466"/>
          </a:xfrm>
        </p:grpSpPr>
        <p:sp>
          <p:nvSpPr>
            <p:cNvPr id="6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5" name="曲线"/>
          <p:cNvSpPr>
            <a:spLocks/>
          </p:cNvSpPr>
          <p:nvPr/>
        </p:nvSpPr>
        <p:spPr>
          <a:xfrm rot="0">
            <a:off x="1" y="4010037"/>
            <a:ext cx="447674" cy="2847974"/>
          </a:xfrm>
          <a:custGeom>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a:srgbClr val="5FCAEE">
              <a:alpha val="70000"/>
            </a:srgbClr>
          </a:solidFill>
          <a:ln cmpd="sng" cap="flat">
            <a:noFill/>
            <a:prstDash val="solid"/>
            <a:miter/>
          </a:ln>
        </p:spPr>
      </p:sp>
      <p:sp>
        <p:nvSpPr>
          <p:cNvPr id="76"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7"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8" name="曲线"/>
          <p:cNvSpPr>
            <a:spLocks/>
          </p:cNvSpPr>
          <p:nvPr/>
        </p:nvSpPr>
        <p:spPr>
          <a:xfrm rot="0">
            <a:off x="9353558" y="589598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9" name="Text box"/>
          <p:cNvSpPr>
            <a:spLocks noGrp="1"/>
          </p:cNvSpPr>
          <p:nvPr>
            <p:ph type="title"/>
          </p:nvPr>
        </p:nvSpPr>
        <p:spPr>
          <a:xfrm rot="0">
            <a:off x="609608" y="1295399"/>
            <a:ext cx="58896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Stencil Std" pitchFamily="82" charset="0"/>
                <a:ea typeface="宋体" pitchFamily="0" charset="0"/>
                <a:cs typeface="Trebuchet MS" pitchFamily="0" charset="0"/>
              </a:rPr>
              <a:t>PROJECT</a:t>
            </a:r>
            <a:r>
              <a:rPr lang="en-US" altLang="zh-CN" sz="4250" b="1" i="0" u="none" strike="noStrike" kern="0" cap="none" spc="-85" baseline="0">
                <a:solidFill>
                  <a:schemeClr val="tx1"/>
                </a:solidFill>
                <a:latin typeface="Stencil Std" pitchFamily="82" charset="0"/>
                <a:ea typeface="宋体" pitchFamily="0" charset="0"/>
                <a:cs typeface="Trebuchet MS" pitchFamily="0" charset="0"/>
              </a:rPr>
              <a:t> </a:t>
            </a:r>
            <a:r>
              <a:rPr lang="en-US" altLang="zh-CN" sz="4250" b="1" i="0" u="none" strike="noStrike" kern="0" cap="none" spc="25" baseline="0">
                <a:solidFill>
                  <a:schemeClr val="tx1"/>
                </a:solidFill>
                <a:latin typeface="Stencil Std" pitchFamily="82" charset="0"/>
                <a:ea typeface="宋体" pitchFamily="0" charset="0"/>
                <a:cs typeface="Trebuchet MS" pitchFamily="0" charset="0"/>
              </a:rPr>
              <a:t>TITLE</a:t>
            </a:r>
            <a:endParaRPr lang="zh-CN" altLang="en-US" sz="4250" b="1" i="0" u="none" strike="noStrike" kern="0" cap="none" spc="0" baseline="0">
              <a:solidFill>
                <a:schemeClr val="tx1"/>
              </a:solidFill>
              <a:latin typeface="Stencil Std" pitchFamily="82" charset="0"/>
              <a:ea typeface="宋体" pitchFamily="0" charset="0"/>
              <a:cs typeface="Trebuchet MS" pitchFamily="0" charset="0"/>
            </a:endParaRPr>
          </a:p>
        </p:txBody>
      </p:sp>
      <p:grpSp>
        <p:nvGrpSpPr>
          <p:cNvPr id="82" name="Combination"/>
          <p:cNvGrpSpPr>
            <a:grpSpLocks/>
          </p:cNvGrpSpPr>
          <p:nvPr/>
        </p:nvGrpSpPr>
        <p:grpSpPr>
          <a:xfrm>
            <a:off x="466725" y="6410325"/>
            <a:ext cx="3705224" cy="295275"/>
            <a:chOff x="466725" y="6410325"/>
            <a:chExt cx="3705224" cy="295275"/>
          </a:xfrm>
        </p:grpSpPr>
        <p:pic>
          <p:nvPicPr>
            <p:cNvPr id="80" name="Image"/>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1"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3"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4" name="Rectangle"/>
          <p:cNvSpPr>
            <a:spLocks/>
          </p:cNvSpPr>
          <p:nvPr/>
        </p:nvSpPr>
        <p:spPr>
          <a:xfrm rot="0">
            <a:off x="685800" y="2286006"/>
            <a:ext cx="8610600"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Stencil" pitchFamily="82" charset="0"/>
                <a:ea typeface="宋体" pitchFamily="0" charset="0"/>
                <a:cs typeface="Times New Roman" pitchFamily="18" charset="0"/>
              </a:rPr>
              <a:t>Interactive digital portfolio using front end development project</a:t>
            </a:r>
            <a:endParaRPr lang="en-US" altLang="zh-CN" sz="1800" b="0" i="0" u="none" strike="noStrike" kern="1200" cap="none" spc="0" baseline="0">
              <a:solidFill>
                <a:schemeClr val="tx1"/>
              </a:solidFill>
              <a:latin typeface="Stencil" pitchFamily="82"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Showcard Gothic" pitchFamily="82" charset="0"/>
              <a:ea typeface="宋体" pitchFamily="0" charset="0"/>
              <a:cs typeface="Calibri" pitchFamily="0" charset="0"/>
            </a:endParaRPr>
          </a:p>
        </p:txBody>
      </p:sp>
    </p:spTree>
    <p:extLst>
      <p:ext uri="{BB962C8B-B14F-4D97-AF65-F5344CB8AC3E}">
        <p14:creationId xmlns:p14="http://schemas.microsoft.com/office/powerpoint/2010/main" val="209496546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193"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5" name="Combination"/>
          <p:cNvGrpSpPr>
            <a:grpSpLocks/>
          </p:cNvGrpSpPr>
          <p:nvPr/>
        </p:nvGrpSpPr>
        <p:grpSpPr>
          <a:xfrm>
            <a:off x="7448612" y="0"/>
            <a:ext cx="4743795" cy="6858466"/>
            <a:chOff x="7448612" y="0"/>
            <a:chExt cx="4743795" cy="6858466"/>
          </a:xfrm>
        </p:grpSpPr>
        <p:sp>
          <p:nvSpPr>
            <p:cNvPr id="86"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8"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1" y="4010037"/>
            <a:ext cx="447674" cy="2847974"/>
          </a:xfrm>
          <a:custGeom>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a:srgbClr val="5FCAEE">
              <a:alpha val="70000"/>
            </a:srgbClr>
          </a:solidFill>
          <a:ln cmpd="sng" cap="flat">
            <a:noFill/>
            <a:prstDash val="solid"/>
            <a:miter/>
          </a:ln>
        </p:spPr>
      </p:sp>
      <p:sp>
        <p:nvSpPr>
          <p:cNvPr id="97" name="Rectangle"/>
          <p:cNvSpPr>
            <a:spLocks/>
          </p:cNvSpPr>
          <p:nvPr/>
        </p:nvSpPr>
        <p:spPr>
          <a:xfrm rot="0">
            <a:off x="752477" y="6486043"/>
            <a:ext cx="1773555" cy="16671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33"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8" y="1474"/>
                </a:lnTo>
                <a:lnTo>
                  <a:pt x="3163" y="3163"/>
                </a:lnTo>
                <a:lnTo>
                  <a:pt x="1474" y="5349"/>
                </a:lnTo>
                <a:lnTo>
                  <a:pt x="385" y="7928"/>
                </a:lnTo>
                <a:lnTo>
                  <a:pt x="0" y="10800"/>
                </a:lnTo>
                <a:lnTo>
                  <a:pt x="385" y="13671"/>
                </a:lnTo>
                <a:lnTo>
                  <a:pt x="1474" y="16250"/>
                </a:lnTo>
                <a:lnTo>
                  <a:pt x="3163" y="18436"/>
                </a:lnTo>
                <a:lnTo>
                  <a:pt x="5348"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3"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100" name="Image"/>
          <p:cNvPicPr>
            <a:picLocks/>
          </p:cNvPicPr>
          <p:nvPr/>
        </p:nvPicPr>
        <p:blipFill>
          <a:blip r:embed="rId1" cstate="print"/>
          <a:stretch>
            <a:fillRect/>
          </a:stretch>
        </p:blipFill>
        <p:spPr>
          <a:xfrm rot="0">
            <a:off x="10687048" y="6134100"/>
            <a:ext cx="247650" cy="247650"/>
          </a:xfrm>
          <a:prstGeom prst="rect"/>
          <a:noFill/>
          <a:ln w="12700" cmpd="sng" cap="flat">
            <a:noFill/>
            <a:prstDash val="solid"/>
            <a:miter/>
          </a:ln>
        </p:spPr>
      </p:pic>
      <p:grpSp>
        <p:nvGrpSpPr>
          <p:cNvPr id="103" name="Combination"/>
          <p:cNvGrpSpPr>
            <a:grpSpLocks/>
          </p:cNvGrpSpPr>
          <p:nvPr/>
        </p:nvGrpSpPr>
        <p:grpSpPr>
          <a:xfrm>
            <a:off x="47625" y="3819523"/>
            <a:ext cx="4124324" cy="3009897"/>
            <a:chOff x="47625" y="3819523"/>
            <a:chExt cx="4124324" cy="3009897"/>
          </a:xfrm>
        </p:grpSpPr>
        <p:pic>
          <p:nvPicPr>
            <p:cNvPr id="101"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Image"/>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4" name="Text box"/>
          <p:cNvSpPr>
            <a:spLocks noGrp="1"/>
          </p:cNvSpPr>
          <p:nvPr>
            <p:ph type="title"/>
          </p:nvPr>
        </p:nvSpPr>
        <p:spPr>
          <a:xfrm rot="0">
            <a:off x="739774" y="494590"/>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Rectangle"/>
          <p:cNvSpPr>
            <a:spLocks/>
          </p:cNvSpPr>
          <p:nvPr/>
        </p:nvSpPr>
        <p:spPr>
          <a:xfrm rot="0">
            <a:off x="2509806" y="1041539"/>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0255212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0" name="Combination"/>
          <p:cNvGrpSpPr>
            <a:grpSpLocks/>
          </p:cNvGrpSpPr>
          <p:nvPr/>
        </p:nvGrpSpPr>
        <p:grpSpPr>
          <a:xfrm>
            <a:off x="7991475" y="2933700"/>
            <a:ext cx="2762249" cy="3257550"/>
            <a:chOff x="7991475" y="2933700"/>
            <a:chExt cx="2762249" cy="3257550"/>
          </a:xfrm>
        </p:grpSpPr>
        <p:sp>
          <p:nvSpPr>
            <p:cNvPr id="10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9" name="Image"/>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1" name="曲线"/>
          <p:cNvSpPr>
            <a:spLocks/>
          </p:cNvSpPr>
          <p:nvPr/>
        </p:nvSpPr>
        <p:spPr>
          <a:xfrm rot="0">
            <a:off x="7924800" y="15240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2" name="Text box"/>
          <p:cNvSpPr>
            <a:spLocks noGrp="1"/>
          </p:cNvSpPr>
          <p:nvPr>
            <p:ph type="title"/>
          </p:nvPr>
        </p:nvSpPr>
        <p:spPr>
          <a:xfrm rot="0">
            <a:off x="834080" y="578797"/>
            <a:ext cx="5636895"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3" name="Image"/>
          <p:cNvPicPr>
            <a:picLocks/>
          </p:cNvPicPr>
          <p:nvPr/>
        </p:nvPicPr>
        <p:blipFill>
          <a:blip r:embed="rId2" cstate="print"/>
          <a:stretch>
            <a:fillRect/>
          </a:stretch>
        </p:blipFill>
        <p:spPr>
          <a:xfrm rot="0">
            <a:off x="676275" y="6467487"/>
            <a:ext cx="2143125" cy="200024"/>
          </a:xfrm>
          <a:prstGeom prst="rect"/>
          <a:noFill/>
          <a:ln w="12700" cmpd="sng" cap="flat">
            <a:noFill/>
            <a:prstDash val="solid"/>
            <a:miter/>
          </a:ln>
        </p:spPr>
      </p:pic>
      <p:sp>
        <p:nvSpPr>
          <p:cNvPr id="114"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5" name="Rectangle"/>
          <p:cNvSpPr>
            <a:spLocks/>
          </p:cNvSpPr>
          <p:nvPr/>
        </p:nvSpPr>
        <p:spPr>
          <a:xfrm rot="0">
            <a:off x="685800" y="1752611"/>
            <a:ext cx="62484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Arial Black" pitchFamily="34" charset="0"/>
                <a:ea typeface="宋体" pitchFamily="0" charset="0"/>
                <a:cs typeface="Calibri" pitchFamily="0" charset="0"/>
              </a:rPr>
              <a:t>Traditional resumes are no longer sufficient to effectively showcase skills, projects, and achievements in the digital era. Many students and professionals lack a structured online presence to highlight their work. A digital portfolio offers an interactive and accessible platform to present skills, experiences, and accomplishments more effectively.</a:t>
            </a:r>
            <a:endParaRPr lang="en-US" altLang="zh-CN" sz="1800" b="0" i="0" u="none" strike="noStrike" kern="1200" cap="none" spc="0" baseline="0">
              <a:solidFill>
                <a:schemeClr val="tx1"/>
              </a:solidFill>
              <a:latin typeface="Arial Black" pitchFamily="34"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0540921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9" name="Combination"/>
          <p:cNvGrpSpPr>
            <a:grpSpLocks/>
          </p:cNvGrpSpPr>
          <p:nvPr/>
        </p:nvGrpSpPr>
        <p:grpSpPr>
          <a:xfrm>
            <a:off x="8658225" y="2647950"/>
            <a:ext cx="3533775" cy="3810000"/>
            <a:chOff x="8658225" y="2647950"/>
            <a:chExt cx="3533775" cy="381000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Image"/>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0"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Text box"/>
          <p:cNvSpPr>
            <a:spLocks noGrp="1"/>
          </p:cNvSpPr>
          <p:nvPr>
            <p:ph type="title"/>
          </p:nvPr>
        </p:nvSpPr>
        <p:spPr>
          <a:xfrm rot="0">
            <a:off x="739777" y="179355"/>
            <a:ext cx="5263514"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Image"/>
          <p:cNvPicPr>
            <a:picLocks/>
          </p:cNvPicPr>
          <p:nvPr/>
        </p:nvPicPr>
        <p:blipFill>
          <a:blip r:embed="rId2" cstate="print"/>
          <a:stretch>
            <a:fillRect/>
          </a:stretch>
        </p:blipFill>
        <p:spPr>
          <a:xfrm rot="0">
            <a:off x="676275" y="6467487"/>
            <a:ext cx="2143125" cy="200024"/>
          </a:xfrm>
          <a:prstGeom prst="rect"/>
          <a:noFill/>
          <a:ln w="12700" cmpd="sng" cap="flat">
            <a:noFill/>
            <a:prstDash val="solid"/>
            <a:miter/>
          </a:ln>
        </p:spPr>
      </p:pic>
      <p:sp>
        <p:nvSpPr>
          <p:cNvPr id="123"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Rectangle"/>
          <p:cNvSpPr>
            <a:spLocks/>
          </p:cNvSpPr>
          <p:nvPr/>
        </p:nvSpPr>
        <p:spPr>
          <a:xfrm rot="0">
            <a:off x="685800" y="2133600"/>
            <a:ext cx="68580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Arial Black" pitchFamily="34" charset="0"/>
                <a:ea typeface="宋体" pitchFamily="0" charset="0"/>
                <a:cs typeface="Calibri" pitchFamily="0" charset="0"/>
              </a:rPr>
              <a:t>The project is a digital portfolio designed to present personal achievements, skills, and projects in a structured way. It includes sections such as </a:t>
            </a:r>
            <a:r>
              <a:rPr lang="en-US" altLang="zh-CN" sz="1800" b="1" i="1" u="none" strike="noStrike" kern="1200" cap="none" spc="0" baseline="0">
                <a:solidFill>
                  <a:schemeClr val="tx1"/>
                </a:solidFill>
                <a:latin typeface="Arial Black" pitchFamily="34" charset="0"/>
                <a:ea typeface="宋体" pitchFamily="0" charset="0"/>
                <a:cs typeface="Calibri" pitchFamily="0" charset="0"/>
              </a:rPr>
              <a:t>About Me, Projects, Skills,</a:t>
            </a:r>
            <a:r>
              <a:rPr lang="en-US" altLang="zh-CN" sz="1800" b="1" i="0" u="none" strike="noStrike" kern="1200" cap="none" spc="0" baseline="0">
                <a:solidFill>
                  <a:schemeClr val="tx1"/>
                </a:solidFill>
                <a:latin typeface="Arial Black" pitchFamily="34" charset="0"/>
                <a:ea typeface="宋体" pitchFamily="0" charset="0"/>
                <a:cs typeface="Calibri" pitchFamily="0" charset="0"/>
              </a:rPr>
              <a:t> and </a:t>
            </a:r>
            <a:r>
              <a:rPr lang="en-US" altLang="zh-CN" sz="1800" b="1" i="1" u="none" strike="noStrike" kern="1200" cap="none" spc="0" baseline="0">
                <a:solidFill>
                  <a:schemeClr val="tx1"/>
                </a:solidFill>
                <a:latin typeface="Arial Black" pitchFamily="34" charset="0"/>
                <a:ea typeface="宋体" pitchFamily="0" charset="0"/>
                <a:cs typeface="Calibri" pitchFamily="0" charset="0"/>
              </a:rPr>
              <a:t>Contact,</a:t>
            </a:r>
            <a:r>
              <a:rPr lang="en-US" altLang="zh-CN" sz="1800" b="1" i="0" u="none" strike="noStrike" kern="1200" cap="none" spc="0" baseline="0">
                <a:solidFill>
                  <a:schemeClr val="tx1"/>
                </a:solidFill>
                <a:latin typeface="Arial Black" pitchFamily="34" charset="0"/>
                <a:ea typeface="宋体" pitchFamily="0" charset="0"/>
                <a:cs typeface="Calibri" pitchFamily="0" charset="0"/>
              </a:rPr>
              <a:t> providing an interactive platform to highlight an individual’s professional journey. The main goal is to showcase work and capabilities effectively in a modern digital format.</a:t>
            </a:r>
            <a:endParaRPr lang="zh-CN" altLang="en-US" sz="1800" b="1" i="0" u="none" strike="noStrike" kern="1200" cap="none" spc="0" baseline="0">
              <a:solidFill>
                <a:schemeClr val="tx1"/>
              </a:solidFill>
              <a:latin typeface="Arial Black" pitchFamily="34" charset="0"/>
              <a:ea typeface="宋体" pitchFamily="0" charset="0"/>
              <a:cs typeface="Calibri" pitchFamily="0" charset="0"/>
            </a:endParaRPr>
          </a:p>
        </p:txBody>
      </p:sp>
    </p:spTree>
    <p:extLst>
      <p:ext uri="{BB962C8B-B14F-4D97-AF65-F5344CB8AC3E}">
        <p14:creationId xmlns:p14="http://schemas.microsoft.com/office/powerpoint/2010/main" val="122588691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5"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8" y="589598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Text box"/>
          <p:cNvSpPr>
            <a:spLocks noGrp="1"/>
          </p:cNvSpPr>
          <p:nvPr>
            <p:ph type="title"/>
          </p:nvPr>
        </p:nvSpPr>
        <p:spPr>
          <a:xfrm rot="0">
            <a:off x="533401" y="173950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Image"/>
          <p:cNvPicPr>
            <a:picLocks/>
          </p:cNvPicPr>
          <p:nvPr/>
        </p:nvPicPr>
        <p:blipFill>
          <a:blip r:embed="rId1" cstate="print"/>
          <a:stretch>
            <a:fillRect/>
          </a:stretch>
        </p:blipFill>
        <p:spPr>
          <a:xfrm rot="0">
            <a:off x="723908" y="6172212"/>
            <a:ext cx="2181225" cy="485775"/>
          </a:xfrm>
          <a:prstGeom prst="rect"/>
          <a:noFill/>
          <a:ln w="12700" cmpd="sng" cap="flat">
            <a:noFill/>
            <a:prstDash val="solid"/>
            <a:miter/>
          </a:ln>
        </p:spPr>
      </p:pic>
      <p:sp>
        <p:nvSpPr>
          <p:cNvPr id="130"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Rectangle"/>
          <p:cNvSpPr>
            <a:spLocks/>
          </p:cNvSpPr>
          <p:nvPr/>
        </p:nvSpPr>
        <p:spPr>
          <a:xfrm rot="0">
            <a:off x="381000" y="2743208"/>
            <a:ext cx="6248400"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Arial Black" pitchFamily="34" charset="0"/>
                <a:ea typeface="宋体" pitchFamily="0" charset="0"/>
                <a:cs typeface="Calibri" pitchFamily="0" charset="0"/>
              </a:rPr>
              <a:t>The digital portfolio is designed for a wide range of users. It benefits students to showcase academic projects and resumes, job seekers to share their profiles with recruiters, freelancers to present their work to clients, and professionals to highlight their experience and achievements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8657904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2" name="Image"/>
          <p:cNvPicPr>
            <a:picLocks/>
          </p:cNvPicPr>
          <p:nvPr/>
        </p:nvPicPr>
        <p:blipFill>
          <a:blip r:embed="rId1" cstate="print"/>
          <a:stretch>
            <a:fillRect/>
          </a:stretch>
        </p:blipFill>
        <p:spPr>
          <a:xfrm rot="0">
            <a:off x="457200" y="1752611"/>
            <a:ext cx="1905000" cy="3248025"/>
          </a:xfrm>
          <a:prstGeom prst="rect"/>
          <a:noFill/>
          <a:ln w="12700" cmpd="sng" cap="flat">
            <a:noFill/>
            <a:prstDash val="solid"/>
            <a:miter/>
          </a:ln>
        </p:spPr>
      </p:pic>
      <p:sp>
        <p:nvSpPr>
          <p:cNvPr id="133"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8" y="589598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Text box"/>
          <p:cNvSpPr>
            <a:spLocks noGrp="1"/>
          </p:cNvSpPr>
          <p:nvPr>
            <p:ph type="title"/>
          </p:nvPr>
        </p:nvSpPr>
        <p:spPr>
          <a:xfrm rot="0">
            <a:off x="558168"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Image"/>
          <p:cNvPicPr>
            <a:picLocks/>
          </p:cNvPicPr>
          <p:nvPr/>
        </p:nvPicPr>
        <p:blipFill>
          <a:blip r:embed="rId2" cstate="print"/>
          <a:stretch>
            <a:fillRect/>
          </a:stretch>
        </p:blipFill>
        <p:spPr>
          <a:xfrm rot="0">
            <a:off x="676275" y="6467487"/>
            <a:ext cx="2143125" cy="200024"/>
          </a:xfrm>
          <a:prstGeom prst="rect"/>
          <a:noFill/>
          <a:ln w="12700" cmpd="sng" cap="flat">
            <a:noFill/>
            <a:prstDash val="solid"/>
            <a:miter/>
          </a:ln>
        </p:spPr>
      </p:pic>
      <p:sp>
        <p:nvSpPr>
          <p:cNvPr id="138" name="Rectangle"/>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Rectangle"/>
          <p:cNvSpPr>
            <a:spLocks/>
          </p:cNvSpPr>
          <p:nvPr/>
        </p:nvSpPr>
        <p:spPr>
          <a:xfrm rot="0">
            <a:off x="2667000" y="1905006"/>
            <a:ext cx="40386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Arial Black" pitchFamily="34" charset="0"/>
                <a:ea typeface="宋体" pitchFamily="0" charset="0"/>
                <a:cs typeface="Calibri" pitchFamily="0" charset="0"/>
              </a:rPr>
              <a:t>The project uses HTML for structure (pages and sections), CSS for styling (colors, layouts, responsiveness), and JavaScript for interactivity (navigation menu, animations, form validation). Development tools include code editors like VS Code or </a:t>
            </a:r>
            <a:r>
              <a:rPr lang="en-US" altLang="zh-CN" sz="1800" b="1" i="0" u="none" strike="noStrike" kern="1200" cap="none" spc="0" baseline="0">
                <a:solidFill>
                  <a:schemeClr val="tx1"/>
                </a:solidFill>
                <a:latin typeface="Arial Black" pitchFamily="34" charset="0"/>
                <a:ea typeface="宋体" pitchFamily="0" charset="0"/>
                <a:cs typeface="Calibri" pitchFamily="0" charset="0"/>
              </a:rPr>
              <a:t>CodePen</a:t>
            </a:r>
            <a:r>
              <a:rPr lang="en-US" altLang="zh-CN" sz="1800" b="1" i="0" u="none" strike="noStrike" kern="1200" cap="none" spc="0" baseline="0">
                <a:solidFill>
                  <a:schemeClr val="tx1"/>
                </a:solidFill>
                <a:latin typeface="Arial Black" pitchFamily="34" charset="0"/>
                <a:ea typeface="宋体" pitchFamily="0" charset="0"/>
                <a:cs typeface="Calibri" pitchFamily="0" charset="0"/>
              </a:rPr>
              <a:t>, and deployment can be done through hosting platforms such as </a:t>
            </a:r>
            <a:r>
              <a:rPr lang="en-US" altLang="zh-CN" sz="1800" b="1" i="0" u="none" strike="noStrike" kern="1200" cap="none" spc="0" baseline="0">
                <a:solidFill>
                  <a:schemeClr val="tx1"/>
                </a:solidFill>
                <a:latin typeface="Arial Black" pitchFamily="34" charset="0"/>
                <a:ea typeface="宋体" pitchFamily="0" charset="0"/>
                <a:cs typeface="Calibri" pitchFamily="0" charset="0"/>
              </a:rPr>
              <a:t>GitHub</a:t>
            </a:r>
            <a:r>
              <a:rPr lang="en-US" altLang="zh-CN" sz="1800" b="1" i="0" u="none" strike="noStrike" kern="1200" cap="none" spc="0" baseline="0">
                <a:solidFill>
                  <a:schemeClr val="tx1"/>
                </a:solidFill>
                <a:latin typeface="Arial Black" pitchFamily="34" charset="0"/>
                <a:ea typeface="宋体" pitchFamily="0" charset="0"/>
                <a:cs typeface="Calibri" pitchFamily="0" charset="0"/>
              </a:rPr>
              <a:t> Pages</a:t>
            </a:r>
            <a:r>
              <a:rPr lang="en-US" altLang="zh-CN" sz="1800" b="1" i="0" u="none" strike="noStrike" kern="1200" cap="none" spc="0" baseline="0">
                <a:solidFill>
                  <a:schemeClr val="tx1"/>
                </a:solidFill>
                <a:latin typeface="Calibri" pitchFamily="0" charset="0"/>
                <a:ea typeface="宋体" pitchFamily="0" charset="0"/>
                <a:cs typeface="Calibri" pitchFamily="0" charset="0"/>
              </a:rPr>
              <a:t>.</a:t>
            </a:r>
            <a:endParaRPr lang="zh-CN" altLang="en-US" sz="1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8628456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8" y="589598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Rectangle"/>
          <p:cNvSpPr>
            <a:spLocks/>
          </p:cNvSpPr>
          <p:nvPr/>
        </p:nvSpPr>
        <p:spPr>
          <a:xfrm rot="0">
            <a:off x="11277219"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Rectangle"/>
          <p:cNvSpPr>
            <a:spLocks/>
          </p:cNvSpPr>
          <p:nvPr/>
        </p:nvSpPr>
        <p:spPr>
          <a:xfrm rot="0">
            <a:off x="739781" y="291148"/>
            <a:ext cx="8794751"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Rectangle"/>
          <p:cNvSpPr>
            <a:spLocks/>
          </p:cNvSpPr>
          <p:nvPr/>
        </p:nvSpPr>
        <p:spPr>
          <a:xfrm rot="0">
            <a:off x="685800" y="1295406"/>
            <a:ext cx="8077200" cy="1158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Arial Black" pitchFamily="34" charset="0"/>
                <a:ea typeface="宋体" pitchFamily="0" charset="0"/>
                <a:cs typeface="Calibri" pitchFamily="0" charset="0"/>
              </a:rPr>
              <a:t>The portfolio is designed with a structured layout that includes the following sections: Home/About Me, Projects, Skills, and Contact. The design is fully responsive, ensuring compatibility with both desktop and mobile views, providing a smooth and user-friendly experience across devices.</a:t>
            </a:r>
            <a:endParaRPr lang="zh-CN" altLang="en-US" sz="1800" b="1" i="0" u="none" strike="noStrike" kern="1200" cap="none" spc="0" baseline="0">
              <a:solidFill>
                <a:schemeClr val="tx1"/>
              </a:solidFill>
              <a:latin typeface="Arial Black" pitchFamily="34" charset="0"/>
              <a:ea typeface="宋体" pitchFamily="0" charset="0"/>
              <a:cs typeface="Calibri" pitchFamily="0" charset="0"/>
            </a:endParaRPr>
          </a:p>
        </p:txBody>
      </p:sp>
    </p:spTree>
    <p:extLst>
      <p:ext uri="{BB962C8B-B14F-4D97-AF65-F5344CB8AC3E}">
        <p14:creationId xmlns:p14="http://schemas.microsoft.com/office/powerpoint/2010/main" val="200141298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Rectangle"/>
          <p:cNvSpPr>
            <a:spLocks/>
          </p:cNvSpPr>
          <p:nvPr/>
        </p:nvSpPr>
        <p:spPr>
          <a:xfrm rot="0">
            <a:off x="2514600" y="1828801"/>
            <a:ext cx="5410200"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Responsive Design</a:t>
            </a:r>
            <a:r>
              <a:rPr lang="en-US" altLang="zh-CN" sz="1800" b="0" i="0" u="none" strike="noStrike" kern="1200" cap="none" spc="0" baseline="0">
                <a:solidFill>
                  <a:schemeClr val="tx1"/>
                </a:solidFill>
                <a:latin typeface="Calibri" pitchFamily="0" charset="0"/>
                <a:ea typeface="宋体" pitchFamily="0" charset="0"/>
                <a:cs typeface="Calibri" pitchFamily="0" charset="0"/>
              </a:rPr>
              <a:t> – Works on both desktop and mobile devices.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Navigation Bar with Hamburger Menu</a:t>
            </a:r>
            <a:r>
              <a:rPr lang="en-US" altLang="zh-CN" sz="1800" b="0" i="0" u="none" strike="noStrike" kern="1200" cap="none" spc="0" baseline="0">
                <a:solidFill>
                  <a:schemeClr val="tx1"/>
                </a:solidFill>
                <a:latin typeface="Calibri" pitchFamily="0" charset="0"/>
                <a:ea typeface="宋体" pitchFamily="0" charset="0"/>
                <a:cs typeface="Calibri" pitchFamily="0" charset="0"/>
              </a:rPr>
              <a:t> – Easy access to sections, collapses on smaller screens.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About Section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 Introduction and personal details.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Education Section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 Academic background with timeline.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Certificates Section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 List of earned certifications.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Hobbies Section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 Personal interests beyond academics.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Projects Section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 Showcases work with project cards, links to live demos/</a:t>
            </a:r>
            <a:r>
              <a:rPr lang="en-US" altLang="zh-CN" sz="1800" b="0" i="0" u="none" strike="noStrike" kern="1200" cap="none" spc="0" baseline="0">
                <a:solidFill>
                  <a:schemeClr val="tx1"/>
                </a:solidFill>
                <a:latin typeface="Calibri" pitchFamily="0" charset="0"/>
                <a:ea typeface="宋体" pitchFamily="0" charset="0"/>
                <a:cs typeface="Calibri" pitchFamily="0" charset="0"/>
              </a:rPr>
              <a:t>GitHub</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Contact Section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 Email, phone number, and a functional contact form.</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Footer</a:t>
            </a:r>
            <a:r>
              <a:rPr lang="en-US" altLang="zh-CN" sz="1800" b="0" i="0" u="none" strike="noStrike" kern="1200" cap="none" spc="0" baseline="0">
                <a:solidFill>
                  <a:schemeClr val="tx1"/>
                </a:solidFill>
                <a:latin typeface="Calibri" pitchFamily="0" charset="0"/>
                <a:ea typeface="宋体" pitchFamily="0" charset="0"/>
                <a:cs typeface="Calibri" pitchFamily="0" charset="0"/>
              </a:rPr>
              <a:t> – Copyright information.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5366473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411</TotalTime>
  <Application>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Mobile phone user</cp:lastModifiedBy>
  <cp:revision>31</cp:revision>
  <dcterms:created xsi:type="dcterms:W3CDTF">2024-03-29T15:07:22Z</dcterms:created>
  <dcterms:modified xsi:type="dcterms:W3CDTF">2025-09-19T14:22:19Z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