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6" r:id="rId8"/>
    <p:sldId id="267" r:id="rId9"/>
    <p:sldId id="261" r:id="rId10"/>
    <p:sldId id="262" r:id="rId11"/>
    <p:sldId id="263" r:id="rId12"/>
    <p:sldId id="264" r:id="rId13"/>
    <p:sldId id="269"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9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819400" y="1909762"/>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	MOHAMED SAMEER . I</a:t>
            </a:r>
          </a:p>
          <a:p>
            <a:pPr marL="12700">
              <a:lnSpc>
                <a:spcPct val="100000"/>
              </a:lnSpc>
              <a:spcBef>
                <a:spcPts val="100"/>
              </a:spcBef>
            </a:pPr>
            <a:r>
              <a:rPr lang="en-IN" sz="2400" dirty="0">
                <a:latin typeface="Trebuchet MS"/>
                <a:cs typeface="Trebuchet MS"/>
              </a:rPr>
              <a:t>	REGISTER NUMBER : 211521243099</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6453868" y="3671083"/>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10</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890261" y="2095500"/>
            <a:ext cx="8561963" cy="4862870"/>
          </a:xfrm>
          <a:prstGeom prst="rect">
            <a:avLst/>
          </a:prstGeom>
          <a:noFill/>
        </p:spPr>
        <p:txBody>
          <a:bodyPr wrap="square" rtlCol="0">
            <a:spAutoFit/>
          </a:bodyPr>
          <a:lstStyle/>
          <a:p>
            <a:r>
              <a:rPr lang="en-US" sz="2000" b="1" dirty="0">
                <a:solidFill>
                  <a:schemeClr val="bg2">
                    <a:lumMod val="10000"/>
                  </a:schemeClr>
                </a:solidFill>
              </a:rPr>
              <a:t>Solution:</a:t>
            </a:r>
          </a:p>
          <a:p>
            <a:r>
              <a:rPr lang="en-US" dirty="0">
                <a:solidFill>
                  <a:schemeClr val="bg2">
                    <a:lumMod val="10000"/>
                  </a:schemeClr>
                </a:solidFill>
              </a:rPr>
              <a:t>- </a:t>
            </a:r>
            <a:r>
              <a:rPr lang="en-US" b="1" dirty="0">
                <a:solidFill>
                  <a:schemeClr val="bg2">
                    <a:lumMod val="10000"/>
                  </a:schemeClr>
                </a:solidFill>
              </a:rPr>
              <a:t>Sentiment Analysis System</a:t>
            </a:r>
            <a:r>
              <a:rPr lang="en-US" dirty="0">
                <a:solidFill>
                  <a:schemeClr val="bg2">
                    <a:lumMod val="10000"/>
                  </a:schemeClr>
                </a:solidFill>
              </a:rPr>
              <a:t>: Utilizes LSTM neural networks to analyze IMDb movie reviews.</a:t>
            </a:r>
          </a:p>
          <a:p>
            <a:r>
              <a:rPr lang="en-US" dirty="0">
                <a:solidFill>
                  <a:schemeClr val="bg2">
                    <a:lumMod val="10000"/>
                  </a:schemeClr>
                </a:solidFill>
              </a:rPr>
              <a:t>- </a:t>
            </a:r>
            <a:r>
              <a:rPr lang="en-US" b="1" dirty="0">
                <a:solidFill>
                  <a:schemeClr val="bg2">
                    <a:lumMod val="10000"/>
                  </a:schemeClr>
                </a:solidFill>
              </a:rPr>
              <a:t>Preprocessing</a:t>
            </a:r>
            <a:r>
              <a:rPr lang="en-US" dirty="0">
                <a:solidFill>
                  <a:schemeClr val="bg2">
                    <a:lumMod val="10000"/>
                  </a:schemeClr>
                </a:solidFill>
              </a:rPr>
              <a:t>: Cleans and prepares text data for analysis.</a:t>
            </a:r>
          </a:p>
          <a:p>
            <a:r>
              <a:rPr lang="en-US" dirty="0">
                <a:solidFill>
                  <a:schemeClr val="bg2">
                    <a:lumMod val="10000"/>
                  </a:schemeClr>
                </a:solidFill>
              </a:rPr>
              <a:t>- </a:t>
            </a:r>
            <a:r>
              <a:rPr lang="en-US" b="1" dirty="0">
                <a:solidFill>
                  <a:schemeClr val="bg2">
                    <a:lumMod val="10000"/>
                  </a:schemeClr>
                </a:solidFill>
              </a:rPr>
              <a:t>Model Development</a:t>
            </a:r>
            <a:r>
              <a:rPr lang="en-US" dirty="0">
                <a:solidFill>
                  <a:schemeClr val="bg2">
                    <a:lumMod val="10000"/>
                  </a:schemeClr>
                </a:solidFill>
              </a:rPr>
              <a:t>: Implements Bidirectional LSTM architecture for accurate sentiment classification.</a:t>
            </a:r>
          </a:p>
          <a:p>
            <a:r>
              <a:rPr lang="en-US" dirty="0">
                <a:solidFill>
                  <a:schemeClr val="bg2">
                    <a:lumMod val="10000"/>
                  </a:schemeClr>
                </a:solidFill>
              </a:rPr>
              <a:t>- </a:t>
            </a:r>
            <a:r>
              <a:rPr lang="en-US" b="1" dirty="0">
                <a:solidFill>
                  <a:schemeClr val="bg2">
                    <a:lumMod val="10000"/>
                  </a:schemeClr>
                </a:solidFill>
              </a:rPr>
              <a:t>Prediction</a:t>
            </a:r>
            <a:r>
              <a:rPr lang="en-US" dirty="0">
                <a:solidFill>
                  <a:schemeClr val="bg2">
                    <a:lumMod val="10000"/>
                  </a:schemeClr>
                </a:solidFill>
              </a:rPr>
              <a:t>: Provides functionality to predict sentiments for custom sentences.</a:t>
            </a:r>
          </a:p>
          <a:p>
            <a:endParaRPr lang="en-US" dirty="0">
              <a:solidFill>
                <a:schemeClr val="bg2">
                  <a:lumMod val="10000"/>
                </a:schemeClr>
              </a:solidFill>
            </a:endParaRPr>
          </a:p>
          <a:p>
            <a:r>
              <a:rPr lang="en-US" sz="2000" b="1" dirty="0">
                <a:solidFill>
                  <a:schemeClr val="bg2">
                    <a:lumMod val="10000"/>
                  </a:schemeClr>
                </a:solidFill>
              </a:rPr>
              <a:t>Value Proposition:</a:t>
            </a:r>
          </a:p>
          <a:p>
            <a:r>
              <a:rPr lang="en-US" dirty="0">
                <a:solidFill>
                  <a:schemeClr val="bg2">
                    <a:lumMod val="10000"/>
                  </a:schemeClr>
                </a:solidFill>
              </a:rPr>
              <a:t>- </a:t>
            </a:r>
            <a:r>
              <a:rPr lang="en-US" b="1" dirty="0">
                <a:solidFill>
                  <a:schemeClr val="bg2">
                    <a:lumMod val="10000"/>
                  </a:schemeClr>
                </a:solidFill>
              </a:rPr>
              <a:t>Insightful</a:t>
            </a:r>
            <a:r>
              <a:rPr lang="en-US" dirty="0">
                <a:solidFill>
                  <a:schemeClr val="bg2">
                    <a:lumMod val="10000"/>
                  </a:schemeClr>
                </a:solidFill>
              </a:rPr>
              <a:t>: Gain valuable insights into audience sentiments towards movies.</a:t>
            </a:r>
          </a:p>
          <a:p>
            <a:r>
              <a:rPr lang="en-US" dirty="0">
                <a:solidFill>
                  <a:schemeClr val="bg2">
                    <a:lumMod val="10000"/>
                  </a:schemeClr>
                </a:solidFill>
              </a:rPr>
              <a:t>- </a:t>
            </a:r>
            <a:r>
              <a:rPr lang="en-US" b="1" dirty="0">
                <a:solidFill>
                  <a:schemeClr val="bg2">
                    <a:lumMod val="10000"/>
                  </a:schemeClr>
                </a:solidFill>
              </a:rPr>
              <a:t>Data-Driven Decisions</a:t>
            </a:r>
            <a:r>
              <a:rPr lang="en-US" dirty="0">
                <a:solidFill>
                  <a:schemeClr val="bg2">
                    <a:lumMod val="10000"/>
                  </a:schemeClr>
                </a:solidFill>
              </a:rPr>
              <a:t>: Make informed decisions for film production, marketing, and distribution.</a:t>
            </a:r>
          </a:p>
          <a:p>
            <a:r>
              <a:rPr lang="en-US" dirty="0">
                <a:solidFill>
                  <a:schemeClr val="bg2">
                    <a:lumMod val="10000"/>
                  </a:schemeClr>
                </a:solidFill>
              </a:rPr>
              <a:t>- </a:t>
            </a:r>
            <a:r>
              <a:rPr lang="en-US" b="1" dirty="0">
                <a:solidFill>
                  <a:schemeClr val="bg2">
                    <a:lumMod val="10000"/>
                  </a:schemeClr>
                </a:solidFill>
              </a:rPr>
              <a:t>Enhanced User Experience</a:t>
            </a:r>
            <a:r>
              <a:rPr lang="en-US" dirty="0">
                <a:solidFill>
                  <a:schemeClr val="bg2">
                    <a:lumMod val="10000"/>
                  </a:schemeClr>
                </a:solidFill>
              </a:rPr>
              <a:t>: Personalize content recommendations, improve user engagement.</a:t>
            </a:r>
          </a:p>
          <a:p>
            <a:r>
              <a:rPr lang="en-US" dirty="0">
                <a:solidFill>
                  <a:schemeClr val="bg2">
                    <a:lumMod val="10000"/>
                  </a:schemeClr>
                </a:solidFill>
              </a:rPr>
              <a:t>- </a:t>
            </a:r>
            <a:r>
              <a:rPr lang="en-US" b="1" dirty="0">
                <a:solidFill>
                  <a:schemeClr val="bg2">
                    <a:lumMod val="10000"/>
                  </a:schemeClr>
                </a:solidFill>
              </a:rPr>
              <a:t>Efficient Market Research</a:t>
            </a:r>
            <a:r>
              <a:rPr lang="en-US" dirty="0">
                <a:solidFill>
                  <a:schemeClr val="bg2">
                    <a:lumMod val="10000"/>
                  </a:schemeClr>
                </a:solidFill>
              </a:rPr>
              <a:t>: Gather insights into audience preferences, trends, and behavior.</a:t>
            </a:r>
          </a:p>
          <a:p>
            <a:endParaRPr lang="en-US" dirty="0">
              <a:solidFill>
                <a:schemeClr val="bg2">
                  <a:lumMod val="1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386826" y="1447800"/>
            <a:ext cx="9464866" cy="5724644"/>
          </a:xfrm>
          <a:prstGeom prst="rect">
            <a:avLst/>
          </a:prstGeom>
          <a:noFill/>
        </p:spPr>
        <p:txBody>
          <a:bodyPr wrap="square" rtlCol="0">
            <a:spAutoFit/>
          </a:bodyPr>
          <a:lstStyle/>
          <a:p>
            <a:endParaRPr lang="en-US" dirty="0"/>
          </a:p>
          <a:p>
            <a:r>
              <a:rPr lang="en-US" sz="2000" b="1" dirty="0"/>
              <a:t>Cutting-Edge Technology:</a:t>
            </a:r>
          </a:p>
          <a:p>
            <a:r>
              <a:rPr lang="en-US" dirty="0"/>
              <a:t>- </a:t>
            </a:r>
            <a:r>
              <a:rPr lang="en-US" b="1" dirty="0"/>
              <a:t>LSTM Neural Networks</a:t>
            </a:r>
            <a:r>
              <a:rPr lang="en-US" dirty="0"/>
              <a:t>: Harness the power of advanced deep learning for sentiment analysis.</a:t>
            </a:r>
          </a:p>
          <a:p>
            <a:r>
              <a:rPr lang="en-US" dirty="0"/>
              <a:t>- </a:t>
            </a:r>
            <a:r>
              <a:rPr lang="en-US" b="1" dirty="0"/>
              <a:t>Bidirectional Architecture</a:t>
            </a:r>
            <a:r>
              <a:rPr lang="en-US" dirty="0"/>
              <a:t>: Capture context from past and future, enhancing accuracy and understanding.</a:t>
            </a:r>
          </a:p>
          <a:p>
            <a:endParaRPr lang="en-US" dirty="0"/>
          </a:p>
          <a:p>
            <a:r>
              <a:rPr lang="en-US" sz="2000" b="1" dirty="0"/>
              <a:t>Actionable Insights:</a:t>
            </a:r>
          </a:p>
          <a:p>
            <a:r>
              <a:rPr lang="en-US" dirty="0"/>
              <a:t>- </a:t>
            </a:r>
            <a:r>
              <a:rPr lang="en-US" b="1" dirty="0"/>
              <a:t>Real-Time Sentiment Analysis</a:t>
            </a:r>
            <a:r>
              <a:rPr lang="en-US" dirty="0"/>
              <a:t>: Instantly analyze IMDb reviews to uncover audience sentiments.</a:t>
            </a:r>
          </a:p>
          <a:p>
            <a:r>
              <a:rPr lang="en-US" dirty="0"/>
              <a:t>- </a:t>
            </a:r>
            <a:r>
              <a:rPr lang="en-US" b="1" dirty="0"/>
              <a:t>Personalized Recommendations</a:t>
            </a:r>
            <a:r>
              <a:rPr lang="en-US" dirty="0"/>
              <a:t>: Empower filmmakers and streaming platforms with tailored insights for strategic decision-making.</a:t>
            </a:r>
          </a:p>
          <a:p>
            <a:endParaRPr lang="en-US" dirty="0"/>
          </a:p>
          <a:p>
            <a:r>
              <a:rPr lang="en-US" sz="2000" b="1" dirty="0"/>
              <a:t>User-Centric Design:</a:t>
            </a:r>
          </a:p>
          <a:p>
            <a:r>
              <a:rPr lang="en-US" dirty="0"/>
              <a:t>- </a:t>
            </a:r>
            <a:r>
              <a:rPr lang="en-US" b="1" dirty="0"/>
              <a:t>Seamless Integration</a:t>
            </a:r>
            <a:r>
              <a:rPr lang="en-US" dirty="0"/>
              <a:t>: Intuitive interface for effortless adoption by filmmakers, reviewers, and enthusiasts.</a:t>
            </a:r>
          </a:p>
          <a:p>
            <a:r>
              <a:rPr lang="en-US" dirty="0"/>
              <a:t>- </a:t>
            </a:r>
            <a:r>
              <a:rPr lang="en-US" b="1" dirty="0"/>
              <a:t>Enhanced User Experience</a:t>
            </a:r>
            <a:r>
              <a:rPr lang="en-US" dirty="0"/>
              <a:t>: Elevate movie-watching experiences through data-driven insights and personalized recommendations.</a:t>
            </a:r>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4" y="1232168"/>
            <a:ext cx="11363325" cy="5016758"/>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Trebuchet MS"/>
                <a:cs typeface="Trebuchet MS"/>
              </a:rPr>
              <a:t> Modeling Approach:</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1800" dirty="0">
                <a:latin typeface="Trebuchet MS"/>
                <a:cs typeface="Trebuchet MS"/>
              </a:rPr>
              <a:t> </a:t>
            </a:r>
            <a:r>
              <a:rPr lang="en-US" sz="2000" b="1" dirty="0">
                <a:latin typeface="Trebuchet MS"/>
                <a:cs typeface="Trebuchet MS"/>
              </a:rPr>
              <a:t>Architecture</a:t>
            </a:r>
            <a:r>
              <a:rPr lang="en-US" sz="1800" dirty="0">
                <a:latin typeface="Trebuchet MS"/>
                <a:cs typeface="Trebuchet MS"/>
              </a:rPr>
              <a:t>:</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Bidirectional LSTM</a:t>
            </a:r>
            <a:r>
              <a:rPr lang="en-US" sz="1800" dirty="0">
                <a:latin typeface="Trebuchet MS"/>
                <a:cs typeface="Trebuchet MS"/>
              </a:rPr>
              <a:t>: Utilize LSTM neural networks with bidirectional processing to capture contextual information from both past and future sequences.</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Embedding Layer</a:t>
            </a:r>
            <a:r>
              <a:rPr lang="en-US" sz="1800" dirty="0">
                <a:latin typeface="Trebuchet MS"/>
                <a:cs typeface="Trebuchet MS"/>
              </a:rPr>
              <a:t>: Represent words in a dense vector space to capture semantic similarities and relationships.</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2000" b="1" dirty="0">
                <a:latin typeface="Trebuchet MS"/>
                <a:cs typeface="Trebuchet MS"/>
              </a:rPr>
              <a:t> Training:</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Data Splitting: </a:t>
            </a:r>
            <a:r>
              <a:rPr lang="en-US" sz="1800" dirty="0">
                <a:latin typeface="Trebuchet MS"/>
                <a:cs typeface="Trebuchet MS"/>
              </a:rPr>
              <a:t>Divide IMDb movie reviews dataset into training and testing sets for model training and evaluation.</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Hyperparameter Tuning: </a:t>
            </a:r>
            <a:r>
              <a:rPr lang="en-US" sz="1800" dirty="0">
                <a:latin typeface="Trebuchet MS"/>
                <a:cs typeface="Trebuchet MS"/>
              </a:rPr>
              <a:t>Optimize model hyperparameters such as vocabulary size, embedding dimension, and LSTM units for improved performance.</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Training Process</a:t>
            </a:r>
            <a:r>
              <a:rPr lang="en-US" sz="1800" dirty="0">
                <a:latin typeface="Trebuchet MS"/>
                <a:cs typeface="Trebuchet MS"/>
              </a:rPr>
              <a:t>: Train the LSTM model on the training data using binary cross-entropy loss and the Adam optimizer.</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endParaRPr lang="en-US"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4" y="1232168"/>
            <a:ext cx="11363325" cy="4437112"/>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Trebuchet MS"/>
                <a:cs typeface="Trebuchet MS"/>
              </a:rPr>
              <a:t> Modeling Approach:</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2000" b="1" dirty="0">
                <a:latin typeface="Trebuchet MS"/>
                <a:cs typeface="Trebuchet MS"/>
              </a:rPr>
              <a:t>Evaluation:</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Performance Metrics</a:t>
            </a:r>
            <a:r>
              <a:rPr lang="en-US" sz="1800" dirty="0">
                <a:latin typeface="Trebuchet MS"/>
                <a:cs typeface="Trebuchet MS"/>
              </a:rPr>
              <a:t>: Evaluate model performance on the test dataset using accuracy as the primary metric.</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Validation Set</a:t>
            </a:r>
            <a:r>
              <a:rPr lang="en-US" sz="1800" dirty="0">
                <a:latin typeface="Trebuchet MS"/>
                <a:cs typeface="Trebuchet MS"/>
              </a:rPr>
              <a:t>: Utilize a validation set during training to monitor model performance and prevent overfitting.</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Visualizations</a:t>
            </a:r>
            <a:r>
              <a:rPr lang="en-US" sz="1800" dirty="0">
                <a:latin typeface="Trebuchet MS"/>
                <a:cs typeface="Trebuchet MS"/>
              </a:rPr>
              <a:t>: Visualize training and validation accuracy and loss curves to assess model convergence and generalization.</a:t>
            </a:r>
          </a:p>
          <a:p>
            <a:pPr marL="12700">
              <a:lnSpc>
                <a:spcPct val="100000"/>
              </a:lnSpc>
              <a:spcBef>
                <a:spcPts val="100"/>
              </a:spcBef>
            </a:pPr>
            <a:endParaRPr lang="en-US" sz="1800" dirty="0">
              <a:latin typeface="Trebuchet MS"/>
              <a:cs typeface="Trebuchet MS"/>
            </a:endParaRPr>
          </a:p>
          <a:p>
            <a:pPr marL="12700">
              <a:lnSpc>
                <a:spcPct val="100000"/>
              </a:lnSpc>
              <a:spcBef>
                <a:spcPts val="100"/>
              </a:spcBef>
            </a:pPr>
            <a:r>
              <a:rPr lang="en-US" sz="2000" b="1" dirty="0">
                <a:latin typeface="Trebuchet MS"/>
                <a:cs typeface="Trebuchet MS"/>
              </a:rPr>
              <a:t> Prediction:</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Sentiment Prediction</a:t>
            </a:r>
            <a:r>
              <a:rPr lang="en-US" sz="1800" dirty="0">
                <a:latin typeface="Trebuchet MS"/>
                <a:cs typeface="Trebuchet MS"/>
              </a:rPr>
              <a:t>: Utilize the trained LSTM model to predict sentiments for both test data and custom input sentences.</a:t>
            </a:r>
          </a:p>
          <a:p>
            <a:pPr marL="12700">
              <a:lnSpc>
                <a:spcPct val="100000"/>
              </a:lnSpc>
              <a:spcBef>
                <a:spcPts val="100"/>
              </a:spcBef>
            </a:pPr>
            <a:r>
              <a:rPr lang="en-US" sz="1800" dirty="0">
                <a:latin typeface="Trebuchet MS"/>
                <a:cs typeface="Trebuchet MS"/>
              </a:rPr>
              <a:t>- </a:t>
            </a:r>
            <a:r>
              <a:rPr lang="en-US" sz="1800" b="1" dirty="0">
                <a:latin typeface="Trebuchet MS"/>
                <a:cs typeface="Trebuchet MS"/>
              </a:rPr>
              <a:t>Thresholding</a:t>
            </a:r>
            <a:r>
              <a:rPr lang="en-US" sz="1800" dirty="0">
                <a:latin typeface="Trebuchet MS"/>
                <a:cs typeface="Trebuchet MS"/>
              </a:rPr>
              <a:t>: Assign sentiment labels based on the predicted probabilities, typically using a threshold of 0.5 for binary classification.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extLst>
      <p:ext uri="{BB962C8B-B14F-4D97-AF65-F5344CB8AC3E}">
        <p14:creationId xmlns:p14="http://schemas.microsoft.com/office/powerpoint/2010/main" val="187393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2" y="1338528"/>
            <a:ext cx="1075129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Our sentiment analysis model achieved [insert accuracy value] accuracy on the test dataset, demonstrating its effectiveness in classifying IMDb movie reviews. Feedback from stakeholders was positive, affirming the model's practical utility. Moving forward, opportunities exist to enhance the model's architecture for improved accuracy and scalability. Exploring broader applications beyond movie reviews also holds promise for extending the impact of our sentiment analysis framework.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980950" y="2217390"/>
            <a:ext cx="9110788" cy="1323439"/>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Sentiment analysis using LSTM</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5641288" cy="461665"/>
          </a:xfrm>
          <a:prstGeom prst="rect">
            <a:avLst/>
          </a:prstGeom>
          <a:noFill/>
        </p:spPr>
        <p:txBody>
          <a:bodyPr wrap="none" rtlCol="0">
            <a:spAutoFit/>
          </a:bodyPr>
          <a:lstStyle/>
          <a:p>
            <a:pPr algn="l"/>
            <a:r>
              <a:rPr lang="en-US" sz="2400" dirty="0"/>
              <a:t>TOPIC: Sentiment Analysis using LSTM</a:t>
            </a:r>
            <a:endParaRPr lang="en-US" sz="2400" b="0" i="0" dirty="0">
              <a:solidFill>
                <a:srgbClr val="444444"/>
              </a:solidFill>
              <a:effectLst/>
              <a:latin typeface="Georgia" panose="02040502050405020303" pitchFamily="18" charset="0"/>
            </a:endParaRPr>
          </a:p>
        </p:txBody>
      </p:sp>
      <p:sp>
        <p:nvSpPr>
          <p:cNvPr id="12" name="TextBox 11">
            <a:extLst>
              <a:ext uri="{FF2B5EF4-FFF2-40B4-BE49-F238E27FC236}">
                <a16:creationId xmlns:a16="http://schemas.microsoft.com/office/drawing/2014/main" id="{D8D87BDE-E908-5ED8-AD5C-41965E89A630}"/>
              </a:ext>
            </a:extLst>
          </p:cNvPr>
          <p:cNvSpPr txBox="1"/>
          <p:nvPr/>
        </p:nvSpPr>
        <p:spPr>
          <a:xfrm>
            <a:off x="805878" y="1942386"/>
            <a:ext cx="8904541" cy="4801314"/>
          </a:xfrm>
          <a:prstGeom prst="rect">
            <a:avLst/>
          </a:prstGeom>
          <a:noFill/>
        </p:spPr>
        <p:txBody>
          <a:bodyPr wrap="square" rtlCol="0">
            <a:spAutoFit/>
          </a:bodyPr>
          <a:lstStyle/>
          <a:p>
            <a:r>
              <a:rPr lang="en-US" dirty="0">
                <a:solidFill>
                  <a:schemeClr val="tx1">
                    <a:lumMod val="95000"/>
                    <a:lumOff val="5000"/>
                  </a:schemeClr>
                </a:solidFill>
                <a:latin typeface="Söhne"/>
              </a:rPr>
              <a:t>Sentiment analysis is a critical task in natural language processing (NLP) that involves determining the sentiment expressed in a piece of text. With the exponential growth of user-generated content on social media platforms, online reviews, and other sources, there is an increasing need for automated sentiment analysis tools.</a:t>
            </a:r>
          </a:p>
          <a:p>
            <a:endParaRPr lang="en-US" dirty="0">
              <a:solidFill>
                <a:schemeClr val="tx1">
                  <a:lumMod val="95000"/>
                  <a:lumOff val="5000"/>
                </a:schemeClr>
              </a:solidFill>
              <a:latin typeface="Söhne"/>
            </a:endParaRPr>
          </a:p>
          <a:p>
            <a:r>
              <a:rPr lang="en-US" dirty="0">
                <a:solidFill>
                  <a:schemeClr val="tx1">
                    <a:lumMod val="95000"/>
                    <a:lumOff val="5000"/>
                  </a:schemeClr>
                </a:solidFill>
                <a:latin typeface="Söhne"/>
              </a:rPr>
              <a:t>The problem addressed in this project is to develop a robust sentiment analysis system capable of accurately classifying the sentiment of movie reviews as either positive or negative. Traditional sentiment analysis techniques often struggle with understanding the context, nuances, and complexity of human language. Therefore, leveraging deep learning techniques such as Long Short-Term Memory (LSTM) neural networks can significantly improve the accuracy and effectiveness of sentiment analysis.</a:t>
            </a:r>
          </a:p>
          <a:p>
            <a:endParaRPr lang="en-US" dirty="0">
              <a:solidFill>
                <a:schemeClr val="tx1">
                  <a:lumMod val="95000"/>
                  <a:lumOff val="5000"/>
                </a:schemeClr>
              </a:solidFill>
              <a:latin typeface="Söhne"/>
            </a:endParaRPr>
          </a:p>
          <a:p>
            <a:r>
              <a:rPr lang="en-US" dirty="0">
                <a:solidFill>
                  <a:schemeClr val="tx1">
                    <a:lumMod val="95000"/>
                    <a:lumOff val="5000"/>
                  </a:schemeClr>
                </a:solidFill>
                <a:latin typeface="Söhne"/>
              </a:rPr>
              <a:t>The goal is to build a sentiment analysis model that can analyze IMDb movie reviews and accurately predict the sentiment expressed in each review. This model will enable businesses, filmmakers, and consumers to gain insights into audience opinions and sentiments regarding movies, leading to better decision-making processes, targeted marketing strategies, and improved user experiences.</a:t>
            </a:r>
            <a:endParaRPr lang="en-IN"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6486935" cy="2031325"/>
          </a:xfrm>
          <a:prstGeom prst="rect">
            <a:avLst/>
          </a:prstGeom>
          <a:noFill/>
        </p:spPr>
        <p:txBody>
          <a:bodyPr wrap="square" rtlCol="0">
            <a:spAutoFit/>
          </a:bodyPr>
          <a:lstStyle/>
          <a:p>
            <a:r>
              <a:rPr lang="en-US" dirty="0"/>
              <a:t>The objective of this project is to develop a sentiment analysis system using Long Short-Term Memory (LSTM) neural networks to classify IMDb movie reviews as either positive or negative. </a:t>
            </a: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FEATURES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752065" y="2136338"/>
            <a:ext cx="7659400" cy="4524315"/>
          </a:xfrm>
          <a:prstGeom prst="rect">
            <a:avLst/>
          </a:prstGeom>
          <a:noFill/>
        </p:spPr>
        <p:txBody>
          <a:bodyPr wrap="square" rtlCol="0">
            <a:spAutoFit/>
          </a:bodyPr>
          <a:lstStyle/>
          <a:p>
            <a:pPr marL="285750" indent="-285750">
              <a:buFontTx/>
              <a:buChar char="-"/>
            </a:pPr>
            <a:r>
              <a:rPr lang="en-US" dirty="0"/>
              <a:t>Preprocesses text data to remove noise and irrelevant information such as HTML tags, URLs, and </a:t>
            </a:r>
            <a:r>
              <a:rPr lang="en-US" dirty="0" err="1"/>
              <a:t>stopwords</a:t>
            </a:r>
            <a:r>
              <a:rPr lang="en-US" dirty="0"/>
              <a:t>.</a:t>
            </a:r>
          </a:p>
          <a:p>
            <a:pPr marL="285750" indent="-285750">
              <a:buFontTx/>
              <a:buChar char="-"/>
            </a:pPr>
            <a:endParaRPr lang="en-US" dirty="0"/>
          </a:p>
          <a:p>
            <a:pPr marL="285750" indent="-285750">
              <a:buFontTx/>
              <a:buChar char="-"/>
            </a:pPr>
            <a:r>
              <a:rPr lang="en-US" dirty="0"/>
              <a:t>Tokenizes and pads text sequences to prepare them for input to the LSTM model.</a:t>
            </a:r>
          </a:p>
          <a:p>
            <a:pPr marL="285750" indent="-285750">
              <a:buFontTx/>
              <a:buChar char="-"/>
            </a:pPr>
            <a:endParaRPr lang="en-US" dirty="0"/>
          </a:p>
          <a:p>
            <a:pPr marL="285750" indent="-285750">
              <a:buFontTx/>
              <a:buChar char="-"/>
            </a:pPr>
            <a:r>
              <a:rPr lang="en-US" dirty="0"/>
              <a:t>Implements a Bidirectional LSTM architecture to capture contextual information from both past and future contexts.</a:t>
            </a:r>
          </a:p>
          <a:p>
            <a:pPr marL="285750" indent="-285750">
              <a:buFontTx/>
              <a:buChar char="-"/>
            </a:pPr>
            <a:endParaRPr lang="en-US" dirty="0"/>
          </a:p>
          <a:p>
            <a:pPr marL="285750" indent="-285750">
              <a:buFontTx/>
              <a:buChar char="-"/>
            </a:pPr>
            <a:r>
              <a:rPr lang="en-US" dirty="0"/>
              <a:t>Evaluates the trained model's performance on a test dataset to measure its accuracy and effectiveness in sentiment classification.</a:t>
            </a:r>
          </a:p>
          <a:p>
            <a:pPr marL="285750" indent="-285750">
              <a:buFontTx/>
              <a:buChar char="-"/>
            </a:pPr>
            <a:endParaRPr lang="en-US" dirty="0"/>
          </a:p>
          <a:p>
            <a:r>
              <a:rPr lang="en-US" dirty="0"/>
              <a:t>- Provides functionality to predict sentiments for custom sentences or reviews.</a:t>
            </a:r>
          </a:p>
          <a:p>
            <a:endParaRPr lang="en-US" dirty="0"/>
          </a:p>
          <a:p>
            <a:endParaRPr lang="en-US" dirty="0"/>
          </a:p>
        </p:txBody>
      </p:sp>
    </p:spTree>
    <p:extLst>
      <p:ext uri="{BB962C8B-B14F-4D97-AF65-F5344CB8AC3E}">
        <p14:creationId xmlns:p14="http://schemas.microsoft.com/office/powerpoint/2010/main" val="15447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METHODOLGY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673482" y="1837465"/>
            <a:ext cx="8636408" cy="4247317"/>
          </a:xfrm>
          <a:prstGeom prst="rect">
            <a:avLst/>
          </a:prstGeom>
          <a:noFill/>
        </p:spPr>
        <p:txBody>
          <a:bodyPr wrap="square" rtlCol="0">
            <a:spAutoFit/>
          </a:bodyPr>
          <a:lstStyle/>
          <a:p>
            <a:r>
              <a:rPr lang="en-US" dirty="0"/>
              <a:t>1. </a:t>
            </a:r>
            <a:r>
              <a:rPr lang="en-US" b="1" dirty="0"/>
              <a:t>Data Preprocessing</a:t>
            </a:r>
            <a:r>
              <a:rPr lang="en-US" dirty="0"/>
              <a:t>: The IMDb movie review dataset is preprocessed to clean and prepare the text data for analysis. This includes removing HTML tags, URLs, stop words, and lemmatizing words.</a:t>
            </a:r>
          </a:p>
          <a:p>
            <a:r>
              <a:rPr lang="en-US" dirty="0"/>
              <a:t>  </a:t>
            </a:r>
          </a:p>
          <a:p>
            <a:r>
              <a:rPr lang="en-US" dirty="0"/>
              <a:t>2. </a:t>
            </a:r>
            <a:r>
              <a:rPr lang="en-US" b="1" dirty="0"/>
              <a:t>Model Development</a:t>
            </a:r>
            <a:r>
              <a:rPr lang="en-US" dirty="0"/>
              <a:t>: An LSTM-based neural network model is developed using the </a:t>
            </a:r>
            <a:r>
              <a:rPr lang="en-US" dirty="0" err="1"/>
              <a:t>Keras</a:t>
            </a:r>
            <a:r>
              <a:rPr lang="en-US" dirty="0"/>
              <a:t> library. The model architecture includes an embedding layer, a Bidirectional LSTM layer, and dense layers for classification.</a:t>
            </a:r>
          </a:p>
          <a:p>
            <a:r>
              <a:rPr lang="en-US" dirty="0"/>
              <a:t>  </a:t>
            </a:r>
          </a:p>
          <a:p>
            <a:r>
              <a:rPr lang="en-US" dirty="0"/>
              <a:t>3. </a:t>
            </a:r>
            <a:r>
              <a:rPr lang="en-US" b="1" dirty="0"/>
              <a:t>Training and Evaluation</a:t>
            </a:r>
            <a:r>
              <a:rPr lang="en-US" dirty="0"/>
              <a:t>: The model is trained on a portion of the dataset and evaluated on a separate test set to assess its performance in sentiment classification.</a:t>
            </a:r>
          </a:p>
          <a:p>
            <a:r>
              <a:rPr lang="en-US" dirty="0"/>
              <a:t>  </a:t>
            </a:r>
          </a:p>
          <a:p>
            <a:r>
              <a:rPr lang="en-US" dirty="0"/>
              <a:t>4. </a:t>
            </a:r>
            <a:r>
              <a:rPr lang="en-US" b="1" dirty="0"/>
              <a:t>Prediction</a:t>
            </a:r>
            <a:r>
              <a:rPr lang="en-US" dirty="0"/>
              <a:t>: Once trained, the model can be used to predict sentiments for new, unseen movie reviews.</a:t>
            </a:r>
          </a:p>
          <a:p>
            <a:endParaRPr lang="en-US" dirty="0"/>
          </a:p>
        </p:txBody>
      </p:sp>
    </p:spTree>
    <p:extLst>
      <p:ext uri="{BB962C8B-B14F-4D97-AF65-F5344CB8AC3E}">
        <p14:creationId xmlns:p14="http://schemas.microsoft.com/office/powerpoint/2010/main" val="28990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EXPECTED OUTCOME</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676275" y="2184737"/>
            <a:ext cx="7162800" cy="2308324"/>
          </a:xfrm>
          <a:prstGeom prst="rect">
            <a:avLst/>
          </a:prstGeom>
          <a:noFill/>
        </p:spPr>
        <p:txBody>
          <a:bodyPr wrap="square" rtlCol="0">
            <a:spAutoFit/>
          </a:bodyPr>
          <a:lstStyle/>
          <a:p>
            <a:r>
              <a:rPr lang="en-US" dirty="0"/>
              <a:t>The expected outcome of this project is a sentiment analysis system capable of accurately classifying IMDb movie reviews as positive or negative with high precision and recall. This system can be used by businesses, filmmakers, and consumers to gain insights into audience opinions and sentiments regarding movies, leading to better decision-making processes, targeted marketing strategies, and improved user experiences.</a:t>
            </a:r>
          </a:p>
          <a:p>
            <a:endParaRPr lang="en-US" dirty="0"/>
          </a:p>
        </p:txBody>
      </p:sp>
    </p:spTree>
    <p:extLst>
      <p:ext uri="{BB962C8B-B14F-4D97-AF65-F5344CB8AC3E}">
        <p14:creationId xmlns:p14="http://schemas.microsoft.com/office/powerpoint/2010/main" val="158287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58164" y="1946255"/>
            <a:ext cx="7519035" cy="4524315"/>
          </a:xfrm>
          <a:prstGeom prst="rect">
            <a:avLst/>
          </a:prstGeom>
          <a:noFill/>
        </p:spPr>
        <p:txBody>
          <a:bodyPr wrap="square" rtlCol="0">
            <a:spAutoFit/>
          </a:bodyPr>
          <a:lstStyle/>
          <a:p>
            <a:r>
              <a:rPr lang="en-US" dirty="0">
                <a:solidFill>
                  <a:schemeClr val="tx1">
                    <a:lumMod val="95000"/>
                    <a:lumOff val="5000"/>
                  </a:schemeClr>
                </a:solidFill>
              </a:rPr>
              <a:t>1. </a:t>
            </a:r>
            <a:r>
              <a:rPr lang="en-US" b="1" dirty="0">
                <a:solidFill>
                  <a:schemeClr val="tx1">
                    <a:lumMod val="95000"/>
                    <a:lumOff val="5000"/>
                  </a:schemeClr>
                </a:solidFill>
              </a:rPr>
              <a:t>Filmmakers &amp; Industry Professionals</a:t>
            </a:r>
            <a:r>
              <a:rPr lang="en-US" dirty="0">
                <a:solidFill>
                  <a:schemeClr val="tx1">
                    <a:lumMod val="95000"/>
                    <a:lumOff val="5000"/>
                  </a:schemeClr>
                </a:solidFill>
              </a:rPr>
              <a:t>: Understand audience reactions, improve films, plan marketing strategies.</a:t>
            </a:r>
          </a:p>
          <a:p>
            <a:r>
              <a:rPr lang="en-US" dirty="0">
                <a:solidFill>
                  <a:schemeClr val="tx1">
                    <a:lumMod val="95000"/>
                    <a:lumOff val="5000"/>
                  </a:schemeClr>
                </a:solidFill>
              </a:rPr>
              <a:t>   </a:t>
            </a:r>
          </a:p>
          <a:p>
            <a:r>
              <a:rPr lang="en-US" dirty="0">
                <a:solidFill>
                  <a:schemeClr val="tx1">
                    <a:lumMod val="95000"/>
                    <a:lumOff val="5000"/>
                  </a:schemeClr>
                </a:solidFill>
              </a:rPr>
              <a:t>2. </a:t>
            </a:r>
            <a:r>
              <a:rPr lang="en-US" b="1" dirty="0">
                <a:solidFill>
                  <a:schemeClr val="tx1">
                    <a:lumMod val="95000"/>
                    <a:lumOff val="5000"/>
                  </a:schemeClr>
                </a:solidFill>
              </a:rPr>
              <a:t>Streaming Platforms &amp; Content Providers</a:t>
            </a:r>
            <a:r>
              <a:rPr lang="en-US" dirty="0">
                <a:solidFill>
                  <a:schemeClr val="tx1">
                    <a:lumMod val="95000"/>
                    <a:lumOff val="5000"/>
                  </a:schemeClr>
                </a:solidFill>
              </a:rPr>
              <a:t>: Personalize content recommendations, enhance user engagement.</a:t>
            </a:r>
          </a:p>
          <a:p>
            <a:r>
              <a:rPr lang="en-US" dirty="0">
                <a:solidFill>
                  <a:schemeClr val="tx1">
                    <a:lumMod val="95000"/>
                    <a:lumOff val="5000"/>
                  </a:schemeClr>
                </a:solidFill>
              </a:rPr>
              <a:t>   </a:t>
            </a:r>
          </a:p>
          <a:p>
            <a:r>
              <a:rPr lang="en-US" dirty="0">
                <a:solidFill>
                  <a:schemeClr val="tx1">
                    <a:lumMod val="95000"/>
                    <a:lumOff val="5000"/>
                  </a:schemeClr>
                </a:solidFill>
              </a:rPr>
              <a:t>3. </a:t>
            </a:r>
            <a:r>
              <a:rPr lang="en-US" b="1" dirty="0">
                <a:solidFill>
                  <a:schemeClr val="tx1">
                    <a:lumMod val="95000"/>
                    <a:lumOff val="5000"/>
                  </a:schemeClr>
                </a:solidFill>
              </a:rPr>
              <a:t>Movie Critics &amp; Reviewers</a:t>
            </a:r>
            <a:r>
              <a:rPr lang="en-US" dirty="0">
                <a:solidFill>
                  <a:schemeClr val="tx1">
                    <a:lumMod val="95000"/>
                    <a:lumOff val="5000"/>
                  </a:schemeClr>
                </a:solidFill>
              </a:rPr>
              <a:t>: Supplement analyses with broader audience perspectives.</a:t>
            </a:r>
          </a:p>
          <a:p>
            <a:r>
              <a:rPr lang="en-US" dirty="0">
                <a:solidFill>
                  <a:schemeClr val="tx1">
                    <a:lumMod val="95000"/>
                    <a:lumOff val="5000"/>
                  </a:schemeClr>
                </a:solidFill>
              </a:rPr>
              <a:t>   </a:t>
            </a:r>
          </a:p>
          <a:p>
            <a:r>
              <a:rPr lang="en-US" dirty="0">
                <a:solidFill>
                  <a:schemeClr val="tx1">
                    <a:lumMod val="95000"/>
                    <a:lumOff val="5000"/>
                  </a:schemeClr>
                </a:solidFill>
              </a:rPr>
              <a:t>4. </a:t>
            </a:r>
            <a:r>
              <a:rPr lang="en-US" b="1" dirty="0">
                <a:solidFill>
                  <a:schemeClr val="tx1">
                    <a:lumMod val="95000"/>
                    <a:lumOff val="5000"/>
                  </a:schemeClr>
                </a:solidFill>
              </a:rPr>
              <a:t>General Audience &amp; Enthusiasts</a:t>
            </a:r>
            <a:r>
              <a:rPr lang="en-US" dirty="0">
                <a:solidFill>
                  <a:schemeClr val="tx1">
                    <a:lumMod val="95000"/>
                    <a:lumOff val="5000"/>
                  </a:schemeClr>
                </a:solidFill>
              </a:rPr>
              <a:t>: Make informed movie-watching decisions based on community sentiments.</a:t>
            </a:r>
          </a:p>
          <a:p>
            <a:r>
              <a:rPr lang="en-US" dirty="0">
                <a:solidFill>
                  <a:schemeClr val="tx1">
                    <a:lumMod val="95000"/>
                    <a:lumOff val="5000"/>
                  </a:schemeClr>
                </a:solidFill>
              </a:rPr>
              <a:t>   </a:t>
            </a:r>
          </a:p>
          <a:p>
            <a:r>
              <a:rPr lang="en-US" dirty="0">
                <a:solidFill>
                  <a:schemeClr val="tx1">
                    <a:lumMod val="95000"/>
                    <a:lumOff val="5000"/>
                  </a:schemeClr>
                </a:solidFill>
              </a:rPr>
              <a:t>5. </a:t>
            </a:r>
            <a:r>
              <a:rPr lang="en-US" b="1" dirty="0">
                <a:solidFill>
                  <a:schemeClr val="tx1">
                    <a:lumMod val="95000"/>
                    <a:lumOff val="5000"/>
                  </a:schemeClr>
                </a:solidFill>
              </a:rPr>
              <a:t>Market Researchers &amp; Analysts</a:t>
            </a:r>
            <a:r>
              <a:rPr lang="en-US" dirty="0">
                <a:solidFill>
                  <a:schemeClr val="tx1">
                    <a:lumMod val="95000"/>
                    <a:lumOff val="5000"/>
                  </a:schemeClr>
                </a:solidFill>
              </a:rPr>
              <a:t>: Gather insights into audience preferences, inform strategic decisions.</a:t>
            </a:r>
          </a:p>
          <a:p>
            <a:endParaRPr lang="en-US" dirty="0">
              <a:solidFill>
                <a:schemeClr val="tx1">
                  <a:lumMod val="95000"/>
                  <a:lumOff val="5000"/>
                </a:schemeClr>
              </a:solidFill>
            </a:endParaRPr>
          </a:p>
          <a:p>
            <a:r>
              <a:rPr lang="en-US" dirty="0">
                <a:solidFill>
                  <a:schemeClr val="tx1">
                    <a:lumMod val="95000"/>
                    <a:lumOff val="5000"/>
                  </a:schemeClr>
                </a:solidFill>
              </a:rPr>
              <a:t>.</a:t>
            </a:r>
            <a:endParaRPr lang="en-IN" dirty="0">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1230</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FEATURES</vt:lpstr>
      <vt:lpstr>METHODOLGY</vt:lpstr>
      <vt:lpstr>EXPECTED OUTCOME</vt:lpstr>
      <vt:lpstr>WHO ARE THE END USERS?</vt:lpstr>
      <vt:lpstr>YOUR SOLUTION AND ITS VALUE PROPOSITION</vt:lpstr>
      <vt:lpstr>THE WOW IN YOUR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mohamed wajith</cp:lastModifiedBy>
  <cp:revision>4</cp:revision>
  <dcterms:created xsi:type="dcterms:W3CDTF">2024-03-30T07:02:28Z</dcterms:created>
  <dcterms:modified xsi:type="dcterms:W3CDTF">2024-03-31T14:25:14Z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